
<file path=[Content_Types].xml><?xml version="1.0" encoding="utf-8"?>
<Types xmlns="http://schemas.openxmlformats.org/package/2006/content-types">
  <Default Extension="png" ContentType="image/png"/>
  <Default Extension="jpeg" ContentType="image/jpeg"/>
  <Default Extension="midi" ContentType="audio/mid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4"/>
  </p:notesMasterIdLst>
  <p:handoutMasterIdLst>
    <p:handoutMasterId r:id="rId15"/>
  </p:handoutMasterIdLst>
  <p:sldIdLst>
    <p:sldId id="3288" r:id="rId2"/>
    <p:sldId id="3297" r:id="rId3"/>
    <p:sldId id="3298" r:id="rId4"/>
    <p:sldId id="3322" r:id="rId5"/>
    <p:sldId id="3323" r:id="rId6"/>
    <p:sldId id="3324" r:id="rId7"/>
    <p:sldId id="3325" r:id="rId8"/>
    <p:sldId id="3326" r:id="rId9"/>
    <p:sldId id="3327" r:id="rId10"/>
    <p:sldId id="3328" r:id="rId11"/>
    <p:sldId id="3329" r:id="rId12"/>
    <p:sldId id="3330" r:id="rId13"/>
  </p:sldIdLst>
  <p:sldSz cx="9145588" cy="5145088"/>
  <p:notesSz cx="6858000" cy="9144000"/>
  <p:custDataLst>
    <p:tags r:id="rId1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4999" indent="-1298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2256" indent="-2619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69514" indent="-3940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6771" indent="-5261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625803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5096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7612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601285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  <p15:guide id="9" orient="horz" pos="233">
          <p15:clr>
            <a:srgbClr val="A4A3A4"/>
          </p15:clr>
        </p15:guide>
        <p15:guide id="10" orient="horz" pos="2976">
          <p15:clr>
            <a:srgbClr val="A4A3A4"/>
          </p15:clr>
        </p15:guide>
        <p15:guide id="11" pos="2881">
          <p15:clr>
            <a:srgbClr val="A4A3A4"/>
          </p15:clr>
        </p15:guide>
        <p15:guide id="12" pos="5397">
          <p15:clr>
            <a:srgbClr val="A4A3A4"/>
          </p15:clr>
        </p15:guide>
        <p15:guide id="13" pos="267">
          <p15:clr>
            <a:srgbClr val="A4A3A4"/>
          </p15:clr>
        </p15:guide>
        <p15:guide id="14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E1233"/>
    <a:srgbClr val="9F7B63"/>
    <a:srgbClr val="F48E77"/>
    <a:srgbClr val="A1BD70"/>
    <a:srgbClr val="889EB6"/>
    <a:srgbClr val="004236"/>
    <a:srgbClr val="169274"/>
    <a:srgbClr val="60AEA9"/>
    <a:srgbClr val="840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44" autoAdjust="0"/>
    <p:restoredTop sz="92986" autoAdjust="0"/>
  </p:normalViewPr>
  <p:slideViewPr>
    <p:cSldViewPr>
      <p:cViewPr varScale="1">
        <p:scale>
          <a:sx n="93" d="100"/>
          <a:sy n="93" d="100"/>
        </p:scale>
        <p:origin x="45" y="507"/>
      </p:cViewPr>
      <p:guideLst>
        <p:guide orient="horz" pos="328"/>
        <p:guide pos="4050"/>
        <p:guide orient="horz" pos="4183"/>
        <p:guide pos="7588"/>
        <p:guide pos="376"/>
        <p:guide pos="1350"/>
        <p:guide orient="horz" pos="233"/>
        <p:guide orient="horz" pos="2976"/>
        <p:guide pos="2881"/>
        <p:guide pos="5397"/>
        <p:guide pos="267"/>
        <p:guide pos="96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pPr/>
              <a:t>2018/4/25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2403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4919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7435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9951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25443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5053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7562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00708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786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916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27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836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219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054671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967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80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23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7"/>
          <p:cNvSpPr txBox="1"/>
          <p:nvPr userDrawn="1"/>
        </p:nvSpPr>
        <p:spPr>
          <a:xfrm>
            <a:off x="324322" y="196280"/>
            <a:ext cx="250307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8" name="文本框 38"/>
          <p:cNvSpPr txBox="1"/>
          <p:nvPr userDrawn="1"/>
        </p:nvSpPr>
        <p:spPr>
          <a:xfrm>
            <a:off x="324322" y="489012"/>
            <a:ext cx="1939524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638187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年度工作概述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196489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Annual work summary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2018/4/25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工作完成情况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85825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Job completion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2018/4/25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成功项目展示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606858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Successful project presentation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2018/4/25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明年工作计划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209313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plan for next yea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2018/4/25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81" y="205683"/>
            <a:ext cx="8231627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981" y="1200823"/>
            <a:ext cx="8231627" cy="3395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2018/4/25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5087" cy="5145088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94"/>
            <a:ext cx="1797478" cy="507363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410"/>
            <a:ext cx="1796402" cy="61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2" tIns="32516" rIns="65032" bIns="32516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211680807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901" y="274420"/>
            <a:ext cx="7887787" cy="993783"/>
          </a:xfrm>
          <a:prstGeom prst="rect">
            <a:avLst/>
          </a:prstGeom>
        </p:spPr>
        <p:txBody>
          <a:bodyPr vert="horz" lIns="65032" tIns="32516" rIns="65032" bIns="32516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901" y="1369841"/>
            <a:ext cx="7887787" cy="3264804"/>
          </a:xfrm>
          <a:prstGeom prst="rect">
            <a:avLst/>
          </a:prstGeom>
        </p:spPr>
        <p:txBody>
          <a:bodyPr vert="horz" lIns="65032" tIns="32516" rIns="65032" bIns="32516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901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pPr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336" y="4769032"/>
            <a:ext cx="3086918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496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83" r:id="rId2"/>
    <p:sldLayoutId id="2147483984" r:id="rId3"/>
    <p:sldLayoutId id="2147483985" r:id="rId4"/>
    <p:sldLayoutId id="2147483986" r:id="rId5"/>
    <p:sldLayoutId id="2147483980" r:id="rId6"/>
    <p:sldLayoutId id="2147483981" r:id="rId7"/>
    <p:sldLayoutId id="2147483987" r:id="rId8"/>
  </p:sldLayoutIdLst>
  <p:transition spd="slow">
    <p:push dir="u"/>
  </p:transition>
  <p:txStyles>
    <p:titleStyle>
      <a:lvl1pPr algn="l" defTabSz="650321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80" indent="-162580" algn="l" defTabSz="650321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7741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290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3806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223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38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354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70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386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16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32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482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64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80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96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612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1285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microsoft.com/office/2007/relationships/media" Target="../media/media1.midi"/><Relationship Id="rId18" Type="http://schemas.openxmlformats.org/officeDocument/2006/relationships/image" Target="../media/image3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image" Target="../media/image2.jpeg"/><Relationship Id="rId2" Type="http://schemas.openxmlformats.org/officeDocument/2006/relationships/tags" Target="../tags/tag3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audio" Target="../media/media1.midi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原创设计师QQ598969553      _6"/>
          <p:cNvSpPr>
            <a:spLocks noChangeArrowheads="1"/>
          </p:cNvSpPr>
          <p:nvPr/>
        </p:nvSpPr>
        <p:spPr bwMode="auto">
          <a:xfrm>
            <a:off x="2484563" y="2782968"/>
            <a:ext cx="403453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cs typeface="Arial" charset="0"/>
              </a:rPr>
              <a:t>2018.4.25 Pre-final Presentation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Myriad Pro" panose="020B0503030403020204" pitchFamily="34" charset="0"/>
              <a:cs typeface="Arial" charset="0"/>
            </a:endParaRPr>
          </a:p>
        </p:txBody>
      </p:sp>
      <p:sp>
        <p:nvSpPr>
          <p:cNvPr id="18" name="原创设计师QQ598969553      _7"/>
          <p:cNvSpPr>
            <a:spLocks noChangeShapeType="1"/>
          </p:cNvSpPr>
          <p:nvPr/>
        </p:nvSpPr>
        <p:spPr bwMode="auto">
          <a:xfrm>
            <a:off x="3059691" y="3076600"/>
            <a:ext cx="2953263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58" tIns="45729" rIns="91458" bIns="45729"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</a:endParaRPr>
          </a:p>
        </p:txBody>
      </p:sp>
      <p:sp>
        <p:nvSpPr>
          <p:cNvPr id="20" name="原创设计师QQ598969553      _12"/>
          <p:cNvSpPr>
            <a:spLocks noChangeArrowheads="1"/>
          </p:cNvSpPr>
          <p:nvPr/>
        </p:nvSpPr>
        <p:spPr bwMode="auto">
          <a:xfrm>
            <a:off x="1459008" y="1395790"/>
            <a:ext cx="615463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4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udy Old Style" panose="02020502050305020303" pitchFamily="18" charset="0"/>
                <a:ea typeface="微软雅黑" pitchFamily="34" charset="-122"/>
                <a:cs typeface="宋体" charset="-122"/>
              </a:rPr>
              <a:t>Automatic Melody Generator</a:t>
            </a:r>
          </a:p>
          <a:p>
            <a:pPr algn="ctr"/>
            <a:r>
              <a:rPr lang="en-US" altLang="zh-CN" sz="4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udy Old Style" panose="02020502050305020303" pitchFamily="18" charset="0"/>
                <a:ea typeface="微软雅黑" pitchFamily="34" charset="-122"/>
                <a:cs typeface="宋体" charset="-122"/>
              </a:rPr>
              <a:t>- Musier -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161F8F-F4F2-6E4B-BFE5-E7E3B2AAD88E}"/>
              </a:ext>
            </a:extLst>
          </p:cNvPr>
          <p:cNvSpPr txBox="1"/>
          <p:nvPr/>
        </p:nvSpPr>
        <p:spPr>
          <a:xfrm>
            <a:off x="3492674" y="3231734"/>
            <a:ext cx="3096344" cy="1304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cs typeface="Arial" charset="0"/>
              </a:rPr>
              <a:t>Team#: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cs typeface="Arial" charset="0"/>
              </a:rPr>
              <a:t>Zhang 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cs typeface="Arial" charset="0"/>
              </a:rPr>
              <a:t>Ruoqing   115010096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Myriad Pro" panose="020B0503030403020204" pitchFamily="34" charset="0"/>
              <a:cs typeface="Arial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cs typeface="Arial" charset="0"/>
              </a:rPr>
              <a:t>Li 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cs typeface="Arial" charset="0"/>
              </a:rPr>
              <a:t>Kengjie   115010177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Myriad Pro" panose="020B0503030403020204" pitchFamily="34" charset="0"/>
              <a:cs typeface="Arial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cs typeface="Arial" charset="0"/>
              </a:rPr>
              <a:t>Ye 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cs typeface="Arial" charset="0"/>
              </a:rPr>
              <a:t>Shuqian   115010269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Myriad Pro" panose="020B0503030403020204" pitchFamily="34" charset="0"/>
              <a:cs typeface="Arial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cs typeface="Arial" charset="0"/>
              </a:rPr>
              <a:t>Mo 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cs typeface="Arial" charset="0"/>
              </a:rPr>
              <a:t>Fan   115010204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Myriad Pro" panose="020B0503030403020204" pitchFamily="34" charset="0"/>
              <a:cs typeface="Arial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cs typeface="Arial" charset="0"/>
              </a:rPr>
              <a:t>Wang 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cs typeface="Arial" charset="0"/>
              </a:rPr>
              <a:t>Junce   115010231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Myriad Pro" panose="020B0503030403020204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99585" y="2012479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05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>
            <a:off x="4413434" y="2572544"/>
            <a:ext cx="29470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413434" y="1955231"/>
            <a:ext cx="3178239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4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udy Old Style" panose="02020502050305020303" pitchFamily="18" charset="0"/>
                <a:ea typeface="微软雅黑" pitchFamily="34" charset="-122"/>
                <a:cs typeface="宋体" charset="-122"/>
              </a:rPr>
              <a:t>Next 2 Weeks</a:t>
            </a:r>
            <a:endParaRPr lang="en-US" altLang="zh-CN" sz="4000" b="1">
              <a:solidFill>
                <a:schemeClr val="tx1">
                  <a:lumMod val="65000"/>
                  <a:lumOff val="35000"/>
                </a:schemeClr>
              </a:solidFill>
              <a:latin typeface="Goudy Old Style" panose="02020502050305020303" pitchFamily="18" charset="0"/>
              <a:ea typeface="微软雅黑" pitchFamily="34" charset="-122"/>
              <a:cs typeface="宋体" charset="-122"/>
            </a:endParaRPr>
          </a:p>
          <a:p>
            <a:pPr lvl="0">
              <a:buNone/>
            </a:pPr>
            <a:r>
              <a:rPr lang="en-US" altLang="zh-CN" sz="4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udy Old Style" panose="02020502050305020303" pitchFamily="18" charset="0"/>
                <a:ea typeface="微软雅黑" pitchFamily="34" charset="-122"/>
                <a:cs typeface="宋体" charset="-122"/>
              </a:rPr>
              <a:t>Plan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Goudy Old Style" panose="02020502050305020303" pitchFamily="18" charset="0"/>
              <a:ea typeface="微软雅黑" pitchFamily="34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3766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24322" y="2715081"/>
            <a:ext cx="5904656" cy="2088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ctr"/>
            <a:endParaRPr lang="zh-CN" altLang="en-US" sz="14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92674" y="844352"/>
            <a:ext cx="5350587" cy="22307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ctr"/>
            <a:endParaRPr lang="zh-CN" altLang="en-US" sz="14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916610" y="1478142"/>
            <a:ext cx="5782635" cy="1975947"/>
          </a:xfrm>
          <a:prstGeom prst="rect">
            <a:avLst/>
          </a:prstGeom>
        </p:spPr>
        <p:txBody>
          <a:bodyPr vert="horz" lIns="68585" tIns="34293" rIns="68585" bIns="34293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Change the chord generator to a dynamic programming algorithm.  </a:t>
            </a:r>
            <a:b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</a:br>
            <a:r>
              <a:rPr lang="en-US" altLang="zh-CN" sz="1200" smtClean="0">
                <a:solidFill>
                  <a:srgbClr val="FFFFFF"/>
                </a:solidFill>
                <a:latin typeface="Myriad Pro" panose="020B0503030403020204" pitchFamily="34" charset="0"/>
              </a:rPr>
              <a:t>Let</a:t>
            </a:r>
            <a:r>
              <a:rPr lang="zh-CN" altLang="en-US" sz="1200" smtClean="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the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program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compose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not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only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melody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but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also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instrument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arrangement.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 </a:t>
            </a:r>
            <a:r>
              <a:rPr lang="en-US" altLang="zh-CN" sz="1200" smtClean="0">
                <a:solidFill>
                  <a:srgbClr val="FFFFFF"/>
                </a:solidFill>
                <a:latin typeface="Myriad Pro" panose="020B0503030403020204" pitchFamily="34" charset="0"/>
              </a:rPr>
              <a:t/>
            </a:r>
            <a:br>
              <a:rPr lang="en-US" altLang="zh-CN" sz="1200" smtClean="0">
                <a:solidFill>
                  <a:srgbClr val="FFFFFF"/>
                </a:solidFill>
                <a:latin typeface="Myriad Pro" panose="020B0503030403020204" pitchFamily="34" charset="0"/>
              </a:rPr>
            </a:br>
            <a:r>
              <a:rPr lang="en-US" altLang="zh-CN" sz="1200" smtClean="0">
                <a:solidFill>
                  <a:srgbClr val="FFFFFF"/>
                </a:solidFill>
                <a:latin typeface="Myriad Pro" panose="020B0503030403020204" pitchFamily="34" charset="0"/>
              </a:rPr>
              <a:t>A</a:t>
            </a:r>
            <a:r>
              <a:rPr lang="zh-CN" altLang="en-US" sz="1200" smtClean="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novel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algorithm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must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be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applied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on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it.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 </a:t>
            </a:r>
            <a:r>
              <a:rPr lang="en-US" altLang="zh-CN" sz="1200" smtClean="0">
                <a:solidFill>
                  <a:srgbClr val="FFFFFF"/>
                </a:solidFill>
                <a:latin typeface="Myriad Pro" panose="020B0503030403020204" pitchFamily="34" charset="0"/>
              </a:rPr>
              <a:t/>
            </a:r>
            <a:br>
              <a:rPr lang="en-US" altLang="zh-CN" sz="1200" smtClean="0">
                <a:solidFill>
                  <a:srgbClr val="FFFFFF"/>
                </a:solidFill>
                <a:latin typeface="Myriad Pro" panose="020B0503030403020204" pitchFamily="34" charset="0"/>
              </a:rPr>
            </a:br>
            <a:r>
              <a:rPr lang="en-US" altLang="zh-CN" sz="1200" smtClean="0">
                <a:solidFill>
                  <a:srgbClr val="FFFFFF"/>
                </a:solidFill>
                <a:latin typeface="Myriad Pro" panose="020B0503030403020204" pitchFamily="34" charset="0"/>
              </a:rPr>
              <a:t>If</a:t>
            </a:r>
            <a:r>
              <a:rPr lang="zh-CN" altLang="en-US" sz="1200" smtClean="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possible,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add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velocity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performance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to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output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a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wav</a:t>
            </a:r>
            <a:r>
              <a:rPr lang="zh-CN" altLang="en-US" sz="1200">
                <a:solidFill>
                  <a:srgbClr val="FFFFFF"/>
                </a:solidFill>
                <a:latin typeface="Myriad Pro" panose="020B0503030403020204" pitchFamily="34" charset="0"/>
              </a:rPr>
              <a:t> </a:t>
            </a:r>
            <a:r>
              <a:rPr lang="en-US" altLang="zh-CN" sz="1200">
                <a:solidFill>
                  <a:srgbClr val="FFFFFF"/>
                </a:solidFill>
                <a:latin typeface="Myriad Pro" panose="020B0503030403020204" pitchFamily="34" charset="0"/>
              </a:rPr>
              <a:t>file.</a:t>
            </a:r>
            <a:endParaRPr lang="en-GB" altLang="zh-CN" sz="1200" dirty="0">
              <a:solidFill>
                <a:srgbClr val="FFFFFF"/>
              </a:solidFill>
              <a:latin typeface="Myriad Pro" panose="020B0503030403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0306" y="268288"/>
            <a:ext cx="3024336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Goudy Old Style" panose="02020502050305020303" pitchFamily="18" charset="0"/>
              </a:rPr>
              <a:t>05. Next 2 Weeks Plan</a:t>
            </a:r>
            <a:endParaRPr lang="en-US" sz="2000">
              <a:solidFill>
                <a:schemeClr val="tx1">
                  <a:lumMod val="65000"/>
                  <a:lumOff val="35000"/>
                </a:schemeClr>
              </a:solidFill>
              <a:latin typeface="Goudy Old Style" panose="02020502050305020303" pitchFamily="18" charset="0"/>
            </a:endParaRPr>
          </a:p>
        </p:txBody>
      </p:sp>
      <p:sp>
        <p:nvSpPr>
          <p:cNvPr id="11" name="Text Placeholder 33"/>
          <p:cNvSpPr txBox="1">
            <a:spLocks/>
          </p:cNvSpPr>
          <p:nvPr/>
        </p:nvSpPr>
        <p:spPr>
          <a:xfrm>
            <a:off x="3672015" y="939219"/>
            <a:ext cx="3422904" cy="272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1600" smtClean="0">
                <a:solidFill>
                  <a:srgbClr val="FFFFFF"/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Chord &amp; Arrangement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7301" y="3291145"/>
            <a:ext cx="5782635" cy="1975947"/>
          </a:xfrm>
          <a:prstGeom prst="rect">
            <a:avLst/>
          </a:prstGeom>
        </p:spPr>
        <p:txBody>
          <a:bodyPr vert="horz" lIns="68585" tIns="34293" rIns="68585" bIns="34293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smtClean="0">
                <a:solidFill>
                  <a:srgbClr val="FFFFFF"/>
                </a:solidFill>
              </a:rPr>
              <a:t>Creat a</a:t>
            </a:r>
            <a:r>
              <a:rPr lang="zh-CN" altLang="en-US" sz="1200" smtClean="0">
                <a:solidFill>
                  <a:srgbClr val="FFFFFF"/>
                </a:solidFill>
              </a:rPr>
              <a:t> </a:t>
            </a:r>
            <a:r>
              <a:rPr lang="en-US" altLang="zh-CN" sz="1200">
                <a:solidFill>
                  <a:srgbClr val="FFFFFF"/>
                </a:solidFill>
              </a:rPr>
              <a:t>user-friendly</a:t>
            </a:r>
            <a:r>
              <a:rPr lang="zh-CN" altLang="en-US" sz="1200">
                <a:solidFill>
                  <a:srgbClr val="FFFFFF"/>
                </a:solidFill>
              </a:rPr>
              <a:t> </a:t>
            </a:r>
            <a:r>
              <a:rPr lang="en-US" altLang="zh-CN" sz="1200">
                <a:solidFill>
                  <a:srgbClr val="FFFFFF"/>
                </a:solidFill>
              </a:rPr>
              <a:t>guide</a:t>
            </a:r>
            <a:r>
              <a:rPr lang="zh-CN" altLang="en-US" sz="1200">
                <a:solidFill>
                  <a:srgbClr val="FFFFFF"/>
                </a:solidFill>
              </a:rPr>
              <a:t> </a:t>
            </a:r>
            <a:r>
              <a:rPr lang="en-US" altLang="zh-CN" sz="1200">
                <a:solidFill>
                  <a:srgbClr val="FFFFFF"/>
                </a:solidFill>
              </a:rPr>
              <a:t>for</a:t>
            </a:r>
            <a:r>
              <a:rPr lang="zh-CN" altLang="en-US" sz="1200">
                <a:solidFill>
                  <a:srgbClr val="FFFFFF"/>
                </a:solidFill>
              </a:rPr>
              <a:t> </a:t>
            </a:r>
            <a:r>
              <a:rPr lang="en-US" altLang="zh-CN" sz="1200">
                <a:solidFill>
                  <a:srgbClr val="FFFFFF"/>
                </a:solidFill>
              </a:rPr>
              <a:t>abcnotion.</a:t>
            </a:r>
            <a:r>
              <a:rPr lang="zh-CN" altLang="en-US" sz="1200">
                <a:solidFill>
                  <a:srgbClr val="FFFFFF"/>
                </a:solidFill>
              </a:rPr>
              <a:t>  </a:t>
            </a:r>
            <a:r>
              <a:rPr lang="en-US" altLang="zh-CN" sz="1200" smtClean="0">
                <a:solidFill>
                  <a:srgbClr val="FFFFFF"/>
                </a:solidFill>
              </a:rPr>
              <a:t/>
            </a:r>
            <a:br>
              <a:rPr lang="en-US" altLang="zh-CN" sz="1200" smtClean="0">
                <a:solidFill>
                  <a:srgbClr val="FFFFFF"/>
                </a:solidFill>
              </a:rPr>
            </a:br>
            <a:r>
              <a:rPr lang="en-US" altLang="zh-CN" sz="1200" smtClean="0">
                <a:solidFill>
                  <a:srgbClr val="FFFFFF"/>
                </a:solidFill>
              </a:rPr>
              <a:t>Either the document</a:t>
            </a:r>
            <a:r>
              <a:rPr lang="zh-CN" altLang="en-US" sz="1200" smtClean="0">
                <a:solidFill>
                  <a:srgbClr val="FFFFFF"/>
                </a:solidFill>
              </a:rPr>
              <a:t> </a:t>
            </a:r>
            <a:r>
              <a:rPr lang="en-US" altLang="zh-CN" sz="1200">
                <a:solidFill>
                  <a:srgbClr val="FFFFFF"/>
                </a:solidFill>
              </a:rPr>
              <a:t>page</a:t>
            </a:r>
            <a:r>
              <a:rPr lang="zh-CN" altLang="en-US" sz="1200">
                <a:solidFill>
                  <a:srgbClr val="FFFFFF"/>
                </a:solidFill>
              </a:rPr>
              <a:t> </a:t>
            </a:r>
            <a:r>
              <a:rPr lang="en-US" altLang="zh-CN" sz="1200">
                <a:solidFill>
                  <a:srgbClr val="FFFFFF"/>
                </a:solidFill>
              </a:rPr>
              <a:t>or</a:t>
            </a:r>
            <a:r>
              <a:rPr lang="zh-CN" altLang="en-US" sz="1200">
                <a:solidFill>
                  <a:srgbClr val="FFFFFF"/>
                </a:solidFill>
              </a:rPr>
              <a:t> </a:t>
            </a:r>
            <a:r>
              <a:rPr lang="en-US" altLang="zh-CN" sz="1200" smtClean="0">
                <a:solidFill>
                  <a:srgbClr val="FFFFFF"/>
                </a:solidFill>
              </a:rPr>
              <a:t>the interactive</a:t>
            </a:r>
            <a:r>
              <a:rPr lang="zh-CN" altLang="en-US" sz="1200" smtClean="0">
                <a:solidFill>
                  <a:srgbClr val="FFFFFF"/>
                </a:solidFill>
              </a:rPr>
              <a:t> </a:t>
            </a:r>
            <a:r>
              <a:rPr lang="en-US" altLang="zh-CN" sz="1200" smtClean="0">
                <a:solidFill>
                  <a:srgbClr val="FFFFFF"/>
                </a:solidFill>
              </a:rPr>
              <a:t>guide is accepted.</a:t>
            </a:r>
          </a:p>
          <a:p>
            <a:pPr>
              <a:lnSpc>
                <a:spcPct val="150000"/>
              </a:lnSpc>
            </a:pPr>
            <a:r>
              <a:rPr lang="en-US" altLang="zh-CN" sz="120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Redesign the art style and adjust the layout.</a:t>
            </a:r>
            <a:br>
              <a:rPr lang="en-US" altLang="zh-CN" sz="120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</a:br>
            <a:r>
              <a:rPr lang="en-US" altLang="zh-CN" sz="120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The version demonstrated is not recommended. </a:t>
            </a:r>
            <a:endParaRPr lang="en-GB" altLang="zh-CN" sz="105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 Placeholder 33"/>
          <p:cNvSpPr txBox="1">
            <a:spLocks/>
          </p:cNvSpPr>
          <p:nvPr/>
        </p:nvSpPr>
        <p:spPr>
          <a:xfrm>
            <a:off x="540346" y="2808614"/>
            <a:ext cx="3422904" cy="2954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1600" smtClean="0">
                <a:solidFill>
                  <a:srgbClr val="FFFFFF"/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User Guide &amp; Art Style Redesign</a:t>
            </a:r>
          </a:p>
        </p:txBody>
      </p:sp>
      <p:grpSp>
        <p:nvGrpSpPr>
          <p:cNvPr id="19" name="Group 136"/>
          <p:cNvGrpSpPr/>
          <p:nvPr/>
        </p:nvGrpSpPr>
        <p:grpSpPr>
          <a:xfrm>
            <a:off x="1973426" y="1679006"/>
            <a:ext cx="173866" cy="466101"/>
            <a:chOff x="1088218" y="3281022"/>
            <a:chExt cx="200183" cy="536550"/>
          </a:xfrm>
        </p:grpSpPr>
        <p:sp>
          <p:nvSpPr>
            <p:cNvPr id="20" name="Oval 56"/>
            <p:cNvSpPr>
              <a:spLocks noChangeAspect="1"/>
            </p:cNvSpPr>
            <p:nvPr/>
          </p:nvSpPr>
          <p:spPr>
            <a:xfrm>
              <a:off x="1088218" y="3281022"/>
              <a:ext cx="200183" cy="194452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23" name="Straight Connector 59"/>
            <p:cNvCxnSpPr/>
            <p:nvPr/>
          </p:nvCxnSpPr>
          <p:spPr>
            <a:xfrm>
              <a:off x="1188427" y="3475473"/>
              <a:ext cx="0" cy="3420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137"/>
          <p:cNvGrpSpPr/>
          <p:nvPr/>
        </p:nvGrpSpPr>
        <p:grpSpPr>
          <a:xfrm>
            <a:off x="2857968" y="1211063"/>
            <a:ext cx="173866" cy="735022"/>
            <a:chOff x="1744938" y="3281022"/>
            <a:chExt cx="200183" cy="846117"/>
          </a:xfrm>
        </p:grpSpPr>
        <p:sp>
          <p:nvSpPr>
            <p:cNvPr id="25" name="Oval 61"/>
            <p:cNvSpPr>
              <a:spLocks noChangeAspect="1"/>
            </p:cNvSpPr>
            <p:nvPr/>
          </p:nvSpPr>
          <p:spPr>
            <a:xfrm>
              <a:off x="1744938" y="3281022"/>
              <a:ext cx="200183" cy="194452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27" name="Straight Connector 63"/>
            <p:cNvCxnSpPr/>
            <p:nvPr/>
          </p:nvCxnSpPr>
          <p:spPr>
            <a:xfrm>
              <a:off x="1845030" y="3475473"/>
              <a:ext cx="0" cy="6516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136"/>
          <p:cNvGrpSpPr/>
          <p:nvPr/>
        </p:nvGrpSpPr>
        <p:grpSpPr>
          <a:xfrm>
            <a:off x="6698513" y="4057159"/>
            <a:ext cx="173866" cy="466102"/>
            <a:chOff x="1088218" y="3281022"/>
            <a:chExt cx="200183" cy="536550"/>
          </a:xfrm>
        </p:grpSpPr>
        <p:sp>
          <p:nvSpPr>
            <p:cNvPr id="30" name="Oval 101"/>
            <p:cNvSpPr>
              <a:spLocks noChangeAspect="1"/>
            </p:cNvSpPr>
            <p:nvPr/>
          </p:nvSpPr>
          <p:spPr>
            <a:xfrm>
              <a:off x="1088218" y="3281022"/>
              <a:ext cx="200183" cy="194452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33" name="Straight Connector 104"/>
            <p:cNvCxnSpPr/>
            <p:nvPr/>
          </p:nvCxnSpPr>
          <p:spPr>
            <a:xfrm>
              <a:off x="1188427" y="3475474"/>
              <a:ext cx="0" cy="3420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137"/>
          <p:cNvGrpSpPr/>
          <p:nvPr/>
        </p:nvGrpSpPr>
        <p:grpSpPr>
          <a:xfrm>
            <a:off x="7254981" y="3658655"/>
            <a:ext cx="173866" cy="735022"/>
            <a:chOff x="1744938" y="3281022"/>
            <a:chExt cx="200183" cy="846117"/>
          </a:xfrm>
        </p:grpSpPr>
        <p:sp>
          <p:nvSpPr>
            <p:cNvPr id="35" name="Oval 106"/>
            <p:cNvSpPr>
              <a:spLocks noChangeAspect="1"/>
            </p:cNvSpPr>
            <p:nvPr/>
          </p:nvSpPr>
          <p:spPr>
            <a:xfrm>
              <a:off x="1744938" y="3281022"/>
              <a:ext cx="200183" cy="194452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37" name="Straight Connector 108"/>
            <p:cNvCxnSpPr/>
            <p:nvPr/>
          </p:nvCxnSpPr>
          <p:spPr>
            <a:xfrm>
              <a:off x="1845030" y="3475473"/>
              <a:ext cx="0" cy="6516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136"/>
          <p:cNvGrpSpPr/>
          <p:nvPr/>
        </p:nvGrpSpPr>
        <p:grpSpPr>
          <a:xfrm>
            <a:off x="7789763" y="3884861"/>
            <a:ext cx="173866" cy="466101"/>
            <a:chOff x="1088218" y="3281022"/>
            <a:chExt cx="200183" cy="536550"/>
          </a:xfrm>
        </p:grpSpPr>
        <p:sp>
          <p:nvSpPr>
            <p:cNvPr id="40" name="Oval 111"/>
            <p:cNvSpPr>
              <a:spLocks noChangeAspect="1"/>
            </p:cNvSpPr>
            <p:nvPr/>
          </p:nvSpPr>
          <p:spPr>
            <a:xfrm>
              <a:off x="1088218" y="3281022"/>
              <a:ext cx="200183" cy="194452"/>
            </a:xfrm>
            <a:prstGeom prst="ellipse">
              <a:avLst/>
            </a:prstGeom>
            <a:solidFill>
              <a:schemeClr val="accent5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43" name="Straight Connector 114"/>
            <p:cNvCxnSpPr/>
            <p:nvPr/>
          </p:nvCxnSpPr>
          <p:spPr>
            <a:xfrm>
              <a:off x="1188427" y="3475473"/>
              <a:ext cx="0" cy="3420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137"/>
          <p:cNvGrpSpPr/>
          <p:nvPr/>
        </p:nvGrpSpPr>
        <p:grpSpPr>
          <a:xfrm>
            <a:off x="8371299" y="3291144"/>
            <a:ext cx="173866" cy="735022"/>
            <a:chOff x="1744938" y="3281022"/>
            <a:chExt cx="200183" cy="846117"/>
          </a:xfrm>
        </p:grpSpPr>
        <p:sp>
          <p:nvSpPr>
            <p:cNvPr id="45" name="Oval 116"/>
            <p:cNvSpPr>
              <a:spLocks noChangeAspect="1"/>
            </p:cNvSpPr>
            <p:nvPr/>
          </p:nvSpPr>
          <p:spPr>
            <a:xfrm>
              <a:off x="1744938" y="3281022"/>
              <a:ext cx="200183" cy="194452"/>
            </a:xfrm>
            <a:prstGeom prst="ellipse">
              <a:avLst/>
            </a:pr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47" name="Straight Connector 118"/>
            <p:cNvCxnSpPr/>
            <p:nvPr/>
          </p:nvCxnSpPr>
          <p:spPr>
            <a:xfrm>
              <a:off x="1845030" y="3475473"/>
              <a:ext cx="0" cy="6516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136"/>
          <p:cNvGrpSpPr/>
          <p:nvPr/>
        </p:nvGrpSpPr>
        <p:grpSpPr>
          <a:xfrm>
            <a:off x="535523" y="1016315"/>
            <a:ext cx="173866" cy="466102"/>
            <a:chOff x="1088218" y="3281022"/>
            <a:chExt cx="200183" cy="536550"/>
          </a:xfrm>
        </p:grpSpPr>
        <p:sp>
          <p:nvSpPr>
            <p:cNvPr id="80" name="Oval 56"/>
            <p:cNvSpPr>
              <a:spLocks noChangeAspect="1"/>
            </p:cNvSpPr>
            <p:nvPr/>
          </p:nvSpPr>
          <p:spPr>
            <a:xfrm>
              <a:off x="1088218" y="3281022"/>
              <a:ext cx="200183" cy="194452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83" name="Straight Connector 59"/>
            <p:cNvCxnSpPr/>
            <p:nvPr/>
          </p:nvCxnSpPr>
          <p:spPr>
            <a:xfrm>
              <a:off x="1188427" y="3475474"/>
              <a:ext cx="0" cy="3420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137"/>
          <p:cNvGrpSpPr/>
          <p:nvPr/>
        </p:nvGrpSpPr>
        <p:grpSpPr>
          <a:xfrm>
            <a:off x="1188949" y="1565573"/>
            <a:ext cx="173866" cy="735022"/>
            <a:chOff x="1744938" y="3281022"/>
            <a:chExt cx="200183" cy="846117"/>
          </a:xfrm>
        </p:grpSpPr>
        <p:sp>
          <p:nvSpPr>
            <p:cNvPr id="85" name="Oval 61"/>
            <p:cNvSpPr>
              <a:spLocks noChangeAspect="1"/>
            </p:cNvSpPr>
            <p:nvPr/>
          </p:nvSpPr>
          <p:spPr>
            <a:xfrm>
              <a:off x="1744938" y="3281022"/>
              <a:ext cx="200183" cy="194452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87" name="Straight Connector 63"/>
            <p:cNvCxnSpPr/>
            <p:nvPr/>
          </p:nvCxnSpPr>
          <p:spPr>
            <a:xfrm>
              <a:off x="1845030" y="3475473"/>
              <a:ext cx="0" cy="6516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6209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5862" y="413891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原创设计师QQ598969553      _7"/>
          <p:cNvSpPr>
            <a:spLocks noChangeShapeType="1"/>
          </p:cNvSpPr>
          <p:nvPr/>
        </p:nvSpPr>
        <p:spPr bwMode="auto">
          <a:xfrm>
            <a:off x="3096956" y="2578758"/>
            <a:ext cx="2953263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58" tIns="45729" rIns="91458" bIns="45729"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</a:endParaRPr>
          </a:p>
        </p:txBody>
      </p:sp>
      <p:sp>
        <p:nvSpPr>
          <p:cNvPr id="20" name="原创设计师QQ598969553      _12"/>
          <p:cNvSpPr>
            <a:spLocks noChangeArrowheads="1"/>
          </p:cNvSpPr>
          <p:nvPr/>
        </p:nvSpPr>
        <p:spPr bwMode="auto">
          <a:xfrm>
            <a:off x="2058239" y="1650801"/>
            <a:ext cx="4956165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4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udy Old Style" panose="02020502050305020303" pitchFamily="18" charset="0"/>
                <a:ea typeface="微软雅黑" pitchFamily="34" charset="-122"/>
                <a:cs typeface="宋体" charset="-122"/>
              </a:rPr>
              <a:t>Q &amp; A</a:t>
            </a:r>
          </a:p>
          <a:p>
            <a:pPr algn="ctr"/>
            <a:endParaRPr lang="en-US" altLang="zh-CN" sz="4000" b="1">
              <a:solidFill>
                <a:schemeClr val="tx1">
                  <a:lumMod val="65000"/>
                  <a:lumOff val="35000"/>
                </a:schemeClr>
              </a:solidFill>
              <a:latin typeface="Goudy Old Style" panose="02020502050305020303" pitchFamily="18" charset="0"/>
              <a:ea typeface="微软雅黑" pitchFamily="34" charset="-122"/>
              <a:cs typeface="宋体" charset="-122"/>
            </a:endParaRPr>
          </a:p>
          <a:p>
            <a:pPr algn="ctr"/>
            <a:r>
              <a:rPr lang="en-US" altLang="zh-CN" sz="4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udy Old Style" panose="02020502050305020303" pitchFamily="18" charset="0"/>
                <a:ea typeface="微软雅黑" pitchFamily="34" charset="-122"/>
                <a:cs typeface="宋体" charset="-122"/>
              </a:rPr>
              <a:t>Thanks all for listening!</a:t>
            </a:r>
            <a:endParaRPr lang="en-US" altLang="zh-CN" sz="4000" b="1" smtClean="0">
              <a:solidFill>
                <a:schemeClr val="tx1">
                  <a:lumMod val="65000"/>
                  <a:lumOff val="35000"/>
                </a:schemeClr>
              </a:solidFill>
              <a:latin typeface="Goudy Old Style" panose="02020502050305020303" pitchFamily="18" charset="0"/>
              <a:ea typeface="微软雅黑" pitchFamily="34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8880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MH_SubTitle_1"/>
          <p:cNvSpPr/>
          <p:nvPr>
            <p:custDataLst>
              <p:tags r:id="rId1"/>
            </p:custDataLst>
          </p:nvPr>
        </p:nvSpPr>
        <p:spPr>
          <a:xfrm>
            <a:off x="3780706" y="941095"/>
            <a:ext cx="2854167" cy="528090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972868" tIns="0" rIns="0" bIns="0" rtlCol="0" anchor="ctr" anchorCtr="0">
            <a:noAutofit/>
          </a:bodyPr>
          <a:lstStyle/>
          <a:p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Goal &amp; SE Cycle Life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_1"/>
          <p:cNvSpPr txBox="1"/>
          <p:nvPr>
            <p:custDataLst>
              <p:tags r:id="rId2"/>
            </p:custDataLst>
          </p:nvPr>
        </p:nvSpPr>
        <p:spPr>
          <a:xfrm flipH="1">
            <a:off x="3934068" y="975593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01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26" name="MH_SubTitle_2"/>
          <p:cNvSpPr/>
          <p:nvPr>
            <p:custDataLst>
              <p:tags r:id="rId3"/>
            </p:custDataLst>
          </p:nvPr>
        </p:nvSpPr>
        <p:spPr>
          <a:xfrm flipH="1">
            <a:off x="2419280" y="1647769"/>
            <a:ext cx="2853078" cy="527273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wrap="square" lIns="230416" tIns="0" rIns="0" bIns="0" rtlCol="0" anchor="ctr">
            <a:noAutofit/>
          </a:bodyPr>
          <a:lstStyle/>
          <a:p>
            <a:pPr lvl="0"/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Individual Contribution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MH_Other_2"/>
          <p:cNvSpPr txBox="1"/>
          <p:nvPr>
            <p:custDataLst>
              <p:tags r:id="rId4"/>
            </p:custDataLst>
          </p:nvPr>
        </p:nvSpPr>
        <p:spPr>
          <a:xfrm flipH="1">
            <a:off x="4535660" y="1681859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02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28" name="MH_SubTitle_1"/>
          <p:cNvSpPr/>
          <p:nvPr>
            <p:custDataLst>
              <p:tags r:id="rId5"/>
            </p:custDataLst>
          </p:nvPr>
        </p:nvSpPr>
        <p:spPr>
          <a:xfrm>
            <a:off x="3780706" y="2312899"/>
            <a:ext cx="2854167" cy="528090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972868" tIns="0" rIns="0" bIns="0" rtlCol="0" anchor="ctr" anchorCtr="0">
            <a:noAutofit/>
          </a:bodyPr>
          <a:lstStyle/>
          <a:p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Demonstration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MH_Other_1"/>
          <p:cNvSpPr txBox="1"/>
          <p:nvPr>
            <p:custDataLst>
              <p:tags r:id="rId6"/>
            </p:custDataLst>
          </p:nvPr>
        </p:nvSpPr>
        <p:spPr>
          <a:xfrm flipH="1">
            <a:off x="3934068" y="2347397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03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30" name="MH_SubTitle_2"/>
          <p:cNvSpPr/>
          <p:nvPr>
            <p:custDataLst>
              <p:tags r:id="rId7"/>
            </p:custDataLst>
          </p:nvPr>
        </p:nvSpPr>
        <p:spPr>
          <a:xfrm flipH="1">
            <a:off x="2419280" y="3019573"/>
            <a:ext cx="2853078" cy="527273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wrap="square" lIns="230416" tIns="0" rIns="0" bIns="0" rtlCol="0" anchor="ctr">
            <a:noAutofit/>
          </a:bodyPr>
          <a:lstStyle/>
          <a:p>
            <a:pPr lvl="0"/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Problem&amp;Solutions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MH_Other_2"/>
          <p:cNvSpPr txBox="1"/>
          <p:nvPr>
            <p:custDataLst>
              <p:tags r:id="rId8"/>
            </p:custDataLst>
          </p:nvPr>
        </p:nvSpPr>
        <p:spPr>
          <a:xfrm flipH="1">
            <a:off x="4535660" y="3053662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04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32" name="MH_Others_1"/>
          <p:cNvSpPr txBox="1"/>
          <p:nvPr>
            <p:custDataLst>
              <p:tags r:id="rId9"/>
            </p:custDataLst>
          </p:nvPr>
        </p:nvSpPr>
        <p:spPr>
          <a:xfrm>
            <a:off x="738910" y="936334"/>
            <a:ext cx="1680370" cy="4770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3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Goudy Old Style" panose="02020502050305020303" pitchFamily="18" charset="0"/>
                <a:ea typeface="微软雅黑" panose="020B0503020204020204" pitchFamily="34" charset="-122"/>
                <a:sym typeface="Arial" panose="020B0604020202020204" pitchFamily="34" charset="0"/>
              </a:rPr>
              <a:t>Outline</a:t>
            </a:r>
            <a:endParaRPr lang="zh-CN" altLang="en-US" sz="3100" b="1" dirty="0">
              <a:solidFill>
                <a:schemeClr val="tx1">
                  <a:lumMod val="75000"/>
                  <a:lumOff val="25000"/>
                </a:schemeClr>
              </a:solidFill>
              <a:latin typeface="Goudy Old Style" panose="02020502050305020303" pitchFamily="18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SubTitle_1"/>
          <p:cNvSpPr/>
          <p:nvPr>
            <p:custDataLst>
              <p:tags r:id="rId10"/>
            </p:custDataLst>
          </p:nvPr>
        </p:nvSpPr>
        <p:spPr>
          <a:xfrm>
            <a:off x="3780706" y="3724672"/>
            <a:ext cx="2854167" cy="528090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972868" tIns="0" rIns="0" bIns="0" rtlCol="0" anchor="ctr" anchorCtr="0">
            <a:noAutofit/>
          </a:bodyPr>
          <a:lstStyle/>
          <a:p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Next 2 Weeks Plan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MH_Other_1"/>
          <p:cNvSpPr txBox="1"/>
          <p:nvPr>
            <p:custDataLst>
              <p:tags r:id="rId11"/>
            </p:custDataLst>
          </p:nvPr>
        </p:nvSpPr>
        <p:spPr>
          <a:xfrm flipH="1">
            <a:off x="3934068" y="3759170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smtClean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05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15" name="MH_Others_1"/>
          <p:cNvSpPr txBox="1"/>
          <p:nvPr>
            <p:custDataLst>
              <p:tags r:id="rId12"/>
            </p:custDataLst>
          </p:nvPr>
        </p:nvSpPr>
        <p:spPr>
          <a:xfrm>
            <a:off x="468338" y="653282"/>
            <a:ext cx="8136904" cy="381642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altLang="zh-CN" sz="3100" b="1" smtClean="0">
              <a:solidFill>
                <a:schemeClr val="tx1">
                  <a:lumMod val="75000"/>
                  <a:lumOff val="25000"/>
                </a:schemeClr>
              </a:solidFill>
              <a:latin typeface="Goudy Old Style" panose="02020502050305020303" pitchFamily="18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endParaRPr lang="en-US" altLang="zh-CN" sz="3100" b="1" smtClean="0">
              <a:solidFill>
                <a:schemeClr val="tx1">
                  <a:lumMod val="75000"/>
                  <a:lumOff val="25000"/>
                </a:schemeClr>
              </a:solidFill>
              <a:latin typeface="Goudy Old Style" panose="02020502050305020303" pitchFamily="18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endParaRPr lang="en-US" altLang="zh-CN" sz="3100" b="1">
              <a:solidFill>
                <a:schemeClr val="tx1">
                  <a:lumMod val="75000"/>
                  <a:lumOff val="25000"/>
                </a:schemeClr>
              </a:solidFill>
              <a:latin typeface="Goudy Old Style" panose="02020502050305020303" pitchFamily="18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3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Goudy Old Style" panose="02020502050305020303" pitchFamily="18" charset="0"/>
                <a:ea typeface="微软雅黑" panose="020B0503020204020204" pitchFamily="34" charset="-122"/>
                <a:sym typeface="Arial" panose="020B0604020202020204" pitchFamily="34" charset="0"/>
              </a:rPr>
              <a:t>Pale words.</a:t>
            </a:r>
          </a:p>
          <a:p>
            <a:pPr algn="ctr"/>
            <a:r>
              <a:rPr lang="en-US" altLang="zh-CN" sz="3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Goudy Old Style" panose="02020502050305020303" pitchFamily="18" charset="0"/>
                <a:ea typeface="微软雅黑" panose="020B0503020204020204" pitchFamily="34" charset="-122"/>
                <a:sym typeface="Arial" panose="020B0604020202020204" pitchFamily="34" charset="0"/>
              </a:rPr>
              <a:t> Let’s enjoy the music demo.</a:t>
            </a:r>
          </a:p>
          <a:p>
            <a:pPr algn="ctr"/>
            <a:endParaRPr lang="en-US" altLang="zh-CN" sz="3100" b="1">
              <a:solidFill>
                <a:schemeClr val="tx1">
                  <a:lumMod val="75000"/>
                  <a:lumOff val="25000"/>
                </a:schemeClr>
              </a:solidFill>
              <a:latin typeface="Goudy Old Style" panose="02020502050305020303" pitchFamily="18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endParaRPr lang="en-US" altLang="zh-CN" sz="3100" b="1" smtClean="0">
              <a:solidFill>
                <a:schemeClr val="tx1">
                  <a:lumMod val="75000"/>
                  <a:lumOff val="25000"/>
                </a:schemeClr>
              </a:solidFill>
              <a:latin typeface="Goudy Old Style" panose="02020502050305020303" pitchFamily="18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endParaRPr lang="zh-CN" altLang="en-US" sz="3100" b="1" dirty="0">
              <a:solidFill>
                <a:schemeClr val="tx1">
                  <a:lumMod val="75000"/>
                  <a:lumOff val="25000"/>
                </a:schemeClr>
              </a:solidFill>
              <a:latin typeface="Goudy Old Style" panose="02020502050305020303" pitchFamily="18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perfect">
            <a:hlinkClick r:id="" action="ppaction://media"/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8184046" y="4296448"/>
            <a:ext cx="304800" cy="30480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0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99585" y="2012479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>
            <a:off x="4413434" y="2572544"/>
            <a:ext cx="29470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413434" y="1955231"/>
            <a:ext cx="3178239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buNone/>
            </a:pPr>
            <a:r>
              <a:rPr lang="en-US" altLang="zh-CN" sz="4000" b="1">
                <a:solidFill>
                  <a:schemeClr val="tx1">
                    <a:lumMod val="65000"/>
                    <a:lumOff val="35000"/>
                  </a:schemeClr>
                </a:solidFill>
                <a:latin typeface="Goudy Old Style" panose="02020502050305020303" pitchFamily="18" charset="0"/>
                <a:ea typeface="微软雅黑" pitchFamily="34" charset="-122"/>
                <a:cs typeface="宋体" charset="-122"/>
              </a:rPr>
              <a:t>Goal </a:t>
            </a:r>
            <a:r>
              <a:rPr lang="en-US" altLang="zh-CN" sz="4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udy Old Style" panose="02020502050305020303" pitchFamily="18" charset="0"/>
                <a:ea typeface="微软雅黑" pitchFamily="34" charset="-122"/>
                <a:cs typeface="宋体" charset="-122"/>
              </a:rPr>
              <a:t>&amp;</a:t>
            </a:r>
          </a:p>
          <a:p>
            <a:pPr lvl="0">
              <a:buNone/>
            </a:pPr>
            <a:r>
              <a:rPr lang="en-US" altLang="zh-CN" sz="4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udy Old Style" panose="02020502050305020303" pitchFamily="18" charset="0"/>
                <a:ea typeface="微软雅黑" pitchFamily="34" charset="-122"/>
                <a:cs typeface="宋体" charset="-122"/>
              </a:rPr>
              <a:t>SE </a:t>
            </a:r>
            <a:r>
              <a:rPr lang="en-US" altLang="zh-CN" sz="4000" b="1">
                <a:solidFill>
                  <a:schemeClr val="tx1">
                    <a:lumMod val="65000"/>
                    <a:lumOff val="35000"/>
                  </a:schemeClr>
                </a:solidFill>
                <a:latin typeface="Goudy Old Style" panose="02020502050305020303" pitchFamily="18" charset="0"/>
                <a:ea typeface="微软雅黑" pitchFamily="34" charset="-122"/>
                <a:cs typeface="宋体" charset="-122"/>
              </a:rPr>
              <a:t>Cycle Life</a:t>
            </a:r>
            <a:endParaRPr lang="zh-CN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Goudy Old Style" panose="02020502050305020303" pitchFamily="18" charset="0"/>
              <a:ea typeface="微软雅黑" pitchFamily="34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>
          <a:xfrm rot="468843">
            <a:off x="393748" y="2429411"/>
            <a:ext cx="3348501" cy="2309235"/>
            <a:chOff x="940378" y="1114346"/>
            <a:chExt cx="7056438" cy="4867275"/>
          </a:xfrm>
        </p:grpSpPr>
        <p:sp>
          <p:nvSpPr>
            <p:cNvPr id="6" name="Arc 682"/>
            <p:cNvSpPr>
              <a:spLocks/>
            </p:cNvSpPr>
            <p:nvPr/>
          </p:nvSpPr>
          <p:spPr bwMode="auto">
            <a:xfrm rot="18746405">
              <a:off x="3554196" y="1119903"/>
              <a:ext cx="1014413" cy="1003300"/>
            </a:xfrm>
            <a:custGeom>
              <a:avLst/>
              <a:gdLst>
                <a:gd name="T0" fmla="*/ 2147483647 w 21600"/>
                <a:gd name="T1" fmla="*/ 0 h 21356"/>
                <a:gd name="T2" fmla="*/ 2147483647 w 21600"/>
                <a:gd name="T3" fmla="*/ 2147483647 h 21356"/>
                <a:gd name="T4" fmla="*/ 0 w 21600"/>
                <a:gd name="T5" fmla="*/ 2147483647 h 213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56"/>
                <a:gd name="T11" fmla="*/ 21600 w 21600"/>
                <a:gd name="T12" fmla="*/ 21356 h 21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56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</a:path>
                <a:path w="21600" h="21356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750204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6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673"/>
            <p:cNvSpPr>
              <a:spLocks noEditPoints="1"/>
            </p:cNvSpPr>
            <p:nvPr/>
          </p:nvSpPr>
          <p:spPr bwMode="auto">
            <a:xfrm rot="21275257">
              <a:off x="4204278" y="1579484"/>
              <a:ext cx="2628900" cy="2630487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675"/>
            <p:cNvSpPr>
              <a:spLocks noEditPoints="1"/>
            </p:cNvSpPr>
            <p:nvPr/>
          </p:nvSpPr>
          <p:spPr bwMode="auto">
            <a:xfrm rot="21275257">
              <a:off x="940378" y="1649334"/>
              <a:ext cx="3429000" cy="3429000"/>
            </a:xfrm>
            <a:custGeom>
              <a:avLst/>
              <a:gdLst>
                <a:gd name="T0" fmla="*/ 2147483647 w 2622"/>
                <a:gd name="T1" fmla="*/ 2147483647 h 2622"/>
                <a:gd name="T2" fmla="*/ 2147483647 w 2622"/>
                <a:gd name="T3" fmla="*/ 2147483647 h 2622"/>
                <a:gd name="T4" fmla="*/ 2147483647 w 2622"/>
                <a:gd name="T5" fmla="*/ 2147483647 h 2622"/>
                <a:gd name="T6" fmla="*/ 2147483647 w 2622"/>
                <a:gd name="T7" fmla="*/ 2147483647 h 2622"/>
                <a:gd name="T8" fmla="*/ 2147483647 w 2622"/>
                <a:gd name="T9" fmla="*/ 2147483647 h 2622"/>
                <a:gd name="T10" fmla="*/ 2147483647 w 2622"/>
                <a:gd name="T11" fmla="*/ 2147483647 h 2622"/>
                <a:gd name="T12" fmla="*/ 2147483647 w 2622"/>
                <a:gd name="T13" fmla="*/ 2147483647 h 2622"/>
                <a:gd name="T14" fmla="*/ 2147483647 w 2622"/>
                <a:gd name="T15" fmla="*/ 2147483647 h 2622"/>
                <a:gd name="T16" fmla="*/ 2147483647 w 2622"/>
                <a:gd name="T17" fmla="*/ 2147483647 h 2622"/>
                <a:gd name="T18" fmla="*/ 2147483647 w 2622"/>
                <a:gd name="T19" fmla="*/ 2147483647 h 2622"/>
                <a:gd name="T20" fmla="*/ 2147483647 w 2622"/>
                <a:gd name="T21" fmla="*/ 2147483647 h 2622"/>
                <a:gd name="T22" fmla="*/ 2147483647 w 2622"/>
                <a:gd name="T23" fmla="*/ 2147483647 h 2622"/>
                <a:gd name="T24" fmla="*/ 2147483647 w 2622"/>
                <a:gd name="T25" fmla="*/ 2147483647 h 2622"/>
                <a:gd name="T26" fmla="*/ 2147483647 w 2622"/>
                <a:gd name="T27" fmla="*/ 2147483647 h 2622"/>
                <a:gd name="T28" fmla="*/ 2147483647 w 2622"/>
                <a:gd name="T29" fmla="*/ 2147483647 h 2622"/>
                <a:gd name="T30" fmla="*/ 2147483647 w 2622"/>
                <a:gd name="T31" fmla="*/ 2147483647 h 2622"/>
                <a:gd name="T32" fmla="*/ 2147483647 w 2622"/>
                <a:gd name="T33" fmla="*/ 2147483647 h 2622"/>
                <a:gd name="T34" fmla="*/ 2147483647 w 2622"/>
                <a:gd name="T35" fmla="*/ 2147483647 h 2622"/>
                <a:gd name="T36" fmla="*/ 2147483647 w 2622"/>
                <a:gd name="T37" fmla="*/ 2147483647 h 2622"/>
                <a:gd name="T38" fmla="*/ 2147483647 w 2622"/>
                <a:gd name="T39" fmla="*/ 2147483647 h 2622"/>
                <a:gd name="T40" fmla="*/ 2147483647 w 2622"/>
                <a:gd name="T41" fmla="*/ 2147483647 h 2622"/>
                <a:gd name="T42" fmla="*/ 2147483647 w 2622"/>
                <a:gd name="T43" fmla="*/ 2147483647 h 2622"/>
                <a:gd name="T44" fmla="*/ 2147483647 w 2622"/>
                <a:gd name="T45" fmla="*/ 2147483647 h 2622"/>
                <a:gd name="T46" fmla="*/ 2147483647 w 2622"/>
                <a:gd name="T47" fmla="*/ 2147483647 h 2622"/>
                <a:gd name="T48" fmla="*/ 2147483647 w 2622"/>
                <a:gd name="T49" fmla="*/ 2147483647 h 2622"/>
                <a:gd name="T50" fmla="*/ 2147483647 w 2622"/>
                <a:gd name="T51" fmla="*/ 2147483647 h 2622"/>
                <a:gd name="T52" fmla="*/ 2147483647 w 2622"/>
                <a:gd name="T53" fmla="*/ 2147483647 h 2622"/>
                <a:gd name="T54" fmla="*/ 2147483647 w 2622"/>
                <a:gd name="T55" fmla="*/ 2147483647 h 2622"/>
                <a:gd name="T56" fmla="*/ 2147483647 w 2622"/>
                <a:gd name="T57" fmla="*/ 2147483647 h 2622"/>
                <a:gd name="T58" fmla="*/ 2147483647 w 2622"/>
                <a:gd name="T59" fmla="*/ 2147483647 h 2622"/>
                <a:gd name="T60" fmla="*/ 2147483647 w 2622"/>
                <a:gd name="T61" fmla="*/ 2147483647 h 2622"/>
                <a:gd name="T62" fmla="*/ 2147483647 w 2622"/>
                <a:gd name="T63" fmla="*/ 2147483647 h 2622"/>
                <a:gd name="T64" fmla="*/ 2147483647 w 2622"/>
                <a:gd name="T65" fmla="*/ 2147483647 h 2622"/>
                <a:gd name="T66" fmla="*/ 2147483647 w 2622"/>
                <a:gd name="T67" fmla="*/ 2147483647 h 2622"/>
                <a:gd name="T68" fmla="*/ 2147483647 w 2622"/>
                <a:gd name="T69" fmla="*/ 2147483647 h 2622"/>
                <a:gd name="T70" fmla="*/ 2147483647 w 2622"/>
                <a:gd name="T71" fmla="*/ 2147483647 h 2622"/>
                <a:gd name="T72" fmla="*/ 2147483647 w 2622"/>
                <a:gd name="T73" fmla="*/ 2147483647 h 2622"/>
                <a:gd name="T74" fmla="*/ 2147483647 w 2622"/>
                <a:gd name="T75" fmla="*/ 2147483647 h 2622"/>
                <a:gd name="T76" fmla="*/ 2147483647 w 2622"/>
                <a:gd name="T77" fmla="*/ 2147483647 h 2622"/>
                <a:gd name="T78" fmla="*/ 2147483647 w 2622"/>
                <a:gd name="T79" fmla="*/ 2147483647 h 2622"/>
                <a:gd name="T80" fmla="*/ 2147483647 w 2622"/>
                <a:gd name="T81" fmla="*/ 2147483647 h 2622"/>
                <a:gd name="T82" fmla="*/ 2147483647 w 2622"/>
                <a:gd name="T83" fmla="*/ 2147483647 h 2622"/>
                <a:gd name="T84" fmla="*/ 2147483647 w 2622"/>
                <a:gd name="T85" fmla="*/ 2147483647 h 2622"/>
                <a:gd name="T86" fmla="*/ 2147483647 w 2622"/>
                <a:gd name="T87" fmla="*/ 2147483647 h 2622"/>
                <a:gd name="T88" fmla="*/ 2147483647 w 2622"/>
                <a:gd name="T89" fmla="*/ 2147483647 h 2622"/>
                <a:gd name="T90" fmla="*/ 2147483647 w 2622"/>
                <a:gd name="T91" fmla="*/ 2147483647 h 2622"/>
                <a:gd name="T92" fmla="*/ 2147483647 w 2622"/>
                <a:gd name="T93" fmla="*/ 2147483647 h 2622"/>
                <a:gd name="T94" fmla="*/ 2147483647 w 2622"/>
                <a:gd name="T95" fmla="*/ 2147483647 h 2622"/>
                <a:gd name="T96" fmla="*/ 2147483647 w 2622"/>
                <a:gd name="T97" fmla="*/ 2147483647 h 2622"/>
                <a:gd name="T98" fmla="*/ 2147483647 w 2622"/>
                <a:gd name="T99" fmla="*/ 2147483647 h 2622"/>
                <a:gd name="T100" fmla="*/ 2147483647 w 2622"/>
                <a:gd name="T101" fmla="*/ 2147483647 h 2622"/>
                <a:gd name="T102" fmla="*/ 2147483647 w 2622"/>
                <a:gd name="T103" fmla="*/ 2147483647 h 2622"/>
                <a:gd name="T104" fmla="*/ 2147483647 w 2622"/>
                <a:gd name="T105" fmla="*/ 2147483647 h 2622"/>
                <a:gd name="T106" fmla="*/ 2147483647 w 2622"/>
                <a:gd name="T107" fmla="*/ 214748364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Oval 676"/>
            <p:cNvSpPr>
              <a:spLocks noChangeArrowheads="1"/>
            </p:cNvSpPr>
            <p:nvPr/>
          </p:nvSpPr>
          <p:spPr bwMode="auto">
            <a:xfrm rot="21275257">
              <a:off x="1307091" y="2016046"/>
              <a:ext cx="2695575" cy="26939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Oval 677"/>
            <p:cNvSpPr>
              <a:spLocks noChangeArrowheads="1"/>
            </p:cNvSpPr>
            <p:nvPr/>
          </p:nvSpPr>
          <p:spPr bwMode="auto">
            <a:xfrm rot="21275257">
              <a:off x="4617028" y="1993821"/>
              <a:ext cx="1801813" cy="1801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679"/>
            <p:cNvSpPr>
              <a:spLocks noEditPoints="1"/>
            </p:cNvSpPr>
            <p:nvPr/>
          </p:nvSpPr>
          <p:spPr bwMode="auto">
            <a:xfrm rot="21275257">
              <a:off x="5693353" y="3676571"/>
              <a:ext cx="2303463" cy="2305050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Oval 680"/>
            <p:cNvSpPr>
              <a:spLocks noChangeArrowheads="1"/>
            </p:cNvSpPr>
            <p:nvPr/>
          </p:nvSpPr>
          <p:spPr bwMode="auto">
            <a:xfrm rot="21275257">
              <a:off x="6055303" y="4040109"/>
              <a:ext cx="1577975" cy="15779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Arc 681"/>
            <p:cNvSpPr>
              <a:spLocks/>
            </p:cNvSpPr>
            <p:nvPr/>
          </p:nvSpPr>
          <p:spPr bwMode="auto">
            <a:xfrm rot="7501686">
              <a:off x="4141572" y="3609103"/>
              <a:ext cx="1906587" cy="1549400"/>
            </a:xfrm>
            <a:custGeom>
              <a:avLst/>
              <a:gdLst>
                <a:gd name="T0" fmla="*/ 2147483647 w 21600"/>
                <a:gd name="T1" fmla="*/ 0 h 15695"/>
                <a:gd name="T2" fmla="*/ 2147483647 w 21600"/>
                <a:gd name="T3" fmla="*/ 2147483647 h 15695"/>
                <a:gd name="T4" fmla="*/ 0 w 21600"/>
                <a:gd name="T5" fmla="*/ 2147483647 h 156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695"/>
                <a:gd name="T11" fmla="*/ 21600 w 21600"/>
                <a:gd name="T12" fmla="*/ 15695 h 156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695" fill="none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</a:path>
                <a:path w="21600" h="15695" stroke="0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  <a:lnTo>
                    <a:pt x="0" y="15695"/>
                  </a:lnTo>
                  <a:lnTo>
                    <a:pt x="14840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750204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6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Arc 683"/>
            <p:cNvSpPr>
              <a:spLocks/>
            </p:cNvSpPr>
            <p:nvPr/>
          </p:nvSpPr>
          <p:spPr bwMode="auto">
            <a:xfrm rot="256945">
              <a:off x="7018916" y="2744709"/>
              <a:ext cx="620712" cy="898525"/>
            </a:xfrm>
            <a:custGeom>
              <a:avLst/>
              <a:gdLst>
                <a:gd name="T0" fmla="*/ 2147483647 w 21600"/>
                <a:gd name="T1" fmla="*/ 0 h 31203"/>
                <a:gd name="T2" fmla="*/ 2147483647 w 21600"/>
                <a:gd name="T3" fmla="*/ 2147483647 h 31203"/>
                <a:gd name="T4" fmla="*/ 0 w 21600"/>
                <a:gd name="T5" fmla="*/ 2147483647 h 312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203"/>
                <a:gd name="T11" fmla="*/ 21600 w 21600"/>
                <a:gd name="T12" fmla="*/ 31203 h 31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203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</a:path>
                <a:path w="21600" h="31203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750204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6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17"/>
          <p:cNvGrpSpPr/>
          <p:nvPr/>
        </p:nvGrpSpPr>
        <p:grpSpPr>
          <a:xfrm>
            <a:off x="5179194" y="3849716"/>
            <a:ext cx="310599" cy="310658"/>
            <a:chOff x="5607370" y="3562829"/>
            <a:chExt cx="587140" cy="587140"/>
          </a:xfrm>
          <a:solidFill>
            <a:schemeClr val="bg1"/>
          </a:solidFill>
        </p:grpSpPr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5746497" y="3702123"/>
              <a:ext cx="308897" cy="308544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23"/>
            <p:cNvSpPr>
              <a:spLocks noEditPoints="1"/>
            </p:cNvSpPr>
            <p:nvPr/>
          </p:nvSpPr>
          <p:spPr bwMode="auto">
            <a:xfrm>
              <a:off x="5607370" y="3562829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20"/>
          <p:cNvGrpSpPr/>
          <p:nvPr/>
        </p:nvGrpSpPr>
        <p:grpSpPr>
          <a:xfrm>
            <a:off x="5177716" y="1646173"/>
            <a:ext cx="446117" cy="446202"/>
            <a:chOff x="6665323" y="3562825"/>
            <a:chExt cx="587140" cy="587140"/>
          </a:xfrm>
          <a:solidFill>
            <a:schemeClr val="bg1"/>
          </a:solidFill>
        </p:grpSpPr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6808144" y="3735126"/>
              <a:ext cx="301499" cy="242538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6665323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23"/>
          <p:cNvGrpSpPr/>
          <p:nvPr/>
        </p:nvGrpSpPr>
        <p:grpSpPr>
          <a:xfrm>
            <a:off x="5852224" y="2967439"/>
            <a:ext cx="310599" cy="310658"/>
            <a:chOff x="7740352" y="3562825"/>
            <a:chExt cx="587140" cy="587140"/>
          </a:xfrm>
          <a:solidFill>
            <a:schemeClr val="bg1"/>
          </a:solidFill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7740352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7"/>
            <p:cNvSpPr>
              <a:spLocks noEditPoints="1"/>
            </p:cNvSpPr>
            <p:nvPr/>
          </p:nvSpPr>
          <p:spPr bwMode="auto">
            <a:xfrm>
              <a:off x="7931746" y="3722078"/>
              <a:ext cx="204352" cy="268635"/>
            </a:xfrm>
            <a:custGeom>
              <a:avLst/>
              <a:gdLst>
                <a:gd name="T0" fmla="*/ 96 w 256"/>
                <a:gd name="T1" fmla="*/ 48 h 336"/>
                <a:gd name="T2" fmla="*/ 48 w 256"/>
                <a:gd name="T3" fmla="*/ 0 h 336"/>
                <a:gd name="T4" fmla="*/ 0 w 256"/>
                <a:gd name="T5" fmla="*/ 48 h 336"/>
                <a:gd name="T6" fmla="*/ 29 w 256"/>
                <a:gd name="T7" fmla="*/ 92 h 336"/>
                <a:gd name="T8" fmla="*/ 29 w 256"/>
                <a:gd name="T9" fmla="*/ 244 h 336"/>
                <a:gd name="T10" fmla="*/ 0 w 256"/>
                <a:gd name="T11" fmla="*/ 288 h 336"/>
                <a:gd name="T12" fmla="*/ 48 w 256"/>
                <a:gd name="T13" fmla="*/ 336 h 336"/>
                <a:gd name="T14" fmla="*/ 96 w 256"/>
                <a:gd name="T15" fmla="*/ 288 h 336"/>
                <a:gd name="T16" fmla="*/ 67 w 256"/>
                <a:gd name="T17" fmla="*/ 244 h 336"/>
                <a:gd name="T18" fmla="*/ 67 w 256"/>
                <a:gd name="T19" fmla="*/ 92 h 336"/>
                <a:gd name="T20" fmla="*/ 96 w 256"/>
                <a:gd name="T21" fmla="*/ 48 h 336"/>
                <a:gd name="T22" fmla="*/ 75 w 256"/>
                <a:gd name="T23" fmla="*/ 288 h 336"/>
                <a:gd name="T24" fmla="*/ 48 w 256"/>
                <a:gd name="T25" fmla="*/ 316 h 336"/>
                <a:gd name="T26" fmla="*/ 20 w 256"/>
                <a:gd name="T27" fmla="*/ 288 h 336"/>
                <a:gd name="T28" fmla="*/ 48 w 256"/>
                <a:gd name="T29" fmla="*/ 260 h 336"/>
                <a:gd name="T30" fmla="*/ 75 w 256"/>
                <a:gd name="T31" fmla="*/ 288 h 336"/>
                <a:gd name="T32" fmla="*/ 48 w 256"/>
                <a:gd name="T33" fmla="*/ 76 h 336"/>
                <a:gd name="T34" fmla="*/ 20 w 256"/>
                <a:gd name="T35" fmla="*/ 48 h 336"/>
                <a:gd name="T36" fmla="*/ 48 w 256"/>
                <a:gd name="T37" fmla="*/ 20 h 336"/>
                <a:gd name="T38" fmla="*/ 75 w 256"/>
                <a:gd name="T39" fmla="*/ 48 h 336"/>
                <a:gd name="T40" fmla="*/ 48 w 256"/>
                <a:gd name="T41" fmla="*/ 76 h 336"/>
                <a:gd name="T42" fmla="*/ 227 w 256"/>
                <a:gd name="T43" fmla="*/ 244 h 336"/>
                <a:gd name="T44" fmla="*/ 227 w 256"/>
                <a:gd name="T45" fmla="*/ 92 h 336"/>
                <a:gd name="T46" fmla="*/ 256 w 256"/>
                <a:gd name="T47" fmla="*/ 48 h 336"/>
                <a:gd name="T48" fmla="*/ 208 w 256"/>
                <a:gd name="T49" fmla="*/ 0 h 336"/>
                <a:gd name="T50" fmla="*/ 160 w 256"/>
                <a:gd name="T51" fmla="*/ 48 h 336"/>
                <a:gd name="T52" fmla="*/ 189 w 256"/>
                <a:gd name="T53" fmla="*/ 92 h 336"/>
                <a:gd name="T54" fmla="*/ 189 w 256"/>
                <a:gd name="T55" fmla="*/ 244 h 336"/>
                <a:gd name="T56" fmla="*/ 160 w 256"/>
                <a:gd name="T57" fmla="*/ 288 h 336"/>
                <a:gd name="T58" fmla="*/ 208 w 256"/>
                <a:gd name="T59" fmla="*/ 336 h 336"/>
                <a:gd name="T60" fmla="*/ 256 w 256"/>
                <a:gd name="T61" fmla="*/ 288 h 336"/>
                <a:gd name="T62" fmla="*/ 227 w 256"/>
                <a:gd name="T63" fmla="*/ 244 h 336"/>
                <a:gd name="T64" fmla="*/ 180 w 256"/>
                <a:gd name="T65" fmla="*/ 48 h 336"/>
                <a:gd name="T66" fmla="*/ 208 w 256"/>
                <a:gd name="T67" fmla="*/ 20 h 336"/>
                <a:gd name="T68" fmla="*/ 235 w 256"/>
                <a:gd name="T69" fmla="*/ 48 h 336"/>
                <a:gd name="T70" fmla="*/ 208 w 256"/>
                <a:gd name="T71" fmla="*/ 76 h 336"/>
                <a:gd name="T72" fmla="*/ 180 w 256"/>
                <a:gd name="T73" fmla="*/ 48 h 336"/>
                <a:gd name="T74" fmla="*/ 208 w 256"/>
                <a:gd name="T75" fmla="*/ 316 h 336"/>
                <a:gd name="T76" fmla="*/ 180 w 256"/>
                <a:gd name="T77" fmla="*/ 288 h 336"/>
                <a:gd name="T78" fmla="*/ 208 w 256"/>
                <a:gd name="T79" fmla="*/ 260 h 336"/>
                <a:gd name="T80" fmla="*/ 235 w 256"/>
                <a:gd name="T81" fmla="*/ 288 h 336"/>
                <a:gd name="T82" fmla="*/ 208 w 256"/>
                <a:gd name="T83" fmla="*/ 31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6" h="336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12" y="85"/>
                    <a:pt x="29" y="92"/>
                  </a:cubicBezTo>
                  <a:cubicBezTo>
                    <a:pt x="29" y="244"/>
                    <a:pt x="29" y="244"/>
                    <a:pt x="29" y="244"/>
                  </a:cubicBezTo>
                  <a:cubicBezTo>
                    <a:pt x="12" y="251"/>
                    <a:pt x="0" y="268"/>
                    <a:pt x="0" y="288"/>
                  </a:cubicBezTo>
                  <a:cubicBezTo>
                    <a:pt x="0" y="314"/>
                    <a:pt x="21" y="336"/>
                    <a:pt x="48" y="336"/>
                  </a:cubicBezTo>
                  <a:cubicBezTo>
                    <a:pt x="74" y="336"/>
                    <a:pt x="96" y="314"/>
                    <a:pt x="96" y="288"/>
                  </a:cubicBezTo>
                  <a:cubicBezTo>
                    <a:pt x="96" y="268"/>
                    <a:pt x="84" y="251"/>
                    <a:pt x="67" y="24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4" y="85"/>
                    <a:pt x="96" y="68"/>
                    <a:pt x="96" y="48"/>
                  </a:cubicBezTo>
                  <a:close/>
                  <a:moveTo>
                    <a:pt x="75" y="288"/>
                  </a:moveTo>
                  <a:cubicBezTo>
                    <a:pt x="75" y="303"/>
                    <a:pt x="63" y="316"/>
                    <a:pt x="48" y="316"/>
                  </a:cubicBezTo>
                  <a:cubicBezTo>
                    <a:pt x="32" y="316"/>
                    <a:pt x="20" y="303"/>
                    <a:pt x="20" y="288"/>
                  </a:cubicBezTo>
                  <a:cubicBezTo>
                    <a:pt x="20" y="273"/>
                    <a:pt x="32" y="260"/>
                    <a:pt x="48" y="260"/>
                  </a:cubicBezTo>
                  <a:cubicBezTo>
                    <a:pt x="63" y="260"/>
                    <a:pt x="75" y="273"/>
                    <a:pt x="75" y="288"/>
                  </a:cubicBezTo>
                  <a:close/>
                  <a:moveTo>
                    <a:pt x="48" y="76"/>
                  </a:moveTo>
                  <a:cubicBezTo>
                    <a:pt x="32" y="76"/>
                    <a:pt x="20" y="63"/>
                    <a:pt x="20" y="48"/>
                  </a:cubicBezTo>
                  <a:cubicBezTo>
                    <a:pt x="20" y="33"/>
                    <a:pt x="32" y="20"/>
                    <a:pt x="48" y="20"/>
                  </a:cubicBezTo>
                  <a:cubicBezTo>
                    <a:pt x="63" y="20"/>
                    <a:pt x="75" y="33"/>
                    <a:pt x="75" y="48"/>
                  </a:cubicBezTo>
                  <a:cubicBezTo>
                    <a:pt x="75" y="63"/>
                    <a:pt x="63" y="76"/>
                    <a:pt x="48" y="76"/>
                  </a:cubicBezTo>
                  <a:close/>
                  <a:moveTo>
                    <a:pt x="227" y="244"/>
                  </a:moveTo>
                  <a:cubicBezTo>
                    <a:pt x="227" y="92"/>
                    <a:pt x="227" y="92"/>
                    <a:pt x="227" y="92"/>
                  </a:cubicBezTo>
                  <a:cubicBezTo>
                    <a:pt x="244" y="85"/>
                    <a:pt x="256" y="68"/>
                    <a:pt x="256" y="48"/>
                  </a:cubicBezTo>
                  <a:cubicBezTo>
                    <a:pt x="256" y="21"/>
                    <a:pt x="234" y="0"/>
                    <a:pt x="208" y="0"/>
                  </a:cubicBezTo>
                  <a:cubicBezTo>
                    <a:pt x="181" y="0"/>
                    <a:pt x="160" y="21"/>
                    <a:pt x="160" y="48"/>
                  </a:cubicBezTo>
                  <a:cubicBezTo>
                    <a:pt x="160" y="68"/>
                    <a:pt x="172" y="85"/>
                    <a:pt x="189" y="92"/>
                  </a:cubicBezTo>
                  <a:cubicBezTo>
                    <a:pt x="189" y="244"/>
                    <a:pt x="189" y="244"/>
                    <a:pt x="189" y="244"/>
                  </a:cubicBezTo>
                  <a:cubicBezTo>
                    <a:pt x="172" y="251"/>
                    <a:pt x="160" y="268"/>
                    <a:pt x="160" y="288"/>
                  </a:cubicBezTo>
                  <a:cubicBezTo>
                    <a:pt x="160" y="314"/>
                    <a:pt x="181" y="336"/>
                    <a:pt x="208" y="336"/>
                  </a:cubicBezTo>
                  <a:cubicBezTo>
                    <a:pt x="234" y="336"/>
                    <a:pt x="256" y="314"/>
                    <a:pt x="256" y="288"/>
                  </a:cubicBezTo>
                  <a:cubicBezTo>
                    <a:pt x="256" y="268"/>
                    <a:pt x="244" y="251"/>
                    <a:pt x="227" y="244"/>
                  </a:cubicBezTo>
                  <a:close/>
                  <a:moveTo>
                    <a:pt x="180" y="48"/>
                  </a:moveTo>
                  <a:cubicBezTo>
                    <a:pt x="180" y="33"/>
                    <a:pt x="192" y="20"/>
                    <a:pt x="208" y="20"/>
                  </a:cubicBezTo>
                  <a:cubicBezTo>
                    <a:pt x="223" y="20"/>
                    <a:pt x="235" y="33"/>
                    <a:pt x="235" y="48"/>
                  </a:cubicBezTo>
                  <a:cubicBezTo>
                    <a:pt x="235" y="63"/>
                    <a:pt x="223" y="76"/>
                    <a:pt x="208" y="76"/>
                  </a:cubicBezTo>
                  <a:cubicBezTo>
                    <a:pt x="192" y="76"/>
                    <a:pt x="180" y="63"/>
                    <a:pt x="180" y="48"/>
                  </a:cubicBezTo>
                  <a:close/>
                  <a:moveTo>
                    <a:pt x="208" y="316"/>
                  </a:moveTo>
                  <a:cubicBezTo>
                    <a:pt x="192" y="316"/>
                    <a:pt x="180" y="303"/>
                    <a:pt x="180" y="288"/>
                  </a:cubicBezTo>
                  <a:cubicBezTo>
                    <a:pt x="180" y="273"/>
                    <a:pt x="192" y="260"/>
                    <a:pt x="208" y="260"/>
                  </a:cubicBezTo>
                  <a:cubicBezTo>
                    <a:pt x="223" y="260"/>
                    <a:pt x="235" y="273"/>
                    <a:pt x="235" y="288"/>
                  </a:cubicBezTo>
                  <a:cubicBezTo>
                    <a:pt x="235" y="303"/>
                    <a:pt x="223" y="316"/>
                    <a:pt x="208" y="3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7" name="Content Placeholder 2"/>
          <p:cNvSpPr txBox="1">
            <a:spLocks/>
          </p:cNvSpPr>
          <p:nvPr/>
        </p:nvSpPr>
        <p:spPr>
          <a:xfrm>
            <a:off x="540346" y="895060"/>
            <a:ext cx="2808312" cy="1034548"/>
          </a:xfrm>
          <a:prstGeom prst="rect">
            <a:avLst/>
          </a:prstGeom>
        </p:spPr>
        <p:txBody>
          <a:bodyPr vert="horz" lIns="75020" tIns="37509" rIns="75020" bIns="37509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>
                <a:solidFill>
                  <a:schemeClr val="accent3">
                    <a:lumMod val="7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Goal:</a:t>
            </a:r>
          </a:p>
          <a:p>
            <a:pPr marL="228600" indent="-228600">
              <a:lnSpc>
                <a:spcPct val="120000"/>
              </a:lnSpc>
              <a:spcBef>
                <a:spcPct val="0"/>
              </a:spcBef>
              <a:buAutoNum type="arabicPeriod"/>
              <a:defRPr/>
            </a:pPr>
            <a:r>
              <a:rPr lang="en-US" altLang="zh-CN">
                <a:solidFill>
                  <a:schemeClr val="accent3">
                    <a:lumMod val="7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Create a fully automatic melody generator on website platform.</a:t>
            </a:r>
          </a:p>
          <a:p>
            <a:pPr marL="228600" indent="-228600">
              <a:lnSpc>
                <a:spcPct val="120000"/>
              </a:lnSpc>
              <a:spcBef>
                <a:spcPct val="0"/>
              </a:spcBef>
              <a:buAutoNum type="arabicPeriod"/>
              <a:defRPr/>
            </a:pPr>
            <a:r>
              <a:rPr lang="en-US" altLang="zh-CN">
                <a:solidFill>
                  <a:schemeClr val="accent3">
                    <a:lumMod val="7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Put focus on how to improve the user experience.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zh-CN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80306" y="268288"/>
            <a:ext cx="3024336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Goudy Old Style" panose="02020502050305020303" pitchFamily="18" charset="0"/>
              </a:rPr>
              <a:t>01. Goal &amp; SE Cycle Life</a:t>
            </a:r>
            <a:endParaRPr lang="en-US" sz="2000">
              <a:solidFill>
                <a:schemeClr val="tx1">
                  <a:lumMod val="65000"/>
                  <a:lumOff val="35000"/>
                </a:schemeClr>
              </a:solidFill>
              <a:latin typeface="Goudy Old Style" panose="02020502050305020303" pitchFamily="18" charset="0"/>
            </a:endParaRPr>
          </a:p>
        </p:txBody>
      </p:sp>
      <p:pic>
        <p:nvPicPr>
          <p:cNvPr id="32" name="图片 4">
            <a:extLst>
              <a:ext uri="{FF2B5EF4-FFF2-40B4-BE49-F238E27FC236}">
                <a16:creationId xmlns:a16="http://schemas.microsoft.com/office/drawing/2014/main" id="{AA1CB991-7D0E-0D41-941F-BAE22201A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226" y="-91752"/>
            <a:ext cx="4735341" cy="5275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4EC890FA-CF7E-9346-B49A-390AF9B28DBB}"/>
              </a:ext>
            </a:extLst>
          </p:cNvPr>
          <p:cNvSpPr txBox="1"/>
          <p:nvPr/>
        </p:nvSpPr>
        <p:spPr>
          <a:xfrm>
            <a:off x="561466" y="3014600"/>
            <a:ext cx="2787191" cy="1643527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Parallel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T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imeline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:</a:t>
            </a:r>
          </a:p>
          <a:p>
            <a:pPr marL="228600" indent="-228600">
              <a:lnSpc>
                <a:spcPct val="120000"/>
              </a:lnSpc>
              <a:buFont typeface="Arial" pitchFamily="34" charset="0"/>
              <a:buAutoNum type="arabicPeriod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Algorithm and experiment</a:t>
            </a:r>
          </a:p>
          <a:p>
            <a:pPr marL="228600" indent="-228600">
              <a:lnSpc>
                <a:spcPct val="120000"/>
              </a:lnSpc>
              <a:buFont typeface="Arial" pitchFamily="34" charset="0"/>
              <a:buAutoNum type="arabicPeriod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Backend development</a:t>
            </a:r>
          </a:p>
          <a:p>
            <a:pPr marL="228600" indent="-228600">
              <a:lnSpc>
                <a:spcPct val="120000"/>
              </a:lnSpc>
              <a:buFont typeface="Arial" pitchFamily="34" charset="0"/>
              <a:buAutoNum type="arabicPeriod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Master program</a:t>
            </a:r>
          </a:p>
          <a:p>
            <a:pPr marL="228600" indent="-228600">
              <a:lnSpc>
                <a:spcPct val="120000"/>
              </a:lnSpc>
              <a:buFont typeface="Arial" pitchFamily="34" charset="0"/>
              <a:buAutoNum type="arabicPeriod"/>
              <a:defRPr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Frontend 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development</a:t>
            </a:r>
          </a:p>
          <a:p>
            <a:pPr>
              <a:lnSpc>
                <a:spcPct val="120000"/>
              </a:lnSpc>
              <a:defRPr/>
            </a:pPr>
            <a:endParaRPr lang="zh-CN" altLang="en-US" sz="1400" dirty="0">
              <a:solidFill>
                <a:schemeClr val="accent3">
                  <a:lumMod val="75000"/>
                </a:schemeClr>
              </a:solidFill>
              <a:latin typeface="Myriad Pro" panose="020B0503030403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6294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99585" y="2012479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>
            <a:off x="4413434" y="2572544"/>
            <a:ext cx="29470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413434" y="1955231"/>
            <a:ext cx="3178239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buNone/>
            </a:pPr>
            <a:r>
              <a:rPr lang="en-US" altLang="zh-CN" sz="4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udy Old Style" panose="02020502050305020303" pitchFamily="18" charset="0"/>
                <a:ea typeface="微软雅黑" pitchFamily="34" charset="-122"/>
                <a:cs typeface="宋体" charset="-122"/>
              </a:rPr>
              <a:t>Individual</a:t>
            </a:r>
          </a:p>
          <a:p>
            <a:pPr lvl="0">
              <a:buNone/>
            </a:pPr>
            <a:r>
              <a:rPr lang="en-US" altLang="zh-CN" sz="4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udy Old Style" panose="02020502050305020303" pitchFamily="18" charset="0"/>
                <a:ea typeface="微软雅黑" pitchFamily="34" charset="-122"/>
                <a:cs typeface="宋体" charset="-122"/>
              </a:rPr>
              <a:t>Contribution</a:t>
            </a:r>
            <a:endParaRPr lang="zh-CN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Goudy Old Style" panose="02020502050305020303" pitchFamily="18" charset="0"/>
              <a:ea typeface="微软雅黑" pitchFamily="34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5732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1537023" y="1398289"/>
            <a:ext cx="1296305" cy="1820648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txBody>
          <a:bodyPr vert="horz" wrap="square" lIns="79415" tIns="39708" rIns="79415" bIns="3970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2785869" y="1398289"/>
            <a:ext cx="1296305" cy="1820648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4">
              <a:alpha val="90000"/>
            </a:schemeClr>
          </a:solidFill>
          <a:ln>
            <a:noFill/>
          </a:ln>
        </p:spPr>
        <p:txBody>
          <a:bodyPr vert="horz" wrap="square" lIns="79415" tIns="39708" rIns="79415" bIns="3970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1135784" y="2081031"/>
            <a:ext cx="987661" cy="1137906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txBody>
          <a:bodyPr vert="horz" wrap="square" lIns="79415" tIns="39708" rIns="79415" bIns="3970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Freeform 6"/>
          <p:cNvSpPr>
            <a:spLocks/>
          </p:cNvSpPr>
          <p:nvPr/>
        </p:nvSpPr>
        <p:spPr bwMode="auto">
          <a:xfrm>
            <a:off x="2123445" y="1170709"/>
            <a:ext cx="1458343" cy="2048229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3">
              <a:alpha val="90000"/>
            </a:schemeClr>
          </a:solidFill>
          <a:ln>
            <a:noFill/>
          </a:ln>
        </p:spPr>
        <p:txBody>
          <a:bodyPr vert="horz" wrap="square" lIns="79415" tIns="39708" rIns="79415" bIns="3970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Freeform 6"/>
          <p:cNvSpPr>
            <a:spLocks/>
          </p:cNvSpPr>
          <p:nvPr/>
        </p:nvSpPr>
        <p:spPr bwMode="auto">
          <a:xfrm>
            <a:off x="3447694" y="1714491"/>
            <a:ext cx="1296305" cy="1504446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5">
              <a:alpha val="90000"/>
            </a:schemeClr>
          </a:solidFill>
          <a:ln>
            <a:noFill/>
          </a:ln>
        </p:spPr>
        <p:txBody>
          <a:bodyPr vert="horz" wrap="square" lIns="79415" tIns="39708" rIns="79415" bIns="3970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Freeform 6"/>
          <p:cNvSpPr>
            <a:spLocks/>
          </p:cNvSpPr>
          <p:nvPr/>
        </p:nvSpPr>
        <p:spPr bwMode="auto">
          <a:xfrm>
            <a:off x="4060600" y="1398289"/>
            <a:ext cx="1296305" cy="1820648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txBody>
          <a:bodyPr vert="horz" wrap="square" lIns="79415" tIns="39708" rIns="79415" bIns="3970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Freeform 6"/>
          <p:cNvSpPr>
            <a:spLocks/>
          </p:cNvSpPr>
          <p:nvPr/>
        </p:nvSpPr>
        <p:spPr bwMode="auto">
          <a:xfrm>
            <a:off x="4862744" y="2081031"/>
            <a:ext cx="987661" cy="1137906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txBody>
          <a:bodyPr vert="horz" wrap="square" lIns="79415" tIns="39708" rIns="79415" bIns="3970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Freeform 6"/>
          <p:cNvSpPr>
            <a:spLocks/>
          </p:cNvSpPr>
          <p:nvPr/>
        </p:nvSpPr>
        <p:spPr bwMode="auto">
          <a:xfrm>
            <a:off x="5369177" y="1398289"/>
            <a:ext cx="1296305" cy="1820648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txBody>
          <a:bodyPr vert="horz" wrap="square" lIns="79415" tIns="39708" rIns="79415" bIns="3970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Freeform 6"/>
          <p:cNvSpPr>
            <a:spLocks/>
          </p:cNvSpPr>
          <p:nvPr/>
        </p:nvSpPr>
        <p:spPr bwMode="auto">
          <a:xfrm>
            <a:off x="6704978" y="1398289"/>
            <a:ext cx="1296305" cy="1820648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4">
              <a:alpha val="90000"/>
            </a:schemeClr>
          </a:solidFill>
          <a:ln>
            <a:noFill/>
          </a:ln>
        </p:spPr>
        <p:txBody>
          <a:bodyPr vert="horz" wrap="square" lIns="79415" tIns="39708" rIns="79415" bIns="3970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Freeform 6"/>
          <p:cNvSpPr>
            <a:spLocks/>
          </p:cNvSpPr>
          <p:nvPr/>
        </p:nvSpPr>
        <p:spPr bwMode="auto">
          <a:xfrm>
            <a:off x="5981496" y="1170709"/>
            <a:ext cx="1458343" cy="2048229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3">
              <a:alpha val="90000"/>
            </a:schemeClr>
          </a:solidFill>
          <a:ln>
            <a:noFill/>
          </a:ln>
        </p:spPr>
        <p:txBody>
          <a:bodyPr vert="horz" wrap="square" lIns="79415" tIns="39708" rIns="79415" bIns="3970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136"/>
          <p:cNvGrpSpPr/>
          <p:nvPr/>
        </p:nvGrpSpPr>
        <p:grpSpPr>
          <a:xfrm>
            <a:off x="1472516" y="3336548"/>
            <a:ext cx="173866" cy="466102"/>
            <a:chOff x="1088218" y="3281022"/>
            <a:chExt cx="200183" cy="536550"/>
          </a:xfrm>
        </p:grpSpPr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1088218" y="3281022"/>
              <a:ext cx="200183" cy="194452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1188427" y="3475474"/>
              <a:ext cx="0" cy="3420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37"/>
          <p:cNvGrpSpPr/>
          <p:nvPr/>
        </p:nvGrpSpPr>
        <p:grpSpPr>
          <a:xfrm>
            <a:off x="2113663" y="3336542"/>
            <a:ext cx="173866" cy="735022"/>
            <a:chOff x="1744938" y="3281022"/>
            <a:chExt cx="200183" cy="846117"/>
          </a:xfrm>
        </p:grpSpPr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1744938" y="3281022"/>
              <a:ext cx="200183" cy="194452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845030" y="3475473"/>
              <a:ext cx="0" cy="6516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36"/>
          <p:cNvGrpSpPr/>
          <p:nvPr/>
        </p:nvGrpSpPr>
        <p:grpSpPr>
          <a:xfrm>
            <a:off x="2755883" y="3336548"/>
            <a:ext cx="173866" cy="466102"/>
            <a:chOff x="1088218" y="3281022"/>
            <a:chExt cx="200183" cy="536550"/>
          </a:xfrm>
        </p:grpSpPr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1088218" y="3281022"/>
              <a:ext cx="200183" cy="194452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1188427" y="3475474"/>
              <a:ext cx="0" cy="3420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37"/>
          <p:cNvGrpSpPr/>
          <p:nvPr/>
        </p:nvGrpSpPr>
        <p:grpSpPr>
          <a:xfrm>
            <a:off x="3397027" y="3336542"/>
            <a:ext cx="173866" cy="735022"/>
            <a:chOff x="1744938" y="3281022"/>
            <a:chExt cx="200183" cy="846117"/>
          </a:xfrm>
        </p:grpSpPr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1744938" y="3281022"/>
              <a:ext cx="200183" cy="194452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1845030" y="3475473"/>
              <a:ext cx="0" cy="6516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36"/>
          <p:cNvGrpSpPr/>
          <p:nvPr/>
        </p:nvGrpSpPr>
        <p:grpSpPr>
          <a:xfrm>
            <a:off x="4039249" y="3336548"/>
            <a:ext cx="173866" cy="466102"/>
            <a:chOff x="1088218" y="3281022"/>
            <a:chExt cx="200183" cy="536550"/>
          </a:xfrm>
        </p:grpSpPr>
        <p:sp>
          <p:nvSpPr>
            <p:cNvPr id="112" name="Oval 111"/>
            <p:cNvSpPr>
              <a:spLocks noChangeAspect="1"/>
            </p:cNvSpPr>
            <p:nvPr/>
          </p:nvSpPr>
          <p:spPr>
            <a:xfrm>
              <a:off x="1088218" y="3281022"/>
              <a:ext cx="200183" cy="194452"/>
            </a:xfrm>
            <a:prstGeom prst="ellipse">
              <a:avLst/>
            </a:prstGeom>
            <a:solidFill>
              <a:schemeClr val="accent5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1188427" y="3475474"/>
              <a:ext cx="0" cy="3420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7"/>
          <p:cNvGrpSpPr/>
          <p:nvPr/>
        </p:nvGrpSpPr>
        <p:grpSpPr>
          <a:xfrm>
            <a:off x="4680392" y="3336542"/>
            <a:ext cx="173866" cy="735022"/>
            <a:chOff x="1744938" y="3281022"/>
            <a:chExt cx="200183" cy="846117"/>
          </a:xfrm>
        </p:grpSpPr>
        <p:sp>
          <p:nvSpPr>
            <p:cNvPr id="117" name="Oval 116"/>
            <p:cNvSpPr>
              <a:spLocks noChangeAspect="1"/>
            </p:cNvSpPr>
            <p:nvPr/>
          </p:nvSpPr>
          <p:spPr>
            <a:xfrm>
              <a:off x="1744938" y="3281022"/>
              <a:ext cx="200183" cy="194452"/>
            </a:xfrm>
            <a:prstGeom prst="ellipse">
              <a:avLst/>
            </a:pr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1845030" y="3475473"/>
              <a:ext cx="0" cy="6516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36"/>
          <p:cNvGrpSpPr/>
          <p:nvPr/>
        </p:nvGrpSpPr>
        <p:grpSpPr>
          <a:xfrm>
            <a:off x="5322613" y="3336548"/>
            <a:ext cx="173866" cy="466102"/>
            <a:chOff x="1088218" y="3281022"/>
            <a:chExt cx="200183" cy="536550"/>
          </a:xfrm>
        </p:grpSpPr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1088218" y="3281022"/>
              <a:ext cx="200183" cy="194452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188427" y="3475474"/>
              <a:ext cx="0" cy="3420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37"/>
          <p:cNvGrpSpPr/>
          <p:nvPr/>
        </p:nvGrpSpPr>
        <p:grpSpPr>
          <a:xfrm>
            <a:off x="5963756" y="3336542"/>
            <a:ext cx="173866" cy="735022"/>
            <a:chOff x="1744938" y="3281022"/>
            <a:chExt cx="200183" cy="846117"/>
          </a:xfrm>
        </p:grpSpPr>
        <p:sp>
          <p:nvSpPr>
            <p:cNvPr id="127" name="Oval 126"/>
            <p:cNvSpPr>
              <a:spLocks noChangeAspect="1"/>
            </p:cNvSpPr>
            <p:nvPr/>
          </p:nvSpPr>
          <p:spPr>
            <a:xfrm>
              <a:off x="1744938" y="3281022"/>
              <a:ext cx="200183" cy="194452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1845030" y="3475473"/>
              <a:ext cx="0" cy="6516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136"/>
          <p:cNvGrpSpPr/>
          <p:nvPr/>
        </p:nvGrpSpPr>
        <p:grpSpPr>
          <a:xfrm>
            <a:off x="6605977" y="3336548"/>
            <a:ext cx="173866" cy="466102"/>
            <a:chOff x="1088218" y="3281022"/>
            <a:chExt cx="200183" cy="536550"/>
          </a:xfrm>
        </p:grpSpPr>
        <p:sp>
          <p:nvSpPr>
            <p:cNvPr id="132" name="Oval 131"/>
            <p:cNvSpPr>
              <a:spLocks noChangeAspect="1"/>
            </p:cNvSpPr>
            <p:nvPr/>
          </p:nvSpPr>
          <p:spPr>
            <a:xfrm>
              <a:off x="1088218" y="3281022"/>
              <a:ext cx="200183" cy="194452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135" name="Straight Connector 134"/>
            <p:cNvCxnSpPr/>
            <p:nvPr/>
          </p:nvCxnSpPr>
          <p:spPr>
            <a:xfrm>
              <a:off x="1188427" y="3475474"/>
              <a:ext cx="0" cy="3420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137"/>
          <p:cNvGrpSpPr/>
          <p:nvPr/>
        </p:nvGrpSpPr>
        <p:grpSpPr>
          <a:xfrm>
            <a:off x="7247119" y="3336542"/>
            <a:ext cx="173866" cy="735022"/>
            <a:chOff x="1744938" y="3281022"/>
            <a:chExt cx="200183" cy="846117"/>
          </a:xfrm>
        </p:grpSpPr>
        <p:sp>
          <p:nvSpPr>
            <p:cNvPr id="137" name="Oval 136"/>
            <p:cNvSpPr>
              <a:spLocks noChangeAspect="1"/>
            </p:cNvSpPr>
            <p:nvPr/>
          </p:nvSpPr>
          <p:spPr>
            <a:xfrm>
              <a:off x="1744938" y="3281022"/>
              <a:ext cx="200183" cy="194452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139" name="Straight Connector 138"/>
            <p:cNvCxnSpPr/>
            <p:nvPr/>
          </p:nvCxnSpPr>
          <p:spPr>
            <a:xfrm>
              <a:off x="1845030" y="3475473"/>
              <a:ext cx="0" cy="6516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文本框 62"/>
          <p:cNvSpPr txBox="1"/>
          <p:nvPr/>
        </p:nvSpPr>
        <p:spPr>
          <a:xfrm>
            <a:off x="180306" y="268288"/>
            <a:ext cx="3024336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Goudy Old Style" panose="02020502050305020303" pitchFamily="18" charset="0"/>
              </a:rPr>
              <a:t>02. Individual Contribution</a:t>
            </a:r>
            <a:endParaRPr lang="en-US" sz="2000">
              <a:solidFill>
                <a:schemeClr val="tx1">
                  <a:lumMod val="65000"/>
                  <a:lumOff val="35000"/>
                </a:schemeClr>
              </a:solidFill>
              <a:latin typeface="Goudy Old Style" panose="02020502050305020303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EC890FA-CF7E-9346-B49A-390AF9B28DBB}"/>
              </a:ext>
            </a:extLst>
          </p:cNvPr>
          <p:cNvSpPr txBox="1"/>
          <p:nvPr/>
        </p:nvSpPr>
        <p:spPr>
          <a:xfrm>
            <a:off x="427505" y="1162599"/>
            <a:ext cx="2787191" cy="2160591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Li Kengjie: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AutoNum type="arabicPeriod"/>
              <a:defRPr/>
            </a:pP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Main Front-end Development</a:t>
            </a:r>
          </a:p>
          <a:p>
            <a:pPr marL="342900" indent="-342900">
              <a:lnSpc>
                <a:spcPct val="120000"/>
              </a:lnSpc>
              <a:buAutoNum type="arabicPeriod"/>
              <a:defRPr/>
            </a:pP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Documentation</a:t>
            </a:r>
          </a:p>
          <a:p>
            <a:pPr>
              <a:lnSpc>
                <a:spcPct val="120000"/>
              </a:lnSpc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Mo Fan:</a:t>
            </a:r>
          </a:p>
          <a:p>
            <a:pPr marL="342900" indent="-342900">
              <a:lnSpc>
                <a:spcPct val="120000"/>
              </a:lnSpc>
              <a:buAutoNum type="arabicPeriod"/>
              <a:defRPr/>
            </a:pP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Main Back-end Development</a:t>
            </a:r>
          </a:p>
          <a:p>
            <a:pPr marL="342900" indent="-342900">
              <a:lnSpc>
                <a:spcPct val="120000"/>
              </a:lnSpc>
              <a:buAutoNum type="arabicPeriod"/>
              <a:defRPr/>
            </a:pP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Algorithm Design</a:t>
            </a:r>
          </a:p>
          <a:p>
            <a:pPr>
              <a:lnSpc>
                <a:spcPct val="120000"/>
              </a:lnSpc>
              <a:defRPr/>
            </a:pPr>
            <a:endParaRPr lang="zh-CN" altLang="en-US" sz="1400" dirty="0">
              <a:solidFill>
                <a:schemeClr val="accent3">
                  <a:lumMod val="75000"/>
                </a:schemeClr>
              </a:solidFill>
              <a:latin typeface="Myriad Pro" panose="020B05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EC890FA-CF7E-9346-B49A-390AF9B28DBB}"/>
              </a:ext>
            </a:extLst>
          </p:cNvPr>
          <p:cNvSpPr txBox="1"/>
          <p:nvPr/>
        </p:nvSpPr>
        <p:spPr>
          <a:xfrm>
            <a:off x="3135672" y="1165461"/>
            <a:ext cx="2787191" cy="2160591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Wang Junce: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AutoNum type="arabicPeriod"/>
              <a:defRPr/>
            </a:pP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Back-end Development</a:t>
            </a:r>
          </a:p>
          <a:p>
            <a:pPr marL="342900" indent="-342900">
              <a:lnSpc>
                <a:spcPct val="120000"/>
              </a:lnSpc>
              <a:buAutoNum type="arabicPeriod"/>
              <a:defRPr/>
            </a:pP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Api Design</a:t>
            </a:r>
          </a:p>
          <a:p>
            <a:pPr>
              <a:lnSpc>
                <a:spcPct val="120000"/>
              </a:lnSpc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Ye Shuqian:</a:t>
            </a:r>
          </a:p>
          <a:p>
            <a:pPr marL="342900" indent="-342900">
              <a:lnSpc>
                <a:spcPct val="120000"/>
              </a:lnSpc>
              <a:buAutoNum type="arabicPeriod"/>
              <a:defRPr/>
            </a:pP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Back-end Development</a:t>
            </a:r>
          </a:p>
          <a:p>
            <a:pPr marL="342900" indent="-342900">
              <a:lnSpc>
                <a:spcPct val="120000"/>
              </a:lnSpc>
              <a:buAutoNum type="arabicPeriod"/>
              <a:defRPr/>
            </a:pP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Product Manager</a:t>
            </a:r>
          </a:p>
          <a:p>
            <a:pPr marL="342900" indent="-342900">
              <a:lnSpc>
                <a:spcPct val="120000"/>
              </a:lnSpc>
              <a:buAutoNum type="arabicPeriod"/>
              <a:defRPr/>
            </a:pP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Documentation</a:t>
            </a:r>
            <a:endParaRPr lang="zh-CN" altLang="en-US" sz="1400" dirty="0">
              <a:solidFill>
                <a:schemeClr val="accent3">
                  <a:lumMod val="75000"/>
                </a:schemeClr>
              </a:solidFill>
              <a:latin typeface="Myriad Pro" panose="020B05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EC890FA-CF7E-9346-B49A-390AF9B28DBB}"/>
              </a:ext>
            </a:extLst>
          </p:cNvPr>
          <p:cNvSpPr txBox="1"/>
          <p:nvPr/>
        </p:nvSpPr>
        <p:spPr>
          <a:xfrm>
            <a:off x="5850405" y="1170709"/>
            <a:ext cx="2787191" cy="2160591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Zhang Ruoqing: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AutoNum type="arabicPeriod"/>
              <a:defRPr/>
            </a:pP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Front-end Design &amp; Development</a:t>
            </a:r>
          </a:p>
          <a:p>
            <a:pPr marL="342900" indent="-342900">
              <a:lnSpc>
                <a:spcPct val="120000"/>
              </a:lnSpc>
              <a:buAutoNum type="arabicPeriod"/>
              <a:defRPr/>
            </a:pP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Documentation</a:t>
            </a:r>
          </a:p>
          <a:p>
            <a:pPr marL="342900" indent="-342900">
              <a:lnSpc>
                <a:spcPct val="120000"/>
              </a:lnSpc>
              <a:buAutoNum type="arabicPeriod"/>
              <a:defRPr/>
            </a:pP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AutoNum type="arabicPeriod"/>
              <a:defRPr/>
            </a:pPr>
            <a:endParaRPr lang="en-US" altLang="zh-CN" sz="1400" smtClean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1400" smtClean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5215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99585" y="2012479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>
            <a:off x="4413434" y="2572544"/>
            <a:ext cx="29470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413434" y="1955231"/>
            <a:ext cx="3178239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4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udy Old Style" panose="02020502050305020303" pitchFamily="18" charset="0"/>
                <a:ea typeface="微软雅黑" pitchFamily="34" charset="-122"/>
                <a:cs typeface="宋体" charset="-122"/>
              </a:rPr>
              <a:t>Front-end</a:t>
            </a:r>
            <a:endParaRPr lang="en-US" altLang="zh-CN" sz="4000" b="1">
              <a:solidFill>
                <a:schemeClr val="tx1">
                  <a:lumMod val="65000"/>
                  <a:lumOff val="35000"/>
                </a:schemeClr>
              </a:solidFill>
              <a:latin typeface="Goudy Old Style" panose="02020502050305020303" pitchFamily="18" charset="0"/>
              <a:ea typeface="微软雅黑" pitchFamily="34" charset="-122"/>
              <a:cs typeface="宋体" charset="-122"/>
            </a:endParaRPr>
          </a:p>
          <a:p>
            <a:pPr lvl="0">
              <a:buNone/>
            </a:pPr>
            <a:r>
              <a:rPr lang="en-US" altLang="zh-CN" sz="4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udy Old Style" panose="02020502050305020303" pitchFamily="18" charset="0"/>
                <a:ea typeface="微软雅黑" pitchFamily="34" charset="-122"/>
                <a:cs typeface="宋体" charset="-122"/>
              </a:rPr>
              <a:t>Demostration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Goudy Old Style" panose="02020502050305020303" pitchFamily="18" charset="0"/>
              <a:ea typeface="微软雅黑" pitchFamily="34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5773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99585" y="2012479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>
            <a:off x="4413434" y="2572544"/>
            <a:ext cx="29470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413434" y="1955231"/>
            <a:ext cx="3178239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4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udy Old Style" panose="02020502050305020303" pitchFamily="18" charset="0"/>
                <a:ea typeface="微软雅黑" pitchFamily="34" charset="-122"/>
                <a:cs typeface="宋体" charset="-122"/>
              </a:rPr>
              <a:t>Problems &amp;</a:t>
            </a:r>
            <a:endParaRPr lang="en-US" altLang="zh-CN" sz="4000" b="1">
              <a:solidFill>
                <a:schemeClr val="tx1">
                  <a:lumMod val="65000"/>
                  <a:lumOff val="35000"/>
                </a:schemeClr>
              </a:solidFill>
              <a:latin typeface="Goudy Old Style" panose="02020502050305020303" pitchFamily="18" charset="0"/>
              <a:ea typeface="微软雅黑" pitchFamily="34" charset="-122"/>
              <a:cs typeface="宋体" charset="-122"/>
            </a:endParaRPr>
          </a:p>
          <a:p>
            <a:pPr lvl="0">
              <a:buNone/>
            </a:pPr>
            <a:r>
              <a:rPr lang="en-US" altLang="zh-CN" sz="4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udy Old Style" panose="02020502050305020303" pitchFamily="18" charset="0"/>
                <a:ea typeface="微软雅黑" pitchFamily="34" charset="-122"/>
                <a:cs typeface="宋体" charset="-122"/>
              </a:rPr>
              <a:t>Solutions</a:t>
            </a:r>
            <a:endParaRPr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Goudy Old Style" panose="02020502050305020303" pitchFamily="18" charset="0"/>
              <a:ea typeface="微软雅黑" pitchFamily="34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837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899354" y="3927670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 Placeholder 33"/>
          <p:cNvSpPr txBox="1">
            <a:spLocks/>
          </p:cNvSpPr>
          <p:nvPr/>
        </p:nvSpPr>
        <p:spPr>
          <a:xfrm>
            <a:off x="1044402" y="1132384"/>
            <a:ext cx="3422904" cy="517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P: Different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Music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Representation Standard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S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: 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Use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abc notion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standard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as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interface.</a:t>
            </a:r>
            <a:endParaRPr lang="en-AU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902916" y="1496819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5259394" y="1166515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426236" y="3036443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7203610" y="3298350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5494297" y="2698025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6843570" y="979045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425232" y="1155121"/>
            <a:ext cx="411529" cy="411607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838637" y="2105868"/>
            <a:ext cx="411529" cy="411607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80306" y="268288"/>
            <a:ext cx="3024336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Goudy Old Style" panose="02020502050305020303" pitchFamily="18" charset="0"/>
              </a:rPr>
              <a:t>04. Problems &amp; Solutions</a:t>
            </a:r>
            <a:endParaRPr lang="en-US" sz="2000">
              <a:solidFill>
                <a:schemeClr val="tx1">
                  <a:lumMod val="65000"/>
                  <a:lumOff val="35000"/>
                </a:schemeClr>
              </a:solidFill>
              <a:latin typeface="Goudy Old Style" panose="02020502050305020303" pitchFamily="18" charset="0"/>
            </a:endParaRPr>
          </a:p>
        </p:txBody>
      </p:sp>
      <p:sp>
        <p:nvSpPr>
          <p:cNvPr id="46" name="Text Placeholder 33"/>
          <p:cNvSpPr txBox="1">
            <a:spLocks/>
          </p:cNvSpPr>
          <p:nvPr/>
        </p:nvSpPr>
        <p:spPr>
          <a:xfrm>
            <a:off x="1514978" y="2121221"/>
            <a:ext cx="7344816" cy="4524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P: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For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the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property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of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genetic algorithm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model,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last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bar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ends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in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established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note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is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not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guaranteed.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S: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P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re-defined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G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ene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with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E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stablished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Ending</a:t>
            </a:r>
            <a:endParaRPr lang="en-AU" sz="1400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Text Placeholder 33"/>
          <p:cNvSpPr txBox="1">
            <a:spLocks/>
          </p:cNvSpPr>
          <p:nvPr/>
        </p:nvSpPr>
        <p:spPr>
          <a:xfrm>
            <a:off x="1040495" y="3031913"/>
            <a:ext cx="4454900" cy="4903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P: f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rom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S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ingle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T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rack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to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M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ultiple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Tracks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S: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pre-defined dictionary is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referenced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to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generate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chord.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Oval 108"/>
          <p:cNvSpPr>
            <a:spLocks noChangeAspect="1"/>
          </p:cNvSpPr>
          <p:nvPr/>
        </p:nvSpPr>
        <p:spPr>
          <a:xfrm>
            <a:off x="427108" y="3031913"/>
            <a:ext cx="411529" cy="411607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0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Text Placeholder 33"/>
          <p:cNvSpPr txBox="1">
            <a:spLocks/>
          </p:cNvSpPr>
          <p:nvPr/>
        </p:nvSpPr>
        <p:spPr>
          <a:xfrm>
            <a:off x="1514978" y="3975778"/>
            <a:ext cx="3062864" cy="4903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P: Blocking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wait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in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GUI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S: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Asynchronous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requests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1" name="Oval 108"/>
          <p:cNvSpPr>
            <a:spLocks noChangeAspect="1"/>
          </p:cNvSpPr>
          <p:nvPr/>
        </p:nvSpPr>
        <p:spPr>
          <a:xfrm>
            <a:off x="834730" y="4015169"/>
            <a:ext cx="411529" cy="411607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0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Rounded Rectangle 85"/>
          <p:cNvSpPr/>
          <p:nvPr/>
        </p:nvSpPr>
        <p:spPr>
          <a:xfrm>
            <a:off x="4395298" y="4281812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Rounded Rectangle 95"/>
          <p:cNvSpPr/>
          <p:nvPr/>
        </p:nvSpPr>
        <p:spPr>
          <a:xfrm>
            <a:off x="6411522" y="4426776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56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3FDE6F3-C2C1-497D-9AC0-D418F52504A2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1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1_自定义设计方案">
  <a:themeElements>
    <a:clrScheme name="自定义 103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4957"/>
      </a:accent1>
      <a:accent2>
        <a:srgbClr val="7F7F7F"/>
      </a:accent2>
      <a:accent3>
        <a:srgbClr val="FF4957"/>
      </a:accent3>
      <a:accent4>
        <a:srgbClr val="7F7F7F"/>
      </a:accent4>
      <a:accent5>
        <a:srgbClr val="FF4957"/>
      </a:accent5>
      <a:accent6>
        <a:srgbClr val="7F7F7F"/>
      </a:accent6>
      <a:hlink>
        <a:srgbClr val="007FA2"/>
      </a:hlink>
      <a:folHlink>
        <a:srgbClr val="FF495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294</Words>
  <Application>Microsoft Office PowerPoint</Application>
  <PresentationFormat>自定义</PresentationFormat>
  <Paragraphs>105</Paragraphs>
  <Slides>12</Slides>
  <Notes>12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맑은 고딕</vt:lpstr>
      <vt:lpstr>冬青黑体简体中文 W3</vt:lpstr>
      <vt:lpstr>宋体</vt:lpstr>
      <vt:lpstr>微软雅黑</vt:lpstr>
      <vt:lpstr>Arial</vt:lpstr>
      <vt:lpstr>Calibri</vt:lpstr>
      <vt:lpstr>Calibri Light</vt:lpstr>
      <vt:lpstr>Goudy Old Style</vt:lpstr>
      <vt:lpstr>Myriad Pro</vt:lpstr>
      <vt:lpstr>Times New Roman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/>
  <cp:revision>1</cp:revision>
  <dcterms:created xsi:type="dcterms:W3CDTF">2016-10-17T14:00:15Z</dcterms:created>
  <dcterms:modified xsi:type="dcterms:W3CDTF">2018-04-24T16:37:46Z</dcterms:modified>
</cp:coreProperties>
</file>