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95" r:id="rId3"/>
    <p:sldId id="292" r:id="rId4"/>
    <p:sldId id="291" r:id="rId5"/>
    <p:sldId id="294" r:id="rId6"/>
    <p:sldId id="288" r:id="rId7"/>
    <p:sldId id="281" r:id="rId8"/>
    <p:sldId id="289" r:id="rId9"/>
    <p:sldId id="269" r:id="rId10"/>
    <p:sldId id="283" r:id="rId11"/>
    <p:sldId id="296" r:id="rId12"/>
    <p:sldId id="284" r:id="rId13"/>
    <p:sldId id="297" r:id="rId14"/>
    <p:sldId id="268" r:id="rId15"/>
    <p:sldId id="290" r:id="rId16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7A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29"/>
    <p:restoredTop sz="88703" autoAdjust="0"/>
  </p:normalViewPr>
  <p:slideViewPr>
    <p:cSldViewPr>
      <p:cViewPr>
        <p:scale>
          <a:sx n="112" d="100"/>
          <a:sy n="112" d="100"/>
        </p:scale>
        <p:origin x="640" y="63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06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3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47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71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5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6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74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8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7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So, for long-term hints, lets welcome MFF to introduce another algorithm we used – genetic algorithm.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slow">
    <p:push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7" name="PA_半闭框 7"/>
          <p:cNvSpPr/>
          <p:nvPr>
            <p:custDataLst>
              <p:tags r:id="rId1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2"/>
            </p:custDataLst>
          </p:nvPr>
        </p:nvSpPr>
        <p:spPr>
          <a:xfrm>
            <a:off x="598870" y="1839531"/>
            <a:ext cx="5745484" cy="6265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时尚中黑简体" panose="01010104010101010101" pitchFamily="2" charset="-122"/>
              </a:rPr>
              <a:t>Automatic Music Composer</a:t>
            </a:r>
          </a:p>
        </p:txBody>
      </p:sp>
      <p:sp>
        <p:nvSpPr>
          <p:cNvPr id="12" name="PA_半闭框 7"/>
          <p:cNvSpPr/>
          <p:nvPr>
            <p:custDataLst>
              <p:tags r:id="rId3"/>
            </p:custDataLst>
          </p:nvPr>
        </p:nvSpPr>
        <p:spPr>
          <a:xfrm flipH="1" flipV="1">
            <a:off x="2267744" y="3697052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3" name="PA_文本框 6"/>
          <p:cNvSpPr txBox="1"/>
          <p:nvPr>
            <p:custDataLst>
              <p:tags r:id="rId4"/>
            </p:custDataLst>
          </p:nvPr>
        </p:nvSpPr>
        <p:spPr>
          <a:xfrm>
            <a:off x="1144987" y="2878623"/>
            <a:ext cx="2885726" cy="13696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Mo Fan 115010204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Li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Kengjie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115010177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Wang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Junce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115010231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Ye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Shuqian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115010269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Zhang </a:t>
            </a: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Ruoqing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115010096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458282"/>
      </p:ext>
    </p:extLst>
  </p:cSld>
  <p:clrMapOvr>
    <a:masterClrMapping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alibri" panose="020F0502020204030204" pitchFamily="34" charset="0"/>
                <a:ea typeface="方正兰亭超细黑简体" pitchFamily="2" charset="-122"/>
              </a:rPr>
              <a:t>Frontend Demo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2908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alibri" panose="020F0502020204030204" pitchFamily="34" charset="0"/>
                <a:ea typeface="方正兰亭超细黑简体" pitchFamily="2" charset="-122"/>
              </a:rPr>
              <a:t>Problems and solutions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93983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7F98679-CBAC-2541-A0F0-52166D1A751A}"/>
              </a:ext>
            </a:extLst>
          </p:cNvPr>
          <p:cNvSpPr/>
          <p:nvPr/>
        </p:nvSpPr>
        <p:spPr>
          <a:xfrm>
            <a:off x="148971" y="196280"/>
            <a:ext cx="2562694" cy="53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8" name="Group 83">
            <a:extLst>
              <a:ext uri="{FF2B5EF4-FFF2-40B4-BE49-F238E27FC236}">
                <a16:creationId xmlns:a16="http://schemas.microsoft.com/office/drawing/2014/main" id="{417AAC14-AAB9-5041-8B7F-8C6EB60FFC1F}"/>
              </a:ext>
            </a:extLst>
          </p:cNvPr>
          <p:cNvGrpSpPr/>
          <p:nvPr/>
        </p:nvGrpSpPr>
        <p:grpSpPr>
          <a:xfrm>
            <a:off x="647564" y="1110671"/>
            <a:ext cx="7579872" cy="370144"/>
            <a:chOff x="2500298" y="1357302"/>
            <a:chExt cx="5643602" cy="423998"/>
          </a:xfrm>
        </p:grpSpPr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26386F7-F150-1B45-B3D3-7A6987C4F12C}"/>
                </a:ext>
              </a:extLst>
            </p:cNvPr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45">
              <a:extLst>
                <a:ext uri="{FF2B5EF4-FFF2-40B4-BE49-F238E27FC236}">
                  <a16:creationId xmlns:a16="http://schemas.microsoft.com/office/drawing/2014/main" id="{269E79F1-1A3D-284F-A5C8-B5C809A6EBD7}"/>
                </a:ext>
              </a:extLst>
            </p:cNvPr>
            <p:cNvSpPr/>
            <p:nvPr/>
          </p:nvSpPr>
          <p:spPr>
            <a:xfrm>
              <a:off x="5357818" y="1357302"/>
              <a:ext cx="2786082" cy="246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800" dirty="0"/>
                <a:t>Different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standard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for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music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representation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33" name="Rectangle 46">
              <a:extLst>
                <a:ext uri="{FF2B5EF4-FFF2-40B4-BE49-F238E27FC236}">
                  <a16:creationId xmlns:a16="http://schemas.microsoft.com/office/drawing/2014/main" id="{1FE5E63C-7E9B-2349-AD97-573D168033BA}"/>
                </a:ext>
              </a:extLst>
            </p:cNvPr>
            <p:cNvSpPr/>
            <p:nvPr/>
          </p:nvSpPr>
          <p:spPr>
            <a:xfrm>
              <a:off x="4071934" y="1428742"/>
              <a:ext cx="693911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Problem 1</a:t>
              </a:r>
            </a:p>
          </p:txBody>
        </p:sp>
        <p:cxnSp>
          <p:nvCxnSpPr>
            <p:cNvPr id="34" name="Straight Connector 21">
              <a:extLst>
                <a:ext uri="{FF2B5EF4-FFF2-40B4-BE49-F238E27FC236}">
                  <a16:creationId xmlns:a16="http://schemas.microsoft.com/office/drawing/2014/main" id="{1C9725CA-4C93-8C4F-BDBB-AE1AB322C615}"/>
                </a:ext>
              </a:extLst>
            </p:cNvPr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84">
            <a:extLst>
              <a:ext uri="{FF2B5EF4-FFF2-40B4-BE49-F238E27FC236}">
                <a16:creationId xmlns:a16="http://schemas.microsoft.com/office/drawing/2014/main" id="{F3E78340-DEDA-5046-8082-D218BF0BFF32}"/>
              </a:ext>
            </a:extLst>
          </p:cNvPr>
          <p:cNvGrpSpPr/>
          <p:nvPr/>
        </p:nvGrpSpPr>
        <p:grpSpPr>
          <a:xfrm>
            <a:off x="642806" y="1584618"/>
            <a:ext cx="7579872" cy="307777"/>
            <a:chOff x="2500298" y="2285998"/>
            <a:chExt cx="5643602" cy="352558"/>
          </a:xfrm>
        </p:grpSpPr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DDD01ED-8CC3-6B43-B185-187C943C6294}"/>
                </a:ext>
              </a:extLst>
            </p:cNvPr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24">
              <a:extLst>
                <a:ext uri="{FF2B5EF4-FFF2-40B4-BE49-F238E27FC236}">
                  <a16:creationId xmlns:a16="http://schemas.microsoft.com/office/drawing/2014/main" id="{482EDC66-31E2-4D48-ADCE-E72D01F0EFAF}"/>
                </a:ext>
              </a:extLst>
            </p:cNvPr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51">
              <a:extLst>
                <a:ext uri="{FF2B5EF4-FFF2-40B4-BE49-F238E27FC236}">
                  <a16:creationId xmlns:a16="http://schemas.microsoft.com/office/drawing/2014/main" id="{C21CE46A-2E91-5746-81D8-599069ED485E}"/>
                </a:ext>
              </a:extLst>
            </p:cNvPr>
            <p:cNvSpPr/>
            <p:nvPr/>
          </p:nvSpPr>
          <p:spPr>
            <a:xfrm>
              <a:off x="5357818" y="2285998"/>
              <a:ext cx="2786082" cy="246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800" dirty="0"/>
                <a:t>Using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 err="1"/>
                <a:t>abcnotion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standard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as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interface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39" name="Rectangle 54">
              <a:extLst>
                <a:ext uri="{FF2B5EF4-FFF2-40B4-BE49-F238E27FC236}">
                  <a16:creationId xmlns:a16="http://schemas.microsoft.com/office/drawing/2014/main" id="{1F5FE1D4-5436-5042-A687-0AF6CFC1AFE2}"/>
                </a:ext>
              </a:extLst>
            </p:cNvPr>
            <p:cNvSpPr/>
            <p:nvPr/>
          </p:nvSpPr>
          <p:spPr>
            <a:xfrm>
              <a:off x="4071934" y="2285998"/>
              <a:ext cx="685318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Solution 1</a:t>
              </a:r>
            </a:p>
          </p:txBody>
        </p:sp>
      </p:grpSp>
      <p:grpSp>
        <p:nvGrpSpPr>
          <p:cNvPr id="71" name="Group 83">
            <a:extLst>
              <a:ext uri="{FF2B5EF4-FFF2-40B4-BE49-F238E27FC236}">
                <a16:creationId xmlns:a16="http://schemas.microsoft.com/office/drawing/2014/main" id="{65FE531C-1916-B545-BA51-37729A85AC33}"/>
              </a:ext>
            </a:extLst>
          </p:cNvPr>
          <p:cNvGrpSpPr/>
          <p:nvPr/>
        </p:nvGrpSpPr>
        <p:grpSpPr>
          <a:xfrm>
            <a:off x="642806" y="2048198"/>
            <a:ext cx="7579872" cy="370141"/>
            <a:chOff x="2500298" y="1357304"/>
            <a:chExt cx="5643602" cy="423996"/>
          </a:xfrm>
        </p:grpSpPr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AF66AE75-60F8-8044-A17D-176C965461DC}"/>
                </a:ext>
              </a:extLst>
            </p:cNvPr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45">
              <a:extLst>
                <a:ext uri="{FF2B5EF4-FFF2-40B4-BE49-F238E27FC236}">
                  <a16:creationId xmlns:a16="http://schemas.microsoft.com/office/drawing/2014/main" id="{79456F86-B33C-E745-87C0-9E6B62A4605E}"/>
                </a:ext>
              </a:extLst>
            </p:cNvPr>
            <p:cNvSpPr/>
            <p:nvPr/>
          </p:nvSpPr>
          <p:spPr>
            <a:xfrm>
              <a:off x="5357818" y="1357304"/>
              <a:ext cx="2786082" cy="246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800" dirty="0"/>
                <a:t>For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the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property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of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GA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model,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last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bar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ends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in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established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note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is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not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guaranteed.</a:t>
              </a:r>
            </a:p>
          </p:txBody>
        </p:sp>
        <p:sp>
          <p:nvSpPr>
            <p:cNvPr id="74" name="Rectangle 46">
              <a:extLst>
                <a:ext uri="{FF2B5EF4-FFF2-40B4-BE49-F238E27FC236}">
                  <a16:creationId xmlns:a16="http://schemas.microsoft.com/office/drawing/2014/main" id="{625021E8-59B9-594F-9699-392B89C784A6}"/>
                </a:ext>
              </a:extLst>
            </p:cNvPr>
            <p:cNvSpPr/>
            <p:nvPr/>
          </p:nvSpPr>
          <p:spPr>
            <a:xfrm>
              <a:off x="4071934" y="1428742"/>
              <a:ext cx="693911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Problem 2</a:t>
              </a:r>
            </a:p>
          </p:txBody>
        </p:sp>
        <p:cxnSp>
          <p:nvCxnSpPr>
            <p:cNvPr id="75" name="Straight Connector 21">
              <a:extLst>
                <a:ext uri="{FF2B5EF4-FFF2-40B4-BE49-F238E27FC236}">
                  <a16:creationId xmlns:a16="http://schemas.microsoft.com/office/drawing/2014/main" id="{A12CE003-A660-AC4D-A95E-B390664DC960}"/>
                </a:ext>
              </a:extLst>
            </p:cNvPr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84">
            <a:extLst>
              <a:ext uri="{FF2B5EF4-FFF2-40B4-BE49-F238E27FC236}">
                <a16:creationId xmlns:a16="http://schemas.microsoft.com/office/drawing/2014/main" id="{67E4357F-4E55-D843-A084-8CDE68178C58}"/>
              </a:ext>
            </a:extLst>
          </p:cNvPr>
          <p:cNvGrpSpPr/>
          <p:nvPr/>
        </p:nvGrpSpPr>
        <p:grpSpPr>
          <a:xfrm>
            <a:off x="638048" y="2522147"/>
            <a:ext cx="7579872" cy="307777"/>
            <a:chOff x="2500298" y="2285998"/>
            <a:chExt cx="5643602" cy="352558"/>
          </a:xfrm>
        </p:grpSpPr>
        <p:sp>
          <p:nvSpPr>
            <p:cNvPr id="77" name="Rectangle 67">
              <a:extLst>
                <a:ext uri="{FF2B5EF4-FFF2-40B4-BE49-F238E27FC236}">
                  <a16:creationId xmlns:a16="http://schemas.microsoft.com/office/drawing/2014/main" id="{EFCC440B-4B13-FC4E-AAC0-5838986AC2A6}"/>
                </a:ext>
              </a:extLst>
            </p:cNvPr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24">
              <a:extLst>
                <a:ext uri="{FF2B5EF4-FFF2-40B4-BE49-F238E27FC236}">
                  <a16:creationId xmlns:a16="http://schemas.microsoft.com/office/drawing/2014/main" id="{C344B3BA-B6B9-5746-8DAB-56EEA64D8217}"/>
                </a:ext>
              </a:extLst>
            </p:cNvPr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51">
              <a:extLst>
                <a:ext uri="{FF2B5EF4-FFF2-40B4-BE49-F238E27FC236}">
                  <a16:creationId xmlns:a16="http://schemas.microsoft.com/office/drawing/2014/main" id="{FB3EBADF-D1F4-BD4A-863D-756D1F3B691E}"/>
                </a:ext>
              </a:extLst>
            </p:cNvPr>
            <p:cNvSpPr/>
            <p:nvPr/>
          </p:nvSpPr>
          <p:spPr>
            <a:xfrm>
              <a:off x="5357818" y="2285998"/>
              <a:ext cx="2786082" cy="246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800" dirty="0"/>
                <a:t>A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pre-defined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gene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with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established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ending.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80" name="Rectangle 54">
              <a:extLst>
                <a:ext uri="{FF2B5EF4-FFF2-40B4-BE49-F238E27FC236}">
                  <a16:creationId xmlns:a16="http://schemas.microsoft.com/office/drawing/2014/main" id="{8B258BAB-65AC-754E-97E5-7D2FE64791A5}"/>
                </a:ext>
              </a:extLst>
            </p:cNvPr>
            <p:cNvSpPr/>
            <p:nvPr/>
          </p:nvSpPr>
          <p:spPr>
            <a:xfrm>
              <a:off x="4071934" y="2285998"/>
              <a:ext cx="685318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Solution 2</a:t>
              </a:r>
            </a:p>
          </p:txBody>
        </p:sp>
      </p:grpSp>
      <p:grpSp>
        <p:nvGrpSpPr>
          <p:cNvPr id="81" name="Group 83">
            <a:extLst>
              <a:ext uri="{FF2B5EF4-FFF2-40B4-BE49-F238E27FC236}">
                <a16:creationId xmlns:a16="http://schemas.microsoft.com/office/drawing/2014/main" id="{9857001D-7092-AB4D-BFD6-210106FAC420}"/>
              </a:ext>
            </a:extLst>
          </p:cNvPr>
          <p:cNvGrpSpPr/>
          <p:nvPr/>
        </p:nvGrpSpPr>
        <p:grpSpPr>
          <a:xfrm>
            <a:off x="638048" y="2946673"/>
            <a:ext cx="7579872" cy="370142"/>
            <a:chOff x="2500298" y="1357304"/>
            <a:chExt cx="5643602" cy="423996"/>
          </a:xfrm>
        </p:grpSpPr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76AE2AC7-ACD9-9F45-8899-EDE9C3AC48CF}"/>
                </a:ext>
              </a:extLst>
            </p:cNvPr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45">
              <a:extLst>
                <a:ext uri="{FF2B5EF4-FFF2-40B4-BE49-F238E27FC236}">
                  <a16:creationId xmlns:a16="http://schemas.microsoft.com/office/drawing/2014/main" id="{D9C4FF81-8C3F-FE4E-B6DC-CB3AE6557CD9}"/>
                </a:ext>
              </a:extLst>
            </p:cNvPr>
            <p:cNvSpPr/>
            <p:nvPr/>
          </p:nvSpPr>
          <p:spPr>
            <a:xfrm>
              <a:off x="5357818" y="1357304"/>
              <a:ext cx="2786082" cy="246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800" dirty="0"/>
                <a:t>From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single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track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to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multiple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tracks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84" name="Rectangle 46">
              <a:extLst>
                <a:ext uri="{FF2B5EF4-FFF2-40B4-BE49-F238E27FC236}">
                  <a16:creationId xmlns:a16="http://schemas.microsoft.com/office/drawing/2014/main" id="{F767250A-5EA1-1943-8E95-889967327CE1}"/>
                </a:ext>
              </a:extLst>
            </p:cNvPr>
            <p:cNvSpPr/>
            <p:nvPr/>
          </p:nvSpPr>
          <p:spPr>
            <a:xfrm>
              <a:off x="4071934" y="1428742"/>
              <a:ext cx="693911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Problem 3</a:t>
              </a:r>
            </a:p>
          </p:txBody>
        </p:sp>
        <p:cxnSp>
          <p:nvCxnSpPr>
            <p:cNvPr id="85" name="Straight Connector 21">
              <a:extLst>
                <a:ext uri="{FF2B5EF4-FFF2-40B4-BE49-F238E27FC236}">
                  <a16:creationId xmlns:a16="http://schemas.microsoft.com/office/drawing/2014/main" id="{A1B0C459-E2D7-6943-90B5-812025A3F9E3}"/>
                </a:ext>
              </a:extLst>
            </p:cNvPr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4">
            <a:extLst>
              <a:ext uri="{FF2B5EF4-FFF2-40B4-BE49-F238E27FC236}">
                <a16:creationId xmlns:a16="http://schemas.microsoft.com/office/drawing/2014/main" id="{A00CDA6F-DE4A-F444-97AD-81861A1F02F4}"/>
              </a:ext>
            </a:extLst>
          </p:cNvPr>
          <p:cNvGrpSpPr/>
          <p:nvPr/>
        </p:nvGrpSpPr>
        <p:grpSpPr>
          <a:xfrm>
            <a:off x="633290" y="3420620"/>
            <a:ext cx="7579872" cy="307777"/>
            <a:chOff x="2500298" y="2285998"/>
            <a:chExt cx="5643602" cy="352558"/>
          </a:xfrm>
        </p:grpSpPr>
        <p:sp>
          <p:nvSpPr>
            <p:cNvPr id="87" name="Rectangle 67">
              <a:extLst>
                <a:ext uri="{FF2B5EF4-FFF2-40B4-BE49-F238E27FC236}">
                  <a16:creationId xmlns:a16="http://schemas.microsoft.com/office/drawing/2014/main" id="{57B0BE53-3365-2A49-B0B1-FC04413DDE9F}"/>
                </a:ext>
              </a:extLst>
            </p:cNvPr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24">
              <a:extLst>
                <a:ext uri="{FF2B5EF4-FFF2-40B4-BE49-F238E27FC236}">
                  <a16:creationId xmlns:a16="http://schemas.microsoft.com/office/drawing/2014/main" id="{89A10497-9EC8-1B4B-AAA6-4957DCE67BF9}"/>
                </a:ext>
              </a:extLst>
            </p:cNvPr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51">
              <a:extLst>
                <a:ext uri="{FF2B5EF4-FFF2-40B4-BE49-F238E27FC236}">
                  <a16:creationId xmlns:a16="http://schemas.microsoft.com/office/drawing/2014/main" id="{4DE7F9BE-13CA-E043-A37E-CA46292BFD32}"/>
                </a:ext>
              </a:extLst>
            </p:cNvPr>
            <p:cNvSpPr/>
            <p:nvPr/>
          </p:nvSpPr>
          <p:spPr>
            <a:xfrm>
              <a:off x="5357818" y="2285998"/>
              <a:ext cx="2786082" cy="246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800" dirty="0"/>
                <a:t>A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dynamic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programming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is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applied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to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generate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chord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0" name="Rectangle 54">
              <a:extLst>
                <a:ext uri="{FF2B5EF4-FFF2-40B4-BE49-F238E27FC236}">
                  <a16:creationId xmlns:a16="http://schemas.microsoft.com/office/drawing/2014/main" id="{DABFC1A1-A6BB-C449-9986-AF95C275A1A7}"/>
                </a:ext>
              </a:extLst>
            </p:cNvPr>
            <p:cNvSpPr/>
            <p:nvPr/>
          </p:nvSpPr>
          <p:spPr>
            <a:xfrm>
              <a:off x="4071934" y="2285998"/>
              <a:ext cx="685318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Solution 3</a:t>
              </a:r>
            </a:p>
          </p:txBody>
        </p:sp>
      </p:grpSp>
      <p:grpSp>
        <p:nvGrpSpPr>
          <p:cNvPr id="91" name="Group 83">
            <a:extLst>
              <a:ext uri="{FF2B5EF4-FFF2-40B4-BE49-F238E27FC236}">
                <a16:creationId xmlns:a16="http://schemas.microsoft.com/office/drawing/2014/main" id="{76C57BA8-E660-A642-80D8-307B7612365A}"/>
              </a:ext>
            </a:extLst>
          </p:cNvPr>
          <p:cNvGrpSpPr/>
          <p:nvPr/>
        </p:nvGrpSpPr>
        <p:grpSpPr>
          <a:xfrm>
            <a:off x="633290" y="3927816"/>
            <a:ext cx="7579872" cy="370142"/>
            <a:chOff x="2500298" y="1357304"/>
            <a:chExt cx="5643602" cy="423996"/>
          </a:xfrm>
        </p:grpSpPr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22FADA73-CF01-1D4E-A30C-5151209A3DB4}"/>
                </a:ext>
              </a:extLst>
            </p:cNvPr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45">
              <a:extLst>
                <a:ext uri="{FF2B5EF4-FFF2-40B4-BE49-F238E27FC236}">
                  <a16:creationId xmlns:a16="http://schemas.microsoft.com/office/drawing/2014/main" id="{DD24BED1-A2DF-A849-9A47-DE1A290920D5}"/>
                </a:ext>
              </a:extLst>
            </p:cNvPr>
            <p:cNvSpPr/>
            <p:nvPr/>
          </p:nvSpPr>
          <p:spPr>
            <a:xfrm>
              <a:off x="5357818" y="1357304"/>
              <a:ext cx="2786082" cy="246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800" dirty="0"/>
                <a:t>Blocking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wait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in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GUI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4" name="Rectangle 46">
              <a:extLst>
                <a:ext uri="{FF2B5EF4-FFF2-40B4-BE49-F238E27FC236}">
                  <a16:creationId xmlns:a16="http://schemas.microsoft.com/office/drawing/2014/main" id="{26140999-999E-2F4E-9F13-23ED1E70A90B}"/>
                </a:ext>
              </a:extLst>
            </p:cNvPr>
            <p:cNvSpPr/>
            <p:nvPr/>
          </p:nvSpPr>
          <p:spPr>
            <a:xfrm>
              <a:off x="4071934" y="1428742"/>
              <a:ext cx="693911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Problem 4</a:t>
              </a:r>
            </a:p>
          </p:txBody>
        </p:sp>
        <p:cxnSp>
          <p:nvCxnSpPr>
            <p:cNvPr id="95" name="Straight Connector 21">
              <a:extLst>
                <a:ext uri="{FF2B5EF4-FFF2-40B4-BE49-F238E27FC236}">
                  <a16:creationId xmlns:a16="http://schemas.microsoft.com/office/drawing/2014/main" id="{8B91A4D3-2BDC-6E4B-AE0D-86AA4B6280B4}"/>
                </a:ext>
              </a:extLst>
            </p:cNvPr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84">
            <a:extLst>
              <a:ext uri="{FF2B5EF4-FFF2-40B4-BE49-F238E27FC236}">
                <a16:creationId xmlns:a16="http://schemas.microsoft.com/office/drawing/2014/main" id="{D4356528-61DF-D946-8AAC-4221F263F401}"/>
              </a:ext>
            </a:extLst>
          </p:cNvPr>
          <p:cNvGrpSpPr/>
          <p:nvPr/>
        </p:nvGrpSpPr>
        <p:grpSpPr>
          <a:xfrm>
            <a:off x="628532" y="4401763"/>
            <a:ext cx="7579872" cy="307777"/>
            <a:chOff x="2500298" y="2285998"/>
            <a:chExt cx="5643602" cy="352558"/>
          </a:xfrm>
        </p:grpSpPr>
        <p:sp>
          <p:nvSpPr>
            <p:cNvPr id="97" name="Rectangle 67">
              <a:extLst>
                <a:ext uri="{FF2B5EF4-FFF2-40B4-BE49-F238E27FC236}">
                  <a16:creationId xmlns:a16="http://schemas.microsoft.com/office/drawing/2014/main" id="{C93E3343-6B07-434D-94F3-D4BB932556D6}"/>
                </a:ext>
              </a:extLst>
            </p:cNvPr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24">
              <a:extLst>
                <a:ext uri="{FF2B5EF4-FFF2-40B4-BE49-F238E27FC236}">
                  <a16:creationId xmlns:a16="http://schemas.microsoft.com/office/drawing/2014/main" id="{931CAEB2-57B8-E94E-BDC7-288D1E414E1C}"/>
                </a:ext>
              </a:extLst>
            </p:cNvPr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51">
              <a:extLst>
                <a:ext uri="{FF2B5EF4-FFF2-40B4-BE49-F238E27FC236}">
                  <a16:creationId xmlns:a16="http://schemas.microsoft.com/office/drawing/2014/main" id="{395A37E1-70D0-8743-A53F-D9409F959005}"/>
                </a:ext>
              </a:extLst>
            </p:cNvPr>
            <p:cNvSpPr/>
            <p:nvPr/>
          </p:nvSpPr>
          <p:spPr>
            <a:xfrm>
              <a:off x="5357818" y="2285998"/>
              <a:ext cx="2786082" cy="246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800" dirty="0"/>
                <a:t>Asynchronous</a:t>
              </a:r>
              <a:r>
                <a:rPr kumimoji="1" lang="zh-CN" altLang="en-US" sz="800" dirty="0"/>
                <a:t> </a:t>
              </a:r>
              <a:r>
                <a:rPr kumimoji="1" lang="en-US" altLang="zh-CN" sz="800" dirty="0"/>
                <a:t>requests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0" name="Rectangle 54">
              <a:extLst>
                <a:ext uri="{FF2B5EF4-FFF2-40B4-BE49-F238E27FC236}">
                  <a16:creationId xmlns:a16="http://schemas.microsoft.com/office/drawing/2014/main" id="{87C31AA8-D66E-1946-8FEB-8816CDFAD5D8}"/>
                </a:ext>
              </a:extLst>
            </p:cNvPr>
            <p:cNvSpPr/>
            <p:nvPr/>
          </p:nvSpPr>
          <p:spPr>
            <a:xfrm>
              <a:off x="4071934" y="2285998"/>
              <a:ext cx="685318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Solution 4</a:t>
              </a:r>
            </a:p>
          </p:txBody>
        </p:sp>
      </p:grpSp>
      <p:sp>
        <p:nvSpPr>
          <p:cNvPr id="101" name="文本框 12">
            <a:extLst>
              <a:ext uri="{FF2B5EF4-FFF2-40B4-BE49-F238E27FC236}">
                <a16:creationId xmlns:a16="http://schemas.microsoft.com/office/drawing/2014/main" id="{18665BE8-485E-3D42-AEED-74B03752B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06" y="232890"/>
            <a:ext cx="4060974" cy="37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4290" rIns="68580" bIns="34290" anchor="t" anchorCtr="0">
            <a:no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en-US" altLang="zh-Han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Problems and solutions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5234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alibri" panose="020F0502020204030204" pitchFamily="34" charset="0"/>
                <a:ea typeface="方正兰亭超细黑简体" pitchFamily="2" charset="-122"/>
              </a:rPr>
              <a:t>Next Plan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63960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030693" y="830918"/>
            <a:ext cx="0" cy="431417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3765595" y="1496834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46"/>
          <p:cNvGrpSpPr>
            <a:grpSpLocks/>
          </p:cNvGrpSpPr>
          <p:nvPr/>
        </p:nvGrpSpPr>
        <p:grpSpPr bwMode="auto">
          <a:xfrm>
            <a:off x="3765595" y="3643797"/>
            <a:ext cx="550833" cy="552620"/>
            <a:chOff x="2307521" y="2283162"/>
            <a:chExt cx="551398" cy="551398"/>
          </a:xfrm>
        </p:grpSpPr>
        <p:sp>
          <p:nvSpPr>
            <p:cNvPr id="48" name="矩形 47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五角星 48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9"/>
          <p:cNvGrpSpPr/>
          <p:nvPr/>
        </p:nvGrpSpPr>
        <p:grpSpPr>
          <a:xfrm>
            <a:off x="4548190" y="1255459"/>
            <a:ext cx="4595811" cy="3287140"/>
            <a:chOff x="6395891" y="1299199"/>
            <a:chExt cx="6462859" cy="4620860"/>
          </a:xfrm>
        </p:grpSpPr>
        <p:pic>
          <p:nvPicPr>
            <p:cNvPr id="2766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891" y="1299199"/>
              <a:ext cx="6462141" cy="4620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7293471" y="1528093"/>
              <a:ext cx="5565279" cy="3691023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1185184" y="1483854"/>
            <a:ext cx="2321664" cy="939982"/>
            <a:chOff x="4267635" y="880115"/>
            <a:chExt cx="2320294" cy="939824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4267635" y="1101273"/>
              <a:ext cx="2320294" cy="718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800" dirty="0"/>
                <a:t>Let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the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program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compose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not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only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melody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but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also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instrument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arrangement.</a:t>
              </a:r>
              <a:r>
                <a:rPr lang="zh-CN" altLang="en-US" sz="800" dirty="0"/>
                <a:t>  </a:t>
              </a:r>
              <a:r>
                <a:rPr lang="en-US" altLang="zh-CN" sz="800" dirty="0"/>
                <a:t>A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novel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algorithm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must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be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applied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on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it.</a:t>
              </a:r>
              <a:r>
                <a:rPr lang="zh-CN" altLang="en-US" sz="800" dirty="0"/>
                <a:t>  </a:t>
              </a:r>
              <a:r>
                <a:rPr lang="en-US" altLang="zh-CN" sz="800" dirty="0"/>
                <a:t>If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possible,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add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velocity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performance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to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output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a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wav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file.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文本框 66"/>
            <p:cNvSpPr txBox="1">
              <a:spLocks noChangeArrowheads="1"/>
            </p:cNvSpPr>
            <p:nvPr/>
          </p:nvSpPr>
          <p:spPr bwMode="auto">
            <a:xfrm>
              <a:off x="5850983" y="880115"/>
              <a:ext cx="736946" cy="1538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Arrangement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1185184" y="3423869"/>
            <a:ext cx="2321664" cy="617305"/>
            <a:chOff x="4267635" y="880115"/>
            <a:chExt cx="2320294" cy="617202"/>
          </a:xfrm>
        </p:grpSpPr>
        <p:sp>
          <p:nvSpPr>
            <p:cNvPr id="24" name="文本框 66"/>
            <p:cNvSpPr txBox="1">
              <a:spLocks noChangeArrowheads="1"/>
            </p:cNvSpPr>
            <p:nvPr/>
          </p:nvSpPr>
          <p:spPr bwMode="auto">
            <a:xfrm>
              <a:off x="4267635" y="1147920"/>
              <a:ext cx="2320294" cy="349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800" dirty="0"/>
                <a:t>A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user-friendly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guide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for</a:t>
              </a:r>
              <a:r>
                <a:rPr lang="zh-CN" altLang="en-US" sz="800" dirty="0"/>
                <a:t> </a:t>
              </a:r>
              <a:r>
                <a:rPr lang="en-US" altLang="zh-CN" sz="800" dirty="0" err="1"/>
                <a:t>abcnotion</a:t>
              </a:r>
              <a:r>
                <a:rPr lang="en-US" altLang="zh-CN" sz="800" dirty="0"/>
                <a:t>.</a:t>
              </a:r>
              <a:r>
                <a:rPr lang="zh-CN" altLang="en-US" sz="800" dirty="0"/>
                <a:t>  </a:t>
              </a:r>
              <a:r>
                <a:rPr lang="en-US" altLang="zh-CN" sz="800" dirty="0"/>
                <a:t>No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matter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it’s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a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document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page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interactive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guide.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文本框 66"/>
            <p:cNvSpPr txBox="1">
              <a:spLocks noChangeArrowheads="1"/>
            </p:cNvSpPr>
            <p:nvPr/>
          </p:nvSpPr>
          <p:spPr bwMode="auto">
            <a:xfrm>
              <a:off x="5942299" y="880115"/>
              <a:ext cx="645630" cy="1538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User Guide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EEE6D634-0BB7-C84B-9685-4505D15EF29D}"/>
              </a:ext>
            </a:extLst>
          </p:cNvPr>
          <p:cNvSpPr/>
          <p:nvPr/>
        </p:nvSpPr>
        <p:spPr>
          <a:xfrm>
            <a:off x="148971" y="196280"/>
            <a:ext cx="2562694" cy="53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12">
            <a:extLst>
              <a:ext uri="{FF2B5EF4-FFF2-40B4-BE49-F238E27FC236}">
                <a16:creationId xmlns:a16="http://schemas.microsoft.com/office/drawing/2014/main" id="{B2B86FA4-BA8B-BA46-8FBD-ADA4B7AA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06" y="232890"/>
            <a:ext cx="4060974" cy="37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4290" rIns="68580" bIns="34290" anchor="t" anchorCtr="0">
            <a:no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en-US" altLang="zh-Han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Next Plan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4203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7" name="PA_半闭框 7"/>
          <p:cNvSpPr/>
          <p:nvPr>
            <p:custDataLst>
              <p:tags r:id="rId1"/>
            </p:custDataLst>
          </p:nvPr>
        </p:nvSpPr>
        <p:spPr>
          <a:xfrm>
            <a:off x="971600" y="2878578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2"/>
            </p:custDataLst>
          </p:nvPr>
        </p:nvSpPr>
        <p:spPr>
          <a:xfrm>
            <a:off x="1174934" y="3167422"/>
            <a:ext cx="4519186" cy="6832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时尚中黑简体" panose="01010104010101010101" pitchFamily="2" charset="-122"/>
              </a:rPr>
              <a:t>Thanks all for listening!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3"/>
            </p:custDataLst>
          </p:nvPr>
        </p:nvSpPr>
        <p:spPr>
          <a:xfrm flipH="1" flipV="1">
            <a:off x="3959932" y="3364632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9" name="PA_文本框 6"/>
          <p:cNvSpPr txBox="1"/>
          <p:nvPr>
            <p:custDataLst>
              <p:tags r:id="rId4"/>
            </p:custDataLst>
          </p:nvPr>
        </p:nvSpPr>
        <p:spPr>
          <a:xfrm>
            <a:off x="1181586" y="1420416"/>
            <a:ext cx="4531568" cy="7601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时尚中黑简体" panose="01010104010101010101" pitchFamily="2" charset="-122"/>
              </a:rPr>
              <a:t>Q &amp; A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187818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405979" y="3190028"/>
            <a:ext cx="4064705" cy="93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entury Gothic" panose="020B0502020202020204" pitchFamily="34" charset="0"/>
                <a:ea typeface="方正兰亭超细黑简体" pitchFamily="2" charset="-122"/>
              </a:rPr>
              <a:t>Talk is cheap.  I will show you the result.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507740" y="2703195"/>
            <a:ext cx="1861185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Music Demo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5845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923928" y="1055656"/>
            <a:ext cx="4356484" cy="31008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方正兰亭超细黑简体" pitchFamily="2" charset="-122"/>
                <a:cs typeface="Times New Roman" panose="02020603050405020304" pitchFamily="18" charset="0"/>
              </a:rPr>
              <a:t>01 / Our goal</a:t>
            </a:r>
          </a:p>
          <a:p>
            <a:pPr>
              <a:defRPr/>
            </a:pPr>
            <a:endParaRPr lang="en-US" altLang="zh-CN" sz="2000" kern="1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kern="1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方正兰亭超细黑简体" pitchFamily="2" charset="-122"/>
                <a:cs typeface="Times New Roman" panose="02020603050405020304" pitchFamily="18" charset="0"/>
              </a:rPr>
              <a:t>02 / SE Cycle life</a:t>
            </a:r>
          </a:p>
          <a:p>
            <a:pPr>
              <a:defRPr/>
            </a:pPr>
            <a:endParaRPr lang="zh-CN" altLang="zh-CN" sz="2000" kern="1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kern="1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方正兰亭超细黑简体" pitchFamily="2" charset="-122"/>
                <a:cs typeface="Times New Roman" panose="02020603050405020304" pitchFamily="18" charset="0"/>
              </a:rPr>
              <a:t>03 / Individual contribution</a:t>
            </a:r>
          </a:p>
          <a:p>
            <a:pPr>
              <a:defRPr/>
            </a:pPr>
            <a:endParaRPr lang="en-US" altLang="zh-CN" sz="2000" kern="1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kern="1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方正兰亭超细黑简体" pitchFamily="2" charset="-122"/>
                <a:cs typeface="Times New Roman" panose="02020603050405020304" pitchFamily="18" charset="0"/>
              </a:rPr>
              <a:t>04 / Frontend demo</a:t>
            </a:r>
          </a:p>
          <a:p>
            <a:pPr>
              <a:defRPr/>
            </a:pPr>
            <a:endParaRPr lang="en-US" altLang="zh-CN" sz="2000" kern="1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kern="1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方正兰亭超细黑简体" pitchFamily="2" charset="-122"/>
                <a:cs typeface="Times New Roman" panose="02020603050405020304" pitchFamily="18" charset="0"/>
              </a:rPr>
              <a:t>05/ Problem &amp; Solution</a:t>
            </a:r>
            <a:endParaRPr lang="zh-CN" altLang="zh-CN" sz="2000" kern="1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417568"/>
            <a:ext cx="1663403" cy="37702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2000" kern="0">
                <a:solidFill>
                  <a:schemeClr val="bg1"/>
                </a:solidFill>
                <a:latin typeface="Century Gothic" panose="020B0502020202020204" pitchFamily="34" charset="0"/>
                <a:ea typeface="方正兰亭超细黑简体" pitchFamily="2" charset="-122"/>
              </a:rPr>
              <a:t>CONTENTS</a:t>
            </a:r>
            <a:endParaRPr lang="en-US" altLang="ko-KR" sz="2000" kern="0" dirty="0">
              <a:solidFill>
                <a:schemeClr val="bg1"/>
              </a:solidFill>
              <a:latin typeface="Century Gothic" panose="020B0502020202020204" pitchFamily="34" charset="0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857369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591780" y="3177056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entury Gothic" panose="020B0502020202020204" pitchFamily="34" charset="0"/>
                <a:ea typeface="方正兰亭超细黑简体" pitchFamily="2" charset="-122"/>
              </a:rPr>
              <a:t>Our goal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2642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F98679-CBAC-2541-A0F0-52166D1A751A}"/>
              </a:ext>
            </a:extLst>
          </p:cNvPr>
          <p:cNvSpPr/>
          <p:nvPr/>
        </p:nvSpPr>
        <p:spPr>
          <a:xfrm>
            <a:off x="143508" y="196280"/>
            <a:ext cx="2562694" cy="53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1932" y="432728"/>
            <a:ext cx="8424936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Our goal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FBB25A-9086-7E47-8020-739A98405002}"/>
              </a:ext>
            </a:extLst>
          </p:cNvPr>
          <p:cNvSpPr txBox="1"/>
          <p:nvPr/>
        </p:nvSpPr>
        <p:spPr>
          <a:xfrm>
            <a:off x="805543" y="1807029"/>
            <a:ext cx="3554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Fully automatic music composer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User friendly interactivity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471789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591780" y="3177056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entury Gothic" panose="020B0502020202020204" pitchFamily="34" charset="0"/>
                <a:ea typeface="方正兰亭超细黑简体" pitchFamily="2" charset="-122"/>
              </a:rPr>
              <a:t>SE Cycle Life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77739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47F98679-CBAC-2541-A0F0-52166D1A751A}"/>
              </a:ext>
            </a:extLst>
          </p:cNvPr>
          <p:cNvSpPr/>
          <p:nvPr/>
        </p:nvSpPr>
        <p:spPr>
          <a:xfrm>
            <a:off x="266020" y="145267"/>
            <a:ext cx="2562694" cy="53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0C52975-D07E-C94E-BCDD-460DECE8664E}"/>
              </a:ext>
            </a:extLst>
          </p:cNvPr>
          <p:cNvGrpSpPr/>
          <p:nvPr/>
        </p:nvGrpSpPr>
        <p:grpSpPr>
          <a:xfrm>
            <a:off x="1" y="174705"/>
            <a:ext cx="3003486" cy="504166"/>
            <a:chOff x="1" y="196170"/>
            <a:chExt cx="3003486" cy="504166"/>
          </a:xfrm>
        </p:grpSpPr>
        <p:sp>
          <p:nvSpPr>
            <p:cNvPr id="64" name="文本框 12">
              <a:extLst>
                <a:ext uri="{FF2B5EF4-FFF2-40B4-BE49-F238E27FC236}">
                  <a16:creationId xmlns:a16="http://schemas.microsoft.com/office/drawing/2014/main" id="{A62A8A82-67BD-9244-8E3D-EEF08A551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90" y="248871"/>
              <a:ext cx="2715797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4290" rIns="68580" bIns="34290" anchor="t" anchorCtr="0">
              <a:no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r>
                <a:rPr lang="en-US" altLang="zh-Hans" sz="2000" b="1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Microsoft JhengHei" panose="020B0604030504040204" pitchFamily="34" charset="-120"/>
                  <a:cs typeface="Courier New" panose="02070309020205020404" pitchFamily="49" charset="0"/>
                </a:rPr>
                <a:t>SE Cycle Life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7F98679-CBAC-2541-A0F0-52166D1A751A}"/>
                </a:ext>
              </a:extLst>
            </p:cNvPr>
            <p:cNvSpPr/>
            <p:nvPr/>
          </p:nvSpPr>
          <p:spPr>
            <a:xfrm>
              <a:off x="1" y="196170"/>
              <a:ext cx="143508" cy="50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2" name="图片 4">
            <a:extLst>
              <a:ext uri="{FF2B5EF4-FFF2-40B4-BE49-F238E27FC236}">
                <a16:creationId xmlns:a16="http://schemas.microsoft.com/office/drawing/2014/main" id="{AA1CB991-7D0E-0D41-941F-BAE22201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6" y="604432"/>
            <a:ext cx="3835241" cy="427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EC890FA-CF7E-9346-B49A-390AF9B28DBB}"/>
              </a:ext>
            </a:extLst>
          </p:cNvPr>
          <p:cNvSpPr txBox="1"/>
          <p:nvPr/>
        </p:nvSpPr>
        <p:spPr>
          <a:xfrm>
            <a:off x="4608004" y="2032484"/>
            <a:ext cx="3000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 parallel timeline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Algorithm and experiment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Backend development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Master program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Frontend development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591780" y="3177056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entury Gothic" panose="020B0502020202020204" pitchFamily="34" charset="0"/>
                <a:ea typeface="方正兰亭超细黑简体" pitchFamily="2" charset="-122"/>
              </a:rPr>
              <a:t>Individual contribution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84586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47F98679-CBAC-2541-A0F0-52166D1A751A}"/>
              </a:ext>
            </a:extLst>
          </p:cNvPr>
          <p:cNvSpPr/>
          <p:nvPr/>
        </p:nvSpPr>
        <p:spPr>
          <a:xfrm>
            <a:off x="143508" y="196280"/>
            <a:ext cx="2562694" cy="53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EED4BFB-1E6C-6142-84D7-FF27C27803C5}"/>
              </a:ext>
            </a:extLst>
          </p:cNvPr>
          <p:cNvGrpSpPr/>
          <p:nvPr/>
        </p:nvGrpSpPr>
        <p:grpSpPr>
          <a:xfrm>
            <a:off x="3209387" y="1279912"/>
            <a:ext cx="2731858" cy="2703002"/>
            <a:chOff x="4512406" y="1799221"/>
            <a:chExt cx="3841675" cy="3799715"/>
          </a:xfrm>
        </p:grpSpPr>
        <p:sp>
          <p:nvSpPr>
            <p:cNvPr id="83" name="任意多边形 1">
              <a:extLst>
                <a:ext uri="{FF2B5EF4-FFF2-40B4-BE49-F238E27FC236}">
                  <a16:creationId xmlns:a16="http://schemas.microsoft.com/office/drawing/2014/main" id="{ADDFCF64-5B8E-8E47-9853-0DAEFD1E9315}"/>
                </a:ext>
              </a:extLst>
            </p:cNvPr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4" name="任意多边形 2">
              <a:extLst>
                <a:ext uri="{FF2B5EF4-FFF2-40B4-BE49-F238E27FC236}">
                  <a16:creationId xmlns:a16="http://schemas.microsoft.com/office/drawing/2014/main" id="{3680B201-5710-4942-955E-7821D8E4B6EE}"/>
                </a:ext>
              </a:extLst>
            </p:cNvPr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5" name="任意多边形 3">
              <a:extLst>
                <a:ext uri="{FF2B5EF4-FFF2-40B4-BE49-F238E27FC236}">
                  <a16:creationId xmlns:a16="http://schemas.microsoft.com/office/drawing/2014/main" id="{7AFF4FBF-1AA4-BC4C-AD68-E14A7D666F4C}"/>
                </a:ext>
              </a:extLst>
            </p:cNvPr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6" name="任意多边形 4">
              <a:extLst>
                <a:ext uri="{FF2B5EF4-FFF2-40B4-BE49-F238E27FC236}">
                  <a16:creationId xmlns:a16="http://schemas.microsoft.com/office/drawing/2014/main" id="{C377C24D-0ECA-6F47-A1CF-15CFF68A2D86}"/>
                </a:ext>
              </a:extLst>
            </p:cNvPr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7" name="任意多边形 5">
              <a:extLst>
                <a:ext uri="{FF2B5EF4-FFF2-40B4-BE49-F238E27FC236}">
                  <a16:creationId xmlns:a16="http://schemas.microsoft.com/office/drawing/2014/main" id="{70721DAC-2560-1F48-A18B-F6AF2E467B10}"/>
                </a:ext>
              </a:extLst>
            </p:cNvPr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8" name="任意多边形 6">
              <a:extLst>
                <a:ext uri="{FF2B5EF4-FFF2-40B4-BE49-F238E27FC236}">
                  <a16:creationId xmlns:a16="http://schemas.microsoft.com/office/drawing/2014/main" id="{0076E788-FA90-B848-B6E8-C0B16AB498A8}"/>
                </a:ext>
              </a:extLst>
            </p:cNvPr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9" name="任意多边形 7">
              <a:extLst>
                <a:ext uri="{FF2B5EF4-FFF2-40B4-BE49-F238E27FC236}">
                  <a16:creationId xmlns:a16="http://schemas.microsoft.com/office/drawing/2014/main" id="{CC1EDA4D-CCF9-D346-A9DB-15D8952B5BC3}"/>
                </a:ext>
              </a:extLst>
            </p:cNvPr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90" name="矩形 3">
            <a:extLst>
              <a:ext uri="{FF2B5EF4-FFF2-40B4-BE49-F238E27FC236}">
                <a16:creationId xmlns:a16="http://schemas.microsoft.com/office/drawing/2014/main" id="{35D8E314-E6C2-C64E-B763-2C5ECBD3E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696" y="2534711"/>
            <a:ext cx="1513463" cy="26687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en-US" altLang="zh-CN" sz="1200" dirty="0" err="1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Musier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Box 170">
            <a:extLst>
              <a:ext uri="{FF2B5EF4-FFF2-40B4-BE49-F238E27FC236}">
                <a16:creationId xmlns:a16="http://schemas.microsoft.com/office/drawing/2014/main" id="{A5A519CA-A357-164A-884B-D3FC2611D50E}"/>
              </a:ext>
            </a:extLst>
          </p:cNvPr>
          <p:cNvSpPr txBox="1"/>
          <p:nvPr/>
        </p:nvSpPr>
        <p:spPr>
          <a:xfrm>
            <a:off x="1169392" y="1495289"/>
            <a:ext cx="1728162" cy="27046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Mo Fan</a:t>
            </a:r>
          </a:p>
        </p:txBody>
      </p:sp>
      <p:sp>
        <p:nvSpPr>
          <p:cNvPr id="92" name="TextBox 171">
            <a:extLst>
              <a:ext uri="{FF2B5EF4-FFF2-40B4-BE49-F238E27FC236}">
                <a16:creationId xmlns:a16="http://schemas.microsoft.com/office/drawing/2014/main" id="{AAE28765-C4B2-384D-B1CD-0D475A94EA71}"/>
              </a:ext>
            </a:extLst>
          </p:cNvPr>
          <p:cNvSpPr txBox="1"/>
          <p:nvPr/>
        </p:nvSpPr>
        <p:spPr>
          <a:xfrm>
            <a:off x="1090014" y="1700384"/>
            <a:ext cx="1807540" cy="462629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zh-CN" sz="900" dirty="0"/>
              <a:t>Algorithm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design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and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Backend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development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3" name="TextBox 170">
            <a:extLst>
              <a:ext uri="{FF2B5EF4-FFF2-40B4-BE49-F238E27FC236}">
                <a16:creationId xmlns:a16="http://schemas.microsoft.com/office/drawing/2014/main" id="{C51DF480-D246-0442-BF62-BC86735B857A}"/>
              </a:ext>
            </a:extLst>
          </p:cNvPr>
          <p:cNvSpPr txBox="1"/>
          <p:nvPr/>
        </p:nvSpPr>
        <p:spPr>
          <a:xfrm>
            <a:off x="1169392" y="2701817"/>
            <a:ext cx="1728162" cy="27046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Zhang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Ruoqing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TextBox 171">
            <a:extLst>
              <a:ext uri="{FF2B5EF4-FFF2-40B4-BE49-F238E27FC236}">
                <a16:creationId xmlns:a16="http://schemas.microsoft.com/office/drawing/2014/main" id="{3D4513EB-22F8-5D44-96BE-41292C7CCFD3}"/>
              </a:ext>
            </a:extLst>
          </p:cNvPr>
          <p:cNvSpPr txBox="1"/>
          <p:nvPr/>
        </p:nvSpPr>
        <p:spPr>
          <a:xfrm>
            <a:off x="1090014" y="2906913"/>
            <a:ext cx="1807540" cy="25488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zh-CN" sz="900" dirty="0"/>
              <a:t>UI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design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and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art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design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5" name="TextBox 170">
            <a:extLst>
              <a:ext uri="{FF2B5EF4-FFF2-40B4-BE49-F238E27FC236}">
                <a16:creationId xmlns:a16="http://schemas.microsoft.com/office/drawing/2014/main" id="{7FC94FBB-9B83-564E-AEA8-C06FB2B68E66}"/>
              </a:ext>
            </a:extLst>
          </p:cNvPr>
          <p:cNvSpPr txBox="1"/>
          <p:nvPr/>
        </p:nvSpPr>
        <p:spPr>
          <a:xfrm>
            <a:off x="1169392" y="3834906"/>
            <a:ext cx="1728162" cy="27046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Wang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Junce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TextBox 171">
            <a:extLst>
              <a:ext uri="{FF2B5EF4-FFF2-40B4-BE49-F238E27FC236}">
                <a16:creationId xmlns:a16="http://schemas.microsoft.com/office/drawing/2014/main" id="{88F7936A-0B9C-4C44-BC99-A479168BACBF}"/>
              </a:ext>
            </a:extLst>
          </p:cNvPr>
          <p:cNvSpPr txBox="1"/>
          <p:nvPr/>
        </p:nvSpPr>
        <p:spPr>
          <a:xfrm>
            <a:off x="1090014" y="4040001"/>
            <a:ext cx="1807540" cy="25552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900" dirty="0"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API design and documentation</a:t>
            </a:r>
            <a:endParaRPr lang="en-GB" altLang="zh-CN" sz="900" dirty="0"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9" name="TextBox 170">
            <a:extLst>
              <a:ext uri="{FF2B5EF4-FFF2-40B4-BE49-F238E27FC236}">
                <a16:creationId xmlns:a16="http://schemas.microsoft.com/office/drawing/2014/main" id="{AC060F94-86EC-6747-893B-713EF0020057}"/>
              </a:ext>
            </a:extLst>
          </p:cNvPr>
          <p:cNvSpPr txBox="1"/>
          <p:nvPr/>
        </p:nvSpPr>
        <p:spPr>
          <a:xfrm>
            <a:off x="6215535" y="2701817"/>
            <a:ext cx="1728162" cy="27046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Ye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Shuqian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TextBox 171">
            <a:extLst>
              <a:ext uri="{FF2B5EF4-FFF2-40B4-BE49-F238E27FC236}">
                <a16:creationId xmlns:a16="http://schemas.microsoft.com/office/drawing/2014/main" id="{22E755BB-8706-7646-AAD1-4B2A22ECA0CD}"/>
              </a:ext>
            </a:extLst>
          </p:cNvPr>
          <p:cNvSpPr txBox="1"/>
          <p:nvPr/>
        </p:nvSpPr>
        <p:spPr>
          <a:xfrm>
            <a:off x="6215535" y="2906913"/>
            <a:ext cx="1838454" cy="46025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Product manager and documentation</a:t>
            </a:r>
            <a:endParaRPr lang="en-GB" altLang="zh-CN" sz="900" dirty="0"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TextBox 170">
            <a:extLst>
              <a:ext uri="{FF2B5EF4-FFF2-40B4-BE49-F238E27FC236}">
                <a16:creationId xmlns:a16="http://schemas.microsoft.com/office/drawing/2014/main" id="{E05807A8-13D9-A74E-A15B-8CA67BEEBDC4}"/>
              </a:ext>
            </a:extLst>
          </p:cNvPr>
          <p:cNvSpPr txBox="1"/>
          <p:nvPr/>
        </p:nvSpPr>
        <p:spPr>
          <a:xfrm>
            <a:off x="6079193" y="1495289"/>
            <a:ext cx="1728162" cy="27046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Li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Kengjie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TextBox 171">
            <a:extLst>
              <a:ext uri="{FF2B5EF4-FFF2-40B4-BE49-F238E27FC236}">
                <a16:creationId xmlns:a16="http://schemas.microsoft.com/office/drawing/2014/main" id="{057930A5-C3C7-FF41-AB70-D8C6AA3DD845}"/>
              </a:ext>
            </a:extLst>
          </p:cNvPr>
          <p:cNvSpPr txBox="1"/>
          <p:nvPr/>
        </p:nvSpPr>
        <p:spPr>
          <a:xfrm>
            <a:off x="6079195" y="1700384"/>
            <a:ext cx="1838454" cy="462629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900" dirty="0"/>
              <a:t>Frontend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development and documentation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文本框 12">
            <a:extLst>
              <a:ext uri="{FF2B5EF4-FFF2-40B4-BE49-F238E27FC236}">
                <a16:creationId xmlns:a16="http://schemas.microsoft.com/office/drawing/2014/main" id="{CFA75DDB-5884-2F4C-986F-A6E4086B7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06" y="232890"/>
            <a:ext cx="4060974" cy="37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4290" rIns="68580" bIns="34290" anchor="t" anchorCtr="0">
            <a:no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en-US" altLang="zh-Han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Individual Contribution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/>
      <p:bldP spid="92" grpId="0"/>
      <p:bldP spid="93" grpId="0"/>
      <p:bldP spid="94" grpId="0"/>
      <p:bldP spid="95" grpId="0"/>
      <p:bldP spid="96" grpId="0"/>
      <p:bldP spid="99" grpId="0"/>
      <p:bldP spid="100" grpId="0"/>
      <p:bldP spid="101" grpId="0"/>
      <p:bldP spid="10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301</Words>
  <Application>Microsoft Macintosh PowerPoint</Application>
  <PresentationFormat>自定义</PresentationFormat>
  <Paragraphs>90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方正兰亭超细黑简体</vt:lpstr>
      <vt:lpstr>时尚中黑简体</vt:lpstr>
      <vt:lpstr>宋体</vt:lpstr>
      <vt:lpstr>微软雅黑</vt:lpstr>
      <vt:lpstr>AgencyFB</vt:lpstr>
      <vt:lpstr>Microsoft JhengHei</vt:lpstr>
      <vt:lpstr>Open Sans</vt:lpstr>
      <vt:lpstr>Open Sans Light</vt:lpstr>
      <vt:lpstr>Arial</vt:lpstr>
      <vt:lpstr>Calibri</vt:lpstr>
      <vt:lpstr>Century Gothic</vt:lpstr>
      <vt:lpstr>Courier New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简约现代</dc:title>
  <dc:creator>第一PPT模板网-WWW.1PPT.COM</dc:creator>
  <cp:keywords>第一PPT模板网-WWW.1PPT.COM</cp:keywords>
  <cp:lastModifiedBy>王俊策</cp:lastModifiedBy>
  <cp:revision>304</cp:revision>
  <dcterms:created xsi:type="dcterms:W3CDTF">2017-06-09T15:26:17Z</dcterms:created>
  <dcterms:modified xsi:type="dcterms:W3CDTF">2018-04-24T14:07:00Z</dcterms:modified>
</cp:coreProperties>
</file>