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65" r:id="rId5"/>
    <p:sldId id="266" r:id="rId6"/>
    <p:sldId id="267" r:id="rId7"/>
    <p:sldId id="268" r:id="rId8"/>
    <p:sldId id="270" r:id="rId9"/>
    <p:sldId id="269" r:id="rId10"/>
    <p:sldId id="274" r:id="rId11"/>
    <p:sldId id="275" r:id="rId12"/>
    <p:sldId id="280" r:id="rId13"/>
    <p:sldId id="282" r:id="rId14"/>
    <p:sldId id="276" r:id="rId15"/>
    <p:sldId id="279" r:id="rId16"/>
    <p:sldId id="285" r:id="rId17"/>
    <p:sldId id="291" r:id="rId18"/>
    <p:sldId id="289" r:id="rId19"/>
    <p:sldId id="272" r:id="rId20"/>
    <p:sldId id="286" r:id="rId21"/>
    <p:sldId id="290" r:id="rId22"/>
    <p:sldId id="287" r:id="rId23"/>
    <p:sldId id="294" r:id="rId24"/>
    <p:sldId id="278" r:id="rId25"/>
    <p:sldId id="288" r:id="rId26"/>
    <p:sldId id="271" r:id="rId27"/>
    <p:sldId id="273" r:id="rId28"/>
    <p:sldId id="293" r:id="rId29"/>
    <p:sldId id="284" r:id="rId30"/>
    <p:sldId id="292" r:id="rId31"/>
    <p:sldId id="261" r:id="rId32"/>
    <p:sldId id="262" r:id="rId33"/>
    <p:sldId id="295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276872"/>
            <a:ext cx="8229600" cy="1143000"/>
          </a:xfrm>
          <a:effectLst>
            <a:reflection blurRad="6350" stA="50000" endA="300" endPos="55500" dist="50800" dir="5400000" sy="-100000" algn="bl" rotWithShape="0"/>
          </a:effectLst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algn="ctr" defTabSz="914400" rtl="0" eaLnBrk="1" latinLnBrk="0" hangingPunct="1">
              <a:defRPr lang="zh-CN" altLang="en-US" sz="4000" b="1" kern="12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 cstate="print">
            <a:lum/>
          </a:blip>
          <a:srcRect/>
          <a:stretch>
            <a:fillRect l="-1000" t="-1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07504" y="116632"/>
            <a:ext cx="5976664" cy="432048"/>
          </a:xfrm>
        </p:spPr>
        <p:txBody>
          <a:bodyPr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7544" y="1124744"/>
            <a:ext cx="4823767" cy="79216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haohappy@php.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CN" alt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大型互联网应用架构设计</a:t>
            </a:r>
            <a:br>
              <a:rPr lang="zh-CN" alt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endParaRPr lang="zh-CN" alt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78904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完美时空 北美研发中心 陈浩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56376" y="6453336"/>
            <a:ext cx="118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12/5/2010 SH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架构的演变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系统分层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63688" y="1772816"/>
            <a:ext cx="5400600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Tier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63688" y="2996952"/>
            <a:ext cx="5400600" cy="10801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 Tier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763688" y="4221088"/>
            <a:ext cx="2664296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 Tier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499992" y="4221088"/>
            <a:ext cx="2664296" cy="1080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 Tier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7544" y="105273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整理思路，总结一下系统架构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架构的演变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系统分层 </a:t>
            </a:r>
            <a:r>
              <a:rPr lang="en-US" altLang="zh-CN" dirty="0" smtClean="0"/>
              <a:t>– Web Tier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27584" y="1772816"/>
            <a:ext cx="3744416" cy="35283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43808" y="2996952"/>
            <a:ext cx="1008112" cy="10081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331640" y="3284984"/>
            <a:ext cx="1008112" cy="1008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907704" y="2132856"/>
            <a:ext cx="1008112" cy="10081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347864" y="414908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32040" y="119675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一个常见的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应用程序结构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48064" y="184482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V: View 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C: Controller </a:t>
            </a:r>
            <a:r>
              <a:rPr lang="zh-CN" altLang="en-US" dirty="0" smtClean="0"/>
              <a:t>控制器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M: Model </a:t>
            </a:r>
            <a:r>
              <a:rPr lang="zh-CN" altLang="en-US" dirty="0" smtClean="0"/>
              <a:t>业务逻辑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D: Data Access Layer </a:t>
            </a:r>
            <a:r>
              <a:rPr lang="zh-CN" altLang="en-US" dirty="0" smtClean="0"/>
              <a:t>数据访问层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7544" y="112474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 Tier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架构的演变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系统分层 </a:t>
            </a:r>
            <a:r>
              <a:rPr lang="en-US" altLang="zh-CN" dirty="0" smtClean="0"/>
              <a:t>– Web Tier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908720"/>
            <a:ext cx="5808663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架构的演变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系统分层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63688" y="1772816"/>
            <a:ext cx="5400600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Tier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63688" y="2996952"/>
            <a:ext cx="5400600" cy="10801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 Tier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763688" y="4221088"/>
            <a:ext cx="2664296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 Tier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499992" y="4221088"/>
            <a:ext cx="2664296" cy="1080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 Tier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架构的演变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系统分层 </a:t>
            </a:r>
            <a:r>
              <a:rPr lang="en-US" altLang="zh-CN" dirty="0" smtClean="0"/>
              <a:t>– Cache Tier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2474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最常见，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等也慢慢开始被广泛使用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916832"/>
            <a:ext cx="5335546" cy="397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架构的演变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系统分层 </a:t>
            </a:r>
            <a:r>
              <a:rPr lang="en-US" altLang="zh-CN" dirty="0" smtClean="0"/>
              <a:t>– Cache Tier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8663" y="1350963"/>
            <a:ext cx="5145087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1064" y="1916832"/>
            <a:ext cx="4941416" cy="3716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架构的演变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系统分层 </a:t>
            </a:r>
            <a:r>
              <a:rPr lang="en-US" altLang="zh-CN" dirty="0" smtClean="0"/>
              <a:t>– Cache Tier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430774"/>
            <a:ext cx="468052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两种典型的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数据分布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余数分布式算法 </a:t>
            </a:r>
            <a:endParaRPr lang="en-US" altLang="zh-CN" dirty="0" smtClean="0"/>
          </a:p>
          <a:p>
            <a:pPr marL="342900" indent="-342900"/>
            <a:r>
              <a:rPr lang="zh-CN" altLang="en-US" sz="1400" dirty="0" smtClean="0"/>
              <a:t>新加节点导致数据重新分布，对数据库造成瞬间冲击</a:t>
            </a:r>
            <a:endParaRPr lang="en-US" altLang="zh-CN" sz="1400" dirty="0" smtClean="0"/>
          </a:p>
          <a:p>
            <a:pPr marL="342900" indent="-342900"/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一致性哈希</a:t>
            </a:r>
            <a:endParaRPr lang="en-US" altLang="zh-CN" dirty="0" smtClean="0"/>
          </a:p>
          <a:p>
            <a:pPr marL="342900" indent="-342900"/>
            <a:r>
              <a:rPr lang="zh-CN" altLang="en-US" sz="1400" dirty="0" smtClean="0"/>
              <a:t>也被其他分布式系统使用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解决数据分布不均匀问题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物理节点中添加多个虚拟节点 （</a:t>
            </a:r>
            <a:r>
              <a:rPr lang="en-US" altLang="zh-CN" sz="1600" dirty="0" smtClean="0"/>
              <a:t>Dynamo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节点移动实现负载均衡 （</a:t>
            </a:r>
            <a:r>
              <a:rPr lang="en-US" altLang="zh-CN" sz="1600" dirty="0" smtClean="0"/>
              <a:t>Cassandra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架构的演变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系统分层 </a:t>
            </a:r>
            <a:r>
              <a:rPr lang="en-US" altLang="zh-CN" dirty="0" smtClean="0"/>
              <a:t>– Cache Tier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1844824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同步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序列化算法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架构的演变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系统分层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63688" y="1772816"/>
            <a:ext cx="5400600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Tier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63688" y="2996952"/>
            <a:ext cx="5400600" cy="10801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 Tier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763688" y="4221088"/>
            <a:ext cx="2664296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 Tier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499992" y="4221088"/>
            <a:ext cx="2664296" cy="1080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 Tier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116632"/>
            <a:ext cx="6912768" cy="4320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架构的演变 </a:t>
            </a:r>
            <a:r>
              <a:rPr lang="en-US" altLang="zh-CN" dirty="0" smtClean="0"/>
              <a:t>– Db Tier - MySQL</a:t>
            </a:r>
            <a:r>
              <a:rPr lang="zh-CN" altLang="zh-CN" dirty="0" smtClean="0"/>
              <a:t>数据库集群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7544" y="1124744"/>
            <a:ext cx="4823767" cy="2520280"/>
          </a:xfrm>
        </p:spPr>
        <p:txBody>
          <a:bodyPr/>
          <a:lstStyle/>
          <a:p>
            <a:r>
              <a:rPr lang="en-US" altLang="zh-CN" dirty="0" smtClean="0"/>
              <a:t>Replication</a:t>
            </a:r>
          </a:p>
          <a:p>
            <a:pPr lvl="1"/>
            <a:r>
              <a:rPr lang="en-US" altLang="zh-CN" dirty="0" smtClean="0"/>
              <a:t>Master -&gt; Master</a:t>
            </a:r>
          </a:p>
          <a:p>
            <a:pPr lvl="1"/>
            <a:r>
              <a:rPr lang="en-US" altLang="zh-CN" dirty="0" smtClean="0"/>
              <a:t>Master -&gt; Slave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67544" y="1124744"/>
            <a:ext cx="8064896" cy="446449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实战 架构的演变 及使用技术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今天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dirty="0" smtClean="0"/>
              <a:t>理论 大型系统的核心目标  </a:t>
            </a:r>
            <a:r>
              <a:rPr lang="zh-CN" altLang="en-US" sz="1800" dirty="0" smtClean="0"/>
              <a:t>高可用、易扩展与高性能</a:t>
            </a:r>
            <a:endParaRPr lang="en-US" altLang="zh-CN" sz="1800" dirty="0" smtClean="0"/>
          </a:p>
          <a:p>
            <a:r>
              <a:rPr lang="zh-CN" altLang="en-US" dirty="0" smtClean="0"/>
              <a:t>其他相关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1800" dirty="0" smtClean="0"/>
              <a:t>研发、测试与部署</a:t>
            </a:r>
            <a:endParaRPr lang="en-US" altLang="zh-CN" sz="18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1800" dirty="0" smtClean="0"/>
              <a:t>监控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架构的演变 </a:t>
            </a:r>
            <a:r>
              <a:rPr lang="en-US" altLang="zh-CN" dirty="0" smtClean="0"/>
              <a:t>- MySQL</a:t>
            </a:r>
            <a:r>
              <a:rPr lang="zh-CN" altLang="zh-CN" dirty="0" smtClean="0"/>
              <a:t>库表散列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07504" y="908645"/>
            <a:ext cx="6048672" cy="7921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读一条</a:t>
            </a:r>
            <a:r>
              <a:rPr lang="en-US" altLang="zh-CN" dirty="0" smtClean="0">
                <a:solidFill>
                  <a:srgbClr val="C00000"/>
                </a:solidFill>
              </a:rPr>
              <a:t>Blog</a:t>
            </a:r>
            <a:r>
              <a:rPr lang="zh-CN" altLang="en-US" dirty="0" smtClean="0">
                <a:solidFill>
                  <a:srgbClr val="C00000"/>
                </a:solidFill>
              </a:rPr>
              <a:t>内容   </a:t>
            </a:r>
            <a:r>
              <a:rPr lang="zh-CN" altLang="en-US" dirty="0" smtClean="0"/>
              <a:t>散列分布前</a:t>
            </a:r>
            <a:endParaRPr lang="zh-CN" altLang="en-US" dirty="0" smtClean="0">
              <a:solidFill>
                <a:srgbClr val="00C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775713"/>
            <a:ext cx="73448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tabLst>
                <a:tab pos="457200" algn="l"/>
              </a:tabLst>
            </a:pPr>
            <a:r>
              <a:rPr lang="en-US" altLang="zh-CN" sz="2000" kern="0" dirty="0" smtClean="0">
                <a:solidFill>
                  <a:srgbClr val="C00000"/>
                </a:solidFill>
                <a:latin typeface="Courier New"/>
                <a:ea typeface="宋体"/>
                <a:cs typeface="Times New Roman"/>
              </a:rPr>
              <a:t>&lt;?</a:t>
            </a:r>
            <a:r>
              <a:rPr lang="en-US" altLang="zh-CN" sz="2000" kern="0" dirty="0" err="1" smtClean="0">
                <a:solidFill>
                  <a:srgbClr val="C00000"/>
                </a:solidFill>
                <a:latin typeface="Courier New"/>
                <a:ea typeface="宋体"/>
                <a:cs typeface="Times New Roman"/>
              </a:rPr>
              <a:t>php</a:t>
            </a:r>
            <a:endParaRPr lang="en-US" altLang="zh-CN" sz="2000" kern="0" dirty="0" smtClean="0">
              <a:solidFill>
                <a:srgbClr val="C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urier New"/>
              </a:rPr>
              <a:t>$db</a:t>
            </a:r>
            <a:r>
              <a:rPr lang="en-US" altLang="zh-CN" sz="2000" dirty="0" smtClean="0">
                <a:solidFill>
                  <a:srgbClr val="3A6A8B"/>
                </a:solidFill>
                <a:latin typeface="Courier New"/>
              </a:rPr>
              <a:t> = DB::</a:t>
            </a:r>
            <a:r>
              <a:rPr lang="en-US" altLang="zh-CN" sz="2000" dirty="0" err="1" smtClean="0">
                <a:solidFill>
                  <a:srgbClr val="006600"/>
                </a:solidFill>
                <a:latin typeface="Courier New"/>
              </a:rPr>
              <a:t>getInstance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/>
              </a:rPr>
              <a:t>()</a:t>
            </a:r>
            <a:r>
              <a:rPr lang="en-US" altLang="zh-CN" sz="2000" dirty="0" smtClean="0">
                <a:solidFill>
                  <a:srgbClr val="3A6A8B"/>
                </a:solidFill>
                <a:latin typeface="Courier New"/>
              </a:rPr>
              <a:t>; </a:t>
            </a:r>
            <a:br>
              <a:rPr lang="en-US" altLang="zh-CN" sz="2000" dirty="0" smtClean="0">
                <a:solidFill>
                  <a:srgbClr val="3A6A8B"/>
                </a:solidFill>
                <a:latin typeface="Courier New"/>
              </a:rPr>
            </a:br>
            <a:r>
              <a:rPr lang="en-US" altLang="zh-CN" sz="2000" i="1" dirty="0" smtClean="0">
                <a:solidFill>
                  <a:srgbClr val="FF9933"/>
                </a:solidFill>
                <a:latin typeface="Courier New"/>
              </a:rPr>
              <a:t>// fetch a database instance</a:t>
            </a:r>
            <a:endParaRPr lang="en-US" altLang="zh-CN" sz="2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urier New"/>
              </a:rPr>
              <a:t>$db</a:t>
            </a:r>
            <a:r>
              <a:rPr lang="en-US" altLang="zh-CN" sz="2000" dirty="0" smtClean="0">
                <a:solidFill>
                  <a:srgbClr val="26536A"/>
                </a:solidFill>
                <a:latin typeface="Courier New"/>
              </a:rPr>
              <a:t>-&gt;</a:t>
            </a:r>
            <a:r>
              <a:rPr lang="en-US" altLang="zh-CN" sz="2000" dirty="0" smtClean="0">
                <a:solidFill>
                  <a:srgbClr val="006600"/>
                </a:solidFill>
                <a:latin typeface="Courier New"/>
              </a:rPr>
              <a:t>prepare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/>
              </a:rPr>
              <a:t>"SELECT title, message FROM BLOG_MESSAGES WHERE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/>
              </a:rPr>
              <a:t>userid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/>
              </a:rPr>
              <a:t> = {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/>
              </a:rPr>
              <a:t>userID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/>
              </a:rPr>
              <a:t>}"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/>
              </a:rPr>
              <a:t>)</a:t>
            </a:r>
            <a:r>
              <a:rPr lang="en-US" altLang="zh-CN" sz="2000" dirty="0" smtClean="0">
                <a:solidFill>
                  <a:srgbClr val="26536A"/>
                </a:solidFill>
                <a:latin typeface="Courier New"/>
              </a:rPr>
              <a:t>;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urier New"/>
              </a:rPr>
              <a:t>$db</a:t>
            </a:r>
            <a:r>
              <a:rPr lang="en-US" altLang="zh-CN" sz="2000" dirty="0" smtClean="0">
                <a:solidFill>
                  <a:srgbClr val="3A6A8B"/>
                </a:solidFill>
                <a:latin typeface="Courier New"/>
              </a:rPr>
              <a:t>-&gt;</a:t>
            </a:r>
            <a:r>
              <a:rPr lang="en-US" altLang="zh-CN" sz="2000" dirty="0" err="1" smtClean="0">
                <a:solidFill>
                  <a:srgbClr val="006600"/>
                </a:solidFill>
                <a:latin typeface="Courier New"/>
              </a:rPr>
              <a:t>assignInt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/>
              </a:rPr>
              <a:t>'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/>
              </a:rPr>
              <a:t>userID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/>
              </a:rPr>
              <a:t>'</a:t>
            </a:r>
            <a:r>
              <a:rPr lang="en-US" altLang="zh-CN" sz="2000" dirty="0" smtClean="0">
                <a:solidFill>
                  <a:srgbClr val="3A6A8B"/>
                </a:solidFill>
                <a:latin typeface="Courier New"/>
              </a:rPr>
              <a:t>, </a:t>
            </a:r>
            <a:r>
              <a:rPr lang="en-US" altLang="zh-CN" sz="2000" dirty="0" smtClean="0">
                <a:solidFill>
                  <a:srgbClr val="0000FF"/>
                </a:solidFill>
                <a:latin typeface="Courier New"/>
              </a:rPr>
              <a:t>$</a:t>
            </a:r>
            <a:r>
              <a:rPr lang="en-US" altLang="zh-CN" sz="2000" dirty="0" err="1" smtClean="0">
                <a:solidFill>
                  <a:srgbClr val="0000FF"/>
                </a:solidFill>
                <a:latin typeface="Courier New"/>
              </a:rPr>
              <a:t>userID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/>
              </a:rPr>
              <a:t>)</a:t>
            </a:r>
            <a:r>
              <a:rPr lang="en-US" altLang="zh-CN" sz="2000" dirty="0" smtClean="0">
                <a:solidFill>
                  <a:srgbClr val="3A6A8B"/>
                </a:solidFill>
                <a:latin typeface="Courier New"/>
              </a:rPr>
              <a:t>;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urier New"/>
              </a:rPr>
              <a:t>$db</a:t>
            </a:r>
            <a:r>
              <a:rPr lang="en-US" altLang="zh-CN" sz="2000" dirty="0" smtClean="0">
                <a:solidFill>
                  <a:srgbClr val="26536A"/>
                </a:solidFill>
                <a:latin typeface="Courier New"/>
              </a:rPr>
              <a:t>-&gt;</a:t>
            </a:r>
            <a:r>
              <a:rPr lang="en-US" altLang="zh-CN" sz="2000" dirty="0" smtClean="0">
                <a:solidFill>
                  <a:srgbClr val="006600"/>
                </a:solidFill>
                <a:latin typeface="Courier New"/>
              </a:rPr>
              <a:t>execute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/>
              </a:rPr>
              <a:t>()</a:t>
            </a:r>
            <a:r>
              <a:rPr lang="en-US" altLang="zh-CN" sz="2000" dirty="0" smtClean="0">
                <a:solidFill>
                  <a:srgbClr val="26536A"/>
                </a:solidFill>
                <a:latin typeface="Courier New"/>
              </a:rPr>
              <a:t>;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urier New"/>
              </a:rPr>
              <a:t>$results</a:t>
            </a:r>
            <a:r>
              <a:rPr lang="en-US" altLang="zh-CN" sz="2000" dirty="0" smtClean="0">
                <a:solidFill>
                  <a:srgbClr val="3A6A8B"/>
                </a:solidFill>
                <a:latin typeface="Courier New"/>
              </a:rPr>
              <a:t> = </a:t>
            </a:r>
            <a:r>
              <a:rPr lang="en-US" altLang="zh-CN" sz="2000" dirty="0" smtClean="0">
                <a:solidFill>
                  <a:srgbClr val="0000FF"/>
                </a:solidFill>
                <a:latin typeface="Courier New"/>
              </a:rPr>
              <a:t>$db</a:t>
            </a:r>
            <a:r>
              <a:rPr lang="en-US" altLang="zh-CN" sz="2000" dirty="0" smtClean="0">
                <a:solidFill>
                  <a:srgbClr val="3A6A8B"/>
                </a:solidFill>
                <a:latin typeface="Courier New"/>
              </a:rPr>
              <a:t>-&gt;</a:t>
            </a:r>
            <a:r>
              <a:rPr lang="en-US" altLang="zh-CN" sz="2000" dirty="0" err="1" smtClean="0">
                <a:solidFill>
                  <a:srgbClr val="006600"/>
                </a:solidFill>
                <a:latin typeface="Courier New"/>
              </a:rPr>
              <a:t>getResults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/>
              </a:rPr>
              <a:t>()</a:t>
            </a:r>
            <a:r>
              <a:rPr lang="en-US" altLang="zh-CN" sz="2000" dirty="0" smtClean="0">
                <a:solidFill>
                  <a:srgbClr val="3A6A8B"/>
                </a:solidFill>
                <a:latin typeface="Courier New"/>
              </a:rPr>
              <a:t>; </a:t>
            </a:r>
          </a:p>
          <a:p>
            <a:pPr marL="342900" lvl="0" indent="-342900">
              <a:tabLst>
                <a:tab pos="457200" algn="l"/>
              </a:tabLst>
            </a:pPr>
            <a:endParaRPr lang="en-US" altLang="zh-CN" sz="2000" i="1" kern="0" dirty="0" smtClean="0">
              <a:solidFill>
                <a:srgbClr val="FF9933"/>
              </a:solidFill>
              <a:latin typeface="Courier New"/>
              <a:ea typeface="宋体"/>
              <a:cs typeface="Times New Roman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US" altLang="zh-CN" sz="2000" i="1" kern="0" dirty="0" smtClean="0">
                <a:solidFill>
                  <a:srgbClr val="C00000"/>
                </a:solidFill>
                <a:latin typeface="Courier New"/>
                <a:ea typeface="宋体"/>
                <a:cs typeface="Times New Roman"/>
              </a:rPr>
              <a:t>?&gt;</a:t>
            </a:r>
            <a:r>
              <a:rPr lang="en-US" altLang="zh-CN" sz="2000" kern="100" dirty="0" smtClean="0">
                <a:solidFill>
                  <a:srgbClr val="C00000"/>
                </a:solidFill>
                <a:latin typeface="Calibri"/>
                <a:ea typeface="宋体"/>
                <a:cs typeface="Times New Roman"/>
              </a:rPr>
              <a:t> </a:t>
            </a:r>
            <a:endParaRPr lang="zh-CN" altLang="zh-CN" sz="2000" kern="100" dirty="0" smtClean="0">
              <a:solidFill>
                <a:srgbClr val="C00000"/>
              </a:solidFill>
              <a:latin typeface="Calibri"/>
              <a:ea typeface="宋体"/>
              <a:cs typeface="Times New Roman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架构的演变 </a:t>
            </a:r>
            <a:r>
              <a:rPr lang="en-US" altLang="zh-CN" dirty="0" smtClean="0"/>
              <a:t>- MySQL</a:t>
            </a:r>
            <a:r>
              <a:rPr lang="zh-CN" altLang="zh-CN" dirty="0" smtClean="0"/>
              <a:t>库表散列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07504" y="908645"/>
            <a:ext cx="6048672" cy="7921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读一条</a:t>
            </a:r>
            <a:r>
              <a:rPr lang="en-US" altLang="zh-CN" dirty="0" smtClean="0">
                <a:solidFill>
                  <a:srgbClr val="C00000"/>
                </a:solidFill>
              </a:rPr>
              <a:t>Blog</a:t>
            </a:r>
            <a:r>
              <a:rPr lang="zh-CN" altLang="en-US" dirty="0" smtClean="0">
                <a:solidFill>
                  <a:srgbClr val="C00000"/>
                </a:solidFill>
              </a:rPr>
              <a:t>内容   </a:t>
            </a:r>
            <a:r>
              <a:rPr lang="zh-CN" altLang="en-US" dirty="0" smtClean="0"/>
              <a:t>散列分布后</a:t>
            </a:r>
            <a:endParaRPr lang="zh-CN" altLang="en-US" dirty="0" smtClean="0">
              <a:solidFill>
                <a:srgbClr val="00C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775713"/>
            <a:ext cx="73448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tabLst>
                <a:tab pos="457200" algn="l"/>
              </a:tabLst>
            </a:pPr>
            <a:r>
              <a:rPr lang="en-US" altLang="zh-CN" sz="2000" kern="0" dirty="0" smtClean="0">
                <a:solidFill>
                  <a:srgbClr val="C00000"/>
                </a:solidFill>
                <a:latin typeface="Courier New"/>
                <a:ea typeface="宋体"/>
                <a:cs typeface="Times New Roman"/>
              </a:rPr>
              <a:t>&lt;?</a:t>
            </a:r>
            <a:r>
              <a:rPr lang="en-US" altLang="zh-CN" sz="2000" kern="0" dirty="0" err="1" smtClean="0">
                <a:solidFill>
                  <a:srgbClr val="C00000"/>
                </a:solidFill>
                <a:latin typeface="Courier New"/>
                <a:ea typeface="宋体"/>
                <a:cs typeface="Times New Roman"/>
              </a:rPr>
              <a:t>php</a:t>
            </a:r>
            <a:endParaRPr lang="en-US" altLang="zh-CN" sz="2000" kern="0" dirty="0" smtClean="0">
              <a:solidFill>
                <a:srgbClr val="C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urier New"/>
              </a:rPr>
              <a:t>$db</a:t>
            </a:r>
            <a:r>
              <a:rPr lang="en-US" altLang="zh-CN" sz="2000" dirty="0" smtClean="0">
                <a:solidFill>
                  <a:srgbClr val="3A6A8B"/>
                </a:solidFill>
                <a:latin typeface="Courier New"/>
              </a:rPr>
              <a:t> = DB::</a:t>
            </a:r>
            <a:r>
              <a:rPr lang="en-US" altLang="zh-CN" sz="2000" dirty="0" err="1" smtClean="0">
                <a:solidFill>
                  <a:srgbClr val="006600"/>
                </a:solidFill>
                <a:latin typeface="Courier New"/>
              </a:rPr>
              <a:t>getInstance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/>
              </a:rPr>
              <a:t>(</a:t>
            </a:r>
            <a:r>
              <a:rPr lang="en-US" altLang="zh-CN" sz="2000" dirty="0" smtClean="0">
                <a:solidFill>
                  <a:srgbClr val="0000FF"/>
                </a:solidFill>
                <a:latin typeface="Courier New"/>
              </a:rPr>
              <a:t>$</a:t>
            </a:r>
            <a:r>
              <a:rPr lang="en-US" altLang="zh-CN" sz="2000" dirty="0" err="1" smtClean="0">
                <a:solidFill>
                  <a:srgbClr val="0000FF"/>
                </a:solidFill>
                <a:latin typeface="Courier New"/>
              </a:rPr>
              <a:t>userID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/>
              </a:rPr>
              <a:t>)</a:t>
            </a:r>
            <a:r>
              <a:rPr lang="en-US" altLang="zh-CN" sz="2000" dirty="0" smtClean="0">
                <a:solidFill>
                  <a:srgbClr val="3A6A8B"/>
                </a:solidFill>
                <a:latin typeface="Courier New"/>
              </a:rPr>
              <a:t>;//</a:t>
            </a:r>
            <a:r>
              <a:rPr lang="zh-CN" altLang="en-US" sz="2000" dirty="0" smtClean="0">
                <a:solidFill>
                  <a:srgbClr val="3A6A8B"/>
                </a:solidFill>
                <a:latin typeface="Courier New"/>
              </a:rPr>
              <a:t>注意这里</a:t>
            </a:r>
            <a:r>
              <a:rPr lang="en-US" altLang="zh-CN" sz="2000" dirty="0" smtClean="0">
                <a:solidFill>
                  <a:srgbClr val="3A6A8B"/>
                </a:solidFill>
                <a:latin typeface="Courier New"/>
              </a:rPr>
              <a:t> </a:t>
            </a:r>
            <a:br>
              <a:rPr lang="en-US" altLang="zh-CN" sz="2000" dirty="0" smtClean="0">
                <a:solidFill>
                  <a:srgbClr val="3A6A8B"/>
                </a:solidFill>
                <a:latin typeface="Courier New"/>
              </a:rPr>
            </a:br>
            <a:r>
              <a:rPr lang="en-US" altLang="zh-CN" sz="2000" i="1" dirty="0" smtClean="0">
                <a:solidFill>
                  <a:srgbClr val="FF9933"/>
                </a:solidFill>
                <a:latin typeface="Courier New"/>
              </a:rPr>
              <a:t>// fetch a database instance, 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Courier New"/>
              </a:rPr>
              <a:t>specific for this user</a:t>
            </a:r>
            <a:endParaRPr lang="en-US" altLang="zh-CN" sz="2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urier New"/>
              </a:rPr>
              <a:t>$db</a:t>
            </a:r>
            <a:r>
              <a:rPr lang="en-US" altLang="zh-CN" sz="2000" dirty="0" smtClean="0">
                <a:solidFill>
                  <a:srgbClr val="26536A"/>
                </a:solidFill>
                <a:latin typeface="Courier New"/>
              </a:rPr>
              <a:t>-&gt;</a:t>
            </a:r>
            <a:r>
              <a:rPr lang="en-US" altLang="zh-CN" sz="2000" dirty="0" smtClean="0">
                <a:solidFill>
                  <a:srgbClr val="006600"/>
                </a:solidFill>
                <a:latin typeface="Courier New"/>
              </a:rPr>
              <a:t>prepare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/>
              </a:rPr>
              <a:t>"SELECT title, message FROM BLOG_MESSAGES WHERE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/>
              </a:rPr>
              <a:t>userid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/>
              </a:rPr>
              <a:t> = {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/>
              </a:rPr>
              <a:t>userID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/>
              </a:rPr>
              <a:t>}"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/>
              </a:rPr>
              <a:t>)</a:t>
            </a:r>
            <a:r>
              <a:rPr lang="en-US" altLang="zh-CN" sz="2000" dirty="0" smtClean="0">
                <a:solidFill>
                  <a:srgbClr val="26536A"/>
                </a:solidFill>
                <a:latin typeface="Courier New"/>
              </a:rPr>
              <a:t>;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urier New"/>
              </a:rPr>
              <a:t>$db</a:t>
            </a:r>
            <a:r>
              <a:rPr lang="en-US" altLang="zh-CN" sz="2000" dirty="0" smtClean="0">
                <a:solidFill>
                  <a:srgbClr val="3A6A8B"/>
                </a:solidFill>
                <a:latin typeface="Courier New"/>
              </a:rPr>
              <a:t>-&gt;</a:t>
            </a:r>
            <a:r>
              <a:rPr lang="en-US" altLang="zh-CN" sz="2000" dirty="0" err="1" smtClean="0">
                <a:solidFill>
                  <a:srgbClr val="006600"/>
                </a:solidFill>
                <a:latin typeface="Courier New"/>
              </a:rPr>
              <a:t>assignInt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/>
              </a:rPr>
              <a:t>'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/>
              </a:rPr>
              <a:t>userID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/>
              </a:rPr>
              <a:t>'</a:t>
            </a:r>
            <a:r>
              <a:rPr lang="en-US" altLang="zh-CN" sz="2000" dirty="0" smtClean="0">
                <a:solidFill>
                  <a:srgbClr val="3A6A8B"/>
                </a:solidFill>
                <a:latin typeface="Courier New"/>
              </a:rPr>
              <a:t>, </a:t>
            </a:r>
            <a:r>
              <a:rPr lang="en-US" altLang="zh-CN" sz="2000" dirty="0" smtClean="0">
                <a:solidFill>
                  <a:srgbClr val="0000FF"/>
                </a:solidFill>
                <a:latin typeface="Courier New"/>
              </a:rPr>
              <a:t>$</a:t>
            </a:r>
            <a:r>
              <a:rPr lang="en-US" altLang="zh-CN" sz="2000" dirty="0" err="1" smtClean="0">
                <a:solidFill>
                  <a:srgbClr val="0000FF"/>
                </a:solidFill>
                <a:latin typeface="Courier New"/>
              </a:rPr>
              <a:t>userID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/>
              </a:rPr>
              <a:t>)</a:t>
            </a:r>
            <a:r>
              <a:rPr lang="en-US" altLang="zh-CN" sz="2000" dirty="0" smtClean="0">
                <a:solidFill>
                  <a:srgbClr val="3A6A8B"/>
                </a:solidFill>
                <a:latin typeface="Courier New"/>
              </a:rPr>
              <a:t>;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urier New"/>
              </a:rPr>
              <a:t>$db</a:t>
            </a:r>
            <a:r>
              <a:rPr lang="en-US" altLang="zh-CN" sz="2000" dirty="0" smtClean="0">
                <a:solidFill>
                  <a:srgbClr val="26536A"/>
                </a:solidFill>
                <a:latin typeface="Courier New"/>
              </a:rPr>
              <a:t>-&gt;</a:t>
            </a:r>
            <a:r>
              <a:rPr lang="en-US" altLang="zh-CN" sz="2000" dirty="0" smtClean="0">
                <a:solidFill>
                  <a:srgbClr val="006600"/>
                </a:solidFill>
                <a:latin typeface="Courier New"/>
              </a:rPr>
              <a:t>execute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/>
              </a:rPr>
              <a:t>()</a:t>
            </a:r>
            <a:r>
              <a:rPr lang="en-US" altLang="zh-CN" sz="2000" dirty="0" smtClean="0">
                <a:solidFill>
                  <a:srgbClr val="26536A"/>
                </a:solidFill>
                <a:latin typeface="Courier New"/>
              </a:rPr>
              <a:t>;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urier New"/>
              </a:rPr>
              <a:t>$results</a:t>
            </a:r>
            <a:r>
              <a:rPr lang="en-US" altLang="zh-CN" sz="2000" dirty="0" smtClean="0">
                <a:solidFill>
                  <a:srgbClr val="3A6A8B"/>
                </a:solidFill>
                <a:latin typeface="Courier New"/>
              </a:rPr>
              <a:t> = </a:t>
            </a:r>
            <a:r>
              <a:rPr lang="en-US" altLang="zh-CN" sz="2000" dirty="0" smtClean="0">
                <a:solidFill>
                  <a:srgbClr val="0000FF"/>
                </a:solidFill>
                <a:latin typeface="Courier New"/>
              </a:rPr>
              <a:t>$db</a:t>
            </a:r>
            <a:r>
              <a:rPr lang="en-US" altLang="zh-CN" sz="2000" dirty="0" smtClean="0">
                <a:solidFill>
                  <a:srgbClr val="3A6A8B"/>
                </a:solidFill>
                <a:latin typeface="Courier New"/>
              </a:rPr>
              <a:t>-&gt;</a:t>
            </a:r>
            <a:r>
              <a:rPr lang="en-US" altLang="zh-CN" sz="2000" dirty="0" err="1" smtClean="0">
                <a:solidFill>
                  <a:srgbClr val="006600"/>
                </a:solidFill>
                <a:latin typeface="Courier New"/>
              </a:rPr>
              <a:t>getResults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/>
              </a:rPr>
              <a:t>()</a:t>
            </a:r>
            <a:r>
              <a:rPr lang="en-US" altLang="zh-CN" sz="2000" dirty="0" smtClean="0">
                <a:solidFill>
                  <a:srgbClr val="3A6A8B"/>
                </a:solidFill>
                <a:latin typeface="Courier New"/>
              </a:rPr>
              <a:t>; </a:t>
            </a:r>
          </a:p>
          <a:p>
            <a:pPr marL="342900" lvl="0" indent="-342900">
              <a:tabLst>
                <a:tab pos="457200" algn="l"/>
              </a:tabLst>
            </a:pPr>
            <a:endParaRPr lang="en-US" altLang="zh-CN" sz="2000" i="1" kern="0" dirty="0" smtClean="0">
              <a:solidFill>
                <a:srgbClr val="FF9933"/>
              </a:solidFill>
              <a:latin typeface="Courier New"/>
              <a:ea typeface="宋体"/>
              <a:cs typeface="Times New Roman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US" altLang="zh-CN" sz="2000" i="1" kern="0" dirty="0" smtClean="0">
                <a:solidFill>
                  <a:srgbClr val="C00000"/>
                </a:solidFill>
                <a:latin typeface="Courier New"/>
                <a:ea typeface="宋体"/>
                <a:cs typeface="Times New Roman"/>
              </a:rPr>
              <a:t>?&gt;</a:t>
            </a:r>
            <a:r>
              <a:rPr lang="en-US" altLang="zh-CN" sz="2000" kern="100" dirty="0" smtClean="0">
                <a:solidFill>
                  <a:srgbClr val="C00000"/>
                </a:solidFill>
                <a:latin typeface="Calibri"/>
                <a:ea typeface="宋体"/>
                <a:cs typeface="Times New Roman"/>
              </a:rPr>
              <a:t> </a:t>
            </a:r>
            <a:endParaRPr lang="zh-CN" altLang="zh-CN" sz="2000" kern="100" dirty="0" smtClean="0">
              <a:solidFill>
                <a:srgbClr val="C00000"/>
              </a:solidFill>
              <a:latin typeface="Calibri"/>
              <a:ea typeface="宋体"/>
              <a:cs typeface="Times New Roman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架构的演变 </a:t>
            </a:r>
            <a:r>
              <a:rPr lang="en-US" altLang="zh-CN" dirty="0" smtClean="0"/>
              <a:t>- MySQL</a:t>
            </a:r>
            <a:r>
              <a:rPr lang="zh-CN" altLang="zh-CN" dirty="0" smtClean="0"/>
              <a:t>库表散列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07504" y="908645"/>
            <a:ext cx="6048672" cy="792163"/>
          </a:xfrm>
        </p:spPr>
        <p:txBody>
          <a:bodyPr/>
          <a:lstStyle/>
          <a:p>
            <a:r>
              <a:rPr lang="zh-CN" altLang="en-US" dirty="0" smtClean="0"/>
              <a:t>分布算法</a:t>
            </a:r>
            <a:endParaRPr lang="zh-CN" altLang="en-US" dirty="0" smtClean="0">
              <a:solidFill>
                <a:srgbClr val="00CC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1772816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取余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对数据增长要有充分估计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2.   MD5   </a:t>
            </a:r>
            <a:br>
              <a:rPr lang="en-US" altLang="zh-CN" dirty="0" smtClean="0"/>
            </a:br>
            <a:endParaRPr lang="en-US" altLang="zh-CN" dirty="0" smtClean="0"/>
          </a:p>
          <a:p>
            <a:pPr marL="342900" indent="-342900"/>
            <a:r>
              <a:rPr lang="en-US" altLang="zh-CN" dirty="0" smtClean="0">
                <a:solidFill>
                  <a:srgbClr val="0000BB"/>
                </a:solidFill>
              </a:rPr>
              <a:t>      &lt;?</a:t>
            </a:r>
            <a:r>
              <a:rPr lang="en-US" altLang="zh-CN" dirty="0" err="1" smtClean="0">
                <a:solidFill>
                  <a:srgbClr val="0000BB"/>
                </a:solidFill>
              </a:rPr>
              <a:t>php</a:t>
            </a:r>
            <a:r>
              <a:rPr lang="en-US" altLang="zh-CN" dirty="0" smtClean="0">
                <a:solidFill>
                  <a:srgbClr val="0000BB"/>
                </a:solidFill>
              </a:rPr>
              <a:t> </a:t>
            </a:r>
            <a:br>
              <a:rPr lang="en-US" altLang="zh-CN" dirty="0" smtClean="0">
                <a:solidFill>
                  <a:srgbClr val="0000BB"/>
                </a:solidFill>
              </a:rPr>
            </a:br>
            <a:r>
              <a:rPr lang="en-US" altLang="zh-CN" dirty="0" smtClean="0">
                <a:solidFill>
                  <a:srgbClr val="0000BB"/>
                </a:solidFill>
              </a:rPr>
              <a:t/>
            </a:r>
            <a:br>
              <a:rPr lang="en-US" altLang="zh-CN" dirty="0" smtClean="0">
                <a:solidFill>
                  <a:srgbClr val="0000BB"/>
                </a:solidFill>
              </a:rPr>
            </a:br>
            <a:r>
              <a:rPr lang="en-US" altLang="zh-CN" dirty="0" smtClean="0">
                <a:solidFill>
                  <a:srgbClr val="0000BB"/>
                </a:solidFill>
              </a:rPr>
              <a:t>$hash </a:t>
            </a:r>
            <a:r>
              <a:rPr lang="en-US" altLang="zh-CN" dirty="0" smtClean="0">
                <a:solidFill>
                  <a:srgbClr val="007700"/>
                </a:solidFill>
              </a:rPr>
              <a:t>= </a:t>
            </a:r>
            <a:r>
              <a:rPr lang="en-US" altLang="zh-CN" dirty="0" smtClean="0">
                <a:solidFill>
                  <a:srgbClr val="0000BB"/>
                </a:solidFill>
              </a:rPr>
              <a:t>md5</a:t>
            </a:r>
            <a:r>
              <a:rPr lang="en-US" altLang="zh-CN" dirty="0" smtClean="0">
                <a:solidFill>
                  <a:srgbClr val="007700"/>
                </a:solidFill>
              </a:rPr>
              <a:t>(</a:t>
            </a:r>
            <a:r>
              <a:rPr lang="en-US" altLang="zh-CN" dirty="0" smtClean="0">
                <a:solidFill>
                  <a:srgbClr val="0000BB"/>
                </a:solidFill>
              </a:rPr>
              <a:t>$</a:t>
            </a:r>
            <a:r>
              <a:rPr lang="en-US" altLang="zh-CN" dirty="0" err="1" smtClean="0">
                <a:solidFill>
                  <a:srgbClr val="0000BB"/>
                </a:solidFill>
              </a:rPr>
              <a:t>userID</a:t>
            </a:r>
            <a:r>
              <a:rPr lang="en-US" altLang="zh-CN" dirty="0" smtClean="0">
                <a:solidFill>
                  <a:srgbClr val="007700"/>
                </a:solidFill>
              </a:rPr>
              <a:t>);  </a:t>
            </a:r>
            <a:r>
              <a:rPr lang="en-US" altLang="zh-CN" dirty="0" smtClean="0">
                <a:solidFill>
                  <a:srgbClr val="FF8000"/>
                </a:solidFill>
              </a:rPr>
              <a:t>//98f13708210194c475687be6106a3b84 </a:t>
            </a:r>
            <a:br>
              <a:rPr lang="en-US" altLang="zh-CN" dirty="0" smtClean="0">
                <a:solidFill>
                  <a:srgbClr val="FF8000"/>
                </a:solidFill>
              </a:rPr>
            </a:br>
            <a:r>
              <a:rPr lang="en-US" altLang="zh-CN" dirty="0" smtClean="0">
                <a:solidFill>
                  <a:srgbClr val="0000BB"/>
                </a:solidFill>
              </a:rPr>
              <a:t>$</a:t>
            </a:r>
            <a:r>
              <a:rPr lang="en-US" altLang="zh-CN" dirty="0" err="1" smtClean="0">
                <a:solidFill>
                  <a:srgbClr val="0000BB"/>
                </a:solidFill>
              </a:rPr>
              <a:t>getFromServerId</a:t>
            </a:r>
            <a:r>
              <a:rPr lang="en-US" altLang="zh-CN" dirty="0" smtClean="0">
                <a:solidFill>
                  <a:srgbClr val="0000BB"/>
                </a:solidFill>
              </a:rPr>
              <a:t> </a:t>
            </a:r>
            <a:r>
              <a:rPr lang="en-US" altLang="zh-CN" dirty="0" smtClean="0">
                <a:solidFill>
                  <a:srgbClr val="007700"/>
                </a:solidFill>
              </a:rPr>
              <a:t>= </a:t>
            </a:r>
            <a:r>
              <a:rPr lang="en-US" altLang="zh-CN" dirty="0" err="1" smtClean="0">
                <a:solidFill>
                  <a:srgbClr val="0000BB"/>
                </a:solidFill>
              </a:rPr>
              <a:t>substr</a:t>
            </a:r>
            <a:r>
              <a:rPr lang="en-US" altLang="zh-CN" dirty="0" smtClean="0">
                <a:solidFill>
                  <a:srgbClr val="007700"/>
                </a:solidFill>
              </a:rPr>
              <a:t>(</a:t>
            </a:r>
            <a:r>
              <a:rPr lang="en-US" altLang="zh-CN" dirty="0" smtClean="0">
                <a:solidFill>
                  <a:srgbClr val="0000BB"/>
                </a:solidFill>
              </a:rPr>
              <a:t>$hash</a:t>
            </a:r>
            <a:r>
              <a:rPr lang="en-US" altLang="zh-CN" dirty="0" smtClean="0">
                <a:solidFill>
                  <a:srgbClr val="007700"/>
                </a:solidFill>
              </a:rPr>
              <a:t>, </a:t>
            </a:r>
            <a:r>
              <a:rPr lang="en-US" altLang="zh-CN" dirty="0" smtClean="0">
                <a:solidFill>
                  <a:srgbClr val="0000BB"/>
                </a:solidFill>
              </a:rPr>
              <a:t>0</a:t>
            </a:r>
            <a:r>
              <a:rPr lang="en-US" altLang="zh-CN" dirty="0" smtClean="0">
                <a:solidFill>
                  <a:srgbClr val="007700"/>
                </a:solidFill>
              </a:rPr>
              <a:t>,</a:t>
            </a:r>
            <a:r>
              <a:rPr lang="en-US" altLang="zh-CN" dirty="0" smtClean="0">
                <a:solidFill>
                  <a:srgbClr val="0000BB"/>
                </a:solidFill>
              </a:rPr>
              <a:t>1</a:t>
            </a:r>
            <a:r>
              <a:rPr lang="en-US" altLang="zh-CN" dirty="0" smtClean="0">
                <a:solidFill>
                  <a:srgbClr val="007700"/>
                </a:solidFill>
              </a:rPr>
              <a:t>); </a:t>
            </a:r>
            <a:r>
              <a:rPr lang="en-US" altLang="zh-CN" dirty="0" smtClean="0">
                <a:solidFill>
                  <a:srgbClr val="FF8000"/>
                </a:solidFill>
              </a:rPr>
              <a:t>//9 </a:t>
            </a:r>
            <a:br>
              <a:rPr lang="en-US" altLang="zh-CN" dirty="0" smtClean="0">
                <a:solidFill>
                  <a:srgbClr val="FF8000"/>
                </a:solidFill>
              </a:rPr>
            </a:br>
            <a:r>
              <a:rPr lang="en-US" altLang="zh-CN" dirty="0" smtClean="0">
                <a:solidFill>
                  <a:srgbClr val="0000BB"/>
                </a:solidFill>
              </a:rPr>
              <a:t>$</a:t>
            </a:r>
            <a:r>
              <a:rPr lang="en-US" altLang="zh-CN" dirty="0" err="1" smtClean="0">
                <a:solidFill>
                  <a:srgbClr val="0000BB"/>
                </a:solidFill>
              </a:rPr>
              <a:t>getFromDbId</a:t>
            </a:r>
            <a:r>
              <a:rPr lang="en-US" altLang="zh-CN" dirty="0" smtClean="0">
                <a:solidFill>
                  <a:srgbClr val="0000BB"/>
                </a:solidFill>
              </a:rPr>
              <a:t> </a:t>
            </a:r>
            <a:r>
              <a:rPr lang="en-US" altLang="zh-CN" dirty="0" smtClean="0">
                <a:solidFill>
                  <a:srgbClr val="007700"/>
                </a:solidFill>
              </a:rPr>
              <a:t>= </a:t>
            </a:r>
            <a:r>
              <a:rPr lang="en-US" altLang="zh-CN" dirty="0" err="1" smtClean="0">
                <a:solidFill>
                  <a:srgbClr val="0000BB"/>
                </a:solidFill>
              </a:rPr>
              <a:t>substr</a:t>
            </a:r>
            <a:r>
              <a:rPr lang="en-US" altLang="zh-CN" dirty="0" smtClean="0">
                <a:solidFill>
                  <a:srgbClr val="007700"/>
                </a:solidFill>
              </a:rPr>
              <a:t>(</a:t>
            </a:r>
            <a:r>
              <a:rPr lang="en-US" altLang="zh-CN" dirty="0" smtClean="0">
                <a:solidFill>
                  <a:srgbClr val="0000BB"/>
                </a:solidFill>
              </a:rPr>
              <a:t>$hash</a:t>
            </a:r>
            <a:r>
              <a:rPr lang="en-US" altLang="zh-CN" dirty="0" smtClean="0">
                <a:solidFill>
                  <a:srgbClr val="007700"/>
                </a:solidFill>
              </a:rPr>
              <a:t>, </a:t>
            </a:r>
            <a:r>
              <a:rPr lang="en-US" altLang="zh-CN" dirty="0" smtClean="0">
                <a:solidFill>
                  <a:srgbClr val="0000BB"/>
                </a:solidFill>
              </a:rPr>
              <a:t>1</a:t>
            </a:r>
            <a:r>
              <a:rPr lang="en-US" altLang="zh-CN" dirty="0" smtClean="0">
                <a:solidFill>
                  <a:srgbClr val="007700"/>
                </a:solidFill>
              </a:rPr>
              <a:t>,</a:t>
            </a:r>
            <a:r>
              <a:rPr lang="en-US" altLang="zh-CN" dirty="0" smtClean="0">
                <a:solidFill>
                  <a:srgbClr val="0000BB"/>
                </a:solidFill>
              </a:rPr>
              <a:t>2</a:t>
            </a:r>
            <a:r>
              <a:rPr lang="en-US" altLang="zh-CN" dirty="0" smtClean="0">
                <a:solidFill>
                  <a:srgbClr val="007700"/>
                </a:solidFill>
              </a:rPr>
              <a:t>);      </a:t>
            </a:r>
            <a:r>
              <a:rPr lang="en-US" altLang="zh-CN" dirty="0" smtClean="0">
                <a:solidFill>
                  <a:srgbClr val="FF8000"/>
                </a:solidFill>
              </a:rPr>
              <a:t>//8 </a:t>
            </a:r>
            <a:br>
              <a:rPr lang="en-US" altLang="zh-CN" dirty="0" smtClean="0">
                <a:solidFill>
                  <a:srgbClr val="FF8000"/>
                </a:solidFill>
              </a:rPr>
            </a:br>
            <a:r>
              <a:rPr lang="en-US" altLang="zh-CN" dirty="0" smtClean="0">
                <a:solidFill>
                  <a:srgbClr val="FF8000"/>
                </a:solidFill>
              </a:rPr>
              <a:t/>
            </a:r>
            <a:br>
              <a:rPr lang="en-US" altLang="zh-CN" dirty="0" smtClean="0">
                <a:solidFill>
                  <a:srgbClr val="FF8000"/>
                </a:solidFill>
              </a:rPr>
            </a:br>
            <a:r>
              <a:rPr lang="en-US" altLang="zh-CN" dirty="0" smtClean="0">
                <a:solidFill>
                  <a:srgbClr val="0000BB"/>
                </a:solidFill>
              </a:rPr>
              <a:t>?&gt;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</a:p>
          <a:p>
            <a:pPr marL="342900" indent="-342900"/>
            <a:r>
              <a:rPr lang="zh-CN" altLang="en-US" dirty="0" smtClean="0">
                <a:solidFill>
                  <a:srgbClr val="000000"/>
                </a:solidFill>
              </a:rPr>
              <a:t>分成</a:t>
            </a:r>
            <a:r>
              <a:rPr lang="en-US" altLang="zh-CN" dirty="0" smtClean="0">
                <a:solidFill>
                  <a:srgbClr val="000000"/>
                </a:solidFill>
              </a:rPr>
              <a:t>16</a:t>
            </a:r>
            <a:r>
              <a:rPr lang="zh-CN" altLang="en-US" dirty="0" smtClean="0">
                <a:solidFill>
                  <a:srgbClr val="000000"/>
                </a:solidFill>
              </a:rPr>
              <a:t>服务器，</a:t>
            </a:r>
            <a:r>
              <a:rPr lang="en-US" altLang="zh-CN" dirty="0" smtClean="0">
                <a:solidFill>
                  <a:srgbClr val="000000"/>
                </a:solidFill>
              </a:rPr>
              <a:t>256</a:t>
            </a:r>
            <a:r>
              <a:rPr lang="zh-CN" altLang="en-US" dirty="0" smtClean="0">
                <a:solidFill>
                  <a:srgbClr val="000000"/>
                </a:solidFill>
              </a:rPr>
              <a:t>个表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3.  </a:t>
            </a:r>
            <a:r>
              <a:rPr lang="zh-CN" altLang="en-US" dirty="0" smtClean="0"/>
              <a:t>日期   不建议使用  如果有大量历史数据需要按时间分析，最好使用分布式计算系统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架构的演变 </a:t>
            </a:r>
            <a:r>
              <a:rPr lang="en-US" altLang="zh-CN" dirty="0" smtClean="0"/>
              <a:t>- MySQL</a:t>
            </a:r>
            <a:r>
              <a:rPr lang="zh-CN" altLang="zh-CN" dirty="0" smtClean="0"/>
              <a:t>库表散列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07504" y="908645"/>
            <a:ext cx="6048672" cy="7921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MySQL</a:t>
            </a:r>
            <a:r>
              <a:rPr lang="zh-CN" altLang="en-US" dirty="0" smtClean="0">
                <a:solidFill>
                  <a:srgbClr val="C00000"/>
                </a:solidFill>
              </a:rPr>
              <a:t>存在问题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1772816"/>
            <a:ext cx="734481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数据自动分布需要在应用层实现 （官方的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功能目前很少在产品环境使用） 麻烦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读写效率低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/>
            <a:r>
              <a:rPr lang="en-US" altLang="zh-CN" sz="4400" dirty="0" err="1" smtClean="0"/>
              <a:t>NoSQL</a:t>
            </a:r>
            <a:r>
              <a:rPr lang="en-US" altLang="zh-CN" sz="4400" dirty="0" smtClean="0"/>
              <a:t>?  Distributed </a:t>
            </a:r>
            <a:r>
              <a:rPr lang="en-US" altLang="zh-CN" sz="4400" dirty="0" err="1" smtClean="0"/>
              <a:t>NoSQL</a:t>
            </a:r>
            <a:r>
              <a:rPr lang="en-US" altLang="zh-CN" sz="4400" dirty="0" smtClean="0"/>
              <a:t>?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架构的演变 </a:t>
            </a:r>
            <a:r>
              <a:rPr lang="en-US" altLang="zh-CN" dirty="0" smtClean="0"/>
              <a:t>– Db Tier - </a:t>
            </a:r>
            <a:r>
              <a:rPr lang="en-US" altLang="zh-CN" dirty="0" err="1" smtClean="0"/>
              <a:t>NoSQL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67544" y="908720"/>
            <a:ext cx="6624736" cy="5400600"/>
          </a:xfrm>
        </p:spPr>
        <p:txBody>
          <a:bodyPr/>
          <a:lstStyle/>
          <a:p>
            <a:r>
              <a:rPr lang="en-US" altLang="zh-CN" sz="2000" b="1" dirty="0" smtClean="0"/>
              <a:t>Wide Column Store / Column Families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2000" dirty="0" err="1" smtClean="0"/>
              <a:t>Hadoop</a:t>
            </a:r>
            <a:r>
              <a:rPr lang="en-US" altLang="zh-CN" sz="2000" dirty="0" smtClean="0"/>
              <a:t> / </a:t>
            </a:r>
            <a:r>
              <a:rPr lang="en-US" altLang="zh-CN" sz="2000" dirty="0" err="1" smtClean="0"/>
              <a:t>HBase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rgbClr val="C00000"/>
                </a:solidFill>
              </a:rPr>
              <a:t>Cassandra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2000" dirty="0" err="1" smtClean="0"/>
              <a:t>Hypertable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b="1" dirty="0" smtClean="0"/>
              <a:t>Document Store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2000" dirty="0" err="1" smtClean="0"/>
              <a:t>CouchDB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2000" dirty="0" err="1" smtClean="0"/>
              <a:t>MongoDB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b="1" dirty="0" smtClean="0"/>
              <a:t>Key Value / </a:t>
            </a:r>
            <a:r>
              <a:rPr lang="en-US" altLang="zh-CN" sz="2000" b="1" dirty="0" err="1" smtClean="0"/>
              <a:t>Tuple</a:t>
            </a:r>
            <a:r>
              <a:rPr lang="en-US" altLang="zh-CN" sz="2000" b="1" dirty="0" smtClean="0"/>
              <a:t> Store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Redis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rgbClr val="C00000"/>
                </a:solidFill>
              </a:rPr>
              <a:t>Tokyo Cabinet / Tyrant</a:t>
            </a:r>
          </a:p>
          <a:p>
            <a:pPr lvl="1">
              <a:buFont typeface="Wingdings" pitchFamily="2" charset="2"/>
              <a:buChar char="ü"/>
            </a:pPr>
            <a:endParaRPr lang="en-US" altLang="zh-CN" sz="2000" dirty="0" smtClean="0"/>
          </a:p>
          <a:p>
            <a:r>
              <a:rPr lang="en-US" altLang="zh-CN" sz="2000" b="1" dirty="0" smtClean="0"/>
              <a:t>Eventually Consistent Key Value Store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2000" dirty="0" smtClean="0"/>
              <a:t>Amazon Dynamo</a:t>
            </a:r>
          </a:p>
          <a:p>
            <a:endParaRPr lang="en-US" altLang="zh-CN" sz="2000" b="1" dirty="0" smtClean="0"/>
          </a:p>
          <a:p>
            <a:pPr lvl="1">
              <a:buNone/>
            </a:pPr>
            <a:endParaRPr lang="en-US" altLang="zh-CN" sz="2000" b="1" dirty="0" smtClean="0"/>
          </a:p>
          <a:p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22768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BigTable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架构的演变 </a:t>
            </a:r>
            <a:r>
              <a:rPr lang="en-US" altLang="zh-CN" dirty="0" smtClean="0"/>
              <a:t>– File Tier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7544" y="1124744"/>
            <a:ext cx="4823767" cy="2448272"/>
          </a:xfrm>
        </p:spPr>
        <p:txBody>
          <a:bodyPr/>
          <a:lstStyle/>
          <a:p>
            <a:r>
              <a:rPr lang="zh-CN" altLang="en-US" dirty="0" smtClean="0"/>
              <a:t>分布式存储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dirty="0" err="1" smtClean="0"/>
              <a:t>Hadoop</a:t>
            </a:r>
            <a:r>
              <a:rPr lang="en-US" altLang="zh-CN" dirty="0" smtClean="0"/>
              <a:t>/HDFS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err="1" smtClean="0"/>
              <a:t>MogileFS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架构的演变 </a:t>
            </a:r>
            <a:r>
              <a:rPr lang="en-US" altLang="zh-CN" dirty="0" smtClean="0"/>
              <a:t>-</a:t>
            </a:r>
            <a:r>
              <a:rPr lang="zh-CN" altLang="en-US" dirty="0" smtClean="0"/>
              <a:t>跨机房</a:t>
            </a:r>
            <a:r>
              <a:rPr lang="en-US" altLang="zh-CN" dirty="0" smtClean="0"/>
              <a:t> Cross the datacenters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67544" y="1124744"/>
            <a:ext cx="7920880" cy="1584176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电信 网通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或</a:t>
            </a:r>
            <a:r>
              <a:rPr lang="en-US" altLang="zh-CN" dirty="0" smtClean="0"/>
              <a:t>… </a:t>
            </a:r>
            <a:r>
              <a:rPr lang="zh-CN" altLang="en-US" dirty="0" smtClean="0"/>
              <a:t>美国东西部 或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欧美机房</a:t>
            </a:r>
            <a:endParaRPr lang="zh-CN" alt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115616" y="2636912"/>
            <a:ext cx="6477000" cy="2895600"/>
            <a:chOff x="465" y="1086"/>
            <a:chExt cx="4851" cy="2344"/>
          </a:xfrm>
          <a:solidFill>
            <a:srgbClr val="8FADD0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960" y="1882"/>
              <a:ext cx="79" cy="39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5"/>
                </a:cxn>
                <a:cxn ang="0">
                  <a:pos x="10" y="40"/>
                </a:cxn>
                <a:cxn ang="0">
                  <a:pos x="31" y="46"/>
                </a:cxn>
                <a:cxn ang="0">
                  <a:pos x="70" y="28"/>
                </a:cxn>
                <a:cxn ang="0">
                  <a:pos x="88" y="33"/>
                </a:cxn>
                <a:cxn ang="0">
                  <a:pos x="94" y="16"/>
                </a:cxn>
                <a:cxn ang="0">
                  <a:pos x="49" y="13"/>
                </a:cxn>
                <a:cxn ang="0">
                  <a:pos x="21" y="0"/>
                </a:cxn>
              </a:cxnLst>
              <a:rect l="0" t="0" r="r" b="b"/>
              <a:pathLst>
                <a:path w="94" h="46">
                  <a:moveTo>
                    <a:pt x="21" y="0"/>
                  </a:moveTo>
                  <a:lnTo>
                    <a:pt x="0" y="25"/>
                  </a:lnTo>
                  <a:lnTo>
                    <a:pt x="10" y="40"/>
                  </a:lnTo>
                  <a:lnTo>
                    <a:pt x="31" y="46"/>
                  </a:lnTo>
                  <a:lnTo>
                    <a:pt x="70" y="28"/>
                  </a:lnTo>
                  <a:lnTo>
                    <a:pt x="88" y="33"/>
                  </a:lnTo>
                  <a:lnTo>
                    <a:pt x="94" y="16"/>
                  </a:lnTo>
                  <a:lnTo>
                    <a:pt x="49" y="13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897" y="1859"/>
              <a:ext cx="81" cy="4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30" y="54"/>
                </a:cxn>
                <a:cxn ang="0">
                  <a:pos x="75" y="51"/>
                </a:cxn>
                <a:cxn ang="0">
                  <a:pos x="95" y="27"/>
                </a:cxn>
                <a:cxn ang="0">
                  <a:pos x="45" y="9"/>
                </a:cxn>
                <a:cxn ang="0">
                  <a:pos x="35" y="0"/>
                </a:cxn>
                <a:cxn ang="0">
                  <a:pos x="0" y="21"/>
                </a:cxn>
              </a:cxnLst>
              <a:rect l="0" t="0" r="r" b="b"/>
              <a:pathLst>
                <a:path w="95" h="54">
                  <a:moveTo>
                    <a:pt x="0" y="21"/>
                  </a:moveTo>
                  <a:lnTo>
                    <a:pt x="30" y="54"/>
                  </a:lnTo>
                  <a:lnTo>
                    <a:pt x="75" y="51"/>
                  </a:lnTo>
                  <a:lnTo>
                    <a:pt x="95" y="27"/>
                  </a:lnTo>
                  <a:lnTo>
                    <a:pt x="45" y="9"/>
                  </a:lnTo>
                  <a:lnTo>
                    <a:pt x="35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827" y="2369"/>
              <a:ext cx="19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6"/>
                </a:cxn>
                <a:cxn ang="0">
                  <a:pos x="22" y="10"/>
                </a:cxn>
                <a:cxn ang="0">
                  <a:pos x="0" y="0"/>
                </a:cxn>
              </a:cxnLst>
              <a:rect l="0" t="0" r="r" b="b"/>
              <a:pathLst>
                <a:path w="23" h="17">
                  <a:moveTo>
                    <a:pt x="0" y="0"/>
                  </a:moveTo>
                  <a:lnTo>
                    <a:pt x="1" y="16"/>
                  </a:lnTo>
                  <a:lnTo>
                    <a:pt x="22" y="10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743" y="2922"/>
              <a:ext cx="267" cy="481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3" y="540"/>
                </a:cxn>
                <a:cxn ang="0">
                  <a:pos x="16" y="536"/>
                </a:cxn>
                <a:cxn ang="0">
                  <a:pos x="22" y="565"/>
                </a:cxn>
                <a:cxn ang="0">
                  <a:pos x="79" y="571"/>
                </a:cxn>
                <a:cxn ang="0">
                  <a:pos x="64" y="557"/>
                </a:cxn>
                <a:cxn ang="0">
                  <a:pos x="76" y="518"/>
                </a:cxn>
                <a:cxn ang="0">
                  <a:pos x="87" y="526"/>
                </a:cxn>
                <a:cxn ang="0">
                  <a:pos x="122" y="471"/>
                </a:cxn>
                <a:cxn ang="0">
                  <a:pos x="95" y="441"/>
                </a:cxn>
                <a:cxn ang="0">
                  <a:pos x="126" y="422"/>
                </a:cxn>
                <a:cxn ang="0">
                  <a:pos x="130" y="393"/>
                </a:cxn>
                <a:cxn ang="0">
                  <a:pos x="145" y="381"/>
                </a:cxn>
                <a:cxn ang="0">
                  <a:pos x="133" y="376"/>
                </a:cxn>
                <a:cxn ang="0">
                  <a:pos x="157" y="376"/>
                </a:cxn>
                <a:cxn ang="0">
                  <a:pos x="154" y="362"/>
                </a:cxn>
                <a:cxn ang="0">
                  <a:pos x="143" y="372"/>
                </a:cxn>
                <a:cxn ang="0">
                  <a:pos x="133" y="362"/>
                </a:cxn>
                <a:cxn ang="0">
                  <a:pos x="132" y="341"/>
                </a:cxn>
                <a:cxn ang="0">
                  <a:pos x="175" y="343"/>
                </a:cxn>
                <a:cxn ang="0">
                  <a:pos x="179" y="301"/>
                </a:cxn>
                <a:cxn ang="0">
                  <a:pos x="246" y="294"/>
                </a:cxn>
                <a:cxn ang="0">
                  <a:pos x="266" y="265"/>
                </a:cxn>
                <a:cxn ang="0">
                  <a:pos x="239" y="212"/>
                </a:cxn>
                <a:cxn ang="0">
                  <a:pos x="252" y="145"/>
                </a:cxn>
                <a:cxn ang="0">
                  <a:pos x="315" y="91"/>
                </a:cxn>
                <a:cxn ang="0">
                  <a:pos x="312" y="66"/>
                </a:cxn>
                <a:cxn ang="0">
                  <a:pos x="301" y="65"/>
                </a:cxn>
                <a:cxn ang="0">
                  <a:pos x="284" y="95"/>
                </a:cxn>
                <a:cxn ang="0">
                  <a:pos x="240" y="93"/>
                </a:cxn>
                <a:cxn ang="0">
                  <a:pos x="249" y="60"/>
                </a:cxn>
                <a:cxn ang="0">
                  <a:pos x="173" y="9"/>
                </a:cxn>
                <a:cxn ang="0">
                  <a:pos x="147" y="5"/>
                </a:cxn>
                <a:cxn ang="0">
                  <a:pos x="145" y="15"/>
                </a:cxn>
                <a:cxn ang="0">
                  <a:pos x="115" y="0"/>
                </a:cxn>
                <a:cxn ang="0">
                  <a:pos x="98" y="19"/>
                </a:cxn>
                <a:cxn ang="0">
                  <a:pos x="97" y="39"/>
                </a:cxn>
                <a:cxn ang="0">
                  <a:pos x="79" y="47"/>
                </a:cxn>
                <a:cxn ang="0">
                  <a:pos x="79" y="87"/>
                </a:cxn>
                <a:cxn ang="0">
                  <a:pos x="60" y="109"/>
                </a:cxn>
                <a:cxn ang="0">
                  <a:pos x="45" y="164"/>
                </a:cxn>
                <a:cxn ang="0">
                  <a:pos x="57" y="217"/>
                </a:cxn>
                <a:cxn ang="0">
                  <a:pos x="36" y="261"/>
                </a:cxn>
                <a:cxn ang="0">
                  <a:pos x="22" y="373"/>
                </a:cxn>
                <a:cxn ang="0">
                  <a:pos x="33" y="414"/>
                </a:cxn>
                <a:cxn ang="0">
                  <a:pos x="23" y="417"/>
                </a:cxn>
                <a:cxn ang="0">
                  <a:pos x="28" y="453"/>
                </a:cxn>
                <a:cxn ang="0">
                  <a:pos x="0" y="528"/>
                </a:cxn>
              </a:cxnLst>
              <a:rect l="0" t="0" r="r" b="b"/>
              <a:pathLst>
                <a:path w="316" h="572">
                  <a:moveTo>
                    <a:pt x="0" y="528"/>
                  </a:moveTo>
                  <a:lnTo>
                    <a:pt x="3" y="540"/>
                  </a:lnTo>
                  <a:lnTo>
                    <a:pt x="16" y="536"/>
                  </a:lnTo>
                  <a:lnTo>
                    <a:pt x="22" y="565"/>
                  </a:lnTo>
                  <a:lnTo>
                    <a:pt x="79" y="571"/>
                  </a:lnTo>
                  <a:lnTo>
                    <a:pt x="64" y="557"/>
                  </a:lnTo>
                  <a:lnTo>
                    <a:pt x="76" y="518"/>
                  </a:lnTo>
                  <a:lnTo>
                    <a:pt x="87" y="526"/>
                  </a:lnTo>
                  <a:lnTo>
                    <a:pt x="122" y="471"/>
                  </a:lnTo>
                  <a:lnTo>
                    <a:pt x="95" y="441"/>
                  </a:lnTo>
                  <a:lnTo>
                    <a:pt x="126" y="422"/>
                  </a:lnTo>
                  <a:lnTo>
                    <a:pt x="130" y="393"/>
                  </a:lnTo>
                  <a:lnTo>
                    <a:pt x="145" y="381"/>
                  </a:lnTo>
                  <a:lnTo>
                    <a:pt x="133" y="376"/>
                  </a:lnTo>
                  <a:lnTo>
                    <a:pt x="157" y="376"/>
                  </a:lnTo>
                  <a:lnTo>
                    <a:pt x="154" y="362"/>
                  </a:lnTo>
                  <a:lnTo>
                    <a:pt x="143" y="372"/>
                  </a:lnTo>
                  <a:lnTo>
                    <a:pt x="133" y="362"/>
                  </a:lnTo>
                  <a:lnTo>
                    <a:pt x="132" y="341"/>
                  </a:lnTo>
                  <a:lnTo>
                    <a:pt x="175" y="343"/>
                  </a:lnTo>
                  <a:lnTo>
                    <a:pt x="179" y="301"/>
                  </a:lnTo>
                  <a:lnTo>
                    <a:pt x="246" y="294"/>
                  </a:lnTo>
                  <a:lnTo>
                    <a:pt x="266" y="265"/>
                  </a:lnTo>
                  <a:lnTo>
                    <a:pt x="239" y="212"/>
                  </a:lnTo>
                  <a:lnTo>
                    <a:pt x="252" y="145"/>
                  </a:lnTo>
                  <a:lnTo>
                    <a:pt x="315" y="91"/>
                  </a:lnTo>
                  <a:lnTo>
                    <a:pt x="312" y="66"/>
                  </a:lnTo>
                  <a:lnTo>
                    <a:pt x="301" y="65"/>
                  </a:lnTo>
                  <a:lnTo>
                    <a:pt x="284" y="95"/>
                  </a:lnTo>
                  <a:lnTo>
                    <a:pt x="240" y="93"/>
                  </a:lnTo>
                  <a:lnTo>
                    <a:pt x="249" y="60"/>
                  </a:lnTo>
                  <a:lnTo>
                    <a:pt x="173" y="9"/>
                  </a:lnTo>
                  <a:lnTo>
                    <a:pt x="147" y="5"/>
                  </a:lnTo>
                  <a:lnTo>
                    <a:pt x="145" y="15"/>
                  </a:lnTo>
                  <a:lnTo>
                    <a:pt x="115" y="0"/>
                  </a:lnTo>
                  <a:lnTo>
                    <a:pt x="98" y="19"/>
                  </a:lnTo>
                  <a:lnTo>
                    <a:pt x="97" y="39"/>
                  </a:lnTo>
                  <a:lnTo>
                    <a:pt x="79" y="47"/>
                  </a:lnTo>
                  <a:lnTo>
                    <a:pt x="79" y="87"/>
                  </a:lnTo>
                  <a:lnTo>
                    <a:pt x="60" y="109"/>
                  </a:lnTo>
                  <a:lnTo>
                    <a:pt x="45" y="164"/>
                  </a:lnTo>
                  <a:lnTo>
                    <a:pt x="57" y="217"/>
                  </a:lnTo>
                  <a:lnTo>
                    <a:pt x="36" y="261"/>
                  </a:lnTo>
                  <a:lnTo>
                    <a:pt x="22" y="373"/>
                  </a:lnTo>
                  <a:lnTo>
                    <a:pt x="33" y="414"/>
                  </a:lnTo>
                  <a:lnTo>
                    <a:pt x="23" y="417"/>
                  </a:lnTo>
                  <a:lnTo>
                    <a:pt x="28" y="453"/>
                  </a:lnTo>
                  <a:lnTo>
                    <a:pt x="0" y="528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793" y="2752"/>
              <a:ext cx="162" cy="186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14" y="45"/>
                </a:cxn>
                <a:cxn ang="0">
                  <a:pos x="5" y="96"/>
                </a:cxn>
                <a:cxn ang="0">
                  <a:pos x="14" y="101"/>
                </a:cxn>
                <a:cxn ang="0">
                  <a:pos x="10" y="108"/>
                </a:cxn>
                <a:cxn ang="0">
                  <a:pos x="1" y="129"/>
                </a:cxn>
                <a:cxn ang="0">
                  <a:pos x="18" y="158"/>
                </a:cxn>
                <a:cxn ang="0">
                  <a:pos x="28" y="218"/>
                </a:cxn>
                <a:cxn ang="0">
                  <a:pos x="39" y="220"/>
                </a:cxn>
                <a:cxn ang="0">
                  <a:pos x="56" y="201"/>
                </a:cxn>
                <a:cxn ang="0">
                  <a:pos x="86" y="216"/>
                </a:cxn>
                <a:cxn ang="0">
                  <a:pos x="88" y="206"/>
                </a:cxn>
                <a:cxn ang="0">
                  <a:pos x="114" y="210"/>
                </a:cxn>
                <a:cxn ang="0">
                  <a:pos x="123" y="167"/>
                </a:cxn>
                <a:cxn ang="0">
                  <a:pos x="170" y="158"/>
                </a:cxn>
                <a:cxn ang="0">
                  <a:pos x="186" y="173"/>
                </a:cxn>
                <a:cxn ang="0">
                  <a:pos x="191" y="140"/>
                </a:cxn>
                <a:cxn ang="0">
                  <a:pos x="181" y="111"/>
                </a:cxn>
                <a:cxn ang="0">
                  <a:pos x="154" y="109"/>
                </a:cxn>
                <a:cxn ang="0">
                  <a:pos x="143" y="65"/>
                </a:cxn>
                <a:cxn ang="0">
                  <a:pos x="71" y="36"/>
                </a:cxn>
                <a:cxn ang="0">
                  <a:pos x="67" y="0"/>
                </a:cxn>
                <a:cxn ang="0">
                  <a:pos x="20" y="24"/>
                </a:cxn>
                <a:cxn ang="0">
                  <a:pos x="0" y="22"/>
                </a:cxn>
              </a:cxnLst>
              <a:rect l="0" t="0" r="r" b="b"/>
              <a:pathLst>
                <a:path w="192" h="221">
                  <a:moveTo>
                    <a:pt x="0" y="22"/>
                  </a:moveTo>
                  <a:lnTo>
                    <a:pt x="14" y="45"/>
                  </a:lnTo>
                  <a:lnTo>
                    <a:pt x="5" y="96"/>
                  </a:lnTo>
                  <a:lnTo>
                    <a:pt x="14" y="101"/>
                  </a:lnTo>
                  <a:lnTo>
                    <a:pt x="10" y="108"/>
                  </a:lnTo>
                  <a:lnTo>
                    <a:pt x="1" y="129"/>
                  </a:lnTo>
                  <a:lnTo>
                    <a:pt x="18" y="158"/>
                  </a:lnTo>
                  <a:lnTo>
                    <a:pt x="28" y="218"/>
                  </a:lnTo>
                  <a:lnTo>
                    <a:pt x="39" y="220"/>
                  </a:lnTo>
                  <a:lnTo>
                    <a:pt x="56" y="201"/>
                  </a:lnTo>
                  <a:lnTo>
                    <a:pt x="86" y="216"/>
                  </a:lnTo>
                  <a:lnTo>
                    <a:pt x="88" y="206"/>
                  </a:lnTo>
                  <a:lnTo>
                    <a:pt x="114" y="210"/>
                  </a:lnTo>
                  <a:lnTo>
                    <a:pt x="123" y="167"/>
                  </a:lnTo>
                  <a:lnTo>
                    <a:pt x="170" y="158"/>
                  </a:lnTo>
                  <a:lnTo>
                    <a:pt x="186" y="173"/>
                  </a:lnTo>
                  <a:lnTo>
                    <a:pt x="191" y="140"/>
                  </a:lnTo>
                  <a:lnTo>
                    <a:pt x="181" y="111"/>
                  </a:lnTo>
                  <a:lnTo>
                    <a:pt x="154" y="109"/>
                  </a:lnTo>
                  <a:lnTo>
                    <a:pt x="143" y="65"/>
                  </a:lnTo>
                  <a:lnTo>
                    <a:pt x="71" y="36"/>
                  </a:lnTo>
                  <a:lnTo>
                    <a:pt x="67" y="0"/>
                  </a:lnTo>
                  <a:lnTo>
                    <a:pt x="20" y="24"/>
                  </a:lnTo>
                  <a:lnTo>
                    <a:pt x="0" y="22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738" y="2551"/>
              <a:ext cx="527" cy="545"/>
            </a:xfrm>
            <a:custGeom>
              <a:avLst/>
              <a:gdLst/>
              <a:ahLst/>
              <a:cxnLst>
                <a:cxn ang="0">
                  <a:pos x="14" y="235"/>
                </a:cxn>
                <a:cxn ang="0">
                  <a:pos x="52" y="233"/>
                </a:cxn>
                <a:cxn ang="0">
                  <a:pos x="66" y="260"/>
                </a:cxn>
                <a:cxn ang="0">
                  <a:pos x="133" y="238"/>
                </a:cxn>
                <a:cxn ang="0">
                  <a:pos x="209" y="303"/>
                </a:cxn>
                <a:cxn ang="0">
                  <a:pos x="247" y="349"/>
                </a:cxn>
                <a:cxn ang="0">
                  <a:pos x="252" y="411"/>
                </a:cxn>
                <a:cxn ang="0">
                  <a:pos x="289" y="449"/>
                </a:cxn>
                <a:cxn ang="0">
                  <a:pos x="311" y="476"/>
                </a:cxn>
                <a:cxn ang="0">
                  <a:pos x="319" y="505"/>
                </a:cxn>
                <a:cxn ang="0">
                  <a:pos x="259" y="584"/>
                </a:cxn>
                <a:cxn ang="0">
                  <a:pos x="319" y="615"/>
                </a:cxn>
                <a:cxn ang="0">
                  <a:pos x="326" y="646"/>
                </a:cxn>
                <a:cxn ang="0">
                  <a:pos x="406" y="502"/>
                </a:cxn>
                <a:cxn ang="0">
                  <a:pos x="506" y="458"/>
                </a:cxn>
                <a:cxn ang="0">
                  <a:pos x="554" y="369"/>
                </a:cxn>
                <a:cxn ang="0">
                  <a:pos x="618" y="228"/>
                </a:cxn>
                <a:cxn ang="0">
                  <a:pos x="615" y="168"/>
                </a:cxn>
                <a:cxn ang="0">
                  <a:pos x="549" y="133"/>
                </a:cxn>
                <a:cxn ang="0">
                  <a:pos x="464" y="108"/>
                </a:cxn>
                <a:cxn ang="0">
                  <a:pos x="413" y="94"/>
                </a:cxn>
                <a:cxn ang="0">
                  <a:pos x="391" y="113"/>
                </a:cxn>
                <a:cxn ang="0">
                  <a:pos x="372" y="112"/>
                </a:cxn>
                <a:cxn ang="0">
                  <a:pos x="383" y="59"/>
                </a:cxn>
                <a:cxn ang="0">
                  <a:pos x="334" y="50"/>
                </a:cxn>
                <a:cxn ang="0">
                  <a:pos x="277" y="53"/>
                </a:cxn>
                <a:cxn ang="0">
                  <a:pos x="223" y="43"/>
                </a:cxn>
                <a:cxn ang="0">
                  <a:pos x="213" y="0"/>
                </a:cxn>
                <a:cxn ang="0">
                  <a:pos x="146" y="14"/>
                </a:cxn>
                <a:cxn ang="0">
                  <a:pos x="169" y="49"/>
                </a:cxn>
                <a:cxn ang="0">
                  <a:pos x="111" y="63"/>
                </a:cxn>
                <a:cxn ang="0">
                  <a:pos x="65" y="57"/>
                </a:cxn>
                <a:cxn ang="0">
                  <a:pos x="61" y="75"/>
                </a:cxn>
                <a:cxn ang="0">
                  <a:pos x="63" y="150"/>
                </a:cxn>
                <a:cxn ang="0">
                  <a:pos x="0" y="204"/>
                </a:cxn>
              </a:cxnLst>
              <a:rect l="0" t="0" r="r" b="b"/>
              <a:pathLst>
                <a:path w="625" h="647">
                  <a:moveTo>
                    <a:pt x="0" y="204"/>
                  </a:moveTo>
                  <a:lnTo>
                    <a:pt x="14" y="235"/>
                  </a:lnTo>
                  <a:lnTo>
                    <a:pt x="35" y="245"/>
                  </a:lnTo>
                  <a:lnTo>
                    <a:pt x="52" y="233"/>
                  </a:lnTo>
                  <a:lnTo>
                    <a:pt x="52" y="260"/>
                  </a:lnTo>
                  <a:lnTo>
                    <a:pt x="66" y="260"/>
                  </a:lnTo>
                  <a:lnTo>
                    <a:pt x="86" y="262"/>
                  </a:lnTo>
                  <a:lnTo>
                    <a:pt x="133" y="238"/>
                  </a:lnTo>
                  <a:lnTo>
                    <a:pt x="137" y="274"/>
                  </a:lnTo>
                  <a:lnTo>
                    <a:pt x="209" y="303"/>
                  </a:lnTo>
                  <a:lnTo>
                    <a:pt x="220" y="347"/>
                  </a:lnTo>
                  <a:lnTo>
                    <a:pt x="247" y="349"/>
                  </a:lnTo>
                  <a:lnTo>
                    <a:pt x="257" y="378"/>
                  </a:lnTo>
                  <a:lnTo>
                    <a:pt x="252" y="411"/>
                  </a:lnTo>
                  <a:lnTo>
                    <a:pt x="255" y="444"/>
                  </a:lnTo>
                  <a:lnTo>
                    <a:pt x="289" y="449"/>
                  </a:lnTo>
                  <a:lnTo>
                    <a:pt x="294" y="472"/>
                  </a:lnTo>
                  <a:lnTo>
                    <a:pt x="311" y="476"/>
                  </a:lnTo>
                  <a:lnTo>
                    <a:pt x="308" y="504"/>
                  </a:lnTo>
                  <a:lnTo>
                    <a:pt x="319" y="505"/>
                  </a:lnTo>
                  <a:lnTo>
                    <a:pt x="322" y="530"/>
                  </a:lnTo>
                  <a:lnTo>
                    <a:pt x="259" y="584"/>
                  </a:lnTo>
                  <a:lnTo>
                    <a:pt x="272" y="581"/>
                  </a:lnTo>
                  <a:lnTo>
                    <a:pt x="319" y="615"/>
                  </a:lnTo>
                  <a:lnTo>
                    <a:pt x="330" y="629"/>
                  </a:lnTo>
                  <a:lnTo>
                    <a:pt x="326" y="646"/>
                  </a:lnTo>
                  <a:lnTo>
                    <a:pt x="403" y="550"/>
                  </a:lnTo>
                  <a:lnTo>
                    <a:pt x="406" y="502"/>
                  </a:lnTo>
                  <a:lnTo>
                    <a:pt x="467" y="458"/>
                  </a:lnTo>
                  <a:lnTo>
                    <a:pt x="506" y="458"/>
                  </a:lnTo>
                  <a:lnTo>
                    <a:pt x="522" y="442"/>
                  </a:lnTo>
                  <a:lnTo>
                    <a:pt x="554" y="369"/>
                  </a:lnTo>
                  <a:lnTo>
                    <a:pt x="558" y="297"/>
                  </a:lnTo>
                  <a:lnTo>
                    <a:pt x="618" y="228"/>
                  </a:lnTo>
                  <a:lnTo>
                    <a:pt x="624" y="198"/>
                  </a:lnTo>
                  <a:lnTo>
                    <a:pt x="615" y="168"/>
                  </a:lnTo>
                  <a:lnTo>
                    <a:pt x="590" y="164"/>
                  </a:lnTo>
                  <a:lnTo>
                    <a:pt x="549" y="133"/>
                  </a:lnTo>
                  <a:lnTo>
                    <a:pt x="470" y="127"/>
                  </a:lnTo>
                  <a:lnTo>
                    <a:pt x="464" y="108"/>
                  </a:lnTo>
                  <a:lnTo>
                    <a:pt x="428" y="94"/>
                  </a:lnTo>
                  <a:lnTo>
                    <a:pt x="413" y="94"/>
                  </a:lnTo>
                  <a:lnTo>
                    <a:pt x="392" y="123"/>
                  </a:lnTo>
                  <a:lnTo>
                    <a:pt x="391" y="113"/>
                  </a:lnTo>
                  <a:lnTo>
                    <a:pt x="358" y="117"/>
                  </a:lnTo>
                  <a:lnTo>
                    <a:pt x="372" y="112"/>
                  </a:lnTo>
                  <a:lnTo>
                    <a:pt x="358" y="90"/>
                  </a:lnTo>
                  <a:lnTo>
                    <a:pt x="383" y="59"/>
                  </a:lnTo>
                  <a:lnTo>
                    <a:pt x="357" y="18"/>
                  </a:lnTo>
                  <a:lnTo>
                    <a:pt x="334" y="50"/>
                  </a:lnTo>
                  <a:lnTo>
                    <a:pt x="312" y="48"/>
                  </a:lnTo>
                  <a:lnTo>
                    <a:pt x="277" y="53"/>
                  </a:lnTo>
                  <a:lnTo>
                    <a:pt x="233" y="59"/>
                  </a:lnTo>
                  <a:lnTo>
                    <a:pt x="223" y="43"/>
                  </a:lnTo>
                  <a:lnTo>
                    <a:pt x="226" y="12"/>
                  </a:lnTo>
                  <a:lnTo>
                    <a:pt x="213" y="0"/>
                  </a:lnTo>
                  <a:lnTo>
                    <a:pt x="173" y="20"/>
                  </a:lnTo>
                  <a:lnTo>
                    <a:pt x="146" y="14"/>
                  </a:lnTo>
                  <a:lnTo>
                    <a:pt x="153" y="45"/>
                  </a:lnTo>
                  <a:lnTo>
                    <a:pt x="169" y="49"/>
                  </a:lnTo>
                  <a:lnTo>
                    <a:pt x="129" y="70"/>
                  </a:lnTo>
                  <a:lnTo>
                    <a:pt x="111" y="63"/>
                  </a:lnTo>
                  <a:lnTo>
                    <a:pt x="103" y="51"/>
                  </a:lnTo>
                  <a:lnTo>
                    <a:pt x="65" y="57"/>
                  </a:lnTo>
                  <a:lnTo>
                    <a:pt x="76" y="74"/>
                  </a:lnTo>
                  <a:lnTo>
                    <a:pt x="61" y="75"/>
                  </a:lnTo>
                  <a:lnTo>
                    <a:pt x="69" y="104"/>
                  </a:lnTo>
                  <a:lnTo>
                    <a:pt x="63" y="150"/>
                  </a:lnTo>
                  <a:lnTo>
                    <a:pt x="22" y="167"/>
                  </a:lnTo>
                  <a:lnTo>
                    <a:pt x="0" y="20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530" y="2369"/>
              <a:ext cx="14" cy="37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6" y="43"/>
                </a:cxn>
                <a:cxn ang="0">
                  <a:pos x="16" y="0"/>
                </a:cxn>
                <a:cxn ang="0">
                  <a:pos x="0" y="9"/>
                </a:cxn>
              </a:cxnLst>
              <a:rect l="0" t="0" r="r" b="b"/>
              <a:pathLst>
                <a:path w="17" h="44">
                  <a:moveTo>
                    <a:pt x="0" y="9"/>
                  </a:moveTo>
                  <a:lnTo>
                    <a:pt x="6" y="43"/>
                  </a:lnTo>
                  <a:lnTo>
                    <a:pt x="16" y="0"/>
                  </a:lnTo>
                  <a:lnTo>
                    <a:pt x="0" y="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0" y="1424"/>
              <a:ext cx="1154" cy="595"/>
            </a:xfrm>
            <a:custGeom>
              <a:avLst/>
              <a:gdLst/>
              <a:ahLst/>
              <a:cxnLst>
                <a:cxn ang="0">
                  <a:pos x="102" y="85"/>
                </a:cxn>
                <a:cxn ang="0">
                  <a:pos x="159" y="74"/>
                </a:cxn>
                <a:cxn ang="0">
                  <a:pos x="244" y="77"/>
                </a:cxn>
                <a:cxn ang="0">
                  <a:pos x="374" y="87"/>
                </a:cxn>
                <a:cxn ang="0">
                  <a:pos x="422" y="119"/>
                </a:cxn>
                <a:cxn ang="0">
                  <a:pos x="540" y="138"/>
                </a:cxn>
                <a:cxn ang="0">
                  <a:pos x="516" y="103"/>
                </a:cxn>
                <a:cxn ang="0">
                  <a:pos x="618" y="122"/>
                </a:cxn>
                <a:cxn ang="0">
                  <a:pos x="702" y="114"/>
                </a:cxn>
                <a:cxn ang="0">
                  <a:pos x="709" y="112"/>
                </a:cxn>
                <a:cxn ang="0">
                  <a:pos x="728" y="111"/>
                </a:cxn>
                <a:cxn ang="0">
                  <a:pos x="758" y="72"/>
                </a:cxn>
                <a:cxn ang="0">
                  <a:pos x="735" y="0"/>
                </a:cxn>
                <a:cxn ang="0">
                  <a:pos x="777" y="52"/>
                </a:cxn>
                <a:cxn ang="0">
                  <a:pos x="795" y="77"/>
                </a:cxn>
                <a:cxn ang="0">
                  <a:pos x="852" y="108"/>
                </a:cxn>
                <a:cxn ang="0">
                  <a:pos x="886" y="96"/>
                </a:cxn>
                <a:cxn ang="0">
                  <a:pos x="954" y="83"/>
                </a:cxn>
                <a:cxn ang="0">
                  <a:pos x="954" y="139"/>
                </a:cxn>
                <a:cxn ang="0">
                  <a:pos x="872" y="154"/>
                </a:cxn>
                <a:cxn ang="0">
                  <a:pos x="833" y="186"/>
                </a:cxn>
                <a:cxn ang="0">
                  <a:pos x="807" y="234"/>
                </a:cxn>
                <a:cxn ang="0">
                  <a:pos x="777" y="252"/>
                </a:cxn>
                <a:cxn ang="0">
                  <a:pos x="742" y="287"/>
                </a:cxn>
                <a:cxn ang="0">
                  <a:pos x="774" y="392"/>
                </a:cxn>
                <a:cxn ang="0">
                  <a:pos x="886" y="439"/>
                </a:cxn>
                <a:cxn ang="0">
                  <a:pos x="953" y="496"/>
                </a:cxn>
                <a:cxn ang="0">
                  <a:pos x="981" y="522"/>
                </a:cxn>
                <a:cxn ang="0">
                  <a:pos x="1038" y="407"/>
                </a:cxn>
                <a:cxn ang="0">
                  <a:pos x="1023" y="329"/>
                </a:cxn>
                <a:cxn ang="0">
                  <a:pos x="1017" y="283"/>
                </a:cxn>
                <a:cxn ang="0">
                  <a:pos x="1075" y="259"/>
                </a:cxn>
                <a:cxn ang="0">
                  <a:pos x="1146" y="318"/>
                </a:cxn>
                <a:cxn ang="0">
                  <a:pos x="1124" y="357"/>
                </a:cxn>
                <a:cxn ang="0">
                  <a:pos x="1170" y="353"/>
                </a:cxn>
                <a:cxn ang="0">
                  <a:pos x="1213" y="332"/>
                </a:cxn>
                <a:cxn ang="0">
                  <a:pos x="1228" y="345"/>
                </a:cxn>
                <a:cxn ang="0">
                  <a:pos x="1257" y="358"/>
                </a:cxn>
                <a:cxn ang="0">
                  <a:pos x="1260" y="380"/>
                </a:cxn>
                <a:cxn ang="0">
                  <a:pos x="1265" y="409"/>
                </a:cxn>
                <a:cxn ang="0">
                  <a:pos x="1338" y="445"/>
                </a:cxn>
                <a:cxn ang="0">
                  <a:pos x="1341" y="471"/>
                </a:cxn>
                <a:cxn ang="0">
                  <a:pos x="1367" y="498"/>
                </a:cxn>
                <a:cxn ang="0">
                  <a:pos x="1120" y="610"/>
                </a:cxn>
                <a:cxn ang="0">
                  <a:pos x="1193" y="585"/>
                </a:cxn>
                <a:cxn ang="0">
                  <a:pos x="1277" y="636"/>
                </a:cxn>
                <a:cxn ang="0">
                  <a:pos x="1280" y="641"/>
                </a:cxn>
                <a:cxn ang="0">
                  <a:pos x="1246" y="639"/>
                </a:cxn>
                <a:cxn ang="0">
                  <a:pos x="1173" y="633"/>
                </a:cxn>
                <a:cxn ang="0">
                  <a:pos x="1045" y="656"/>
                </a:cxn>
                <a:cxn ang="0">
                  <a:pos x="996" y="688"/>
                </a:cxn>
                <a:cxn ang="0">
                  <a:pos x="938" y="684"/>
                </a:cxn>
                <a:cxn ang="0">
                  <a:pos x="982" y="649"/>
                </a:cxn>
                <a:cxn ang="0">
                  <a:pos x="897" y="586"/>
                </a:cxn>
                <a:cxn ang="0">
                  <a:pos x="864" y="580"/>
                </a:cxn>
                <a:cxn ang="0">
                  <a:pos x="735" y="556"/>
                </a:cxn>
                <a:cxn ang="0">
                  <a:pos x="263" y="545"/>
                </a:cxn>
                <a:cxn ang="0">
                  <a:pos x="209" y="493"/>
                </a:cxn>
                <a:cxn ang="0">
                  <a:pos x="176" y="412"/>
                </a:cxn>
                <a:cxn ang="0">
                  <a:pos x="48" y="336"/>
                </a:cxn>
              </a:cxnLst>
              <a:rect l="0" t="0" r="r" b="b"/>
              <a:pathLst>
                <a:path w="1368" h="707">
                  <a:moveTo>
                    <a:pt x="0" y="313"/>
                  </a:moveTo>
                  <a:lnTo>
                    <a:pt x="0" y="66"/>
                  </a:lnTo>
                  <a:lnTo>
                    <a:pt x="109" y="98"/>
                  </a:lnTo>
                  <a:lnTo>
                    <a:pt x="102" y="85"/>
                  </a:lnTo>
                  <a:lnTo>
                    <a:pt x="114" y="77"/>
                  </a:lnTo>
                  <a:lnTo>
                    <a:pt x="182" y="50"/>
                  </a:lnTo>
                  <a:lnTo>
                    <a:pt x="129" y="83"/>
                  </a:lnTo>
                  <a:lnTo>
                    <a:pt x="159" y="74"/>
                  </a:lnTo>
                  <a:lnTo>
                    <a:pt x="159" y="81"/>
                  </a:lnTo>
                  <a:lnTo>
                    <a:pt x="214" y="51"/>
                  </a:lnTo>
                  <a:lnTo>
                    <a:pt x="207" y="41"/>
                  </a:lnTo>
                  <a:lnTo>
                    <a:pt x="244" y="77"/>
                  </a:lnTo>
                  <a:lnTo>
                    <a:pt x="267" y="56"/>
                  </a:lnTo>
                  <a:lnTo>
                    <a:pt x="265" y="77"/>
                  </a:lnTo>
                  <a:lnTo>
                    <a:pt x="293" y="62"/>
                  </a:lnTo>
                  <a:lnTo>
                    <a:pt x="374" y="87"/>
                  </a:lnTo>
                  <a:lnTo>
                    <a:pt x="412" y="86"/>
                  </a:lnTo>
                  <a:lnTo>
                    <a:pt x="432" y="101"/>
                  </a:lnTo>
                  <a:lnTo>
                    <a:pt x="407" y="114"/>
                  </a:lnTo>
                  <a:lnTo>
                    <a:pt x="422" y="119"/>
                  </a:lnTo>
                  <a:lnTo>
                    <a:pt x="495" y="112"/>
                  </a:lnTo>
                  <a:lnTo>
                    <a:pt x="526" y="133"/>
                  </a:lnTo>
                  <a:lnTo>
                    <a:pt x="532" y="147"/>
                  </a:lnTo>
                  <a:lnTo>
                    <a:pt x="540" y="138"/>
                  </a:lnTo>
                  <a:lnTo>
                    <a:pt x="526" y="119"/>
                  </a:lnTo>
                  <a:lnTo>
                    <a:pt x="562" y="95"/>
                  </a:lnTo>
                  <a:lnTo>
                    <a:pt x="527" y="110"/>
                  </a:lnTo>
                  <a:lnTo>
                    <a:pt x="516" y="103"/>
                  </a:lnTo>
                  <a:lnTo>
                    <a:pt x="558" y="86"/>
                  </a:lnTo>
                  <a:lnTo>
                    <a:pt x="580" y="111"/>
                  </a:lnTo>
                  <a:lnTo>
                    <a:pt x="604" y="110"/>
                  </a:lnTo>
                  <a:lnTo>
                    <a:pt x="618" y="122"/>
                  </a:lnTo>
                  <a:lnTo>
                    <a:pt x="683" y="119"/>
                  </a:lnTo>
                  <a:lnTo>
                    <a:pt x="681" y="111"/>
                  </a:lnTo>
                  <a:lnTo>
                    <a:pt x="699" y="126"/>
                  </a:lnTo>
                  <a:lnTo>
                    <a:pt x="702" y="114"/>
                  </a:lnTo>
                  <a:lnTo>
                    <a:pt x="688" y="118"/>
                  </a:lnTo>
                  <a:lnTo>
                    <a:pt x="677" y="103"/>
                  </a:lnTo>
                  <a:lnTo>
                    <a:pt x="701" y="101"/>
                  </a:lnTo>
                  <a:lnTo>
                    <a:pt x="709" y="112"/>
                  </a:lnTo>
                  <a:lnTo>
                    <a:pt x="719" y="109"/>
                  </a:lnTo>
                  <a:lnTo>
                    <a:pt x="716" y="126"/>
                  </a:lnTo>
                  <a:lnTo>
                    <a:pt x="733" y="136"/>
                  </a:lnTo>
                  <a:lnTo>
                    <a:pt x="728" y="111"/>
                  </a:lnTo>
                  <a:lnTo>
                    <a:pt x="760" y="97"/>
                  </a:lnTo>
                  <a:lnTo>
                    <a:pt x="751" y="85"/>
                  </a:lnTo>
                  <a:lnTo>
                    <a:pt x="741" y="93"/>
                  </a:lnTo>
                  <a:lnTo>
                    <a:pt x="758" y="72"/>
                  </a:lnTo>
                  <a:lnTo>
                    <a:pt x="711" y="57"/>
                  </a:lnTo>
                  <a:lnTo>
                    <a:pt x="716" y="21"/>
                  </a:lnTo>
                  <a:lnTo>
                    <a:pt x="728" y="21"/>
                  </a:lnTo>
                  <a:lnTo>
                    <a:pt x="735" y="0"/>
                  </a:lnTo>
                  <a:lnTo>
                    <a:pt x="769" y="21"/>
                  </a:lnTo>
                  <a:lnTo>
                    <a:pt x="769" y="34"/>
                  </a:lnTo>
                  <a:lnTo>
                    <a:pt x="793" y="53"/>
                  </a:lnTo>
                  <a:lnTo>
                    <a:pt x="777" y="52"/>
                  </a:lnTo>
                  <a:lnTo>
                    <a:pt x="784" y="59"/>
                  </a:lnTo>
                  <a:lnTo>
                    <a:pt x="775" y="67"/>
                  </a:lnTo>
                  <a:lnTo>
                    <a:pt x="803" y="72"/>
                  </a:lnTo>
                  <a:lnTo>
                    <a:pt x="795" y="77"/>
                  </a:lnTo>
                  <a:lnTo>
                    <a:pt x="811" y="107"/>
                  </a:lnTo>
                  <a:lnTo>
                    <a:pt x="826" y="80"/>
                  </a:lnTo>
                  <a:lnTo>
                    <a:pt x="846" y="90"/>
                  </a:lnTo>
                  <a:lnTo>
                    <a:pt x="852" y="108"/>
                  </a:lnTo>
                  <a:lnTo>
                    <a:pt x="842" y="114"/>
                  </a:lnTo>
                  <a:lnTo>
                    <a:pt x="860" y="136"/>
                  </a:lnTo>
                  <a:lnTo>
                    <a:pt x="871" y="130"/>
                  </a:lnTo>
                  <a:lnTo>
                    <a:pt x="886" y="96"/>
                  </a:lnTo>
                  <a:lnTo>
                    <a:pt x="903" y="93"/>
                  </a:lnTo>
                  <a:lnTo>
                    <a:pt x="890" y="64"/>
                  </a:lnTo>
                  <a:lnTo>
                    <a:pt x="934" y="66"/>
                  </a:lnTo>
                  <a:lnTo>
                    <a:pt x="954" y="83"/>
                  </a:lnTo>
                  <a:lnTo>
                    <a:pt x="947" y="91"/>
                  </a:lnTo>
                  <a:lnTo>
                    <a:pt x="956" y="96"/>
                  </a:lnTo>
                  <a:lnTo>
                    <a:pt x="935" y="101"/>
                  </a:lnTo>
                  <a:lnTo>
                    <a:pt x="954" y="139"/>
                  </a:lnTo>
                  <a:lnTo>
                    <a:pt x="924" y="159"/>
                  </a:lnTo>
                  <a:lnTo>
                    <a:pt x="913" y="150"/>
                  </a:lnTo>
                  <a:lnTo>
                    <a:pt x="917" y="163"/>
                  </a:lnTo>
                  <a:lnTo>
                    <a:pt x="872" y="154"/>
                  </a:lnTo>
                  <a:lnTo>
                    <a:pt x="881" y="166"/>
                  </a:lnTo>
                  <a:lnTo>
                    <a:pt x="864" y="185"/>
                  </a:lnTo>
                  <a:lnTo>
                    <a:pt x="816" y="170"/>
                  </a:lnTo>
                  <a:lnTo>
                    <a:pt x="833" y="186"/>
                  </a:lnTo>
                  <a:lnTo>
                    <a:pt x="866" y="189"/>
                  </a:lnTo>
                  <a:lnTo>
                    <a:pt x="843" y="220"/>
                  </a:lnTo>
                  <a:lnTo>
                    <a:pt x="819" y="218"/>
                  </a:lnTo>
                  <a:lnTo>
                    <a:pt x="807" y="234"/>
                  </a:lnTo>
                  <a:lnTo>
                    <a:pt x="762" y="221"/>
                  </a:lnTo>
                  <a:lnTo>
                    <a:pt x="803" y="234"/>
                  </a:lnTo>
                  <a:lnTo>
                    <a:pt x="809" y="247"/>
                  </a:lnTo>
                  <a:lnTo>
                    <a:pt x="777" y="252"/>
                  </a:lnTo>
                  <a:lnTo>
                    <a:pt x="784" y="256"/>
                  </a:lnTo>
                  <a:lnTo>
                    <a:pt x="775" y="256"/>
                  </a:lnTo>
                  <a:lnTo>
                    <a:pt x="775" y="269"/>
                  </a:lnTo>
                  <a:lnTo>
                    <a:pt x="742" y="287"/>
                  </a:lnTo>
                  <a:lnTo>
                    <a:pt x="737" y="343"/>
                  </a:lnTo>
                  <a:lnTo>
                    <a:pt x="748" y="356"/>
                  </a:lnTo>
                  <a:lnTo>
                    <a:pt x="766" y="349"/>
                  </a:lnTo>
                  <a:lnTo>
                    <a:pt x="774" y="392"/>
                  </a:lnTo>
                  <a:lnTo>
                    <a:pt x="800" y="383"/>
                  </a:lnTo>
                  <a:lnTo>
                    <a:pt x="830" y="395"/>
                  </a:lnTo>
                  <a:lnTo>
                    <a:pt x="890" y="427"/>
                  </a:lnTo>
                  <a:lnTo>
                    <a:pt x="886" y="439"/>
                  </a:lnTo>
                  <a:lnTo>
                    <a:pt x="892" y="430"/>
                  </a:lnTo>
                  <a:lnTo>
                    <a:pt x="939" y="433"/>
                  </a:lnTo>
                  <a:lnTo>
                    <a:pt x="939" y="480"/>
                  </a:lnTo>
                  <a:lnTo>
                    <a:pt x="953" y="496"/>
                  </a:lnTo>
                  <a:lnTo>
                    <a:pt x="943" y="500"/>
                  </a:lnTo>
                  <a:lnTo>
                    <a:pt x="966" y="508"/>
                  </a:lnTo>
                  <a:lnTo>
                    <a:pt x="959" y="523"/>
                  </a:lnTo>
                  <a:lnTo>
                    <a:pt x="981" y="522"/>
                  </a:lnTo>
                  <a:lnTo>
                    <a:pt x="1012" y="497"/>
                  </a:lnTo>
                  <a:lnTo>
                    <a:pt x="998" y="491"/>
                  </a:lnTo>
                  <a:lnTo>
                    <a:pt x="981" y="446"/>
                  </a:lnTo>
                  <a:lnTo>
                    <a:pt x="1038" y="407"/>
                  </a:lnTo>
                  <a:lnTo>
                    <a:pt x="1030" y="407"/>
                  </a:lnTo>
                  <a:lnTo>
                    <a:pt x="1017" y="360"/>
                  </a:lnTo>
                  <a:lnTo>
                    <a:pt x="996" y="349"/>
                  </a:lnTo>
                  <a:lnTo>
                    <a:pt x="1023" y="329"/>
                  </a:lnTo>
                  <a:lnTo>
                    <a:pt x="1014" y="319"/>
                  </a:lnTo>
                  <a:lnTo>
                    <a:pt x="1017" y="302"/>
                  </a:lnTo>
                  <a:lnTo>
                    <a:pt x="1007" y="300"/>
                  </a:lnTo>
                  <a:lnTo>
                    <a:pt x="1017" y="283"/>
                  </a:lnTo>
                  <a:lnTo>
                    <a:pt x="1005" y="272"/>
                  </a:lnTo>
                  <a:lnTo>
                    <a:pt x="1013" y="257"/>
                  </a:lnTo>
                  <a:lnTo>
                    <a:pt x="1055" y="267"/>
                  </a:lnTo>
                  <a:lnTo>
                    <a:pt x="1075" y="259"/>
                  </a:lnTo>
                  <a:lnTo>
                    <a:pt x="1112" y="283"/>
                  </a:lnTo>
                  <a:lnTo>
                    <a:pt x="1112" y="293"/>
                  </a:lnTo>
                  <a:lnTo>
                    <a:pt x="1143" y="294"/>
                  </a:lnTo>
                  <a:lnTo>
                    <a:pt x="1146" y="318"/>
                  </a:lnTo>
                  <a:lnTo>
                    <a:pt x="1118" y="318"/>
                  </a:lnTo>
                  <a:lnTo>
                    <a:pt x="1142" y="322"/>
                  </a:lnTo>
                  <a:lnTo>
                    <a:pt x="1150" y="337"/>
                  </a:lnTo>
                  <a:lnTo>
                    <a:pt x="1124" y="357"/>
                  </a:lnTo>
                  <a:lnTo>
                    <a:pt x="1162" y="347"/>
                  </a:lnTo>
                  <a:lnTo>
                    <a:pt x="1164" y="364"/>
                  </a:lnTo>
                  <a:lnTo>
                    <a:pt x="1147" y="371"/>
                  </a:lnTo>
                  <a:lnTo>
                    <a:pt x="1170" y="353"/>
                  </a:lnTo>
                  <a:lnTo>
                    <a:pt x="1173" y="364"/>
                  </a:lnTo>
                  <a:lnTo>
                    <a:pt x="1194" y="347"/>
                  </a:lnTo>
                  <a:lnTo>
                    <a:pt x="1199" y="357"/>
                  </a:lnTo>
                  <a:lnTo>
                    <a:pt x="1213" y="332"/>
                  </a:lnTo>
                  <a:lnTo>
                    <a:pt x="1208" y="327"/>
                  </a:lnTo>
                  <a:lnTo>
                    <a:pt x="1226" y="313"/>
                  </a:lnTo>
                  <a:lnTo>
                    <a:pt x="1245" y="339"/>
                  </a:lnTo>
                  <a:lnTo>
                    <a:pt x="1228" y="345"/>
                  </a:lnTo>
                  <a:lnTo>
                    <a:pt x="1247" y="342"/>
                  </a:lnTo>
                  <a:lnTo>
                    <a:pt x="1253" y="353"/>
                  </a:lnTo>
                  <a:lnTo>
                    <a:pt x="1241" y="356"/>
                  </a:lnTo>
                  <a:lnTo>
                    <a:pt x="1257" y="358"/>
                  </a:lnTo>
                  <a:lnTo>
                    <a:pt x="1247" y="366"/>
                  </a:lnTo>
                  <a:lnTo>
                    <a:pt x="1258" y="364"/>
                  </a:lnTo>
                  <a:lnTo>
                    <a:pt x="1266" y="375"/>
                  </a:lnTo>
                  <a:lnTo>
                    <a:pt x="1260" y="380"/>
                  </a:lnTo>
                  <a:lnTo>
                    <a:pt x="1276" y="390"/>
                  </a:lnTo>
                  <a:lnTo>
                    <a:pt x="1251" y="399"/>
                  </a:lnTo>
                  <a:lnTo>
                    <a:pt x="1268" y="399"/>
                  </a:lnTo>
                  <a:lnTo>
                    <a:pt x="1265" y="409"/>
                  </a:lnTo>
                  <a:lnTo>
                    <a:pt x="1292" y="418"/>
                  </a:lnTo>
                  <a:lnTo>
                    <a:pt x="1302" y="438"/>
                  </a:lnTo>
                  <a:lnTo>
                    <a:pt x="1312" y="431"/>
                  </a:lnTo>
                  <a:lnTo>
                    <a:pt x="1338" y="445"/>
                  </a:lnTo>
                  <a:lnTo>
                    <a:pt x="1281" y="464"/>
                  </a:lnTo>
                  <a:lnTo>
                    <a:pt x="1292" y="474"/>
                  </a:lnTo>
                  <a:lnTo>
                    <a:pt x="1341" y="453"/>
                  </a:lnTo>
                  <a:lnTo>
                    <a:pt x="1341" y="471"/>
                  </a:lnTo>
                  <a:lnTo>
                    <a:pt x="1364" y="467"/>
                  </a:lnTo>
                  <a:lnTo>
                    <a:pt x="1367" y="476"/>
                  </a:lnTo>
                  <a:lnTo>
                    <a:pt x="1357" y="476"/>
                  </a:lnTo>
                  <a:lnTo>
                    <a:pt x="1367" y="498"/>
                  </a:lnTo>
                  <a:lnTo>
                    <a:pt x="1297" y="539"/>
                  </a:lnTo>
                  <a:lnTo>
                    <a:pt x="1198" y="539"/>
                  </a:lnTo>
                  <a:lnTo>
                    <a:pt x="1155" y="568"/>
                  </a:lnTo>
                  <a:lnTo>
                    <a:pt x="1120" y="610"/>
                  </a:lnTo>
                  <a:lnTo>
                    <a:pt x="1155" y="577"/>
                  </a:lnTo>
                  <a:lnTo>
                    <a:pt x="1209" y="559"/>
                  </a:lnTo>
                  <a:lnTo>
                    <a:pt x="1228" y="573"/>
                  </a:lnTo>
                  <a:lnTo>
                    <a:pt x="1193" y="585"/>
                  </a:lnTo>
                  <a:lnTo>
                    <a:pt x="1222" y="591"/>
                  </a:lnTo>
                  <a:lnTo>
                    <a:pt x="1213" y="604"/>
                  </a:lnTo>
                  <a:lnTo>
                    <a:pt x="1235" y="627"/>
                  </a:lnTo>
                  <a:lnTo>
                    <a:pt x="1277" y="636"/>
                  </a:lnTo>
                  <a:lnTo>
                    <a:pt x="1289" y="606"/>
                  </a:lnTo>
                  <a:lnTo>
                    <a:pt x="1289" y="624"/>
                  </a:lnTo>
                  <a:lnTo>
                    <a:pt x="1299" y="622"/>
                  </a:lnTo>
                  <a:lnTo>
                    <a:pt x="1280" y="641"/>
                  </a:lnTo>
                  <a:lnTo>
                    <a:pt x="1230" y="653"/>
                  </a:lnTo>
                  <a:lnTo>
                    <a:pt x="1212" y="676"/>
                  </a:lnTo>
                  <a:lnTo>
                    <a:pt x="1199" y="656"/>
                  </a:lnTo>
                  <a:lnTo>
                    <a:pt x="1246" y="639"/>
                  </a:lnTo>
                  <a:lnTo>
                    <a:pt x="1222" y="640"/>
                  </a:lnTo>
                  <a:lnTo>
                    <a:pt x="1226" y="627"/>
                  </a:lnTo>
                  <a:lnTo>
                    <a:pt x="1185" y="641"/>
                  </a:lnTo>
                  <a:lnTo>
                    <a:pt x="1173" y="633"/>
                  </a:lnTo>
                  <a:lnTo>
                    <a:pt x="1173" y="606"/>
                  </a:lnTo>
                  <a:lnTo>
                    <a:pt x="1147" y="597"/>
                  </a:lnTo>
                  <a:lnTo>
                    <a:pt x="1127" y="641"/>
                  </a:lnTo>
                  <a:lnTo>
                    <a:pt x="1045" y="656"/>
                  </a:lnTo>
                  <a:lnTo>
                    <a:pt x="989" y="672"/>
                  </a:lnTo>
                  <a:lnTo>
                    <a:pt x="981" y="680"/>
                  </a:lnTo>
                  <a:lnTo>
                    <a:pt x="992" y="682"/>
                  </a:lnTo>
                  <a:lnTo>
                    <a:pt x="996" y="688"/>
                  </a:lnTo>
                  <a:lnTo>
                    <a:pt x="927" y="706"/>
                  </a:lnTo>
                  <a:lnTo>
                    <a:pt x="930" y="698"/>
                  </a:lnTo>
                  <a:lnTo>
                    <a:pt x="935" y="692"/>
                  </a:lnTo>
                  <a:lnTo>
                    <a:pt x="938" y="684"/>
                  </a:lnTo>
                  <a:lnTo>
                    <a:pt x="949" y="678"/>
                  </a:lnTo>
                  <a:lnTo>
                    <a:pt x="950" y="641"/>
                  </a:lnTo>
                  <a:lnTo>
                    <a:pt x="962" y="653"/>
                  </a:lnTo>
                  <a:lnTo>
                    <a:pt x="982" y="649"/>
                  </a:lnTo>
                  <a:lnTo>
                    <a:pt x="965" y="627"/>
                  </a:lnTo>
                  <a:lnTo>
                    <a:pt x="907" y="616"/>
                  </a:lnTo>
                  <a:lnTo>
                    <a:pt x="904" y="616"/>
                  </a:lnTo>
                  <a:lnTo>
                    <a:pt x="897" y="586"/>
                  </a:lnTo>
                  <a:lnTo>
                    <a:pt x="886" y="588"/>
                  </a:lnTo>
                  <a:lnTo>
                    <a:pt x="875" y="571"/>
                  </a:lnTo>
                  <a:lnTo>
                    <a:pt x="864" y="570"/>
                  </a:lnTo>
                  <a:lnTo>
                    <a:pt x="864" y="580"/>
                  </a:lnTo>
                  <a:lnTo>
                    <a:pt x="847" y="565"/>
                  </a:lnTo>
                  <a:lnTo>
                    <a:pt x="820" y="586"/>
                  </a:lnTo>
                  <a:lnTo>
                    <a:pt x="743" y="571"/>
                  </a:lnTo>
                  <a:lnTo>
                    <a:pt x="735" y="556"/>
                  </a:lnTo>
                  <a:lnTo>
                    <a:pt x="735" y="566"/>
                  </a:lnTo>
                  <a:lnTo>
                    <a:pt x="293" y="566"/>
                  </a:lnTo>
                  <a:lnTo>
                    <a:pt x="286" y="550"/>
                  </a:lnTo>
                  <a:lnTo>
                    <a:pt x="263" y="545"/>
                  </a:lnTo>
                  <a:lnTo>
                    <a:pt x="264" y="534"/>
                  </a:lnTo>
                  <a:lnTo>
                    <a:pt x="214" y="520"/>
                  </a:lnTo>
                  <a:lnTo>
                    <a:pt x="220" y="513"/>
                  </a:lnTo>
                  <a:lnTo>
                    <a:pt x="209" y="493"/>
                  </a:lnTo>
                  <a:lnTo>
                    <a:pt x="196" y="491"/>
                  </a:lnTo>
                  <a:lnTo>
                    <a:pt x="169" y="449"/>
                  </a:lnTo>
                  <a:lnTo>
                    <a:pt x="174" y="435"/>
                  </a:lnTo>
                  <a:lnTo>
                    <a:pt x="176" y="412"/>
                  </a:lnTo>
                  <a:lnTo>
                    <a:pt x="146" y="399"/>
                  </a:lnTo>
                  <a:lnTo>
                    <a:pt x="89" y="325"/>
                  </a:lnTo>
                  <a:lnTo>
                    <a:pt x="57" y="346"/>
                  </a:lnTo>
                  <a:lnTo>
                    <a:pt x="48" y="336"/>
                  </a:lnTo>
                  <a:lnTo>
                    <a:pt x="46" y="334"/>
                  </a:lnTo>
                  <a:lnTo>
                    <a:pt x="30" y="313"/>
                  </a:lnTo>
                  <a:lnTo>
                    <a:pt x="0" y="313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002" y="1868"/>
              <a:ext cx="68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9"/>
                </a:cxn>
                <a:cxn ang="0">
                  <a:pos x="80" y="47"/>
                </a:cxn>
                <a:cxn ang="0">
                  <a:pos x="59" y="40"/>
                </a:cxn>
                <a:cxn ang="0">
                  <a:pos x="0" y="0"/>
                </a:cxn>
              </a:cxnLst>
              <a:rect l="0" t="0" r="r" b="b"/>
              <a:pathLst>
                <a:path w="81" h="48">
                  <a:moveTo>
                    <a:pt x="0" y="0"/>
                  </a:moveTo>
                  <a:lnTo>
                    <a:pt x="43" y="9"/>
                  </a:lnTo>
                  <a:lnTo>
                    <a:pt x="80" y="47"/>
                  </a:lnTo>
                  <a:lnTo>
                    <a:pt x="59" y="40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033" y="1357"/>
              <a:ext cx="143" cy="88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6" y="66"/>
                </a:cxn>
                <a:cxn ang="0">
                  <a:pos x="32" y="22"/>
                </a:cxn>
                <a:cxn ang="0">
                  <a:pos x="20" y="4"/>
                </a:cxn>
                <a:cxn ang="0">
                  <a:pos x="72" y="0"/>
                </a:cxn>
                <a:cxn ang="0">
                  <a:pos x="108" y="18"/>
                </a:cxn>
                <a:cxn ang="0">
                  <a:pos x="131" y="8"/>
                </a:cxn>
                <a:cxn ang="0">
                  <a:pos x="168" y="32"/>
                </a:cxn>
                <a:cxn ang="0">
                  <a:pos x="91" y="71"/>
                </a:cxn>
                <a:cxn ang="0">
                  <a:pos x="84" y="94"/>
                </a:cxn>
                <a:cxn ang="0">
                  <a:pos x="46" y="105"/>
                </a:cxn>
                <a:cxn ang="0">
                  <a:pos x="29" y="87"/>
                </a:cxn>
                <a:cxn ang="0">
                  <a:pos x="0" y="80"/>
                </a:cxn>
              </a:cxnLst>
              <a:rect l="0" t="0" r="r" b="b"/>
              <a:pathLst>
                <a:path w="169" h="106">
                  <a:moveTo>
                    <a:pt x="0" y="80"/>
                  </a:moveTo>
                  <a:lnTo>
                    <a:pt x="6" y="66"/>
                  </a:lnTo>
                  <a:lnTo>
                    <a:pt x="32" y="22"/>
                  </a:lnTo>
                  <a:lnTo>
                    <a:pt x="20" y="4"/>
                  </a:lnTo>
                  <a:lnTo>
                    <a:pt x="72" y="0"/>
                  </a:lnTo>
                  <a:lnTo>
                    <a:pt x="108" y="18"/>
                  </a:lnTo>
                  <a:lnTo>
                    <a:pt x="131" y="8"/>
                  </a:lnTo>
                  <a:lnTo>
                    <a:pt x="168" y="32"/>
                  </a:lnTo>
                  <a:lnTo>
                    <a:pt x="91" y="71"/>
                  </a:lnTo>
                  <a:lnTo>
                    <a:pt x="84" y="94"/>
                  </a:lnTo>
                  <a:lnTo>
                    <a:pt x="46" y="105"/>
                  </a:lnTo>
                  <a:lnTo>
                    <a:pt x="29" y="87"/>
                  </a:lnTo>
                  <a:lnTo>
                    <a:pt x="0" y="8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075" y="1273"/>
              <a:ext cx="99" cy="50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6" y="55"/>
                </a:cxn>
                <a:cxn ang="0">
                  <a:pos x="33" y="45"/>
                </a:cxn>
                <a:cxn ang="0">
                  <a:pos x="39" y="59"/>
                </a:cxn>
                <a:cxn ang="0">
                  <a:pos x="51" y="54"/>
                </a:cxn>
                <a:cxn ang="0">
                  <a:pos x="48" y="40"/>
                </a:cxn>
                <a:cxn ang="0">
                  <a:pos x="62" y="48"/>
                </a:cxn>
                <a:cxn ang="0">
                  <a:pos x="69" y="26"/>
                </a:cxn>
                <a:cxn ang="0">
                  <a:pos x="79" y="25"/>
                </a:cxn>
                <a:cxn ang="0">
                  <a:pos x="83" y="45"/>
                </a:cxn>
                <a:cxn ang="0">
                  <a:pos x="108" y="30"/>
                </a:cxn>
                <a:cxn ang="0">
                  <a:pos x="101" y="13"/>
                </a:cxn>
                <a:cxn ang="0">
                  <a:pos x="116" y="9"/>
                </a:cxn>
                <a:cxn ang="0">
                  <a:pos x="100" y="0"/>
                </a:cxn>
                <a:cxn ang="0">
                  <a:pos x="57" y="9"/>
                </a:cxn>
                <a:cxn ang="0">
                  <a:pos x="0" y="46"/>
                </a:cxn>
              </a:cxnLst>
              <a:rect l="0" t="0" r="r" b="b"/>
              <a:pathLst>
                <a:path w="117" h="60">
                  <a:moveTo>
                    <a:pt x="0" y="46"/>
                  </a:moveTo>
                  <a:lnTo>
                    <a:pt x="26" y="55"/>
                  </a:lnTo>
                  <a:lnTo>
                    <a:pt x="33" y="45"/>
                  </a:lnTo>
                  <a:lnTo>
                    <a:pt x="39" y="59"/>
                  </a:lnTo>
                  <a:lnTo>
                    <a:pt x="51" y="54"/>
                  </a:lnTo>
                  <a:lnTo>
                    <a:pt x="48" y="40"/>
                  </a:lnTo>
                  <a:lnTo>
                    <a:pt x="62" y="48"/>
                  </a:lnTo>
                  <a:lnTo>
                    <a:pt x="69" y="26"/>
                  </a:lnTo>
                  <a:lnTo>
                    <a:pt x="79" y="25"/>
                  </a:lnTo>
                  <a:lnTo>
                    <a:pt x="83" y="45"/>
                  </a:lnTo>
                  <a:lnTo>
                    <a:pt x="108" y="30"/>
                  </a:lnTo>
                  <a:lnTo>
                    <a:pt x="101" y="13"/>
                  </a:lnTo>
                  <a:lnTo>
                    <a:pt x="116" y="9"/>
                  </a:lnTo>
                  <a:lnTo>
                    <a:pt x="100" y="0"/>
                  </a:lnTo>
                  <a:lnTo>
                    <a:pt x="57" y="9"/>
                  </a:lnTo>
                  <a:lnTo>
                    <a:pt x="0" y="4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128" y="1387"/>
              <a:ext cx="243" cy="123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14" y="35"/>
                </a:cxn>
                <a:cxn ang="0">
                  <a:pos x="7" y="29"/>
                </a:cxn>
                <a:cxn ang="0">
                  <a:pos x="42" y="8"/>
                </a:cxn>
                <a:cxn ang="0">
                  <a:pos x="70" y="0"/>
                </a:cxn>
                <a:cxn ang="0">
                  <a:pos x="79" y="15"/>
                </a:cxn>
                <a:cxn ang="0">
                  <a:pos x="69" y="24"/>
                </a:cxn>
                <a:cxn ang="0">
                  <a:pos x="95" y="12"/>
                </a:cxn>
                <a:cxn ang="0">
                  <a:pos x="123" y="22"/>
                </a:cxn>
                <a:cxn ang="0">
                  <a:pos x="112" y="33"/>
                </a:cxn>
                <a:cxn ang="0">
                  <a:pos x="146" y="25"/>
                </a:cxn>
                <a:cxn ang="0">
                  <a:pos x="136" y="13"/>
                </a:cxn>
                <a:cxn ang="0">
                  <a:pos x="149" y="14"/>
                </a:cxn>
                <a:cxn ang="0">
                  <a:pos x="174" y="53"/>
                </a:cxn>
                <a:cxn ang="0">
                  <a:pos x="184" y="44"/>
                </a:cxn>
                <a:cxn ang="0">
                  <a:pos x="173" y="2"/>
                </a:cxn>
                <a:cxn ang="0">
                  <a:pos x="195" y="2"/>
                </a:cxn>
                <a:cxn ang="0">
                  <a:pos x="218" y="17"/>
                </a:cxn>
                <a:cxn ang="0">
                  <a:pos x="231" y="70"/>
                </a:cxn>
                <a:cxn ang="0">
                  <a:pos x="288" y="95"/>
                </a:cxn>
                <a:cxn ang="0">
                  <a:pos x="287" y="109"/>
                </a:cxn>
                <a:cxn ang="0">
                  <a:pos x="272" y="103"/>
                </a:cxn>
                <a:cxn ang="0">
                  <a:pos x="255" y="113"/>
                </a:cxn>
                <a:cxn ang="0">
                  <a:pos x="279" y="124"/>
                </a:cxn>
                <a:cxn ang="0">
                  <a:pos x="256" y="136"/>
                </a:cxn>
                <a:cxn ang="0">
                  <a:pos x="220" y="130"/>
                </a:cxn>
                <a:cxn ang="0">
                  <a:pos x="199" y="115"/>
                </a:cxn>
                <a:cxn ang="0">
                  <a:pos x="150" y="139"/>
                </a:cxn>
                <a:cxn ang="0">
                  <a:pos x="91" y="144"/>
                </a:cxn>
                <a:cxn ang="0">
                  <a:pos x="79" y="122"/>
                </a:cxn>
                <a:cxn ang="0">
                  <a:pos x="46" y="120"/>
                </a:cxn>
                <a:cxn ang="0">
                  <a:pos x="25" y="101"/>
                </a:cxn>
                <a:cxn ang="0">
                  <a:pos x="110" y="88"/>
                </a:cxn>
                <a:cxn ang="0">
                  <a:pos x="22" y="82"/>
                </a:cxn>
                <a:cxn ang="0">
                  <a:pos x="11" y="70"/>
                </a:cxn>
                <a:cxn ang="0">
                  <a:pos x="56" y="57"/>
                </a:cxn>
                <a:cxn ang="0">
                  <a:pos x="14" y="60"/>
                </a:cxn>
                <a:cxn ang="0">
                  <a:pos x="17" y="53"/>
                </a:cxn>
                <a:cxn ang="0">
                  <a:pos x="0" y="47"/>
                </a:cxn>
              </a:cxnLst>
              <a:rect l="0" t="0" r="r" b="b"/>
              <a:pathLst>
                <a:path w="289" h="145">
                  <a:moveTo>
                    <a:pt x="0" y="47"/>
                  </a:moveTo>
                  <a:lnTo>
                    <a:pt x="14" y="35"/>
                  </a:lnTo>
                  <a:lnTo>
                    <a:pt x="7" y="29"/>
                  </a:lnTo>
                  <a:lnTo>
                    <a:pt x="42" y="8"/>
                  </a:lnTo>
                  <a:lnTo>
                    <a:pt x="70" y="0"/>
                  </a:lnTo>
                  <a:lnTo>
                    <a:pt x="79" y="15"/>
                  </a:lnTo>
                  <a:lnTo>
                    <a:pt x="69" y="24"/>
                  </a:lnTo>
                  <a:lnTo>
                    <a:pt x="95" y="12"/>
                  </a:lnTo>
                  <a:lnTo>
                    <a:pt x="123" y="22"/>
                  </a:lnTo>
                  <a:lnTo>
                    <a:pt x="112" y="33"/>
                  </a:lnTo>
                  <a:lnTo>
                    <a:pt x="146" y="25"/>
                  </a:lnTo>
                  <a:lnTo>
                    <a:pt x="136" y="13"/>
                  </a:lnTo>
                  <a:lnTo>
                    <a:pt x="149" y="14"/>
                  </a:lnTo>
                  <a:lnTo>
                    <a:pt x="174" y="53"/>
                  </a:lnTo>
                  <a:lnTo>
                    <a:pt x="184" y="44"/>
                  </a:lnTo>
                  <a:lnTo>
                    <a:pt x="173" y="2"/>
                  </a:lnTo>
                  <a:lnTo>
                    <a:pt x="195" y="2"/>
                  </a:lnTo>
                  <a:lnTo>
                    <a:pt x="218" y="17"/>
                  </a:lnTo>
                  <a:lnTo>
                    <a:pt x="231" y="70"/>
                  </a:lnTo>
                  <a:lnTo>
                    <a:pt x="288" y="95"/>
                  </a:lnTo>
                  <a:lnTo>
                    <a:pt x="287" y="109"/>
                  </a:lnTo>
                  <a:lnTo>
                    <a:pt x="272" y="103"/>
                  </a:lnTo>
                  <a:lnTo>
                    <a:pt x="255" y="113"/>
                  </a:lnTo>
                  <a:lnTo>
                    <a:pt x="279" y="124"/>
                  </a:lnTo>
                  <a:lnTo>
                    <a:pt x="256" y="136"/>
                  </a:lnTo>
                  <a:lnTo>
                    <a:pt x="220" y="130"/>
                  </a:lnTo>
                  <a:lnTo>
                    <a:pt x="199" y="115"/>
                  </a:lnTo>
                  <a:lnTo>
                    <a:pt x="150" y="139"/>
                  </a:lnTo>
                  <a:lnTo>
                    <a:pt x="91" y="144"/>
                  </a:lnTo>
                  <a:lnTo>
                    <a:pt x="79" y="122"/>
                  </a:lnTo>
                  <a:lnTo>
                    <a:pt x="46" y="120"/>
                  </a:lnTo>
                  <a:lnTo>
                    <a:pt x="25" y="101"/>
                  </a:lnTo>
                  <a:lnTo>
                    <a:pt x="110" y="88"/>
                  </a:lnTo>
                  <a:lnTo>
                    <a:pt x="22" y="82"/>
                  </a:lnTo>
                  <a:lnTo>
                    <a:pt x="11" y="70"/>
                  </a:lnTo>
                  <a:lnTo>
                    <a:pt x="56" y="57"/>
                  </a:lnTo>
                  <a:lnTo>
                    <a:pt x="14" y="60"/>
                  </a:lnTo>
                  <a:lnTo>
                    <a:pt x="17" y="53"/>
                  </a:lnTo>
                  <a:lnTo>
                    <a:pt x="0" y="4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145" y="1292"/>
              <a:ext cx="165" cy="68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7" y="46"/>
                </a:cxn>
                <a:cxn ang="0">
                  <a:pos x="42" y="38"/>
                </a:cxn>
                <a:cxn ang="0">
                  <a:pos x="7" y="40"/>
                </a:cxn>
                <a:cxn ang="0">
                  <a:pos x="47" y="32"/>
                </a:cxn>
                <a:cxn ang="0">
                  <a:pos x="15" y="32"/>
                </a:cxn>
                <a:cxn ang="0">
                  <a:pos x="18" y="24"/>
                </a:cxn>
                <a:cxn ang="0">
                  <a:pos x="49" y="23"/>
                </a:cxn>
                <a:cxn ang="0">
                  <a:pos x="27" y="21"/>
                </a:cxn>
                <a:cxn ang="0">
                  <a:pos x="44" y="13"/>
                </a:cxn>
                <a:cxn ang="0">
                  <a:pos x="84" y="23"/>
                </a:cxn>
                <a:cxn ang="0">
                  <a:pos x="103" y="42"/>
                </a:cxn>
                <a:cxn ang="0">
                  <a:pos x="140" y="44"/>
                </a:cxn>
                <a:cxn ang="0">
                  <a:pos x="126" y="32"/>
                </a:cxn>
                <a:cxn ang="0">
                  <a:pos x="133" y="24"/>
                </a:cxn>
                <a:cxn ang="0">
                  <a:pos x="117" y="15"/>
                </a:cxn>
                <a:cxn ang="0">
                  <a:pos x="143" y="0"/>
                </a:cxn>
                <a:cxn ang="0">
                  <a:pos x="153" y="18"/>
                </a:cxn>
                <a:cxn ang="0">
                  <a:pos x="147" y="26"/>
                </a:cxn>
                <a:cxn ang="0">
                  <a:pos x="161" y="28"/>
                </a:cxn>
                <a:cxn ang="0">
                  <a:pos x="155" y="36"/>
                </a:cxn>
                <a:cxn ang="0">
                  <a:pos x="174" y="39"/>
                </a:cxn>
                <a:cxn ang="0">
                  <a:pos x="184" y="28"/>
                </a:cxn>
                <a:cxn ang="0">
                  <a:pos x="196" y="41"/>
                </a:cxn>
                <a:cxn ang="0">
                  <a:pos x="187" y="59"/>
                </a:cxn>
                <a:cxn ang="0">
                  <a:pos x="145" y="58"/>
                </a:cxn>
                <a:cxn ang="0">
                  <a:pos x="80" y="80"/>
                </a:cxn>
                <a:cxn ang="0">
                  <a:pos x="54" y="68"/>
                </a:cxn>
                <a:cxn ang="0">
                  <a:pos x="109" y="51"/>
                </a:cxn>
                <a:cxn ang="0">
                  <a:pos x="61" y="61"/>
                </a:cxn>
                <a:cxn ang="0">
                  <a:pos x="69" y="46"/>
                </a:cxn>
                <a:cxn ang="0">
                  <a:pos x="45" y="62"/>
                </a:cxn>
                <a:cxn ang="0">
                  <a:pos x="18" y="58"/>
                </a:cxn>
                <a:cxn ang="0">
                  <a:pos x="0" y="52"/>
                </a:cxn>
              </a:cxnLst>
              <a:rect l="0" t="0" r="r" b="b"/>
              <a:pathLst>
                <a:path w="197" h="81">
                  <a:moveTo>
                    <a:pt x="0" y="52"/>
                  </a:moveTo>
                  <a:lnTo>
                    <a:pt x="7" y="46"/>
                  </a:lnTo>
                  <a:lnTo>
                    <a:pt x="42" y="38"/>
                  </a:lnTo>
                  <a:lnTo>
                    <a:pt x="7" y="40"/>
                  </a:lnTo>
                  <a:lnTo>
                    <a:pt x="47" y="32"/>
                  </a:lnTo>
                  <a:lnTo>
                    <a:pt x="15" y="32"/>
                  </a:lnTo>
                  <a:lnTo>
                    <a:pt x="18" y="24"/>
                  </a:lnTo>
                  <a:lnTo>
                    <a:pt x="49" y="23"/>
                  </a:lnTo>
                  <a:lnTo>
                    <a:pt x="27" y="21"/>
                  </a:lnTo>
                  <a:lnTo>
                    <a:pt x="44" y="13"/>
                  </a:lnTo>
                  <a:lnTo>
                    <a:pt x="84" y="23"/>
                  </a:lnTo>
                  <a:lnTo>
                    <a:pt x="103" y="42"/>
                  </a:lnTo>
                  <a:lnTo>
                    <a:pt x="140" y="44"/>
                  </a:lnTo>
                  <a:lnTo>
                    <a:pt x="126" y="32"/>
                  </a:lnTo>
                  <a:lnTo>
                    <a:pt x="133" y="24"/>
                  </a:lnTo>
                  <a:lnTo>
                    <a:pt x="117" y="15"/>
                  </a:lnTo>
                  <a:lnTo>
                    <a:pt x="143" y="0"/>
                  </a:lnTo>
                  <a:lnTo>
                    <a:pt x="153" y="18"/>
                  </a:lnTo>
                  <a:lnTo>
                    <a:pt x="147" y="26"/>
                  </a:lnTo>
                  <a:lnTo>
                    <a:pt x="161" y="28"/>
                  </a:lnTo>
                  <a:lnTo>
                    <a:pt x="155" y="36"/>
                  </a:lnTo>
                  <a:lnTo>
                    <a:pt x="174" y="39"/>
                  </a:lnTo>
                  <a:lnTo>
                    <a:pt x="184" y="28"/>
                  </a:lnTo>
                  <a:lnTo>
                    <a:pt x="196" y="41"/>
                  </a:lnTo>
                  <a:lnTo>
                    <a:pt x="187" y="59"/>
                  </a:lnTo>
                  <a:lnTo>
                    <a:pt x="145" y="58"/>
                  </a:lnTo>
                  <a:lnTo>
                    <a:pt x="80" y="80"/>
                  </a:lnTo>
                  <a:lnTo>
                    <a:pt x="54" y="68"/>
                  </a:lnTo>
                  <a:lnTo>
                    <a:pt x="109" y="51"/>
                  </a:lnTo>
                  <a:lnTo>
                    <a:pt x="61" y="61"/>
                  </a:lnTo>
                  <a:lnTo>
                    <a:pt x="69" y="46"/>
                  </a:lnTo>
                  <a:lnTo>
                    <a:pt x="45" y="62"/>
                  </a:lnTo>
                  <a:lnTo>
                    <a:pt x="18" y="58"/>
                  </a:lnTo>
                  <a:lnTo>
                    <a:pt x="0" y="52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310" y="1223"/>
              <a:ext cx="86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8"/>
                </a:cxn>
                <a:cxn ang="0">
                  <a:pos x="33" y="18"/>
                </a:cxn>
                <a:cxn ang="0">
                  <a:pos x="25" y="22"/>
                </a:cxn>
                <a:cxn ang="0">
                  <a:pos x="31" y="28"/>
                </a:cxn>
                <a:cxn ang="0">
                  <a:pos x="9" y="30"/>
                </a:cxn>
                <a:cxn ang="0">
                  <a:pos x="45" y="37"/>
                </a:cxn>
                <a:cxn ang="0">
                  <a:pos x="102" y="49"/>
                </a:cxn>
                <a:cxn ang="0">
                  <a:pos x="93" y="21"/>
                </a:cxn>
                <a:cxn ang="0">
                  <a:pos x="51" y="4"/>
                </a:cxn>
                <a:cxn ang="0">
                  <a:pos x="39" y="12"/>
                </a:cxn>
                <a:cxn ang="0">
                  <a:pos x="35" y="0"/>
                </a:cxn>
                <a:cxn ang="0">
                  <a:pos x="0" y="0"/>
                </a:cxn>
              </a:cxnLst>
              <a:rect l="0" t="0" r="r" b="b"/>
              <a:pathLst>
                <a:path w="103" h="50">
                  <a:moveTo>
                    <a:pt x="0" y="0"/>
                  </a:moveTo>
                  <a:lnTo>
                    <a:pt x="8" y="18"/>
                  </a:lnTo>
                  <a:lnTo>
                    <a:pt x="33" y="18"/>
                  </a:lnTo>
                  <a:lnTo>
                    <a:pt x="25" y="22"/>
                  </a:lnTo>
                  <a:lnTo>
                    <a:pt x="31" y="28"/>
                  </a:lnTo>
                  <a:lnTo>
                    <a:pt x="9" y="30"/>
                  </a:lnTo>
                  <a:lnTo>
                    <a:pt x="45" y="37"/>
                  </a:lnTo>
                  <a:lnTo>
                    <a:pt x="102" y="49"/>
                  </a:lnTo>
                  <a:lnTo>
                    <a:pt x="93" y="21"/>
                  </a:lnTo>
                  <a:lnTo>
                    <a:pt x="51" y="4"/>
                  </a:lnTo>
                  <a:lnTo>
                    <a:pt x="39" y="12"/>
                  </a:lnTo>
                  <a:lnTo>
                    <a:pt x="35" y="0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349" y="1301"/>
              <a:ext cx="70" cy="44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9" y="21"/>
                </a:cxn>
                <a:cxn ang="0">
                  <a:pos x="24" y="23"/>
                </a:cxn>
                <a:cxn ang="0">
                  <a:pos x="4" y="11"/>
                </a:cxn>
                <a:cxn ang="0">
                  <a:pos x="10" y="4"/>
                </a:cxn>
                <a:cxn ang="0">
                  <a:pos x="42" y="20"/>
                </a:cxn>
                <a:cxn ang="0">
                  <a:pos x="23" y="2"/>
                </a:cxn>
                <a:cxn ang="0">
                  <a:pos x="73" y="0"/>
                </a:cxn>
                <a:cxn ang="0">
                  <a:pos x="82" y="37"/>
                </a:cxn>
                <a:cxn ang="0">
                  <a:pos x="72" y="31"/>
                </a:cxn>
                <a:cxn ang="0">
                  <a:pos x="71" y="50"/>
                </a:cxn>
                <a:cxn ang="0">
                  <a:pos x="32" y="48"/>
                </a:cxn>
                <a:cxn ang="0">
                  <a:pos x="38" y="43"/>
                </a:cxn>
                <a:cxn ang="0">
                  <a:pos x="29" y="35"/>
                </a:cxn>
                <a:cxn ang="0">
                  <a:pos x="57" y="25"/>
                </a:cxn>
                <a:cxn ang="0">
                  <a:pos x="0" y="33"/>
                </a:cxn>
              </a:cxnLst>
              <a:rect l="0" t="0" r="r" b="b"/>
              <a:pathLst>
                <a:path w="83" h="51">
                  <a:moveTo>
                    <a:pt x="0" y="33"/>
                  </a:moveTo>
                  <a:lnTo>
                    <a:pt x="9" y="21"/>
                  </a:lnTo>
                  <a:lnTo>
                    <a:pt x="24" y="23"/>
                  </a:lnTo>
                  <a:lnTo>
                    <a:pt x="4" y="11"/>
                  </a:lnTo>
                  <a:lnTo>
                    <a:pt x="10" y="4"/>
                  </a:lnTo>
                  <a:lnTo>
                    <a:pt x="42" y="20"/>
                  </a:lnTo>
                  <a:lnTo>
                    <a:pt x="23" y="2"/>
                  </a:lnTo>
                  <a:lnTo>
                    <a:pt x="73" y="0"/>
                  </a:lnTo>
                  <a:lnTo>
                    <a:pt x="82" y="37"/>
                  </a:lnTo>
                  <a:lnTo>
                    <a:pt x="72" y="31"/>
                  </a:lnTo>
                  <a:lnTo>
                    <a:pt x="71" y="50"/>
                  </a:lnTo>
                  <a:lnTo>
                    <a:pt x="32" y="48"/>
                  </a:lnTo>
                  <a:lnTo>
                    <a:pt x="38" y="43"/>
                  </a:lnTo>
                  <a:lnTo>
                    <a:pt x="29" y="35"/>
                  </a:lnTo>
                  <a:lnTo>
                    <a:pt x="57" y="25"/>
                  </a:lnTo>
                  <a:lnTo>
                    <a:pt x="0" y="33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1351" y="1375"/>
              <a:ext cx="81" cy="66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29"/>
                </a:cxn>
                <a:cxn ang="0">
                  <a:pos x="36" y="35"/>
                </a:cxn>
                <a:cxn ang="0">
                  <a:pos x="32" y="22"/>
                </a:cxn>
                <a:cxn ang="0">
                  <a:pos x="40" y="23"/>
                </a:cxn>
                <a:cxn ang="0">
                  <a:pos x="19" y="16"/>
                </a:cxn>
                <a:cxn ang="0">
                  <a:pos x="30" y="13"/>
                </a:cxn>
                <a:cxn ang="0">
                  <a:pos x="19" y="6"/>
                </a:cxn>
                <a:cxn ang="0">
                  <a:pos x="81" y="0"/>
                </a:cxn>
                <a:cxn ang="0">
                  <a:pos x="83" y="17"/>
                </a:cxn>
                <a:cxn ang="0">
                  <a:pos x="64" y="31"/>
                </a:cxn>
                <a:cxn ang="0">
                  <a:pos x="91" y="35"/>
                </a:cxn>
                <a:cxn ang="0">
                  <a:pos x="95" y="63"/>
                </a:cxn>
                <a:cxn ang="0">
                  <a:pos x="55" y="78"/>
                </a:cxn>
                <a:cxn ang="0">
                  <a:pos x="36" y="56"/>
                </a:cxn>
                <a:cxn ang="0">
                  <a:pos x="0" y="39"/>
                </a:cxn>
              </a:cxnLst>
              <a:rect l="0" t="0" r="r" b="b"/>
              <a:pathLst>
                <a:path w="96" h="79">
                  <a:moveTo>
                    <a:pt x="0" y="39"/>
                  </a:moveTo>
                  <a:lnTo>
                    <a:pt x="5" y="29"/>
                  </a:lnTo>
                  <a:lnTo>
                    <a:pt x="36" y="35"/>
                  </a:lnTo>
                  <a:lnTo>
                    <a:pt x="32" y="22"/>
                  </a:lnTo>
                  <a:lnTo>
                    <a:pt x="40" y="23"/>
                  </a:lnTo>
                  <a:lnTo>
                    <a:pt x="19" y="16"/>
                  </a:lnTo>
                  <a:lnTo>
                    <a:pt x="30" y="13"/>
                  </a:lnTo>
                  <a:lnTo>
                    <a:pt x="19" y="6"/>
                  </a:lnTo>
                  <a:lnTo>
                    <a:pt x="81" y="0"/>
                  </a:lnTo>
                  <a:lnTo>
                    <a:pt x="83" y="17"/>
                  </a:lnTo>
                  <a:lnTo>
                    <a:pt x="64" y="31"/>
                  </a:lnTo>
                  <a:lnTo>
                    <a:pt x="91" y="35"/>
                  </a:lnTo>
                  <a:lnTo>
                    <a:pt x="95" y="63"/>
                  </a:lnTo>
                  <a:lnTo>
                    <a:pt x="55" y="78"/>
                  </a:lnTo>
                  <a:lnTo>
                    <a:pt x="36" y="56"/>
                  </a:lnTo>
                  <a:lnTo>
                    <a:pt x="0" y="3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1407" y="1234"/>
              <a:ext cx="49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4"/>
                </a:cxn>
                <a:cxn ang="0">
                  <a:pos x="24" y="26"/>
                </a:cxn>
                <a:cxn ang="0">
                  <a:pos x="9" y="29"/>
                </a:cxn>
                <a:cxn ang="0">
                  <a:pos x="17" y="40"/>
                </a:cxn>
                <a:cxn ang="0">
                  <a:pos x="53" y="34"/>
                </a:cxn>
                <a:cxn ang="0">
                  <a:pos x="56" y="20"/>
                </a:cxn>
                <a:cxn ang="0">
                  <a:pos x="0" y="0"/>
                </a:cxn>
              </a:cxnLst>
              <a:rect l="0" t="0" r="r" b="b"/>
              <a:pathLst>
                <a:path w="57" h="41">
                  <a:moveTo>
                    <a:pt x="0" y="0"/>
                  </a:moveTo>
                  <a:lnTo>
                    <a:pt x="7" y="24"/>
                  </a:lnTo>
                  <a:lnTo>
                    <a:pt x="24" y="26"/>
                  </a:lnTo>
                  <a:lnTo>
                    <a:pt x="9" y="29"/>
                  </a:lnTo>
                  <a:lnTo>
                    <a:pt x="17" y="40"/>
                  </a:lnTo>
                  <a:lnTo>
                    <a:pt x="53" y="34"/>
                  </a:lnTo>
                  <a:lnTo>
                    <a:pt x="56" y="20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1425" y="1285"/>
              <a:ext cx="233" cy="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7" y="0"/>
                </a:cxn>
                <a:cxn ang="0">
                  <a:pos x="41" y="8"/>
                </a:cxn>
                <a:cxn ang="0">
                  <a:pos x="58" y="14"/>
                </a:cxn>
                <a:cxn ang="0">
                  <a:pos x="53" y="24"/>
                </a:cxn>
                <a:cxn ang="0">
                  <a:pos x="85" y="16"/>
                </a:cxn>
                <a:cxn ang="0">
                  <a:pos x="105" y="24"/>
                </a:cxn>
                <a:cxn ang="0">
                  <a:pos x="88" y="24"/>
                </a:cxn>
                <a:cxn ang="0">
                  <a:pos x="123" y="31"/>
                </a:cxn>
                <a:cxn ang="0">
                  <a:pos x="85" y="34"/>
                </a:cxn>
                <a:cxn ang="0">
                  <a:pos x="105" y="40"/>
                </a:cxn>
                <a:cxn ang="0">
                  <a:pos x="90" y="47"/>
                </a:cxn>
                <a:cxn ang="0">
                  <a:pos x="109" y="41"/>
                </a:cxn>
                <a:cxn ang="0">
                  <a:pos x="127" y="58"/>
                </a:cxn>
                <a:cxn ang="0">
                  <a:pos x="130" y="50"/>
                </a:cxn>
                <a:cxn ang="0">
                  <a:pos x="181" y="58"/>
                </a:cxn>
                <a:cxn ang="0">
                  <a:pos x="233" y="42"/>
                </a:cxn>
                <a:cxn ang="0">
                  <a:pos x="276" y="61"/>
                </a:cxn>
                <a:cxn ang="0">
                  <a:pos x="263" y="70"/>
                </a:cxn>
                <a:cxn ang="0">
                  <a:pos x="267" y="85"/>
                </a:cxn>
                <a:cxn ang="0">
                  <a:pos x="242" y="89"/>
                </a:cxn>
                <a:cxn ang="0">
                  <a:pos x="214" y="74"/>
                </a:cxn>
                <a:cxn ang="0">
                  <a:pos x="214" y="85"/>
                </a:cxn>
                <a:cxn ang="0">
                  <a:pos x="199" y="87"/>
                </a:cxn>
                <a:cxn ang="0">
                  <a:pos x="137" y="89"/>
                </a:cxn>
                <a:cxn ang="0">
                  <a:pos x="130" y="76"/>
                </a:cxn>
                <a:cxn ang="0">
                  <a:pos x="115" y="87"/>
                </a:cxn>
                <a:cxn ang="0">
                  <a:pos x="96" y="76"/>
                </a:cxn>
                <a:cxn ang="0">
                  <a:pos x="83" y="84"/>
                </a:cxn>
                <a:cxn ang="0">
                  <a:pos x="59" y="27"/>
                </a:cxn>
                <a:cxn ang="0">
                  <a:pos x="32" y="32"/>
                </a:cxn>
                <a:cxn ang="0">
                  <a:pos x="0" y="14"/>
                </a:cxn>
              </a:cxnLst>
              <a:rect l="0" t="0" r="r" b="b"/>
              <a:pathLst>
                <a:path w="277" h="90">
                  <a:moveTo>
                    <a:pt x="0" y="14"/>
                  </a:moveTo>
                  <a:lnTo>
                    <a:pt x="17" y="0"/>
                  </a:lnTo>
                  <a:lnTo>
                    <a:pt x="41" y="8"/>
                  </a:lnTo>
                  <a:lnTo>
                    <a:pt x="58" y="14"/>
                  </a:lnTo>
                  <a:lnTo>
                    <a:pt x="53" y="24"/>
                  </a:lnTo>
                  <a:lnTo>
                    <a:pt x="85" y="16"/>
                  </a:lnTo>
                  <a:lnTo>
                    <a:pt x="105" y="24"/>
                  </a:lnTo>
                  <a:lnTo>
                    <a:pt x="88" y="24"/>
                  </a:lnTo>
                  <a:lnTo>
                    <a:pt x="123" y="31"/>
                  </a:lnTo>
                  <a:lnTo>
                    <a:pt x="85" y="34"/>
                  </a:lnTo>
                  <a:lnTo>
                    <a:pt x="105" y="40"/>
                  </a:lnTo>
                  <a:lnTo>
                    <a:pt x="90" y="47"/>
                  </a:lnTo>
                  <a:lnTo>
                    <a:pt x="109" y="41"/>
                  </a:lnTo>
                  <a:lnTo>
                    <a:pt x="127" y="58"/>
                  </a:lnTo>
                  <a:lnTo>
                    <a:pt x="130" y="50"/>
                  </a:lnTo>
                  <a:lnTo>
                    <a:pt x="181" y="58"/>
                  </a:lnTo>
                  <a:lnTo>
                    <a:pt x="233" y="42"/>
                  </a:lnTo>
                  <a:lnTo>
                    <a:pt x="276" y="61"/>
                  </a:lnTo>
                  <a:lnTo>
                    <a:pt x="263" y="70"/>
                  </a:lnTo>
                  <a:lnTo>
                    <a:pt x="267" y="85"/>
                  </a:lnTo>
                  <a:lnTo>
                    <a:pt x="242" y="89"/>
                  </a:lnTo>
                  <a:lnTo>
                    <a:pt x="214" y="74"/>
                  </a:lnTo>
                  <a:lnTo>
                    <a:pt x="214" y="85"/>
                  </a:lnTo>
                  <a:lnTo>
                    <a:pt x="199" y="87"/>
                  </a:lnTo>
                  <a:lnTo>
                    <a:pt x="137" y="89"/>
                  </a:lnTo>
                  <a:lnTo>
                    <a:pt x="130" y="76"/>
                  </a:lnTo>
                  <a:lnTo>
                    <a:pt x="115" y="87"/>
                  </a:lnTo>
                  <a:lnTo>
                    <a:pt x="96" y="76"/>
                  </a:lnTo>
                  <a:lnTo>
                    <a:pt x="83" y="84"/>
                  </a:lnTo>
                  <a:lnTo>
                    <a:pt x="59" y="27"/>
                  </a:lnTo>
                  <a:lnTo>
                    <a:pt x="32" y="32"/>
                  </a:lnTo>
                  <a:lnTo>
                    <a:pt x="0" y="1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1434" y="1158"/>
              <a:ext cx="153" cy="100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44" y="31"/>
                </a:cxn>
                <a:cxn ang="0">
                  <a:pos x="22" y="14"/>
                </a:cxn>
                <a:cxn ang="0">
                  <a:pos x="59" y="7"/>
                </a:cxn>
                <a:cxn ang="0">
                  <a:pos x="28" y="0"/>
                </a:cxn>
                <a:cxn ang="0">
                  <a:pos x="77" y="9"/>
                </a:cxn>
                <a:cxn ang="0">
                  <a:pos x="91" y="31"/>
                </a:cxn>
                <a:cxn ang="0">
                  <a:pos x="116" y="32"/>
                </a:cxn>
                <a:cxn ang="0">
                  <a:pos x="125" y="47"/>
                </a:cxn>
                <a:cxn ang="0">
                  <a:pos x="127" y="37"/>
                </a:cxn>
                <a:cxn ang="0">
                  <a:pos x="140" y="37"/>
                </a:cxn>
                <a:cxn ang="0">
                  <a:pos x="134" y="47"/>
                </a:cxn>
                <a:cxn ang="0">
                  <a:pos x="148" y="55"/>
                </a:cxn>
                <a:cxn ang="0">
                  <a:pos x="140" y="65"/>
                </a:cxn>
                <a:cxn ang="0">
                  <a:pos x="168" y="64"/>
                </a:cxn>
                <a:cxn ang="0">
                  <a:pos x="180" y="79"/>
                </a:cxn>
                <a:cxn ang="0">
                  <a:pos x="146" y="85"/>
                </a:cxn>
                <a:cxn ang="0">
                  <a:pos x="137" y="99"/>
                </a:cxn>
                <a:cxn ang="0">
                  <a:pos x="130" y="84"/>
                </a:cxn>
                <a:cxn ang="0">
                  <a:pos x="121" y="118"/>
                </a:cxn>
                <a:cxn ang="0">
                  <a:pos x="99" y="100"/>
                </a:cxn>
                <a:cxn ang="0">
                  <a:pos x="111" y="118"/>
                </a:cxn>
                <a:cxn ang="0">
                  <a:pos x="68" y="116"/>
                </a:cxn>
                <a:cxn ang="0">
                  <a:pos x="55" y="106"/>
                </a:cxn>
                <a:cxn ang="0">
                  <a:pos x="75" y="105"/>
                </a:cxn>
                <a:cxn ang="0">
                  <a:pos x="54" y="101"/>
                </a:cxn>
                <a:cxn ang="0">
                  <a:pos x="48" y="96"/>
                </a:cxn>
                <a:cxn ang="0">
                  <a:pos x="59" y="95"/>
                </a:cxn>
                <a:cxn ang="0">
                  <a:pos x="42" y="88"/>
                </a:cxn>
                <a:cxn ang="0">
                  <a:pos x="98" y="77"/>
                </a:cxn>
                <a:cxn ang="0">
                  <a:pos x="28" y="79"/>
                </a:cxn>
                <a:cxn ang="0">
                  <a:pos x="17" y="68"/>
                </a:cxn>
                <a:cxn ang="0">
                  <a:pos x="42" y="62"/>
                </a:cxn>
                <a:cxn ang="0">
                  <a:pos x="3" y="55"/>
                </a:cxn>
                <a:cxn ang="0">
                  <a:pos x="12" y="54"/>
                </a:cxn>
                <a:cxn ang="0">
                  <a:pos x="1" y="46"/>
                </a:cxn>
                <a:cxn ang="0">
                  <a:pos x="44" y="46"/>
                </a:cxn>
                <a:cxn ang="0">
                  <a:pos x="0" y="37"/>
                </a:cxn>
              </a:cxnLst>
              <a:rect l="0" t="0" r="r" b="b"/>
              <a:pathLst>
                <a:path w="181" h="119">
                  <a:moveTo>
                    <a:pt x="0" y="37"/>
                  </a:moveTo>
                  <a:lnTo>
                    <a:pt x="44" y="31"/>
                  </a:lnTo>
                  <a:lnTo>
                    <a:pt x="22" y="14"/>
                  </a:lnTo>
                  <a:lnTo>
                    <a:pt x="59" y="7"/>
                  </a:lnTo>
                  <a:lnTo>
                    <a:pt x="28" y="0"/>
                  </a:lnTo>
                  <a:lnTo>
                    <a:pt x="77" y="9"/>
                  </a:lnTo>
                  <a:lnTo>
                    <a:pt x="91" y="31"/>
                  </a:lnTo>
                  <a:lnTo>
                    <a:pt x="116" y="32"/>
                  </a:lnTo>
                  <a:lnTo>
                    <a:pt x="125" y="47"/>
                  </a:lnTo>
                  <a:lnTo>
                    <a:pt x="127" y="37"/>
                  </a:lnTo>
                  <a:lnTo>
                    <a:pt x="140" y="37"/>
                  </a:lnTo>
                  <a:lnTo>
                    <a:pt x="134" y="47"/>
                  </a:lnTo>
                  <a:lnTo>
                    <a:pt x="148" y="55"/>
                  </a:lnTo>
                  <a:lnTo>
                    <a:pt x="140" y="65"/>
                  </a:lnTo>
                  <a:lnTo>
                    <a:pt x="168" y="64"/>
                  </a:lnTo>
                  <a:lnTo>
                    <a:pt x="180" y="79"/>
                  </a:lnTo>
                  <a:lnTo>
                    <a:pt x="146" y="85"/>
                  </a:lnTo>
                  <a:lnTo>
                    <a:pt x="137" y="99"/>
                  </a:lnTo>
                  <a:lnTo>
                    <a:pt x="130" y="84"/>
                  </a:lnTo>
                  <a:lnTo>
                    <a:pt x="121" y="118"/>
                  </a:lnTo>
                  <a:lnTo>
                    <a:pt x="99" y="100"/>
                  </a:lnTo>
                  <a:lnTo>
                    <a:pt x="111" y="118"/>
                  </a:lnTo>
                  <a:lnTo>
                    <a:pt x="68" y="116"/>
                  </a:lnTo>
                  <a:lnTo>
                    <a:pt x="55" y="106"/>
                  </a:lnTo>
                  <a:lnTo>
                    <a:pt x="75" y="105"/>
                  </a:lnTo>
                  <a:lnTo>
                    <a:pt x="54" y="101"/>
                  </a:lnTo>
                  <a:lnTo>
                    <a:pt x="48" y="96"/>
                  </a:lnTo>
                  <a:lnTo>
                    <a:pt x="59" y="95"/>
                  </a:lnTo>
                  <a:lnTo>
                    <a:pt x="42" y="88"/>
                  </a:lnTo>
                  <a:lnTo>
                    <a:pt x="98" y="77"/>
                  </a:lnTo>
                  <a:lnTo>
                    <a:pt x="28" y="79"/>
                  </a:lnTo>
                  <a:lnTo>
                    <a:pt x="17" y="68"/>
                  </a:lnTo>
                  <a:lnTo>
                    <a:pt x="42" y="62"/>
                  </a:lnTo>
                  <a:lnTo>
                    <a:pt x="3" y="55"/>
                  </a:lnTo>
                  <a:lnTo>
                    <a:pt x="12" y="54"/>
                  </a:lnTo>
                  <a:lnTo>
                    <a:pt x="1" y="46"/>
                  </a:lnTo>
                  <a:lnTo>
                    <a:pt x="44" y="46"/>
                  </a:lnTo>
                  <a:lnTo>
                    <a:pt x="0" y="3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1434" y="1328"/>
              <a:ext cx="38" cy="2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8" y="0"/>
                </a:cxn>
                <a:cxn ang="0">
                  <a:pos x="36" y="7"/>
                </a:cxn>
                <a:cxn ang="0">
                  <a:pos x="44" y="31"/>
                </a:cxn>
                <a:cxn ang="0">
                  <a:pos x="0" y="21"/>
                </a:cxn>
              </a:cxnLst>
              <a:rect l="0" t="0" r="r" b="b"/>
              <a:pathLst>
                <a:path w="45" h="32">
                  <a:moveTo>
                    <a:pt x="0" y="21"/>
                  </a:moveTo>
                  <a:lnTo>
                    <a:pt x="8" y="0"/>
                  </a:lnTo>
                  <a:lnTo>
                    <a:pt x="36" y="7"/>
                  </a:lnTo>
                  <a:lnTo>
                    <a:pt x="44" y="31"/>
                  </a:lnTo>
                  <a:lnTo>
                    <a:pt x="0" y="21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1434" y="1267"/>
              <a:ext cx="43" cy="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1" y="16"/>
                </a:cxn>
                <a:cxn ang="0">
                  <a:pos x="49" y="6"/>
                </a:cxn>
                <a:cxn ang="0">
                  <a:pos x="13" y="0"/>
                </a:cxn>
                <a:cxn ang="0">
                  <a:pos x="0" y="6"/>
                </a:cxn>
              </a:cxnLst>
              <a:rect l="0" t="0" r="r" b="b"/>
              <a:pathLst>
                <a:path w="50" h="17">
                  <a:moveTo>
                    <a:pt x="0" y="6"/>
                  </a:moveTo>
                  <a:lnTo>
                    <a:pt x="11" y="16"/>
                  </a:lnTo>
                  <a:lnTo>
                    <a:pt x="49" y="6"/>
                  </a:lnTo>
                  <a:lnTo>
                    <a:pt x="13" y="0"/>
                  </a:lnTo>
                  <a:lnTo>
                    <a:pt x="0" y="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1443" y="1371"/>
              <a:ext cx="72" cy="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" y="39"/>
                </a:cxn>
                <a:cxn ang="0">
                  <a:pos x="12" y="44"/>
                </a:cxn>
                <a:cxn ang="0">
                  <a:pos x="9" y="61"/>
                </a:cxn>
                <a:cxn ang="0">
                  <a:pos x="20" y="62"/>
                </a:cxn>
                <a:cxn ang="0">
                  <a:pos x="34" y="48"/>
                </a:cxn>
                <a:cxn ang="0">
                  <a:pos x="20" y="39"/>
                </a:cxn>
                <a:cxn ang="0">
                  <a:pos x="55" y="39"/>
                </a:cxn>
                <a:cxn ang="0">
                  <a:pos x="85" y="4"/>
                </a:cxn>
                <a:cxn ang="0">
                  <a:pos x="7" y="0"/>
                </a:cxn>
                <a:cxn ang="0">
                  <a:pos x="16" y="10"/>
                </a:cxn>
                <a:cxn ang="0">
                  <a:pos x="0" y="10"/>
                </a:cxn>
              </a:cxnLst>
              <a:rect l="0" t="0" r="r" b="b"/>
              <a:pathLst>
                <a:path w="86" h="63">
                  <a:moveTo>
                    <a:pt x="0" y="10"/>
                  </a:moveTo>
                  <a:lnTo>
                    <a:pt x="2" y="39"/>
                  </a:lnTo>
                  <a:lnTo>
                    <a:pt x="12" y="44"/>
                  </a:lnTo>
                  <a:lnTo>
                    <a:pt x="9" y="61"/>
                  </a:lnTo>
                  <a:lnTo>
                    <a:pt x="20" y="62"/>
                  </a:lnTo>
                  <a:lnTo>
                    <a:pt x="34" y="48"/>
                  </a:lnTo>
                  <a:lnTo>
                    <a:pt x="20" y="39"/>
                  </a:lnTo>
                  <a:lnTo>
                    <a:pt x="55" y="39"/>
                  </a:lnTo>
                  <a:lnTo>
                    <a:pt x="85" y="4"/>
                  </a:lnTo>
                  <a:lnTo>
                    <a:pt x="7" y="0"/>
                  </a:lnTo>
                  <a:lnTo>
                    <a:pt x="16" y="10"/>
                  </a:lnTo>
                  <a:lnTo>
                    <a:pt x="0" y="1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1492" y="1100"/>
              <a:ext cx="415" cy="214"/>
            </a:xfrm>
            <a:custGeom>
              <a:avLst/>
              <a:gdLst/>
              <a:ahLst/>
              <a:cxnLst>
                <a:cxn ang="0">
                  <a:pos x="28" y="69"/>
                </a:cxn>
                <a:cxn ang="0">
                  <a:pos x="53" y="73"/>
                </a:cxn>
                <a:cxn ang="0">
                  <a:pos x="121" y="71"/>
                </a:cxn>
                <a:cxn ang="0">
                  <a:pos x="107" y="81"/>
                </a:cxn>
                <a:cxn ang="0">
                  <a:pos x="91" y="99"/>
                </a:cxn>
                <a:cxn ang="0">
                  <a:pos x="135" y="100"/>
                </a:cxn>
                <a:cxn ang="0">
                  <a:pos x="191" y="75"/>
                </a:cxn>
                <a:cxn ang="0">
                  <a:pos x="265" y="83"/>
                </a:cxn>
                <a:cxn ang="0">
                  <a:pos x="192" y="131"/>
                </a:cxn>
                <a:cxn ang="0">
                  <a:pos x="88" y="107"/>
                </a:cxn>
                <a:cxn ang="0">
                  <a:pos x="87" y="127"/>
                </a:cxn>
                <a:cxn ang="0">
                  <a:pos x="167" y="158"/>
                </a:cxn>
                <a:cxn ang="0">
                  <a:pos x="109" y="158"/>
                </a:cxn>
                <a:cxn ang="0">
                  <a:pos x="98" y="180"/>
                </a:cxn>
                <a:cxn ang="0">
                  <a:pos x="119" y="170"/>
                </a:cxn>
                <a:cxn ang="0">
                  <a:pos x="100" y="193"/>
                </a:cxn>
                <a:cxn ang="0">
                  <a:pos x="114" y="207"/>
                </a:cxn>
                <a:cxn ang="0">
                  <a:pos x="121" y="216"/>
                </a:cxn>
                <a:cxn ang="0">
                  <a:pos x="83" y="220"/>
                </a:cxn>
                <a:cxn ang="0">
                  <a:pos x="54" y="232"/>
                </a:cxn>
                <a:cxn ang="0">
                  <a:pos x="104" y="252"/>
                </a:cxn>
                <a:cxn ang="0">
                  <a:pos x="138" y="244"/>
                </a:cxn>
                <a:cxn ang="0">
                  <a:pos x="155" y="244"/>
                </a:cxn>
                <a:cxn ang="0">
                  <a:pos x="175" y="254"/>
                </a:cxn>
                <a:cxn ang="0">
                  <a:pos x="205" y="232"/>
                </a:cxn>
                <a:cxn ang="0">
                  <a:pos x="221" y="215"/>
                </a:cxn>
                <a:cxn ang="0">
                  <a:pos x="256" y="193"/>
                </a:cxn>
                <a:cxn ang="0">
                  <a:pos x="271" y="183"/>
                </a:cxn>
                <a:cxn ang="0">
                  <a:pos x="274" y="162"/>
                </a:cxn>
                <a:cxn ang="0">
                  <a:pos x="227" y="151"/>
                </a:cxn>
                <a:cxn ang="0">
                  <a:pos x="226" y="146"/>
                </a:cxn>
                <a:cxn ang="0">
                  <a:pos x="325" y="131"/>
                </a:cxn>
                <a:cxn ang="0">
                  <a:pos x="346" y="115"/>
                </a:cxn>
                <a:cxn ang="0">
                  <a:pos x="440" y="65"/>
                </a:cxn>
                <a:cxn ang="0">
                  <a:pos x="369" y="64"/>
                </a:cxn>
                <a:cxn ang="0">
                  <a:pos x="492" y="39"/>
                </a:cxn>
                <a:cxn ang="0">
                  <a:pos x="453" y="11"/>
                </a:cxn>
                <a:cxn ang="0">
                  <a:pos x="293" y="0"/>
                </a:cxn>
                <a:cxn ang="0">
                  <a:pos x="271" y="5"/>
                </a:cxn>
                <a:cxn ang="0">
                  <a:pos x="244" y="28"/>
                </a:cxn>
                <a:cxn ang="0">
                  <a:pos x="189" y="16"/>
                </a:cxn>
                <a:cxn ang="0">
                  <a:pos x="144" y="18"/>
                </a:cxn>
                <a:cxn ang="0">
                  <a:pos x="172" y="45"/>
                </a:cxn>
                <a:cxn ang="0">
                  <a:pos x="106" y="46"/>
                </a:cxn>
              </a:cxnLst>
              <a:rect l="0" t="0" r="r" b="b"/>
              <a:pathLst>
                <a:path w="493" h="255">
                  <a:moveTo>
                    <a:pt x="0" y="60"/>
                  </a:moveTo>
                  <a:lnTo>
                    <a:pt x="44" y="60"/>
                  </a:lnTo>
                  <a:lnTo>
                    <a:pt x="28" y="69"/>
                  </a:lnTo>
                  <a:lnTo>
                    <a:pt x="89" y="63"/>
                  </a:lnTo>
                  <a:lnTo>
                    <a:pt x="36" y="69"/>
                  </a:lnTo>
                  <a:lnTo>
                    <a:pt x="53" y="73"/>
                  </a:lnTo>
                  <a:lnTo>
                    <a:pt x="35" y="75"/>
                  </a:lnTo>
                  <a:lnTo>
                    <a:pt x="42" y="81"/>
                  </a:lnTo>
                  <a:lnTo>
                    <a:pt x="121" y="71"/>
                  </a:lnTo>
                  <a:lnTo>
                    <a:pt x="44" y="87"/>
                  </a:lnTo>
                  <a:lnTo>
                    <a:pt x="77" y="99"/>
                  </a:lnTo>
                  <a:lnTo>
                    <a:pt x="107" y="81"/>
                  </a:lnTo>
                  <a:lnTo>
                    <a:pt x="159" y="78"/>
                  </a:lnTo>
                  <a:lnTo>
                    <a:pt x="104" y="85"/>
                  </a:lnTo>
                  <a:lnTo>
                    <a:pt x="91" y="99"/>
                  </a:lnTo>
                  <a:lnTo>
                    <a:pt x="123" y="101"/>
                  </a:lnTo>
                  <a:lnTo>
                    <a:pt x="159" y="86"/>
                  </a:lnTo>
                  <a:lnTo>
                    <a:pt x="135" y="100"/>
                  </a:lnTo>
                  <a:lnTo>
                    <a:pt x="159" y="100"/>
                  </a:lnTo>
                  <a:lnTo>
                    <a:pt x="195" y="89"/>
                  </a:lnTo>
                  <a:lnTo>
                    <a:pt x="191" y="75"/>
                  </a:lnTo>
                  <a:lnTo>
                    <a:pt x="231" y="64"/>
                  </a:lnTo>
                  <a:lnTo>
                    <a:pt x="201" y="88"/>
                  </a:lnTo>
                  <a:lnTo>
                    <a:pt x="265" y="83"/>
                  </a:lnTo>
                  <a:lnTo>
                    <a:pt x="138" y="107"/>
                  </a:lnTo>
                  <a:lnTo>
                    <a:pt x="166" y="131"/>
                  </a:lnTo>
                  <a:lnTo>
                    <a:pt x="192" y="131"/>
                  </a:lnTo>
                  <a:lnTo>
                    <a:pt x="178" y="137"/>
                  </a:lnTo>
                  <a:lnTo>
                    <a:pt x="129" y="111"/>
                  </a:lnTo>
                  <a:lnTo>
                    <a:pt x="88" y="107"/>
                  </a:lnTo>
                  <a:lnTo>
                    <a:pt x="87" y="118"/>
                  </a:lnTo>
                  <a:lnTo>
                    <a:pt x="106" y="123"/>
                  </a:lnTo>
                  <a:lnTo>
                    <a:pt x="87" y="127"/>
                  </a:lnTo>
                  <a:lnTo>
                    <a:pt x="138" y="154"/>
                  </a:lnTo>
                  <a:lnTo>
                    <a:pt x="117" y="156"/>
                  </a:lnTo>
                  <a:lnTo>
                    <a:pt x="167" y="158"/>
                  </a:lnTo>
                  <a:lnTo>
                    <a:pt x="139" y="164"/>
                  </a:lnTo>
                  <a:lnTo>
                    <a:pt x="154" y="173"/>
                  </a:lnTo>
                  <a:lnTo>
                    <a:pt x="109" y="158"/>
                  </a:lnTo>
                  <a:lnTo>
                    <a:pt x="82" y="164"/>
                  </a:lnTo>
                  <a:lnTo>
                    <a:pt x="72" y="187"/>
                  </a:lnTo>
                  <a:lnTo>
                    <a:pt x="98" y="180"/>
                  </a:lnTo>
                  <a:lnTo>
                    <a:pt x="93" y="188"/>
                  </a:lnTo>
                  <a:lnTo>
                    <a:pt x="103" y="188"/>
                  </a:lnTo>
                  <a:lnTo>
                    <a:pt x="119" y="170"/>
                  </a:lnTo>
                  <a:lnTo>
                    <a:pt x="112" y="185"/>
                  </a:lnTo>
                  <a:lnTo>
                    <a:pt x="127" y="187"/>
                  </a:lnTo>
                  <a:lnTo>
                    <a:pt x="100" y="193"/>
                  </a:lnTo>
                  <a:lnTo>
                    <a:pt x="117" y="194"/>
                  </a:lnTo>
                  <a:lnTo>
                    <a:pt x="103" y="198"/>
                  </a:lnTo>
                  <a:lnTo>
                    <a:pt x="114" y="207"/>
                  </a:lnTo>
                  <a:lnTo>
                    <a:pt x="135" y="207"/>
                  </a:lnTo>
                  <a:lnTo>
                    <a:pt x="154" y="190"/>
                  </a:lnTo>
                  <a:lnTo>
                    <a:pt x="121" y="216"/>
                  </a:lnTo>
                  <a:lnTo>
                    <a:pt x="87" y="196"/>
                  </a:lnTo>
                  <a:lnTo>
                    <a:pt x="59" y="199"/>
                  </a:lnTo>
                  <a:lnTo>
                    <a:pt x="83" y="220"/>
                  </a:lnTo>
                  <a:lnTo>
                    <a:pt x="42" y="231"/>
                  </a:lnTo>
                  <a:lnTo>
                    <a:pt x="46" y="246"/>
                  </a:lnTo>
                  <a:lnTo>
                    <a:pt x="54" y="232"/>
                  </a:lnTo>
                  <a:lnTo>
                    <a:pt x="55" y="246"/>
                  </a:lnTo>
                  <a:lnTo>
                    <a:pt x="84" y="240"/>
                  </a:lnTo>
                  <a:lnTo>
                    <a:pt x="104" y="252"/>
                  </a:lnTo>
                  <a:lnTo>
                    <a:pt x="119" y="251"/>
                  </a:lnTo>
                  <a:lnTo>
                    <a:pt x="108" y="241"/>
                  </a:lnTo>
                  <a:lnTo>
                    <a:pt x="138" y="244"/>
                  </a:lnTo>
                  <a:lnTo>
                    <a:pt x="135" y="235"/>
                  </a:lnTo>
                  <a:lnTo>
                    <a:pt x="147" y="246"/>
                  </a:lnTo>
                  <a:lnTo>
                    <a:pt x="155" y="244"/>
                  </a:lnTo>
                  <a:lnTo>
                    <a:pt x="150" y="236"/>
                  </a:lnTo>
                  <a:lnTo>
                    <a:pt x="174" y="244"/>
                  </a:lnTo>
                  <a:lnTo>
                    <a:pt x="175" y="254"/>
                  </a:lnTo>
                  <a:lnTo>
                    <a:pt x="216" y="244"/>
                  </a:lnTo>
                  <a:lnTo>
                    <a:pt x="225" y="229"/>
                  </a:lnTo>
                  <a:lnTo>
                    <a:pt x="205" y="232"/>
                  </a:lnTo>
                  <a:lnTo>
                    <a:pt x="205" y="219"/>
                  </a:lnTo>
                  <a:lnTo>
                    <a:pt x="159" y="218"/>
                  </a:lnTo>
                  <a:lnTo>
                    <a:pt x="221" y="215"/>
                  </a:lnTo>
                  <a:lnTo>
                    <a:pt x="230" y="205"/>
                  </a:lnTo>
                  <a:lnTo>
                    <a:pt x="221" y="193"/>
                  </a:lnTo>
                  <a:lnTo>
                    <a:pt x="256" y="193"/>
                  </a:lnTo>
                  <a:lnTo>
                    <a:pt x="263" y="188"/>
                  </a:lnTo>
                  <a:lnTo>
                    <a:pt x="239" y="185"/>
                  </a:lnTo>
                  <a:lnTo>
                    <a:pt x="271" y="183"/>
                  </a:lnTo>
                  <a:lnTo>
                    <a:pt x="250" y="174"/>
                  </a:lnTo>
                  <a:lnTo>
                    <a:pt x="275" y="169"/>
                  </a:lnTo>
                  <a:lnTo>
                    <a:pt x="274" y="162"/>
                  </a:lnTo>
                  <a:lnTo>
                    <a:pt x="228" y="158"/>
                  </a:lnTo>
                  <a:lnTo>
                    <a:pt x="254" y="153"/>
                  </a:lnTo>
                  <a:lnTo>
                    <a:pt x="227" y="151"/>
                  </a:lnTo>
                  <a:lnTo>
                    <a:pt x="275" y="156"/>
                  </a:lnTo>
                  <a:lnTo>
                    <a:pt x="277" y="149"/>
                  </a:lnTo>
                  <a:lnTo>
                    <a:pt x="226" y="146"/>
                  </a:lnTo>
                  <a:lnTo>
                    <a:pt x="293" y="137"/>
                  </a:lnTo>
                  <a:lnTo>
                    <a:pt x="274" y="128"/>
                  </a:lnTo>
                  <a:lnTo>
                    <a:pt x="325" y="131"/>
                  </a:lnTo>
                  <a:lnTo>
                    <a:pt x="339" y="118"/>
                  </a:lnTo>
                  <a:lnTo>
                    <a:pt x="314" y="116"/>
                  </a:lnTo>
                  <a:lnTo>
                    <a:pt x="346" y="115"/>
                  </a:lnTo>
                  <a:lnTo>
                    <a:pt x="342" y="105"/>
                  </a:lnTo>
                  <a:lnTo>
                    <a:pt x="357" y="107"/>
                  </a:lnTo>
                  <a:lnTo>
                    <a:pt x="440" y="65"/>
                  </a:lnTo>
                  <a:lnTo>
                    <a:pt x="349" y="80"/>
                  </a:lnTo>
                  <a:lnTo>
                    <a:pt x="399" y="63"/>
                  </a:lnTo>
                  <a:lnTo>
                    <a:pt x="369" y="64"/>
                  </a:lnTo>
                  <a:lnTo>
                    <a:pt x="361" y="56"/>
                  </a:lnTo>
                  <a:lnTo>
                    <a:pt x="418" y="60"/>
                  </a:lnTo>
                  <a:lnTo>
                    <a:pt x="492" y="39"/>
                  </a:lnTo>
                  <a:lnTo>
                    <a:pt x="491" y="28"/>
                  </a:lnTo>
                  <a:lnTo>
                    <a:pt x="461" y="28"/>
                  </a:lnTo>
                  <a:lnTo>
                    <a:pt x="453" y="11"/>
                  </a:lnTo>
                  <a:lnTo>
                    <a:pt x="369" y="19"/>
                  </a:lnTo>
                  <a:lnTo>
                    <a:pt x="404" y="7"/>
                  </a:lnTo>
                  <a:lnTo>
                    <a:pt x="293" y="0"/>
                  </a:lnTo>
                  <a:lnTo>
                    <a:pt x="284" y="9"/>
                  </a:lnTo>
                  <a:lnTo>
                    <a:pt x="292" y="13"/>
                  </a:lnTo>
                  <a:lnTo>
                    <a:pt x="271" y="5"/>
                  </a:lnTo>
                  <a:lnTo>
                    <a:pt x="221" y="5"/>
                  </a:lnTo>
                  <a:lnTo>
                    <a:pt x="257" y="23"/>
                  </a:lnTo>
                  <a:lnTo>
                    <a:pt x="244" y="28"/>
                  </a:lnTo>
                  <a:lnTo>
                    <a:pt x="227" y="10"/>
                  </a:lnTo>
                  <a:lnTo>
                    <a:pt x="180" y="8"/>
                  </a:lnTo>
                  <a:lnTo>
                    <a:pt x="189" y="16"/>
                  </a:lnTo>
                  <a:lnTo>
                    <a:pt x="155" y="13"/>
                  </a:lnTo>
                  <a:lnTo>
                    <a:pt x="172" y="25"/>
                  </a:lnTo>
                  <a:lnTo>
                    <a:pt x="144" y="18"/>
                  </a:lnTo>
                  <a:lnTo>
                    <a:pt x="153" y="25"/>
                  </a:lnTo>
                  <a:lnTo>
                    <a:pt x="137" y="28"/>
                  </a:lnTo>
                  <a:lnTo>
                    <a:pt x="172" y="45"/>
                  </a:lnTo>
                  <a:lnTo>
                    <a:pt x="95" y="26"/>
                  </a:lnTo>
                  <a:lnTo>
                    <a:pt x="76" y="40"/>
                  </a:lnTo>
                  <a:lnTo>
                    <a:pt x="106" y="46"/>
                  </a:lnTo>
                  <a:lnTo>
                    <a:pt x="55" y="41"/>
                  </a:lnTo>
                  <a:lnTo>
                    <a:pt x="0" y="6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1518" y="1376"/>
              <a:ext cx="388" cy="278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55" y="0"/>
                </a:cxn>
                <a:cxn ang="0">
                  <a:pos x="53" y="38"/>
                </a:cxn>
                <a:cxn ang="0">
                  <a:pos x="81" y="78"/>
                </a:cxn>
                <a:cxn ang="0">
                  <a:pos x="82" y="84"/>
                </a:cxn>
                <a:cxn ang="0">
                  <a:pos x="65" y="57"/>
                </a:cxn>
                <a:cxn ang="0">
                  <a:pos x="70" y="29"/>
                </a:cxn>
                <a:cxn ang="0">
                  <a:pos x="72" y="25"/>
                </a:cxn>
                <a:cxn ang="0">
                  <a:pos x="80" y="16"/>
                </a:cxn>
                <a:cxn ang="0">
                  <a:pos x="117" y="5"/>
                </a:cxn>
                <a:cxn ang="0">
                  <a:pos x="137" y="19"/>
                </a:cxn>
                <a:cxn ang="0">
                  <a:pos x="146" y="58"/>
                </a:cxn>
                <a:cxn ang="0">
                  <a:pos x="174" y="49"/>
                </a:cxn>
                <a:cxn ang="0">
                  <a:pos x="237" y="43"/>
                </a:cxn>
                <a:cxn ang="0">
                  <a:pos x="241" y="67"/>
                </a:cxn>
                <a:cxn ang="0">
                  <a:pos x="258" y="73"/>
                </a:cxn>
                <a:cxn ang="0">
                  <a:pos x="282" y="66"/>
                </a:cxn>
                <a:cxn ang="0">
                  <a:pos x="304" y="82"/>
                </a:cxn>
                <a:cxn ang="0">
                  <a:pos x="311" y="84"/>
                </a:cxn>
                <a:cxn ang="0">
                  <a:pos x="324" y="90"/>
                </a:cxn>
                <a:cxn ang="0">
                  <a:pos x="347" y="98"/>
                </a:cxn>
                <a:cxn ang="0">
                  <a:pos x="344" y="109"/>
                </a:cxn>
                <a:cxn ang="0">
                  <a:pos x="352" y="107"/>
                </a:cxn>
                <a:cxn ang="0">
                  <a:pos x="340" y="127"/>
                </a:cxn>
                <a:cxn ang="0">
                  <a:pos x="346" y="138"/>
                </a:cxn>
                <a:cxn ang="0">
                  <a:pos x="348" y="154"/>
                </a:cxn>
                <a:cxn ang="0">
                  <a:pos x="406" y="170"/>
                </a:cxn>
                <a:cxn ang="0">
                  <a:pos x="433" y="191"/>
                </a:cxn>
                <a:cxn ang="0">
                  <a:pos x="460" y="207"/>
                </a:cxn>
                <a:cxn ang="0">
                  <a:pos x="442" y="217"/>
                </a:cxn>
                <a:cxn ang="0">
                  <a:pos x="441" y="237"/>
                </a:cxn>
                <a:cxn ang="0">
                  <a:pos x="425" y="255"/>
                </a:cxn>
                <a:cxn ang="0">
                  <a:pos x="353" y="216"/>
                </a:cxn>
                <a:cxn ang="0">
                  <a:pos x="356" y="237"/>
                </a:cxn>
                <a:cxn ang="0">
                  <a:pos x="375" y="258"/>
                </a:cxn>
                <a:cxn ang="0">
                  <a:pos x="398" y="274"/>
                </a:cxn>
                <a:cxn ang="0">
                  <a:pos x="406" y="313"/>
                </a:cxn>
                <a:cxn ang="0">
                  <a:pos x="384" y="330"/>
                </a:cxn>
                <a:cxn ang="0">
                  <a:pos x="290" y="289"/>
                </a:cxn>
                <a:cxn ang="0">
                  <a:pos x="275" y="278"/>
                </a:cxn>
                <a:cxn ang="0">
                  <a:pos x="245" y="255"/>
                </a:cxn>
                <a:cxn ang="0">
                  <a:pos x="232" y="261"/>
                </a:cxn>
                <a:cxn ang="0">
                  <a:pos x="192" y="261"/>
                </a:cxn>
                <a:cxn ang="0">
                  <a:pos x="264" y="241"/>
                </a:cxn>
                <a:cxn ang="0">
                  <a:pos x="284" y="191"/>
                </a:cxn>
                <a:cxn ang="0">
                  <a:pos x="243" y="149"/>
                </a:cxn>
                <a:cxn ang="0">
                  <a:pos x="215" y="153"/>
                </a:cxn>
                <a:cxn ang="0">
                  <a:pos x="228" y="136"/>
                </a:cxn>
                <a:cxn ang="0">
                  <a:pos x="200" y="109"/>
                </a:cxn>
                <a:cxn ang="0">
                  <a:pos x="180" y="119"/>
                </a:cxn>
                <a:cxn ang="0">
                  <a:pos x="147" y="122"/>
                </a:cxn>
                <a:cxn ang="0">
                  <a:pos x="10" y="84"/>
                </a:cxn>
                <a:cxn ang="0">
                  <a:pos x="0" y="74"/>
                </a:cxn>
              </a:cxnLst>
              <a:rect l="0" t="0" r="r" b="b"/>
              <a:pathLst>
                <a:path w="461" h="331">
                  <a:moveTo>
                    <a:pt x="0" y="74"/>
                  </a:moveTo>
                  <a:lnTo>
                    <a:pt x="4" y="38"/>
                  </a:lnTo>
                  <a:lnTo>
                    <a:pt x="23" y="12"/>
                  </a:lnTo>
                  <a:lnTo>
                    <a:pt x="55" y="0"/>
                  </a:lnTo>
                  <a:lnTo>
                    <a:pt x="81" y="5"/>
                  </a:lnTo>
                  <a:lnTo>
                    <a:pt x="53" y="38"/>
                  </a:lnTo>
                  <a:lnTo>
                    <a:pt x="60" y="58"/>
                  </a:lnTo>
                  <a:lnTo>
                    <a:pt x="81" y="78"/>
                  </a:lnTo>
                  <a:lnTo>
                    <a:pt x="55" y="85"/>
                  </a:lnTo>
                  <a:lnTo>
                    <a:pt x="82" y="84"/>
                  </a:lnTo>
                  <a:lnTo>
                    <a:pt x="86" y="67"/>
                  </a:lnTo>
                  <a:lnTo>
                    <a:pt x="65" y="57"/>
                  </a:lnTo>
                  <a:lnTo>
                    <a:pt x="82" y="45"/>
                  </a:lnTo>
                  <a:lnTo>
                    <a:pt x="70" y="29"/>
                  </a:lnTo>
                  <a:lnTo>
                    <a:pt x="96" y="33"/>
                  </a:lnTo>
                  <a:lnTo>
                    <a:pt x="72" y="25"/>
                  </a:lnTo>
                  <a:lnTo>
                    <a:pt x="99" y="27"/>
                  </a:lnTo>
                  <a:lnTo>
                    <a:pt x="80" y="16"/>
                  </a:lnTo>
                  <a:lnTo>
                    <a:pt x="102" y="16"/>
                  </a:lnTo>
                  <a:lnTo>
                    <a:pt x="117" y="5"/>
                  </a:lnTo>
                  <a:lnTo>
                    <a:pt x="136" y="4"/>
                  </a:lnTo>
                  <a:lnTo>
                    <a:pt x="137" y="19"/>
                  </a:lnTo>
                  <a:lnTo>
                    <a:pt x="151" y="25"/>
                  </a:lnTo>
                  <a:lnTo>
                    <a:pt x="146" y="58"/>
                  </a:lnTo>
                  <a:lnTo>
                    <a:pt x="164" y="43"/>
                  </a:lnTo>
                  <a:lnTo>
                    <a:pt x="174" y="49"/>
                  </a:lnTo>
                  <a:lnTo>
                    <a:pt x="200" y="34"/>
                  </a:lnTo>
                  <a:lnTo>
                    <a:pt x="237" y="43"/>
                  </a:lnTo>
                  <a:lnTo>
                    <a:pt x="253" y="58"/>
                  </a:lnTo>
                  <a:lnTo>
                    <a:pt x="241" y="67"/>
                  </a:lnTo>
                  <a:lnTo>
                    <a:pt x="264" y="63"/>
                  </a:lnTo>
                  <a:lnTo>
                    <a:pt x="258" y="73"/>
                  </a:lnTo>
                  <a:lnTo>
                    <a:pt x="271" y="78"/>
                  </a:lnTo>
                  <a:lnTo>
                    <a:pt x="282" y="66"/>
                  </a:lnTo>
                  <a:lnTo>
                    <a:pt x="299" y="72"/>
                  </a:lnTo>
                  <a:lnTo>
                    <a:pt x="304" y="82"/>
                  </a:lnTo>
                  <a:lnTo>
                    <a:pt x="290" y="84"/>
                  </a:lnTo>
                  <a:lnTo>
                    <a:pt x="311" y="84"/>
                  </a:lnTo>
                  <a:lnTo>
                    <a:pt x="308" y="97"/>
                  </a:lnTo>
                  <a:lnTo>
                    <a:pt x="324" y="90"/>
                  </a:lnTo>
                  <a:lnTo>
                    <a:pt x="314" y="101"/>
                  </a:lnTo>
                  <a:lnTo>
                    <a:pt x="347" y="98"/>
                  </a:lnTo>
                  <a:lnTo>
                    <a:pt x="328" y="109"/>
                  </a:lnTo>
                  <a:lnTo>
                    <a:pt x="344" y="109"/>
                  </a:lnTo>
                  <a:lnTo>
                    <a:pt x="338" y="117"/>
                  </a:lnTo>
                  <a:lnTo>
                    <a:pt x="352" y="107"/>
                  </a:lnTo>
                  <a:lnTo>
                    <a:pt x="367" y="118"/>
                  </a:lnTo>
                  <a:lnTo>
                    <a:pt x="340" y="127"/>
                  </a:lnTo>
                  <a:lnTo>
                    <a:pt x="378" y="136"/>
                  </a:lnTo>
                  <a:lnTo>
                    <a:pt x="346" y="138"/>
                  </a:lnTo>
                  <a:lnTo>
                    <a:pt x="358" y="143"/>
                  </a:lnTo>
                  <a:lnTo>
                    <a:pt x="348" y="154"/>
                  </a:lnTo>
                  <a:lnTo>
                    <a:pt x="387" y="173"/>
                  </a:lnTo>
                  <a:lnTo>
                    <a:pt x="406" y="170"/>
                  </a:lnTo>
                  <a:lnTo>
                    <a:pt x="414" y="193"/>
                  </a:lnTo>
                  <a:lnTo>
                    <a:pt x="433" y="191"/>
                  </a:lnTo>
                  <a:lnTo>
                    <a:pt x="431" y="202"/>
                  </a:lnTo>
                  <a:lnTo>
                    <a:pt x="460" y="207"/>
                  </a:lnTo>
                  <a:lnTo>
                    <a:pt x="455" y="219"/>
                  </a:lnTo>
                  <a:lnTo>
                    <a:pt x="442" y="217"/>
                  </a:lnTo>
                  <a:lnTo>
                    <a:pt x="448" y="225"/>
                  </a:lnTo>
                  <a:lnTo>
                    <a:pt x="441" y="237"/>
                  </a:lnTo>
                  <a:lnTo>
                    <a:pt x="428" y="231"/>
                  </a:lnTo>
                  <a:lnTo>
                    <a:pt x="425" y="255"/>
                  </a:lnTo>
                  <a:lnTo>
                    <a:pt x="372" y="212"/>
                  </a:lnTo>
                  <a:lnTo>
                    <a:pt x="353" y="216"/>
                  </a:lnTo>
                  <a:lnTo>
                    <a:pt x="367" y="226"/>
                  </a:lnTo>
                  <a:lnTo>
                    <a:pt x="356" y="237"/>
                  </a:lnTo>
                  <a:lnTo>
                    <a:pt x="365" y="236"/>
                  </a:lnTo>
                  <a:lnTo>
                    <a:pt x="375" y="258"/>
                  </a:lnTo>
                  <a:lnTo>
                    <a:pt x="401" y="262"/>
                  </a:lnTo>
                  <a:lnTo>
                    <a:pt x="398" y="274"/>
                  </a:lnTo>
                  <a:lnTo>
                    <a:pt x="413" y="284"/>
                  </a:lnTo>
                  <a:lnTo>
                    <a:pt x="406" y="313"/>
                  </a:lnTo>
                  <a:lnTo>
                    <a:pt x="340" y="284"/>
                  </a:lnTo>
                  <a:lnTo>
                    <a:pt x="384" y="330"/>
                  </a:lnTo>
                  <a:lnTo>
                    <a:pt x="302" y="304"/>
                  </a:lnTo>
                  <a:lnTo>
                    <a:pt x="290" y="289"/>
                  </a:lnTo>
                  <a:lnTo>
                    <a:pt x="301" y="287"/>
                  </a:lnTo>
                  <a:lnTo>
                    <a:pt x="275" y="278"/>
                  </a:lnTo>
                  <a:lnTo>
                    <a:pt x="266" y="261"/>
                  </a:lnTo>
                  <a:lnTo>
                    <a:pt x="245" y="255"/>
                  </a:lnTo>
                  <a:lnTo>
                    <a:pt x="244" y="267"/>
                  </a:lnTo>
                  <a:lnTo>
                    <a:pt x="232" y="261"/>
                  </a:lnTo>
                  <a:lnTo>
                    <a:pt x="215" y="272"/>
                  </a:lnTo>
                  <a:lnTo>
                    <a:pt x="192" y="261"/>
                  </a:lnTo>
                  <a:lnTo>
                    <a:pt x="203" y="241"/>
                  </a:lnTo>
                  <a:lnTo>
                    <a:pt x="264" y="241"/>
                  </a:lnTo>
                  <a:lnTo>
                    <a:pt x="249" y="220"/>
                  </a:lnTo>
                  <a:lnTo>
                    <a:pt x="284" y="191"/>
                  </a:lnTo>
                  <a:lnTo>
                    <a:pt x="260" y="152"/>
                  </a:lnTo>
                  <a:lnTo>
                    <a:pt x="243" y="149"/>
                  </a:lnTo>
                  <a:lnTo>
                    <a:pt x="253" y="143"/>
                  </a:lnTo>
                  <a:lnTo>
                    <a:pt x="215" y="153"/>
                  </a:lnTo>
                  <a:lnTo>
                    <a:pt x="215" y="142"/>
                  </a:lnTo>
                  <a:lnTo>
                    <a:pt x="228" y="136"/>
                  </a:lnTo>
                  <a:lnTo>
                    <a:pt x="200" y="121"/>
                  </a:lnTo>
                  <a:lnTo>
                    <a:pt x="200" y="109"/>
                  </a:lnTo>
                  <a:lnTo>
                    <a:pt x="173" y="102"/>
                  </a:lnTo>
                  <a:lnTo>
                    <a:pt x="180" y="119"/>
                  </a:lnTo>
                  <a:lnTo>
                    <a:pt x="135" y="113"/>
                  </a:lnTo>
                  <a:lnTo>
                    <a:pt x="147" y="122"/>
                  </a:lnTo>
                  <a:lnTo>
                    <a:pt x="30" y="106"/>
                  </a:lnTo>
                  <a:lnTo>
                    <a:pt x="10" y="84"/>
                  </a:lnTo>
                  <a:lnTo>
                    <a:pt x="47" y="86"/>
                  </a:lnTo>
                  <a:lnTo>
                    <a:pt x="0" y="7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1557" y="1567"/>
              <a:ext cx="90" cy="61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5" y="45"/>
                </a:cxn>
                <a:cxn ang="0">
                  <a:pos x="25" y="0"/>
                </a:cxn>
                <a:cxn ang="0">
                  <a:pos x="34" y="16"/>
                </a:cxn>
                <a:cxn ang="0">
                  <a:pos x="59" y="20"/>
                </a:cxn>
                <a:cxn ang="0">
                  <a:pos x="106" y="53"/>
                </a:cxn>
                <a:cxn ang="0">
                  <a:pos x="100" y="64"/>
                </a:cxn>
                <a:cxn ang="0">
                  <a:pos x="57" y="49"/>
                </a:cxn>
                <a:cxn ang="0">
                  <a:pos x="30" y="72"/>
                </a:cxn>
                <a:cxn ang="0">
                  <a:pos x="24" y="53"/>
                </a:cxn>
                <a:cxn ang="0">
                  <a:pos x="0" y="59"/>
                </a:cxn>
              </a:cxnLst>
              <a:rect l="0" t="0" r="r" b="b"/>
              <a:pathLst>
                <a:path w="107" h="73">
                  <a:moveTo>
                    <a:pt x="0" y="59"/>
                  </a:moveTo>
                  <a:lnTo>
                    <a:pt x="15" y="45"/>
                  </a:lnTo>
                  <a:lnTo>
                    <a:pt x="25" y="0"/>
                  </a:lnTo>
                  <a:lnTo>
                    <a:pt x="34" y="16"/>
                  </a:lnTo>
                  <a:lnTo>
                    <a:pt x="59" y="20"/>
                  </a:lnTo>
                  <a:lnTo>
                    <a:pt x="106" y="53"/>
                  </a:lnTo>
                  <a:lnTo>
                    <a:pt x="100" y="64"/>
                  </a:lnTo>
                  <a:lnTo>
                    <a:pt x="57" y="49"/>
                  </a:lnTo>
                  <a:lnTo>
                    <a:pt x="30" y="72"/>
                  </a:lnTo>
                  <a:lnTo>
                    <a:pt x="24" y="53"/>
                  </a:lnTo>
                  <a:lnTo>
                    <a:pt x="0" y="5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1933" y="1853"/>
              <a:ext cx="92" cy="88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44" y="5"/>
                </a:cxn>
                <a:cxn ang="0">
                  <a:pos x="61" y="0"/>
                </a:cxn>
                <a:cxn ang="0">
                  <a:pos x="41" y="41"/>
                </a:cxn>
                <a:cxn ang="0">
                  <a:pos x="54" y="32"/>
                </a:cxn>
                <a:cxn ang="0">
                  <a:pos x="64" y="49"/>
                </a:cxn>
                <a:cxn ang="0">
                  <a:pos x="92" y="49"/>
                </a:cxn>
                <a:cxn ang="0">
                  <a:pos x="86" y="65"/>
                </a:cxn>
                <a:cxn ang="0">
                  <a:pos x="100" y="63"/>
                </a:cxn>
                <a:cxn ang="0">
                  <a:pos x="90" y="80"/>
                </a:cxn>
                <a:cxn ang="0">
                  <a:pos x="104" y="71"/>
                </a:cxn>
                <a:cxn ang="0">
                  <a:pos x="107" y="87"/>
                </a:cxn>
                <a:cxn ang="0">
                  <a:pos x="93" y="104"/>
                </a:cxn>
                <a:cxn ang="0">
                  <a:pos x="92" y="92"/>
                </a:cxn>
                <a:cxn ang="0">
                  <a:pos x="86" y="98"/>
                </a:cxn>
                <a:cxn ang="0">
                  <a:pos x="86" y="78"/>
                </a:cxn>
                <a:cxn ang="0">
                  <a:pos x="59" y="98"/>
                </a:cxn>
                <a:cxn ang="0">
                  <a:pos x="75" y="85"/>
                </a:cxn>
                <a:cxn ang="0">
                  <a:pos x="52" y="87"/>
                </a:cxn>
                <a:cxn ang="0">
                  <a:pos x="58" y="79"/>
                </a:cxn>
                <a:cxn ang="0">
                  <a:pos x="0" y="81"/>
                </a:cxn>
              </a:cxnLst>
              <a:rect l="0" t="0" r="r" b="b"/>
              <a:pathLst>
                <a:path w="108" h="105">
                  <a:moveTo>
                    <a:pt x="0" y="81"/>
                  </a:moveTo>
                  <a:lnTo>
                    <a:pt x="44" y="5"/>
                  </a:lnTo>
                  <a:lnTo>
                    <a:pt x="61" y="0"/>
                  </a:lnTo>
                  <a:lnTo>
                    <a:pt x="41" y="41"/>
                  </a:lnTo>
                  <a:lnTo>
                    <a:pt x="54" y="32"/>
                  </a:lnTo>
                  <a:lnTo>
                    <a:pt x="64" y="49"/>
                  </a:lnTo>
                  <a:lnTo>
                    <a:pt x="92" y="49"/>
                  </a:lnTo>
                  <a:lnTo>
                    <a:pt x="86" y="65"/>
                  </a:lnTo>
                  <a:lnTo>
                    <a:pt x="100" y="63"/>
                  </a:lnTo>
                  <a:lnTo>
                    <a:pt x="90" y="80"/>
                  </a:lnTo>
                  <a:lnTo>
                    <a:pt x="104" y="71"/>
                  </a:lnTo>
                  <a:lnTo>
                    <a:pt x="107" y="87"/>
                  </a:lnTo>
                  <a:lnTo>
                    <a:pt x="93" y="104"/>
                  </a:lnTo>
                  <a:lnTo>
                    <a:pt x="92" y="92"/>
                  </a:lnTo>
                  <a:lnTo>
                    <a:pt x="86" y="98"/>
                  </a:lnTo>
                  <a:lnTo>
                    <a:pt x="86" y="78"/>
                  </a:lnTo>
                  <a:lnTo>
                    <a:pt x="59" y="98"/>
                  </a:lnTo>
                  <a:lnTo>
                    <a:pt x="75" y="85"/>
                  </a:lnTo>
                  <a:lnTo>
                    <a:pt x="52" y="87"/>
                  </a:lnTo>
                  <a:lnTo>
                    <a:pt x="58" y="79"/>
                  </a:lnTo>
                  <a:lnTo>
                    <a:pt x="0" y="81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1715" y="2861"/>
              <a:ext cx="112" cy="569"/>
            </a:xfrm>
            <a:custGeom>
              <a:avLst/>
              <a:gdLst/>
              <a:ahLst/>
              <a:cxnLst>
                <a:cxn ang="0">
                  <a:pos x="0" y="529"/>
                </a:cxn>
                <a:cxn ang="0">
                  <a:pos x="9" y="511"/>
                </a:cxn>
                <a:cxn ang="0">
                  <a:pos x="28" y="524"/>
                </a:cxn>
                <a:cxn ang="0">
                  <a:pos x="45" y="489"/>
                </a:cxn>
                <a:cxn ang="0">
                  <a:pos x="38" y="476"/>
                </a:cxn>
                <a:cxn ang="0">
                  <a:pos x="51" y="428"/>
                </a:cxn>
                <a:cxn ang="0">
                  <a:pos x="27" y="424"/>
                </a:cxn>
                <a:cxn ang="0">
                  <a:pos x="30" y="346"/>
                </a:cxn>
                <a:cxn ang="0">
                  <a:pos x="64" y="265"/>
                </a:cxn>
                <a:cxn ang="0">
                  <a:pos x="63" y="197"/>
                </a:cxn>
                <a:cxn ang="0">
                  <a:pos x="86" y="69"/>
                </a:cxn>
                <a:cxn ang="0">
                  <a:pos x="79" y="11"/>
                </a:cxn>
                <a:cxn ang="0">
                  <a:pos x="94" y="0"/>
                </a:cxn>
                <a:cxn ang="0">
                  <a:pos x="111" y="29"/>
                </a:cxn>
                <a:cxn ang="0">
                  <a:pos x="121" y="89"/>
                </a:cxn>
                <a:cxn ang="0">
                  <a:pos x="132" y="91"/>
                </a:cxn>
                <a:cxn ang="0">
                  <a:pos x="131" y="111"/>
                </a:cxn>
                <a:cxn ang="0">
                  <a:pos x="113" y="119"/>
                </a:cxn>
                <a:cxn ang="0">
                  <a:pos x="113" y="159"/>
                </a:cxn>
                <a:cxn ang="0">
                  <a:pos x="94" y="181"/>
                </a:cxn>
                <a:cxn ang="0">
                  <a:pos x="79" y="236"/>
                </a:cxn>
                <a:cxn ang="0">
                  <a:pos x="91" y="289"/>
                </a:cxn>
                <a:cxn ang="0">
                  <a:pos x="70" y="333"/>
                </a:cxn>
                <a:cxn ang="0">
                  <a:pos x="56" y="445"/>
                </a:cxn>
                <a:cxn ang="0">
                  <a:pos x="67" y="486"/>
                </a:cxn>
                <a:cxn ang="0">
                  <a:pos x="57" y="489"/>
                </a:cxn>
                <a:cxn ang="0">
                  <a:pos x="62" y="525"/>
                </a:cxn>
                <a:cxn ang="0">
                  <a:pos x="34" y="600"/>
                </a:cxn>
                <a:cxn ang="0">
                  <a:pos x="37" y="612"/>
                </a:cxn>
                <a:cxn ang="0">
                  <a:pos x="50" y="608"/>
                </a:cxn>
                <a:cxn ang="0">
                  <a:pos x="56" y="637"/>
                </a:cxn>
                <a:cxn ang="0">
                  <a:pos x="113" y="643"/>
                </a:cxn>
                <a:cxn ang="0">
                  <a:pos x="75" y="655"/>
                </a:cxn>
                <a:cxn ang="0">
                  <a:pos x="70" y="676"/>
                </a:cxn>
                <a:cxn ang="0">
                  <a:pos x="53" y="670"/>
                </a:cxn>
                <a:cxn ang="0">
                  <a:pos x="71" y="657"/>
                </a:cxn>
                <a:cxn ang="0">
                  <a:pos x="44" y="651"/>
                </a:cxn>
                <a:cxn ang="0">
                  <a:pos x="41" y="627"/>
                </a:cxn>
                <a:cxn ang="0">
                  <a:pos x="33" y="638"/>
                </a:cxn>
                <a:cxn ang="0">
                  <a:pos x="23" y="616"/>
                </a:cxn>
                <a:cxn ang="0">
                  <a:pos x="28" y="609"/>
                </a:cxn>
                <a:cxn ang="0">
                  <a:pos x="15" y="599"/>
                </a:cxn>
                <a:cxn ang="0">
                  <a:pos x="27" y="587"/>
                </a:cxn>
                <a:cxn ang="0">
                  <a:pos x="15" y="554"/>
                </a:cxn>
                <a:cxn ang="0">
                  <a:pos x="36" y="557"/>
                </a:cxn>
                <a:cxn ang="0">
                  <a:pos x="15" y="540"/>
                </a:cxn>
                <a:cxn ang="0">
                  <a:pos x="21" y="528"/>
                </a:cxn>
                <a:cxn ang="0">
                  <a:pos x="0" y="529"/>
                </a:cxn>
              </a:cxnLst>
              <a:rect l="0" t="0" r="r" b="b"/>
              <a:pathLst>
                <a:path w="133" h="677">
                  <a:moveTo>
                    <a:pt x="0" y="529"/>
                  </a:moveTo>
                  <a:lnTo>
                    <a:pt x="9" y="511"/>
                  </a:lnTo>
                  <a:lnTo>
                    <a:pt x="28" y="524"/>
                  </a:lnTo>
                  <a:lnTo>
                    <a:pt x="45" y="489"/>
                  </a:lnTo>
                  <a:lnTo>
                    <a:pt x="38" y="476"/>
                  </a:lnTo>
                  <a:lnTo>
                    <a:pt x="51" y="428"/>
                  </a:lnTo>
                  <a:lnTo>
                    <a:pt x="27" y="424"/>
                  </a:lnTo>
                  <a:lnTo>
                    <a:pt x="30" y="346"/>
                  </a:lnTo>
                  <a:lnTo>
                    <a:pt x="64" y="265"/>
                  </a:lnTo>
                  <a:lnTo>
                    <a:pt x="63" y="197"/>
                  </a:lnTo>
                  <a:lnTo>
                    <a:pt x="86" y="69"/>
                  </a:lnTo>
                  <a:lnTo>
                    <a:pt x="79" y="11"/>
                  </a:lnTo>
                  <a:lnTo>
                    <a:pt x="94" y="0"/>
                  </a:lnTo>
                  <a:lnTo>
                    <a:pt x="111" y="29"/>
                  </a:lnTo>
                  <a:lnTo>
                    <a:pt x="121" y="89"/>
                  </a:lnTo>
                  <a:lnTo>
                    <a:pt x="132" y="91"/>
                  </a:lnTo>
                  <a:lnTo>
                    <a:pt x="131" y="111"/>
                  </a:lnTo>
                  <a:lnTo>
                    <a:pt x="113" y="119"/>
                  </a:lnTo>
                  <a:lnTo>
                    <a:pt x="113" y="159"/>
                  </a:lnTo>
                  <a:lnTo>
                    <a:pt x="94" y="181"/>
                  </a:lnTo>
                  <a:lnTo>
                    <a:pt x="79" y="236"/>
                  </a:lnTo>
                  <a:lnTo>
                    <a:pt x="91" y="289"/>
                  </a:lnTo>
                  <a:lnTo>
                    <a:pt x="70" y="333"/>
                  </a:lnTo>
                  <a:lnTo>
                    <a:pt x="56" y="445"/>
                  </a:lnTo>
                  <a:lnTo>
                    <a:pt x="67" y="486"/>
                  </a:lnTo>
                  <a:lnTo>
                    <a:pt x="57" y="489"/>
                  </a:lnTo>
                  <a:lnTo>
                    <a:pt x="62" y="525"/>
                  </a:lnTo>
                  <a:lnTo>
                    <a:pt x="34" y="600"/>
                  </a:lnTo>
                  <a:lnTo>
                    <a:pt x="37" y="612"/>
                  </a:lnTo>
                  <a:lnTo>
                    <a:pt x="50" y="608"/>
                  </a:lnTo>
                  <a:lnTo>
                    <a:pt x="56" y="637"/>
                  </a:lnTo>
                  <a:lnTo>
                    <a:pt x="113" y="643"/>
                  </a:lnTo>
                  <a:lnTo>
                    <a:pt x="75" y="655"/>
                  </a:lnTo>
                  <a:lnTo>
                    <a:pt x="70" y="676"/>
                  </a:lnTo>
                  <a:lnTo>
                    <a:pt x="53" y="670"/>
                  </a:lnTo>
                  <a:lnTo>
                    <a:pt x="71" y="657"/>
                  </a:lnTo>
                  <a:lnTo>
                    <a:pt x="44" y="651"/>
                  </a:lnTo>
                  <a:lnTo>
                    <a:pt x="41" y="627"/>
                  </a:lnTo>
                  <a:lnTo>
                    <a:pt x="33" y="638"/>
                  </a:lnTo>
                  <a:lnTo>
                    <a:pt x="23" y="616"/>
                  </a:lnTo>
                  <a:lnTo>
                    <a:pt x="28" y="609"/>
                  </a:lnTo>
                  <a:lnTo>
                    <a:pt x="15" y="599"/>
                  </a:lnTo>
                  <a:lnTo>
                    <a:pt x="27" y="587"/>
                  </a:lnTo>
                  <a:lnTo>
                    <a:pt x="15" y="554"/>
                  </a:lnTo>
                  <a:lnTo>
                    <a:pt x="36" y="557"/>
                  </a:lnTo>
                  <a:lnTo>
                    <a:pt x="15" y="540"/>
                  </a:lnTo>
                  <a:lnTo>
                    <a:pt x="21" y="528"/>
                  </a:lnTo>
                  <a:lnTo>
                    <a:pt x="0" y="52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1720" y="3339"/>
              <a:ext cx="14" cy="22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4" y="0"/>
                </a:cxn>
                <a:cxn ang="0">
                  <a:pos x="16" y="25"/>
                </a:cxn>
                <a:cxn ang="0">
                  <a:pos x="0" y="11"/>
                </a:cxn>
              </a:cxnLst>
              <a:rect l="0" t="0" r="r" b="b"/>
              <a:pathLst>
                <a:path w="17" h="26">
                  <a:moveTo>
                    <a:pt x="0" y="11"/>
                  </a:moveTo>
                  <a:lnTo>
                    <a:pt x="4" y="0"/>
                  </a:lnTo>
                  <a:lnTo>
                    <a:pt x="16" y="25"/>
                  </a:lnTo>
                  <a:lnTo>
                    <a:pt x="0" y="11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1730" y="3223"/>
              <a:ext cx="13" cy="27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" y="0"/>
                </a:cxn>
                <a:cxn ang="0">
                  <a:pos x="16" y="32"/>
                </a:cxn>
                <a:cxn ang="0">
                  <a:pos x="0" y="28"/>
                </a:cxn>
              </a:cxnLst>
              <a:rect l="0" t="0" r="r" b="b"/>
              <a:pathLst>
                <a:path w="17" h="33">
                  <a:moveTo>
                    <a:pt x="0" y="28"/>
                  </a:moveTo>
                  <a:lnTo>
                    <a:pt x="16" y="0"/>
                  </a:lnTo>
                  <a:lnTo>
                    <a:pt x="16" y="32"/>
                  </a:lnTo>
                  <a:lnTo>
                    <a:pt x="0" y="28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1670" y="2454"/>
              <a:ext cx="162" cy="225"/>
            </a:xfrm>
            <a:custGeom>
              <a:avLst/>
              <a:gdLst/>
              <a:ahLst/>
              <a:cxnLst>
                <a:cxn ang="0">
                  <a:pos x="0" y="178"/>
                </a:cxn>
                <a:cxn ang="0">
                  <a:pos x="23" y="197"/>
                </a:cxn>
                <a:cxn ang="0">
                  <a:pos x="57" y="202"/>
                </a:cxn>
                <a:cxn ang="0">
                  <a:pos x="92" y="238"/>
                </a:cxn>
                <a:cxn ang="0">
                  <a:pos x="138" y="242"/>
                </a:cxn>
                <a:cxn ang="0">
                  <a:pos x="131" y="261"/>
                </a:cxn>
                <a:cxn ang="0">
                  <a:pos x="143" y="267"/>
                </a:cxn>
                <a:cxn ang="0">
                  <a:pos x="149" y="221"/>
                </a:cxn>
                <a:cxn ang="0">
                  <a:pos x="141" y="192"/>
                </a:cxn>
                <a:cxn ang="0">
                  <a:pos x="156" y="191"/>
                </a:cxn>
                <a:cxn ang="0">
                  <a:pos x="145" y="174"/>
                </a:cxn>
                <a:cxn ang="0">
                  <a:pos x="183" y="168"/>
                </a:cxn>
                <a:cxn ang="0">
                  <a:pos x="191" y="180"/>
                </a:cxn>
                <a:cxn ang="0">
                  <a:pos x="177" y="156"/>
                </a:cxn>
                <a:cxn ang="0">
                  <a:pos x="182" y="100"/>
                </a:cxn>
                <a:cxn ang="0">
                  <a:pos x="151" y="102"/>
                </a:cxn>
                <a:cxn ang="0">
                  <a:pos x="141" y="89"/>
                </a:cxn>
                <a:cxn ang="0">
                  <a:pos x="110" y="85"/>
                </a:cxn>
                <a:cxn ang="0">
                  <a:pos x="89" y="52"/>
                </a:cxn>
                <a:cxn ang="0">
                  <a:pos x="120" y="10"/>
                </a:cxn>
                <a:cxn ang="0">
                  <a:pos x="116" y="0"/>
                </a:cxn>
                <a:cxn ang="0">
                  <a:pos x="61" y="23"/>
                </a:cxn>
                <a:cxn ang="0">
                  <a:pos x="32" y="71"/>
                </a:cxn>
                <a:cxn ang="0">
                  <a:pos x="22" y="60"/>
                </a:cxn>
                <a:cxn ang="0">
                  <a:pos x="16" y="83"/>
                </a:cxn>
                <a:cxn ang="0">
                  <a:pos x="22" y="137"/>
                </a:cxn>
                <a:cxn ang="0">
                  <a:pos x="29" y="137"/>
                </a:cxn>
                <a:cxn ang="0">
                  <a:pos x="0" y="178"/>
                </a:cxn>
              </a:cxnLst>
              <a:rect l="0" t="0" r="r" b="b"/>
              <a:pathLst>
                <a:path w="192" h="268">
                  <a:moveTo>
                    <a:pt x="0" y="178"/>
                  </a:moveTo>
                  <a:lnTo>
                    <a:pt x="23" y="197"/>
                  </a:lnTo>
                  <a:lnTo>
                    <a:pt x="57" y="202"/>
                  </a:lnTo>
                  <a:lnTo>
                    <a:pt x="92" y="238"/>
                  </a:lnTo>
                  <a:lnTo>
                    <a:pt x="138" y="242"/>
                  </a:lnTo>
                  <a:lnTo>
                    <a:pt x="131" y="261"/>
                  </a:lnTo>
                  <a:lnTo>
                    <a:pt x="143" y="267"/>
                  </a:lnTo>
                  <a:lnTo>
                    <a:pt x="149" y="221"/>
                  </a:lnTo>
                  <a:lnTo>
                    <a:pt x="141" y="192"/>
                  </a:lnTo>
                  <a:lnTo>
                    <a:pt x="156" y="191"/>
                  </a:lnTo>
                  <a:lnTo>
                    <a:pt x="145" y="174"/>
                  </a:lnTo>
                  <a:lnTo>
                    <a:pt x="183" y="168"/>
                  </a:lnTo>
                  <a:lnTo>
                    <a:pt x="191" y="180"/>
                  </a:lnTo>
                  <a:lnTo>
                    <a:pt x="177" y="156"/>
                  </a:lnTo>
                  <a:lnTo>
                    <a:pt x="182" y="100"/>
                  </a:lnTo>
                  <a:lnTo>
                    <a:pt x="151" y="102"/>
                  </a:lnTo>
                  <a:lnTo>
                    <a:pt x="141" y="89"/>
                  </a:lnTo>
                  <a:lnTo>
                    <a:pt x="110" y="85"/>
                  </a:lnTo>
                  <a:lnTo>
                    <a:pt x="89" y="52"/>
                  </a:lnTo>
                  <a:lnTo>
                    <a:pt x="120" y="10"/>
                  </a:lnTo>
                  <a:lnTo>
                    <a:pt x="116" y="0"/>
                  </a:lnTo>
                  <a:lnTo>
                    <a:pt x="61" y="23"/>
                  </a:lnTo>
                  <a:lnTo>
                    <a:pt x="32" y="71"/>
                  </a:lnTo>
                  <a:lnTo>
                    <a:pt x="22" y="60"/>
                  </a:lnTo>
                  <a:lnTo>
                    <a:pt x="16" y="83"/>
                  </a:lnTo>
                  <a:lnTo>
                    <a:pt x="22" y="137"/>
                  </a:lnTo>
                  <a:lnTo>
                    <a:pt x="29" y="137"/>
                  </a:lnTo>
                  <a:lnTo>
                    <a:pt x="0" y="178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1578" y="2473"/>
              <a:ext cx="41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"/>
                </a:cxn>
                <a:cxn ang="0">
                  <a:pos x="10" y="14"/>
                </a:cxn>
                <a:cxn ang="0">
                  <a:pos x="42" y="43"/>
                </a:cxn>
                <a:cxn ang="0">
                  <a:pos x="49" y="21"/>
                </a:cxn>
                <a:cxn ang="0">
                  <a:pos x="33" y="1"/>
                </a:cxn>
                <a:cxn ang="0">
                  <a:pos x="0" y="0"/>
                </a:cxn>
              </a:cxnLst>
              <a:rect l="0" t="0" r="r" b="b"/>
              <a:pathLst>
                <a:path w="50" h="44">
                  <a:moveTo>
                    <a:pt x="0" y="0"/>
                  </a:moveTo>
                  <a:lnTo>
                    <a:pt x="0" y="17"/>
                  </a:lnTo>
                  <a:lnTo>
                    <a:pt x="10" y="14"/>
                  </a:lnTo>
                  <a:lnTo>
                    <a:pt x="42" y="43"/>
                  </a:lnTo>
                  <a:lnTo>
                    <a:pt x="49" y="21"/>
                  </a:lnTo>
                  <a:lnTo>
                    <a:pt x="33" y="1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1587" y="2303"/>
              <a:ext cx="146" cy="4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4" y="3"/>
                </a:cxn>
                <a:cxn ang="0">
                  <a:pos x="68" y="0"/>
                </a:cxn>
                <a:cxn ang="0">
                  <a:pos x="173" y="46"/>
                </a:cxn>
                <a:cxn ang="0">
                  <a:pos x="117" y="55"/>
                </a:cxn>
                <a:cxn ang="0">
                  <a:pos x="126" y="44"/>
                </a:cxn>
                <a:cxn ang="0">
                  <a:pos x="99" y="26"/>
                </a:cxn>
                <a:cxn ang="0">
                  <a:pos x="48" y="16"/>
                </a:cxn>
                <a:cxn ang="0">
                  <a:pos x="50" y="9"/>
                </a:cxn>
                <a:cxn ang="0">
                  <a:pos x="0" y="21"/>
                </a:cxn>
              </a:cxnLst>
              <a:rect l="0" t="0" r="r" b="b"/>
              <a:pathLst>
                <a:path w="174" h="56">
                  <a:moveTo>
                    <a:pt x="0" y="21"/>
                  </a:moveTo>
                  <a:lnTo>
                    <a:pt x="24" y="3"/>
                  </a:lnTo>
                  <a:lnTo>
                    <a:pt x="68" y="0"/>
                  </a:lnTo>
                  <a:lnTo>
                    <a:pt x="173" y="46"/>
                  </a:lnTo>
                  <a:lnTo>
                    <a:pt x="117" y="55"/>
                  </a:lnTo>
                  <a:lnTo>
                    <a:pt x="126" y="44"/>
                  </a:lnTo>
                  <a:lnTo>
                    <a:pt x="99" y="26"/>
                  </a:lnTo>
                  <a:lnTo>
                    <a:pt x="48" y="16"/>
                  </a:lnTo>
                  <a:lnTo>
                    <a:pt x="50" y="9"/>
                  </a:lnTo>
                  <a:lnTo>
                    <a:pt x="0" y="21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1766" y="2350"/>
              <a:ext cx="45" cy="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"/>
                </a:cxn>
                <a:cxn ang="0">
                  <a:pos x="53" y="20"/>
                </a:cxn>
                <a:cxn ang="0">
                  <a:pos x="30" y="3"/>
                </a:cxn>
                <a:cxn ang="0">
                  <a:pos x="0" y="0"/>
                </a:cxn>
              </a:cxnLst>
              <a:rect l="0" t="0" r="r" b="b"/>
              <a:pathLst>
                <a:path w="54" h="31">
                  <a:moveTo>
                    <a:pt x="0" y="0"/>
                  </a:moveTo>
                  <a:lnTo>
                    <a:pt x="0" y="30"/>
                  </a:lnTo>
                  <a:lnTo>
                    <a:pt x="53" y="20"/>
                  </a:lnTo>
                  <a:lnTo>
                    <a:pt x="30" y="3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1643" y="2603"/>
              <a:ext cx="76" cy="86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" y="59"/>
                </a:cxn>
                <a:cxn ang="0">
                  <a:pos x="17" y="64"/>
                </a:cxn>
                <a:cxn ang="0">
                  <a:pos x="8" y="79"/>
                </a:cxn>
                <a:cxn ang="0">
                  <a:pos x="6" y="96"/>
                </a:cxn>
                <a:cxn ang="0">
                  <a:pos x="26" y="101"/>
                </a:cxn>
                <a:cxn ang="0">
                  <a:pos x="45" y="73"/>
                </a:cxn>
                <a:cxn ang="0">
                  <a:pos x="81" y="51"/>
                </a:cxn>
                <a:cxn ang="0">
                  <a:pos x="89" y="24"/>
                </a:cxn>
                <a:cxn ang="0">
                  <a:pos x="55" y="19"/>
                </a:cxn>
                <a:cxn ang="0">
                  <a:pos x="32" y="0"/>
                </a:cxn>
                <a:cxn ang="0">
                  <a:pos x="12" y="10"/>
                </a:cxn>
                <a:cxn ang="0">
                  <a:pos x="0" y="39"/>
                </a:cxn>
              </a:cxnLst>
              <a:rect l="0" t="0" r="r" b="b"/>
              <a:pathLst>
                <a:path w="90" h="102">
                  <a:moveTo>
                    <a:pt x="0" y="39"/>
                  </a:moveTo>
                  <a:lnTo>
                    <a:pt x="1" y="59"/>
                  </a:lnTo>
                  <a:lnTo>
                    <a:pt x="17" y="64"/>
                  </a:lnTo>
                  <a:lnTo>
                    <a:pt x="8" y="79"/>
                  </a:lnTo>
                  <a:lnTo>
                    <a:pt x="6" y="96"/>
                  </a:lnTo>
                  <a:lnTo>
                    <a:pt x="26" y="101"/>
                  </a:lnTo>
                  <a:lnTo>
                    <a:pt x="45" y="73"/>
                  </a:lnTo>
                  <a:lnTo>
                    <a:pt x="81" y="51"/>
                  </a:lnTo>
                  <a:lnTo>
                    <a:pt x="89" y="24"/>
                  </a:lnTo>
                  <a:lnTo>
                    <a:pt x="55" y="19"/>
                  </a:lnTo>
                  <a:lnTo>
                    <a:pt x="32" y="0"/>
                  </a:lnTo>
                  <a:lnTo>
                    <a:pt x="12" y="10"/>
                  </a:lnTo>
                  <a:lnTo>
                    <a:pt x="0" y="3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1519" y="2425"/>
              <a:ext cx="31" cy="14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1" y="0"/>
                </a:cxn>
                <a:cxn ang="0">
                  <a:pos x="37" y="16"/>
                </a:cxn>
                <a:cxn ang="0">
                  <a:pos x="0" y="12"/>
                </a:cxn>
              </a:cxnLst>
              <a:rect l="0" t="0" r="r" b="b"/>
              <a:pathLst>
                <a:path w="38" h="17">
                  <a:moveTo>
                    <a:pt x="0" y="12"/>
                  </a:moveTo>
                  <a:lnTo>
                    <a:pt x="11" y="0"/>
                  </a:lnTo>
                  <a:lnTo>
                    <a:pt x="37" y="16"/>
                  </a:lnTo>
                  <a:lnTo>
                    <a:pt x="0" y="12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2001" y="2547"/>
              <a:ext cx="39" cy="48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6" y="0"/>
                </a:cxn>
                <a:cxn ang="0">
                  <a:pos x="45" y="24"/>
                </a:cxn>
                <a:cxn ang="0">
                  <a:pos x="22" y="56"/>
                </a:cxn>
                <a:cxn ang="0">
                  <a:pos x="0" y="54"/>
                </a:cxn>
              </a:cxnLst>
              <a:rect l="0" t="0" r="r" b="b"/>
              <a:pathLst>
                <a:path w="46" h="57">
                  <a:moveTo>
                    <a:pt x="0" y="54"/>
                  </a:moveTo>
                  <a:lnTo>
                    <a:pt x="6" y="0"/>
                  </a:lnTo>
                  <a:lnTo>
                    <a:pt x="45" y="24"/>
                  </a:lnTo>
                  <a:lnTo>
                    <a:pt x="22" y="56"/>
                  </a:lnTo>
                  <a:lnTo>
                    <a:pt x="0" y="5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1749" y="1086"/>
              <a:ext cx="821" cy="605"/>
            </a:xfrm>
            <a:custGeom>
              <a:avLst/>
              <a:gdLst/>
              <a:ahLst/>
              <a:cxnLst>
                <a:cxn ang="0">
                  <a:pos x="108" y="169"/>
                </a:cxn>
                <a:cxn ang="0">
                  <a:pos x="126" y="139"/>
                </a:cxn>
                <a:cxn ang="0">
                  <a:pos x="83" y="123"/>
                </a:cxn>
                <a:cxn ang="0">
                  <a:pos x="180" y="67"/>
                </a:cxn>
                <a:cxn ang="0">
                  <a:pos x="280" y="46"/>
                </a:cxn>
                <a:cxn ang="0">
                  <a:pos x="357" y="72"/>
                </a:cxn>
                <a:cxn ang="0">
                  <a:pos x="338" y="41"/>
                </a:cxn>
                <a:cxn ang="0">
                  <a:pos x="454" y="58"/>
                </a:cxn>
                <a:cxn ang="0">
                  <a:pos x="514" y="41"/>
                </a:cxn>
                <a:cxn ang="0">
                  <a:pos x="426" y="15"/>
                </a:cxn>
                <a:cxn ang="0">
                  <a:pos x="533" y="29"/>
                </a:cxn>
                <a:cxn ang="0">
                  <a:pos x="529" y="2"/>
                </a:cxn>
                <a:cxn ang="0">
                  <a:pos x="732" y="12"/>
                </a:cxn>
                <a:cxn ang="0">
                  <a:pos x="750" y="15"/>
                </a:cxn>
                <a:cxn ang="0">
                  <a:pos x="817" y="37"/>
                </a:cxn>
                <a:cxn ang="0">
                  <a:pos x="621" y="66"/>
                </a:cxn>
                <a:cxn ang="0">
                  <a:pos x="725" y="81"/>
                </a:cxn>
                <a:cxn ang="0">
                  <a:pos x="841" y="74"/>
                </a:cxn>
                <a:cxn ang="0">
                  <a:pos x="924" y="64"/>
                </a:cxn>
                <a:cxn ang="0">
                  <a:pos x="822" y="115"/>
                </a:cxn>
                <a:cxn ang="0">
                  <a:pos x="889" y="132"/>
                </a:cxn>
                <a:cxn ang="0">
                  <a:pos x="830" y="180"/>
                </a:cxn>
                <a:cxn ang="0">
                  <a:pos x="837" y="216"/>
                </a:cxn>
                <a:cxn ang="0">
                  <a:pos x="821" y="242"/>
                </a:cxn>
                <a:cxn ang="0">
                  <a:pos x="850" y="268"/>
                </a:cxn>
                <a:cxn ang="0">
                  <a:pos x="813" y="291"/>
                </a:cxn>
                <a:cxn ang="0">
                  <a:pos x="832" y="319"/>
                </a:cxn>
                <a:cxn ang="0">
                  <a:pos x="841" y="343"/>
                </a:cxn>
                <a:cxn ang="0">
                  <a:pos x="737" y="360"/>
                </a:cxn>
                <a:cxn ang="0">
                  <a:pos x="759" y="398"/>
                </a:cxn>
                <a:cxn ang="0">
                  <a:pos x="816" y="409"/>
                </a:cxn>
                <a:cxn ang="0">
                  <a:pos x="805" y="435"/>
                </a:cxn>
                <a:cxn ang="0">
                  <a:pos x="726" y="407"/>
                </a:cxn>
                <a:cxn ang="0">
                  <a:pos x="743" y="450"/>
                </a:cxn>
                <a:cxn ang="0">
                  <a:pos x="746" y="496"/>
                </a:cxn>
                <a:cxn ang="0">
                  <a:pos x="653" y="513"/>
                </a:cxn>
                <a:cxn ang="0">
                  <a:pos x="589" y="571"/>
                </a:cxn>
                <a:cxn ang="0">
                  <a:pos x="561" y="560"/>
                </a:cxn>
                <a:cxn ang="0">
                  <a:pos x="508" y="598"/>
                </a:cxn>
                <a:cxn ang="0">
                  <a:pos x="504" y="627"/>
                </a:cxn>
                <a:cxn ang="0">
                  <a:pos x="502" y="650"/>
                </a:cxn>
                <a:cxn ang="0">
                  <a:pos x="468" y="707"/>
                </a:cxn>
                <a:cxn ang="0">
                  <a:pos x="396" y="701"/>
                </a:cxn>
                <a:cxn ang="0">
                  <a:pos x="378" y="684"/>
                </a:cxn>
                <a:cxn ang="0">
                  <a:pos x="344" y="618"/>
                </a:cxn>
                <a:cxn ang="0">
                  <a:pos x="334" y="585"/>
                </a:cxn>
                <a:cxn ang="0">
                  <a:pos x="324" y="515"/>
                </a:cxn>
                <a:cxn ang="0">
                  <a:pos x="322" y="504"/>
                </a:cxn>
                <a:cxn ang="0">
                  <a:pos x="329" y="458"/>
                </a:cxn>
                <a:cxn ang="0">
                  <a:pos x="357" y="439"/>
                </a:cxn>
                <a:cxn ang="0">
                  <a:pos x="336" y="417"/>
                </a:cxn>
                <a:cxn ang="0">
                  <a:pos x="304" y="417"/>
                </a:cxn>
                <a:cxn ang="0">
                  <a:pos x="279" y="401"/>
                </a:cxn>
                <a:cxn ang="0">
                  <a:pos x="259" y="325"/>
                </a:cxn>
                <a:cxn ang="0">
                  <a:pos x="193" y="271"/>
                </a:cxn>
                <a:cxn ang="0">
                  <a:pos x="106" y="278"/>
                </a:cxn>
                <a:cxn ang="0">
                  <a:pos x="24" y="242"/>
                </a:cxn>
                <a:cxn ang="0">
                  <a:pos x="104" y="226"/>
                </a:cxn>
              </a:cxnLst>
              <a:rect l="0" t="0" r="r" b="b"/>
              <a:pathLst>
                <a:path w="973" h="718">
                  <a:moveTo>
                    <a:pt x="0" y="201"/>
                  </a:moveTo>
                  <a:lnTo>
                    <a:pt x="5" y="190"/>
                  </a:lnTo>
                  <a:lnTo>
                    <a:pt x="68" y="169"/>
                  </a:lnTo>
                  <a:lnTo>
                    <a:pt x="108" y="169"/>
                  </a:lnTo>
                  <a:lnTo>
                    <a:pt x="131" y="153"/>
                  </a:lnTo>
                  <a:lnTo>
                    <a:pt x="123" y="147"/>
                  </a:lnTo>
                  <a:lnTo>
                    <a:pt x="138" y="142"/>
                  </a:lnTo>
                  <a:lnTo>
                    <a:pt x="126" y="139"/>
                  </a:lnTo>
                  <a:lnTo>
                    <a:pt x="148" y="132"/>
                  </a:lnTo>
                  <a:lnTo>
                    <a:pt x="140" y="126"/>
                  </a:lnTo>
                  <a:lnTo>
                    <a:pt x="112" y="137"/>
                  </a:lnTo>
                  <a:lnTo>
                    <a:pt x="83" y="123"/>
                  </a:lnTo>
                  <a:lnTo>
                    <a:pt x="119" y="115"/>
                  </a:lnTo>
                  <a:lnTo>
                    <a:pt x="139" y="92"/>
                  </a:lnTo>
                  <a:lnTo>
                    <a:pt x="182" y="91"/>
                  </a:lnTo>
                  <a:lnTo>
                    <a:pt x="180" y="67"/>
                  </a:lnTo>
                  <a:lnTo>
                    <a:pt x="212" y="66"/>
                  </a:lnTo>
                  <a:lnTo>
                    <a:pt x="245" y="83"/>
                  </a:lnTo>
                  <a:lnTo>
                    <a:pt x="206" y="61"/>
                  </a:lnTo>
                  <a:lnTo>
                    <a:pt x="280" y="46"/>
                  </a:lnTo>
                  <a:lnTo>
                    <a:pt x="298" y="56"/>
                  </a:lnTo>
                  <a:lnTo>
                    <a:pt x="301" y="78"/>
                  </a:lnTo>
                  <a:lnTo>
                    <a:pt x="310" y="60"/>
                  </a:lnTo>
                  <a:lnTo>
                    <a:pt x="357" y="72"/>
                  </a:lnTo>
                  <a:lnTo>
                    <a:pt x="340" y="62"/>
                  </a:lnTo>
                  <a:lnTo>
                    <a:pt x="363" y="64"/>
                  </a:lnTo>
                  <a:lnTo>
                    <a:pt x="344" y="52"/>
                  </a:lnTo>
                  <a:lnTo>
                    <a:pt x="338" y="41"/>
                  </a:lnTo>
                  <a:lnTo>
                    <a:pt x="348" y="39"/>
                  </a:lnTo>
                  <a:lnTo>
                    <a:pt x="442" y="70"/>
                  </a:lnTo>
                  <a:lnTo>
                    <a:pt x="435" y="60"/>
                  </a:lnTo>
                  <a:lnTo>
                    <a:pt x="454" y="58"/>
                  </a:lnTo>
                  <a:lnTo>
                    <a:pt x="442" y="50"/>
                  </a:lnTo>
                  <a:lnTo>
                    <a:pt x="474" y="52"/>
                  </a:lnTo>
                  <a:lnTo>
                    <a:pt x="424" y="29"/>
                  </a:lnTo>
                  <a:lnTo>
                    <a:pt x="514" y="41"/>
                  </a:lnTo>
                  <a:lnTo>
                    <a:pt x="495" y="29"/>
                  </a:lnTo>
                  <a:lnTo>
                    <a:pt x="442" y="27"/>
                  </a:lnTo>
                  <a:lnTo>
                    <a:pt x="459" y="25"/>
                  </a:lnTo>
                  <a:lnTo>
                    <a:pt x="426" y="15"/>
                  </a:lnTo>
                  <a:lnTo>
                    <a:pt x="465" y="17"/>
                  </a:lnTo>
                  <a:lnTo>
                    <a:pt x="449" y="12"/>
                  </a:lnTo>
                  <a:lnTo>
                    <a:pt x="466" y="9"/>
                  </a:lnTo>
                  <a:lnTo>
                    <a:pt x="533" y="29"/>
                  </a:lnTo>
                  <a:lnTo>
                    <a:pt x="525" y="22"/>
                  </a:lnTo>
                  <a:lnTo>
                    <a:pt x="555" y="15"/>
                  </a:lnTo>
                  <a:lnTo>
                    <a:pt x="529" y="12"/>
                  </a:lnTo>
                  <a:lnTo>
                    <a:pt x="529" y="2"/>
                  </a:lnTo>
                  <a:lnTo>
                    <a:pt x="546" y="0"/>
                  </a:lnTo>
                  <a:lnTo>
                    <a:pt x="725" y="3"/>
                  </a:lnTo>
                  <a:lnTo>
                    <a:pt x="738" y="8"/>
                  </a:lnTo>
                  <a:lnTo>
                    <a:pt x="732" y="12"/>
                  </a:lnTo>
                  <a:lnTo>
                    <a:pt x="612" y="14"/>
                  </a:lnTo>
                  <a:lnTo>
                    <a:pt x="626" y="19"/>
                  </a:lnTo>
                  <a:lnTo>
                    <a:pt x="580" y="25"/>
                  </a:lnTo>
                  <a:lnTo>
                    <a:pt x="750" y="15"/>
                  </a:lnTo>
                  <a:lnTo>
                    <a:pt x="755" y="24"/>
                  </a:lnTo>
                  <a:lnTo>
                    <a:pt x="732" y="30"/>
                  </a:lnTo>
                  <a:lnTo>
                    <a:pt x="772" y="26"/>
                  </a:lnTo>
                  <a:lnTo>
                    <a:pt x="817" y="37"/>
                  </a:lnTo>
                  <a:lnTo>
                    <a:pt x="750" y="56"/>
                  </a:lnTo>
                  <a:lnTo>
                    <a:pt x="641" y="55"/>
                  </a:lnTo>
                  <a:lnTo>
                    <a:pt x="667" y="58"/>
                  </a:lnTo>
                  <a:lnTo>
                    <a:pt x="621" y="66"/>
                  </a:lnTo>
                  <a:lnTo>
                    <a:pt x="621" y="75"/>
                  </a:lnTo>
                  <a:lnTo>
                    <a:pt x="740" y="61"/>
                  </a:lnTo>
                  <a:lnTo>
                    <a:pt x="750" y="67"/>
                  </a:lnTo>
                  <a:lnTo>
                    <a:pt x="725" y="81"/>
                  </a:lnTo>
                  <a:lnTo>
                    <a:pt x="801" y="58"/>
                  </a:lnTo>
                  <a:lnTo>
                    <a:pt x="805" y="80"/>
                  </a:lnTo>
                  <a:lnTo>
                    <a:pt x="768" y="119"/>
                  </a:lnTo>
                  <a:lnTo>
                    <a:pt x="841" y="74"/>
                  </a:lnTo>
                  <a:lnTo>
                    <a:pt x="841" y="81"/>
                  </a:lnTo>
                  <a:lnTo>
                    <a:pt x="876" y="81"/>
                  </a:lnTo>
                  <a:lnTo>
                    <a:pt x="886" y="66"/>
                  </a:lnTo>
                  <a:lnTo>
                    <a:pt x="924" y="64"/>
                  </a:lnTo>
                  <a:lnTo>
                    <a:pt x="972" y="77"/>
                  </a:lnTo>
                  <a:lnTo>
                    <a:pt x="925" y="96"/>
                  </a:lnTo>
                  <a:lnTo>
                    <a:pt x="928" y="104"/>
                  </a:lnTo>
                  <a:lnTo>
                    <a:pt x="822" y="115"/>
                  </a:lnTo>
                  <a:lnTo>
                    <a:pt x="907" y="116"/>
                  </a:lnTo>
                  <a:lnTo>
                    <a:pt x="838" y="132"/>
                  </a:lnTo>
                  <a:lnTo>
                    <a:pt x="843" y="144"/>
                  </a:lnTo>
                  <a:lnTo>
                    <a:pt x="889" y="132"/>
                  </a:lnTo>
                  <a:lnTo>
                    <a:pt x="856" y="147"/>
                  </a:lnTo>
                  <a:lnTo>
                    <a:pt x="852" y="167"/>
                  </a:lnTo>
                  <a:lnTo>
                    <a:pt x="861" y="162"/>
                  </a:lnTo>
                  <a:lnTo>
                    <a:pt x="830" y="180"/>
                  </a:lnTo>
                  <a:lnTo>
                    <a:pt x="818" y="216"/>
                  </a:lnTo>
                  <a:lnTo>
                    <a:pt x="836" y="209"/>
                  </a:lnTo>
                  <a:lnTo>
                    <a:pt x="859" y="216"/>
                  </a:lnTo>
                  <a:lnTo>
                    <a:pt x="837" y="216"/>
                  </a:lnTo>
                  <a:lnTo>
                    <a:pt x="837" y="227"/>
                  </a:lnTo>
                  <a:lnTo>
                    <a:pt x="875" y="232"/>
                  </a:lnTo>
                  <a:lnTo>
                    <a:pt x="876" y="245"/>
                  </a:lnTo>
                  <a:lnTo>
                    <a:pt x="821" y="242"/>
                  </a:lnTo>
                  <a:lnTo>
                    <a:pt x="836" y="248"/>
                  </a:lnTo>
                  <a:lnTo>
                    <a:pt x="804" y="252"/>
                  </a:lnTo>
                  <a:lnTo>
                    <a:pt x="821" y="267"/>
                  </a:lnTo>
                  <a:lnTo>
                    <a:pt x="850" y="268"/>
                  </a:lnTo>
                  <a:lnTo>
                    <a:pt x="832" y="277"/>
                  </a:lnTo>
                  <a:lnTo>
                    <a:pt x="854" y="284"/>
                  </a:lnTo>
                  <a:lnTo>
                    <a:pt x="854" y="303"/>
                  </a:lnTo>
                  <a:lnTo>
                    <a:pt x="813" y="291"/>
                  </a:lnTo>
                  <a:lnTo>
                    <a:pt x="837" y="302"/>
                  </a:lnTo>
                  <a:lnTo>
                    <a:pt x="822" y="308"/>
                  </a:lnTo>
                  <a:lnTo>
                    <a:pt x="836" y="307"/>
                  </a:lnTo>
                  <a:lnTo>
                    <a:pt x="832" y="319"/>
                  </a:lnTo>
                  <a:lnTo>
                    <a:pt x="860" y="325"/>
                  </a:lnTo>
                  <a:lnTo>
                    <a:pt x="816" y="322"/>
                  </a:lnTo>
                  <a:lnTo>
                    <a:pt x="805" y="329"/>
                  </a:lnTo>
                  <a:lnTo>
                    <a:pt x="841" y="343"/>
                  </a:lnTo>
                  <a:lnTo>
                    <a:pt x="837" y="356"/>
                  </a:lnTo>
                  <a:lnTo>
                    <a:pt x="807" y="363"/>
                  </a:lnTo>
                  <a:lnTo>
                    <a:pt x="780" y="345"/>
                  </a:lnTo>
                  <a:lnTo>
                    <a:pt x="737" y="360"/>
                  </a:lnTo>
                  <a:lnTo>
                    <a:pt x="767" y="370"/>
                  </a:lnTo>
                  <a:lnTo>
                    <a:pt x="738" y="378"/>
                  </a:lnTo>
                  <a:lnTo>
                    <a:pt x="769" y="380"/>
                  </a:lnTo>
                  <a:lnTo>
                    <a:pt x="759" y="398"/>
                  </a:lnTo>
                  <a:lnTo>
                    <a:pt x="772" y="387"/>
                  </a:lnTo>
                  <a:lnTo>
                    <a:pt x="805" y="402"/>
                  </a:lnTo>
                  <a:lnTo>
                    <a:pt x="794" y="414"/>
                  </a:lnTo>
                  <a:lnTo>
                    <a:pt x="816" y="409"/>
                  </a:lnTo>
                  <a:lnTo>
                    <a:pt x="805" y="422"/>
                  </a:lnTo>
                  <a:lnTo>
                    <a:pt x="820" y="416"/>
                  </a:lnTo>
                  <a:lnTo>
                    <a:pt x="822" y="446"/>
                  </a:lnTo>
                  <a:lnTo>
                    <a:pt x="805" y="435"/>
                  </a:lnTo>
                  <a:lnTo>
                    <a:pt x="805" y="446"/>
                  </a:lnTo>
                  <a:lnTo>
                    <a:pt x="791" y="446"/>
                  </a:lnTo>
                  <a:lnTo>
                    <a:pt x="772" y="420"/>
                  </a:lnTo>
                  <a:lnTo>
                    <a:pt x="726" y="407"/>
                  </a:lnTo>
                  <a:lnTo>
                    <a:pt x="758" y="423"/>
                  </a:lnTo>
                  <a:lnTo>
                    <a:pt x="715" y="432"/>
                  </a:lnTo>
                  <a:lnTo>
                    <a:pt x="703" y="446"/>
                  </a:lnTo>
                  <a:lnTo>
                    <a:pt x="743" y="450"/>
                  </a:lnTo>
                  <a:lnTo>
                    <a:pt x="709" y="459"/>
                  </a:lnTo>
                  <a:lnTo>
                    <a:pt x="760" y="448"/>
                  </a:lnTo>
                  <a:lnTo>
                    <a:pt x="809" y="461"/>
                  </a:lnTo>
                  <a:lnTo>
                    <a:pt x="746" y="496"/>
                  </a:lnTo>
                  <a:lnTo>
                    <a:pt x="684" y="512"/>
                  </a:lnTo>
                  <a:lnTo>
                    <a:pt x="661" y="513"/>
                  </a:lnTo>
                  <a:lnTo>
                    <a:pt x="646" y="497"/>
                  </a:lnTo>
                  <a:lnTo>
                    <a:pt x="653" y="513"/>
                  </a:lnTo>
                  <a:lnTo>
                    <a:pt x="635" y="523"/>
                  </a:lnTo>
                  <a:lnTo>
                    <a:pt x="612" y="560"/>
                  </a:lnTo>
                  <a:lnTo>
                    <a:pt x="593" y="560"/>
                  </a:lnTo>
                  <a:lnTo>
                    <a:pt x="589" y="571"/>
                  </a:lnTo>
                  <a:lnTo>
                    <a:pt x="571" y="573"/>
                  </a:lnTo>
                  <a:lnTo>
                    <a:pt x="561" y="569"/>
                  </a:lnTo>
                  <a:lnTo>
                    <a:pt x="575" y="561"/>
                  </a:lnTo>
                  <a:lnTo>
                    <a:pt x="561" y="560"/>
                  </a:lnTo>
                  <a:lnTo>
                    <a:pt x="554" y="579"/>
                  </a:lnTo>
                  <a:lnTo>
                    <a:pt x="524" y="581"/>
                  </a:lnTo>
                  <a:lnTo>
                    <a:pt x="525" y="597"/>
                  </a:lnTo>
                  <a:lnTo>
                    <a:pt x="508" y="598"/>
                  </a:lnTo>
                  <a:lnTo>
                    <a:pt x="522" y="611"/>
                  </a:lnTo>
                  <a:lnTo>
                    <a:pt x="502" y="614"/>
                  </a:lnTo>
                  <a:lnTo>
                    <a:pt x="518" y="627"/>
                  </a:lnTo>
                  <a:lnTo>
                    <a:pt x="504" y="627"/>
                  </a:lnTo>
                  <a:lnTo>
                    <a:pt x="515" y="630"/>
                  </a:lnTo>
                  <a:lnTo>
                    <a:pt x="504" y="646"/>
                  </a:lnTo>
                  <a:lnTo>
                    <a:pt x="495" y="643"/>
                  </a:lnTo>
                  <a:lnTo>
                    <a:pt x="502" y="650"/>
                  </a:lnTo>
                  <a:lnTo>
                    <a:pt x="482" y="656"/>
                  </a:lnTo>
                  <a:lnTo>
                    <a:pt x="495" y="678"/>
                  </a:lnTo>
                  <a:lnTo>
                    <a:pt x="482" y="707"/>
                  </a:lnTo>
                  <a:lnTo>
                    <a:pt x="468" y="707"/>
                  </a:lnTo>
                  <a:lnTo>
                    <a:pt x="479" y="717"/>
                  </a:lnTo>
                  <a:lnTo>
                    <a:pt x="446" y="717"/>
                  </a:lnTo>
                  <a:lnTo>
                    <a:pt x="442" y="698"/>
                  </a:lnTo>
                  <a:lnTo>
                    <a:pt x="396" y="701"/>
                  </a:lnTo>
                  <a:lnTo>
                    <a:pt x="408" y="695"/>
                  </a:lnTo>
                  <a:lnTo>
                    <a:pt x="384" y="688"/>
                  </a:lnTo>
                  <a:lnTo>
                    <a:pt x="395" y="684"/>
                  </a:lnTo>
                  <a:lnTo>
                    <a:pt x="378" y="684"/>
                  </a:lnTo>
                  <a:lnTo>
                    <a:pt x="384" y="669"/>
                  </a:lnTo>
                  <a:lnTo>
                    <a:pt x="374" y="672"/>
                  </a:lnTo>
                  <a:lnTo>
                    <a:pt x="344" y="630"/>
                  </a:lnTo>
                  <a:lnTo>
                    <a:pt x="344" y="618"/>
                  </a:lnTo>
                  <a:lnTo>
                    <a:pt x="367" y="605"/>
                  </a:lnTo>
                  <a:lnTo>
                    <a:pt x="357" y="601"/>
                  </a:lnTo>
                  <a:lnTo>
                    <a:pt x="334" y="616"/>
                  </a:lnTo>
                  <a:lnTo>
                    <a:pt x="334" y="585"/>
                  </a:lnTo>
                  <a:lnTo>
                    <a:pt x="313" y="569"/>
                  </a:lnTo>
                  <a:lnTo>
                    <a:pt x="319" y="545"/>
                  </a:lnTo>
                  <a:lnTo>
                    <a:pt x="305" y="535"/>
                  </a:lnTo>
                  <a:lnTo>
                    <a:pt x="324" y="515"/>
                  </a:lnTo>
                  <a:lnTo>
                    <a:pt x="313" y="512"/>
                  </a:lnTo>
                  <a:lnTo>
                    <a:pt x="352" y="512"/>
                  </a:lnTo>
                  <a:lnTo>
                    <a:pt x="348" y="504"/>
                  </a:lnTo>
                  <a:lnTo>
                    <a:pt x="322" y="504"/>
                  </a:lnTo>
                  <a:lnTo>
                    <a:pt x="361" y="486"/>
                  </a:lnTo>
                  <a:lnTo>
                    <a:pt x="352" y="480"/>
                  </a:lnTo>
                  <a:lnTo>
                    <a:pt x="361" y="459"/>
                  </a:lnTo>
                  <a:lnTo>
                    <a:pt x="329" y="458"/>
                  </a:lnTo>
                  <a:lnTo>
                    <a:pt x="294" y="440"/>
                  </a:lnTo>
                  <a:lnTo>
                    <a:pt x="357" y="450"/>
                  </a:lnTo>
                  <a:lnTo>
                    <a:pt x="346" y="442"/>
                  </a:lnTo>
                  <a:lnTo>
                    <a:pt x="357" y="439"/>
                  </a:lnTo>
                  <a:lnTo>
                    <a:pt x="332" y="426"/>
                  </a:lnTo>
                  <a:lnTo>
                    <a:pt x="340" y="420"/>
                  </a:lnTo>
                  <a:lnTo>
                    <a:pt x="327" y="425"/>
                  </a:lnTo>
                  <a:lnTo>
                    <a:pt x="336" y="417"/>
                  </a:lnTo>
                  <a:lnTo>
                    <a:pt x="320" y="418"/>
                  </a:lnTo>
                  <a:lnTo>
                    <a:pt x="338" y="411"/>
                  </a:lnTo>
                  <a:lnTo>
                    <a:pt x="310" y="401"/>
                  </a:lnTo>
                  <a:lnTo>
                    <a:pt x="304" y="417"/>
                  </a:lnTo>
                  <a:lnTo>
                    <a:pt x="280" y="418"/>
                  </a:lnTo>
                  <a:lnTo>
                    <a:pt x="276" y="411"/>
                  </a:lnTo>
                  <a:lnTo>
                    <a:pt x="292" y="401"/>
                  </a:lnTo>
                  <a:lnTo>
                    <a:pt x="279" y="401"/>
                  </a:lnTo>
                  <a:lnTo>
                    <a:pt x="294" y="374"/>
                  </a:lnTo>
                  <a:lnTo>
                    <a:pt x="277" y="369"/>
                  </a:lnTo>
                  <a:lnTo>
                    <a:pt x="284" y="357"/>
                  </a:lnTo>
                  <a:lnTo>
                    <a:pt x="259" y="325"/>
                  </a:lnTo>
                  <a:lnTo>
                    <a:pt x="267" y="324"/>
                  </a:lnTo>
                  <a:lnTo>
                    <a:pt x="231" y="295"/>
                  </a:lnTo>
                  <a:lnTo>
                    <a:pt x="231" y="284"/>
                  </a:lnTo>
                  <a:lnTo>
                    <a:pt x="193" y="271"/>
                  </a:lnTo>
                  <a:lnTo>
                    <a:pt x="157" y="263"/>
                  </a:lnTo>
                  <a:lnTo>
                    <a:pt x="123" y="276"/>
                  </a:lnTo>
                  <a:lnTo>
                    <a:pt x="96" y="267"/>
                  </a:lnTo>
                  <a:lnTo>
                    <a:pt x="106" y="278"/>
                  </a:lnTo>
                  <a:lnTo>
                    <a:pt x="78" y="273"/>
                  </a:lnTo>
                  <a:lnTo>
                    <a:pt x="53" y="262"/>
                  </a:lnTo>
                  <a:lnTo>
                    <a:pt x="78" y="252"/>
                  </a:lnTo>
                  <a:lnTo>
                    <a:pt x="24" y="242"/>
                  </a:lnTo>
                  <a:lnTo>
                    <a:pt x="44" y="233"/>
                  </a:lnTo>
                  <a:lnTo>
                    <a:pt x="108" y="236"/>
                  </a:lnTo>
                  <a:lnTo>
                    <a:pt x="115" y="232"/>
                  </a:lnTo>
                  <a:lnTo>
                    <a:pt x="104" y="226"/>
                  </a:lnTo>
                  <a:lnTo>
                    <a:pt x="114" y="221"/>
                  </a:lnTo>
                  <a:lnTo>
                    <a:pt x="57" y="225"/>
                  </a:lnTo>
                  <a:lnTo>
                    <a:pt x="0" y="201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1487" y="2376"/>
              <a:ext cx="55" cy="60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15" y="31"/>
                </a:cxn>
                <a:cxn ang="0">
                  <a:pos x="31" y="31"/>
                </a:cxn>
                <a:cxn ang="0">
                  <a:pos x="14" y="9"/>
                </a:cxn>
                <a:cxn ang="0">
                  <a:pos x="51" y="0"/>
                </a:cxn>
                <a:cxn ang="0">
                  <a:pos x="56" y="34"/>
                </a:cxn>
                <a:cxn ang="0">
                  <a:pos x="64" y="37"/>
                </a:cxn>
                <a:cxn ang="0">
                  <a:pos x="48" y="58"/>
                </a:cxn>
                <a:cxn ang="0">
                  <a:pos x="37" y="70"/>
                </a:cxn>
                <a:cxn ang="0">
                  <a:pos x="0" y="57"/>
                </a:cxn>
              </a:cxnLst>
              <a:rect l="0" t="0" r="r" b="b"/>
              <a:pathLst>
                <a:path w="65" h="71">
                  <a:moveTo>
                    <a:pt x="0" y="57"/>
                  </a:moveTo>
                  <a:lnTo>
                    <a:pt x="15" y="31"/>
                  </a:lnTo>
                  <a:lnTo>
                    <a:pt x="31" y="31"/>
                  </a:lnTo>
                  <a:lnTo>
                    <a:pt x="14" y="9"/>
                  </a:lnTo>
                  <a:lnTo>
                    <a:pt x="51" y="0"/>
                  </a:lnTo>
                  <a:lnTo>
                    <a:pt x="56" y="34"/>
                  </a:lnTo>
                  <a:lnTo>
                    <a:pt x="64" y="37"/>
                  </a:lnTo>
                  <a:lnTo>
                    <a:pt x="48" y="58"/>
                  </a:lnTo>
                  <a:lnTo>
                    <a:pt x="37" y="70"/>
                  </a:lnTo>
                  <a:lnTo>
                    <a:pt x="0" y="5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1907" y="2509"/>
              <a:ext cx="65" cy="93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2" y="51"/>
                </a:cxn>
                <a:cxn ang="0">
                  <a:pos x="25" y="63"/>
                </a:cxn>
                <a:cxn ang="0">
                  <a:pos x="22" y="94"/>
                </a:cxn>
                <a:cxn ang="0">
                  <a:pos x="32" y="110"/>
                </a:cxn>
                <a:cxn ang="0">
                  <a:pos x="76" y="104"/>
                </a:cxn>
                <a:cxn ang="0">
                  <a:pos x="51" y="69"/>
                </a:cxn>
                <a:cxn ang="0">
                  <a:pos x="69" y="40"/>
                </a:cxn>
                <a:cxn ang="0">
                  <a:pos x="23" y="0"/>
                </a:cxn>
                <a:cxn ang="0">
                  <a:pos x="8" y="11"/>
                </a:cxn>
                <a:cxn ang="0">
                  <a:pos x="15" y="22"/>
                </a:cxn>
                <a:cxn ang="0">
                  <a:pos x="0" y="36"/>
                </a:cxn>
              </a:cxnLst>
              <a:rect l="0" t="0" r="r" b="b"/>
              <a:pathLst>
                <a:path w="77" h="111">
                  <a:moveTo>
                    <a:pt x="0" y="36"/>
                  </a:moveTo>
                  <a:lnTo>
                    <a:pt x="12" y="51"/>
                  </a:lnTo>
                  <a:lnTo>
                    <a:pt x="25" y="63"/>
                  </a:lnTo>
                  <a:lnTo>
                    <a:pt x="22" y="94"/>
                  </a:lnTo>
                  <a:lnTo>
                    <a:pt x="32" y="110"/>
                  </a:lnTo>
                  <a:lnTo>
                    <a:pt x="76" y="104"/>
                  </a:lnTo>
                  <a:lnTo>
                    <a:pt x="51" y="69"/>
                  </a:lnTo>
                  <a:lnTo>
                    <a:pt x="69" y="40"/>
                  </a:lnTo>
                  <a:lnTo>
                    <a:pt x="23" y="0"/>
                  </a:lnTo>
                  <a:lnTo>
                    <a:pt x="8" y="11"/>
                  </a:lnTo>
                  <a:lnTo>
                    <a:pt x="15" y="22"/>
                  </a:lnTo>
                  <a:lnTo>
                    <a:pt x="0" y="3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1730" y="2350"/>
              <a:ext cx="37" cy="26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32" y="22"/>
                </a:cxn>
                <a:cxn ang="0">
                  <a:pos x="17" y="2"/>
                </a:cxn>
                <a:cxn ang="0">
                  <a:pos x="43" y="0"/>
                </a:cxn>
                <a:cxn ang="0">
                  <a:pos x="43" y="30"/>
                </a:cxn>
                <a:cxn ang="0">
                  <a:pos x="0" y="22"/>
                </a:cxn>
              </a:cxnLst>
              <a:rect l="0" t="0" r="r" b="b"/>
              <a:pathLst>
                <a:path w="44" h="31">
                  <a:moveTo>
                    <a:pt x="0" y="22"/>
                  </a:moveTo>
                  <a:lnTo>
                    <a:pt x="32" y="22"/>
                  </a:lnTo>
                  <a:lnTo>
                    <a:pt x="17" y="2"/>
                  </a:lnTo>
                  <a:lnTo>
                    <a:pt x="43" y="0"/>
                  </a:lnTo>
                  <a:lnTo>
                    <a:pt x="43" y="30"/>
                  </a:lnTo>
                  <a:lnTo>
                    <a:pt x="0" y="22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1528" y="2405"/>
              <a:ext cx="82" cy="41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6" y="3"/>
                </a:cxn>
                <a:cxn ang="0">
                  <a:pos x="69" y="0"/>
                </a:cxn>
                <a:cxn ang="0">
                  <a:pos x="97" y="15"/>
                </a:cxn>
                <a:cxn ang="0">
                  <a:pos x="74" y="18"/>
                </a:cxn>
                <a:cxn ang="0">
                  <a:pos x="33" y="48"/>
                </a:cxn>
                <a:cxn ang="0">
                  <a:pos x="26" y="40"/>
                </a:cxn>
                <a:cxn ang="0">
                  <a:pos x="0" y="24"/>
                </a:cxn>
              </a:cxnLst>
              <a:rect l="0" t="0" r="r" b="b"/>
              <a:pathLst>
                <a:path w="98" h="49">
                  <a:moveTo>
                    <a:pt x="0" y="24"/>
                  </a:moveTo>
                  <a:lnTo>
                    <a:pt x="16" y="3"/>
                  </a:lnTo>
                  <a:lnTo>
                    <a:pt x="69" y="0"/>
                  </a:lnTo>
                  <a:lnTo>
                    <a:pt x="97" y="15"/>
                  </a:lnTo>
                  <a:lnTo>
                    <a:pt x="74" y="18"/>
                  </a:lnTo>
                  <a:lnTo>
                    <a:pt x="33" y="48"/>
                  </a:lnTo>
                  <a:lnTo>
                    <a:pt x="26" y="40"/>
                  </a:lnTo>
                  <a:lnTo>
                    <a:pt x="0" y="2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1154" y="2163"/>
              <a:ext cx="408" cy="26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3" y="52"/>
                </a:cxn>
                <a:cxn ang="0">
                  <a:pos x="50" y="74"/>
                </a:cxn>
                <a:cxn ang="0">
                  <a:pos x="48" y="87"/>
                </a:cxn>
                <a:cxn ang="0">
                  <a:pos x="34" y="90"/>
                </a:cxn>
                <a:cxn ang="0">
                  <a:pos x="65" y="101"/>
                </a:cxn>
                <a:cxn ang="0">
                  <a:pos x="81" y="122"/>
                </a:cxn>
                <a:cxn ang="0">
                  <a:pos x="80" y="141"/>
                </a:cxn>
                <a:cxn ang="0">
                  <a:pos x="115" y="171"/>
                </a:cxn>
                <a:cxn ang="0">
                  <a:pos x="122" y="161"/>
                </a:cxn>
                <a:cxn ang="0">
                  <a:pos x="42" y="44"/>
                </a:cxn>
                <a:cxn ang="0">
                  <a:pos x="36" y="13"/>
                </a:cxn>
                <a:cxn ang="0">
                  <a:pos x="54" y="21"/>
                </a:cxn>
                <a:cxn ang="0">
                  <a:pos x="83" y="72"/>
                </a:cxn>
                <a:cxn ang="0">
                  <a:pos x="126" y="110"/>
                </a:cxn>
                <a:cxn ang="0">
                  <a:pos x="125" y="124"/>
                </a:cxn>
                <a:cxn ang="0">
                  <a:pos x="185" y="177"/>
                </a:cxn>
                <a:cxn ang="0">
                  <a:pos x="192" y="199"/>
                </a:cxn>
                <a:cxn ang="0">
                  <a:pos x="185" y="213"/>
                </a:cxn>
                <a:cxn ang="0">
                  <a:pos x="199" y="234"/>
                </a:cxn>
                <a:cxn ang="0">
                  <a:pos x="314" y="288"/>
                </a:cxn>
                <a:cxn ang="0">
                  <a:pos x="363" y="284"/>
                </a:cxn>
                <a:cxn ang="0">
                  <a:pos x="395" y="310"/>
                </a:cxn>
                <a:cxn ang="0">
                  <a:pos x="410" y="284"/>
                </a:cxn>
                <a:cxn ang="0">
                  <a:pos x="426" y="284"/>
                </a:cxn>
                <a:cxn ang="0">
                  <a:pos x="409" y="262"/>
                </a:cxn>
                <a:cxn ang="0">
                  <a:pos x="446" y="253"/>
                </a:cxn>
                <a:cxn ang="0">
                  <a:pos x="459" y="244"/>
                </a:cxn>
                <a:cxn ang="0">
                  <a:pos x="463" y="239"/>
                </a:cxn>
                <a:cxn ang="0">
                  <a:pos x="468" y="251"/>
                </a:cxn>
                <a:cxn ang="0">
                  <a:pos x="483" y="199"/>
                </a:cxn>
                <a:cxn ang="0">
                  <a:pos x="463" y="191"/>
                </a:cxn>
                <a:cxn ang="0">
                  <a:pos x="427" y="199"/>
                </a:cxn>
                <a:cxn ang="0">
                  <a:pos x="408" y="244"/>
                </a:cxn>
                <a:cxn ang="0">
                  <a:pos x="360" y="249"/>
                </a:cxn>
                <a:cxn ang="0">
                  <a:pos x="342" y="238"/>
                </a:cxn>
                <a:cxn ang="0">
                  <a:pos x="310" y="182"/>
                </a:cxn>
                <a:cxn ang="0">
                  <a:pos x="310" y="141"/>
                </a:cxn>
                <a:cxn ang="0">
                  <a:pos x="321" y="120"/>
                </a:cxn>
                <a:cxn ang="0">
                  <a:pos x="289" y="110"/>
                </a:cxn>
                <a:cxn ang="0">
                  <a:pos x="248" y="51"/>
                </a:cxn>
                <a:cxn ang="0">
                  <a:pos x="215" y="64"/>
                </a:cxn>
                <a:cxn ang="0">
                  <a:pos x="171" y="16"/>
                </a:cxn>
                <a:cxn ang="0">
                  <a:pos x="98" y="26"/>
                </a:cxn>
                <a:cxn ang="0">
                  <a:pos x="38" y="0"/>
                </a:cxn>
                <a:cxn ang="0">
                  <a:pos x="0" y="4"/>
                </a:cxn>
              </a:cxnLst>
              <a:rect l="0" t="0" r="r" b="b"/>
              <a:pathLst>
                <a:path w="484" h="311">
                  <a:moveTo>
                    <a:pt x="0" y="4"/>
                  </a:moveTo>
                  <a:lnTo>
                    <a:pt x="23" y="52"/>
                  </a:lnTo>
                  <a:lnTo>
                    <a:pt x="50" y="74"/>
                  </a:lnTo>
                  <a:lnTo>
                    <a:pt x="48" y="87"/>
                  </a:lnTo>
                  <a:lnTo>
                    <a:pt x="34" y="90"/>
                  </a:lnTo>
                  <a:lnTo>
                    <a:pt x="65" y="101"/>
                  </a:lnTo>
                  <a:lnTo>
                    <a:pt x="81" y="122"/>
                  </a:lnTo>
                  <a:lnTo>
                    <a:pt x="80" y="141"/>
                  </a:lnTo>
                  <a:lnTo>
                    <a:pt x="115" y="171"/>
                  </a:lnTo>
                  <a:lnTo>
                    <a:pt x="122" y="161"/>
                  </a:lnTo>
                  <a:lnTo>
                    <a:pt x="42" y="44"/>
                  </a:lnTo>
                  <a:lnTo>
                    <a:pt x="36" y="13"/>
                  </a:lnTo>
                  <a:lnTo>
                    <a:pt x="54" y="21"/>
                  </a:lnTo>
                  <a:lnTo>
                    <a:pt x="83" y="72"/>
                  </a:lnTo>
                  <a:lnTo>
                    <a:pt x="126" y="110"/>
                  </a:lnTo>
                  <a:lnTo>
                    <a:pt x="125" y="124"/>
                  </a:lnTo>
                  <a:lnTo>
                    <a:pt x="185" y="177"/>
                  </a:lnTo>
                  <a:lnTo>
                    <a:pt x="192" y="199"/>
                  </a:lnTo>
                  <a:lnTo>
                    <a:pt x="185" y="213"/>
                  </a:lnTo>
                  <a:lnTo>
                    <a:pt x="199" y="234"/>
                  </a:lnTo>
                  <a:lnTo>
                    <a:pt x="314" y="288"/>
                  </a:lnTo>
                  <a:lnTo>
                    <a:pt x="363" y="284"/>
                  </a:lnTo>
                  <a:lnTo>
                    <a:pt x="395" y="310"/>
                  </a:lnTo>
                  <a:lnTo>
                    <a:pt x="410" y="284"/>
                  </a:lnTo>
                  <a:lnTo>
                    <a:pt x="426" y="284"/>
                  </a:lnTo>
                  <a:lnTo>
                    <a:pt x="409" y="262"/>
                  </a:lnTo>
                  <a:lnTo>
                    <a:pt x="446" y="253"/>
                  </a:lnTo>
                  <a:lnTo>
                    <a:pt x="459" y="244"/>
                  </a:lnTo>
                  <a:lnTo>
                    <a:pt x="463" y="239"/>
                  </a:lnTo>
                  <a:lnTo>
                    <a:pt x="468" y="251"/>
                  </a:lnTo>
                  <a:lnTo>
                    <a:pt x="483" y="199"/>
                  </a:lnTo>
                  <a:lnTo>
                    <a:pt x="463" y="191"/>
                  </a:lnTo>
                  <a:lnTo>
                    <a:pt x="427" y="199"/>
                  </a:lnTo>
                  <a:lnTo>
                    <a:pt x="408" y="244"/>
                  </a:lnTo>
                  <a:lnTo>
                    <a:pt x="360" y="249"/>
                  </a:lnTo>
                  <a:lnTo>
                    <a:pt x="342" y="238"/>
                  </a:lnTo>
                  <a:lnTo>
                    <a:pt x="310" y="182"/>
                  </a:lnTo>
                  <a:lnTo>
                    <a:pt x="310" y="141"/>
                  </a:lnTo>
                  <a:lnTo>
                    <a:pt x="321" y="120"/>
                  </a:lnTo>
                  <a:lnTo>
                    <a:pt x="289" y="110"/>
                  </a:lnTo>
                  <a:lnTo>
                    <a:pt x="248" y="51"/>
                  </a:lnTo>
                  <a:lnTo>
                    <a:pt x="215" y="64"/>
                  </a:lnTo>
                  <a:lnTo>
                    <a:pt x="171" y="16"/>
                  </a:lnTo>
                  <a:lnTo>
                    <a:pt x="98" y="26"/>
                  </a:lnTo>
                  <a:lnTo>
                    <a:pt x="38" y="0"/>
                  </a:lnTo>
                  <a:lnTo>
                    <a:pt x="0" y="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1556" y="2418"/>
              <a:ext cx="54" cy="57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26" y="66"/>
                </a:cxn>
                <a:cxn ang="0">
                  <a:pos x="59" y="67"/>
                </a:cxn>
                <a:cxn ang="0">
                  <a:pos x="64" y="0"/>
                </a:cxn>
                <a:cxn ang="0">
                  <a:pos x="41" y="3"/>
                </a:cxn>
                <a:cxn ang="0">
                  <a:pos x="0" y="33"/>
                </a:cxn>
              </a:cxnLst>
              <a:rect l="0" t="0" r="r" b="b"/>
              <a:pathLst>
                <a:path w="65" h="68">
                  <a:moveTo>
                    <a:pt x="0" y="33"/>
                  </a:moveTo>
                  <a:lnTo>
                    <a:pt x="26" y="66"/>
                  </a:lnTo>
                  <a:lnTo>
                    <a:pt x="59" y="67"/>
                  </a:lnTo>
                  <a:lnTo>
                    <a:pt x="64" y="0"/>
                  </a:lnTo>
                  <a:lnTo>
                    <a:pt x="41" y="3"/>
                  </a:lnTo>
                  <a:lnTo>
                    <a:pt x="0" y="33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1613" y="2490"/>
              <a:ext cx="77" cy="36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7" y="0"/>
                </a:cxn>
                <a:cxn ang="0">
                  <a:pos x="27" y="13"/>
                </a:cxn>
                <a:cxn ang="0">
                  <a:pos x="61" y="0"/>
                </a:cxn>
                <a:cxn ang="0">
                  <a:pos x="90" y="16"/>
                </a:cxn>
                <a:cxn ang="0">
                  <a:pos x="84" y="39"/>
                </a:cxn>
                <a:cxn ang="0">
                  <a:pos x="81" y="20"/>
                </a:cxn>
                <a:cxn ang="0">
                  <a:pos x="61" y="12"/>
                </a:cxn>
                <a:cxn ang="0">
                  <a:pos x="43" y="25"/>
                </a:cxn>
                <a:cxn ang="0">
                  <a:pos x="48" y="35"/>
                </a:cxn>
                <a:cxn ang="0">
                  <a:pos x="40" y="41"/>
                </a:cxn>
                <a:cxn ang="0">
                  <a:pos x="0" y="22"/>
                </a:cxn>
              </a:cxnLst>
              <a:rect l="0" t="0" r="r" b="b"/>
              <a:pathLst>
                <a:path w="91" h="42">
                  <a:moveTo>
                    <a:pt x="0" y="22"/>
                  </a:moveTo>
                  <a:lnTo>
                    <a:pt x="7" y="0"/>
                  </a:lnTo>
                  <a:lnTo>
                    <a:pt x="27" y="13"/>
                  </a:lnTo>
                  <a:lnTo>
                    <a:pt x="61" y="0"/>
                  </a:lnTo>
                  <a:lnTo>
                    <a:pt x="90" y="16"/>
                  </a:lnTo>
                  <a:lnTo>
                    <a:pt x="84" y="39"/>
                  </a:lnTo>
                  <a:lnTo>
                    <a:pt x="81" y="20"/>
                  </a:lnTo>
                  <a:lnTo>
                    <a:pt x="61" y="12"/>
                  </a:lnTo>
                  <a:lnTo>
                    <a:pt x="43" y="25"/>
                  </a:lnTo>
                  <a:lnTo>
                    <a:pt x="48" y="35"/>
                  </a:lnTo>
                  <a:lnTo>
                    <a:pt x="40" y="41"/>
                  </a:lnTo>
                  <a:lnTo>
                    <a:pt x="0" y="22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1890" y="2885"/>
              <a:ext cx="111" cy="11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9" y="9"/>
                </a:cxn>
                <a:cxn ang="0">
                  <a:pos x="56" y="0"/>
                </a:cxn>
                <a:cxn ang="0">
                  <a:pos x="72" y="15"/>
                </a:cxn>
                <a:cxn ang="0">
                  <a:pos x="75" y="48"/>
                </a:cxn>
                <a:cxn ang="0">
                  <a:pos x="109" y="53"/>
                </a:cxn>
                <a:cxn ang="0">
                  <a:pos x="114" y="76"/>
                </a:cxn>
                <a:cxn ang="0">
                  <a:pos x="131" y="80"/>
                </a:cxn>
                <a:cxn ang="0">
                  <a:pos x="128" y="108"/>
                </a:cxn>
                <a:cxn ang="0">
                  <a:pos x="111" y="138"/>
                </a:cxn>
                <a:cxn ang="0">
                  <a:pos x="67" y="136"/>
                </a:cxn>
                <a:cxn ang="0">
                  <a:pos x="76" y="103"/>
                </a:cxn>
                <a:cxn ang="0">
                  <a:pos x="0" y="52"/>
                </a:cxn>
              </a:cxnLst>
              <a:rect l="0" t="0" r="r" b="b"/>
              <a:pathLst>
                <a:path w="132" h="139">
                  <a:moveTo>
                    <a:pt x="0" y="52"/>
                  </a:moveTo>
                  <a:lnTo>
                    <a:pt x="9" y="9"/>
                  </a:lnTo>
                  <a:lnTo>
                    <a:pt x="56" y="0"/>
                  </a:lnTo>
                  <a:lnTo>
                    <a:pt x="72" y="15"/>
                  </a:lnTo>
                  <a:lnTo>
                    <a:pt x="75" y="48"/>
                  </a:lnTo>
                  <a:lnTo>
                    <a:pt x="109" y="53"/>
                  </a:lnTo>
                  <a:lnTo>
                    <a:pt x="114" y="76"/>
                  </a:lnTo>
                  <a:lnTo>
                    <a:pt x="131" y="80"/>
                  </a:lnTo>
                  <a:lnTo>
                    <a:pt x="128" y="108"/>
                  </a:lnTo>
                  <a:lnTo>
                    <a:pt x="111" y="138"/>
                  </a:lnTo>
                  <a:lnTo>
                    <a:pt x="67" y="136"/>
                  </a:lnTo>
                  <a:lnTo>
                    <a:pt x="76" y="103"/>
                  </a:lnTo>
                  <a:lnTo>
                    <a:pt x="0" y="52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1636" y="2623"/>
              <a:ext cx="170" cy="248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4" y="92"/>
                </a:cxn>
                <a:cxn ang="0">
                  <a:pos x="40" y="133"/>
                </a:cxn>
                <a:cxn ang="0">
                  <a:pos x="80" y="229"/>
                </a:cxn>
                <a:cxn ang="0">
                  <a:pos x="172" y="293"/>
                </a:cxn>
                <a:cxn ang="0">
                  <a:pos x="187" y="282"/>
                </a:cxn>
                <a:cxn ang="0">
                  <a:pos x="196" y="261"/>
                </a:cxn>
                <a:cxn ang="0">
                  <a:pos x="183" y="254"/>
                </a:cxn>
                <a:cxn ang="0">
                  <a:pos x="191" y="249"/>
                </a:cxn>
                <a:cxn ang="0">
                  <a:pos x="200" y="198"/>
                </a:cxn>
                <a:cxn ang="0">
                  <a:pos x="186" y="175"/>
                </a:cxn>
                <a:cxn ang="0">
                  <a:pos x="172" y="175"/>
                </a:cxn>
                <a:cxn ang="0">
                  <a:pos x="172" y="148"/>
                </a:cxn>
                <a:cxn ang="0">
                  <a:pos x="155" y="160"/>
                </a:cxn>
                <a:cxn ang="0">
                  <a:pos x="134" y="150"/>
                </a:cxn>
                <a:cxn ang="0">
                  <a:pos x="120" y="119"/>
                </a:cxn>
                <a:cxn ang="0">
                  <a:pos x="142" y="82"/>
                </a:cxn>
                <a:cxn ang="0">
                  <a:pos x="183" y="65"/>
                </a:cxn>
                <a:cxn ang="0">
                  <a:pos x="171" y="59"/>
                </a:cxn>
                <a:cxn ang="0">
                  <a:pos x="178" y="40"/>
                </a:cxn>
                <a:cxn ang="0">
                  <a:pos x="132" y="36"/>
                </a:cxn>
                <a:cxn ang="0">
                  <a:pos x="97" y="0"/>
                </a:cxn>
                <a:cxn ang="0">
                  <a:pos x="89" y="27"/>
                </a:cxn>
                <a:cxn ang="0">
                  <a:pos x="53" y="49"/>
                </a:cxn>
                <a:cxn ang="0">
                  <a:pos x="34" y="77"/>
                </a:cxn>
                <a:cxn ang="0">
                  <a:pos x="14" y="72"/>
                </a:cxn>
                <a:cxn ang="0">
                  <a:pos x="16" y="55"/>
                </a:cxn>
                <a:cxn ang="0">
                  <a:pos x="0" y="69"/>
                </a:cxn>
              </a:cxnLst>
              <a:rect l="0" t="0" r="r" b="b"/>
              <a:pathLst>
                <a:path w="201" h="294">
                  <a:moveTo>
                    <a:pt x="0" y="69"/>
                  </a:moveTo>
                  <a:lnTo>
                    <a:pt x="4" y="92"/>
                  </a:lnTo>
                  <a:lnTo>
                    <a:pt x="40" y="133"/>
                  </a:lnTo>
                  <a:lnTo>
                    <a:pt x="80" y="229"/>
                  </a:lnTo>
                  <a:lnTo>
                    <a:pt x="172" y="293"/>
                  </a:lnTo>
                  <a:lnTo>
                    <a:pt x="187" y="282"/>
                  </a:lnTo>
                  <a:lnTo>
                    <a:pt x="196" y="261"/>
                  </a:lnTo>
                  <a:lnTo>
                    <a:pt x="183" y="254"/>
                  </a:lnTo>
                  <a:lnTo>
                    <a:pt x="191" y="249"/>
                  </a:lnTo>
                  <a:lnTo>
                    <a:pt x="200" y="198"/>
                  </a:lnTo>
                  <a:lnTo>
                    <a:pt x="186" y="175"/>
                  </a:lnTo>
                  <a:lnTo>
                    <a:pt x="172" y="175"/>
                  </a:lnTo>
                  <a:lnTo>
                    <a:pt x="172" y="148"/>
                  </a:lnTo>
                  <a:lnTo>
                    <a:pt x="155" y="160"/>
                  </a:lnTo>
                  <a:lnTo>
                    <a:pt x="134" y="150"/>
                  </a:lnTo>
                  <a:lnTo>
                    <a:pt x="120" y="119"/>
                  </a:lnTo>
                  <a:lnTo>
                    <a:pt x="142" y="82"/>
                  </a:lnTo>
                  <a:lnTo>
                    <a:pt x="183" y="65"/>
                  </a:lnTo>
                  <a:lnTo>
                    <a:pt x="171" y="59"/>
                  </a:lnTo>
                  <a:lnTo>
                    <a:pt x="178" y="40"/>
                  </a:lnTo>
                  <a:lnTo>
                    <a:pt x="132" y="36"/>
                  </a:lnTo>
                  <a:lnTo>
                    <a:pt x="97" y="0"/>
                  </a:lnTo>
                  <a:lnTo>
                    <a:pt x="89" y="27"/>
                  </a:lnTo>
                  <a:lnTo>
                    <a:pt x="53" y="49"/>
                  </a:lnTo>
                  <a:lnTo>
                    <a:pt x="34" y="77"/>
                  </a:lnTo>
                  <a:lnTo>
                    <a:pt x="14" y="72"/>
                  </a:lnTo>
                  <a:lnTo>
                    <a:pt x="16" y="55"/>
                  </a:lnTo>
                  <a:lnTo>
                    <a:pt x="0" y="6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1950" y="2542"/>
              <a:ext cx="57" cy="5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8" y="0"/>
                </a:cxn>
                <a:cxn ang="0">
                  <a:pos x="66" y="5"/>
                </a:cxn>
                <a:cxn ang="0">
                  <a:pos x="60" y="59"/>
                </a:cxn>
                <a:cxn ang="0">
                  <a:pos x="25" y="64"/>
                </a:cxn>
                <a:cxn ang="0">
                  <a:pos x="0" y="29"/>
                </a:cxn>
              </a:cxnLst>
              <a:rect l="0" t="0" r="r" b="b"/>
              <a:pathLst>
                <a:path w="67" h="65">
                  <a:moveTo>
                    <a:pt x="0" y="29"/>
                  </a:moveTo>
                  <a:lnTo>
                    <a:pt x="18" y="0"/>
                  </a:lnTo>
                  <a:lnTo>
                    <a:pt x="66" y="5"/>
                  </a:lnTo>
                  <a:lnTo>
                    <a:pt x="60" y="59"/>
                  </a:lnTo>
                  <a:lnTo>
                    <a:pt x="25" y="64"/>
                  </a:lnTo>
                  <a:lnTo>
                    <a:pt x="0" y="2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1897" y="2476"/>
              <a:ext cx="15" cy="1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6" y="13"/>
                </a:cxn>
                <a:cxn ang="0">
                  <a:pos x="16" y="0"/>
                </a:cxn>
                <a:cxn ang="0">
                  <a:pos x="0" y="16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6" y="13"/>
                  </a:lnTo>
                  <a:lnTo>
                    <a:pt x="16" y="0"/>
                  </a:lnTo>
                  <a:lnTo>
                    <a:pt x="0" y="1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465" y="1438"/>
              <a:ext cx="405" cy="355"/>
            </a:xfrm>
            <a:custGeom>
              <a:avLst/>
              <a:gdLst/>
              <a:ahLst/>
              <a:cxnLst>
                <a:cxn ang="0">
                  <a:pos x="31" y="169"/>
                </a:cxn>
                <a:cxn ang="0">
                  <a:pos x="32" y="188"/>
                </a:cxn>
                <a:cxn ang="0">
                  <a:pos x="86" y="197"/>
                </a:cxn>
                <a:cxn ang="0">
                  <a:pos x="106" y="190"/>
                </a:cxn>
                <a:cxn ang="0">
                  <a:pos x="47" y="239"/>
                </a:cxn>
                <a:cxn ang="0">
                  <a:pos x="45" y="263"/>
                </a:cxn>
                <a:cxn ang="0">
                  <a:pos x="45" y="279"/>
                </a:cxn>
                <a:cxn ang="0">
                  <a:pos x="55" y="296"/>
                </a:cxn>
                <a:cxn ang="0">
                  <a:pos x="79" y="312"/>
                </a:cxn>
                <a:cxn ang="0">
                  <a:pos x="89" y="296"/>
                </a:cxn>
                <a:cxn ang="0">
                  <a:pos x="96" y="336"/>
                </a:cxn>
                <a:cxn ang="0">
                  <a:pos x="145" y="340"/>
                </a:cxn>
                <a:cxn ang="0">
                  <a:pos x="158" y="336"/>
                </a:cxn>
                <a:cxn ang="0">
                  <a:pos x="151" y="378"/>
                </a:cxn>
                <a:cxn ang="0">
                  <a:pos x="125" y="400"/>
                </a:cxn>
                <a:cxn ang="0">
                  <a:pos x="74" y="421"/>
                </a:cxn>
                <a:cxn ang="0">
                  <a:pos x="133" y="407"/>
                </a:cxn>
                <a:cxn ang="0">
                  <a:pos x="142" y="383"/>
                </a:cxn>
                <a:cxn ang="0">
                  <a:pos x="221" y="345"/>
                </a:cxn>
                <a:cxn ang="0">
                  <a:pos x="223" y="319"/>
                </a:cxn>
                <a:cxn ang="0">
                  <a:pos x="283" y="247"/>
                </a:cxn>
                <a:cxn ang="0">
                  <a:pos x="300" y="266"/>
                </a:cxn>
                <a:cxn ang="0">
                  <a:pos x="304" y="281"/>
                </a:cxn>
                <a:cxn ang="0">
                  <a:pos x="257" y="308"/>
                </a:cxn>
                <a:cxn ang="0">
                  <a:pos x="259" y="323"/>
                </a:cxn>
                <a:cxn ang="0">
                  <a:pos x="318" y="289"/>
                </a:cxn>
                <a:cxn ang="0">
                  <a:pos x="321" y="272"/>
                </a:cxn>
                <a:cxn ang="0">
                  <a:pos x="344" y="276"/>
                </a:cxn>
                <a:cxn ang="0">
                  <a:pos x="382" y="302"/>
                </a:cxn>
                <a:cxn ang="0">
                  <a:pos x="454" y="301"/>
                </a:cxn>
                <a:cxn ang="0">
                  <a:pos x="451" y="315"/>
                </a:cxn>
                <a:cxn ang="0">
                  <a:pos x="478" y="317"/>
                </a:cxn>
                <a:cxn ang="0">
                  <a:pos x="432" y="296"/>
                </a:cxn>
                <a:cxn ang="0">
                  <a:pos x="261" y="28"/>
                </a:cxn>
                <a:cxn ang="0">
                  <a:pos x="207" y="8"/>
                </a:cxn>
                <a:cxn ang="0">
                  <a:pos x="188" y="16"/>
                </a:cxn>
                <a:cxn ang="0">
                  <a:pos x="181" y="0"/>
                </a:cxn>
                <a:cxn ang="0">
                  <a:pos x="131" y="18"/>
                </a:cxn>
                <a:cxn ang="0">
                  <a:pos x="126" y="24"/>
                </a:cxn>
                <a:cxn ang="0">
                  <a:pos x="102" y="44"/>
                </a:cxn>
                <a:cxn ang="0">
                  <a:pos x="70" y="64"/>
                </a:cxn>
                <a:cxn ang="0">
                  <a:pos x="32" y="84"/>
                </a:cxn>
                <a:cxn ang="0">
                  <a:pos x="69" y="122"/>
                </a:cxn>
                <a:cxn ang="0">
                  <a:pos x="96" y="134"/>
                </a:cxn>
                <a:cxn ang="0">
                  <a:pos x="114" y="144"/>
                </a:cxn>
                <a:cxn ang="0">
                  <a:pos x="69" y="149"/>
                </a:cxn>
                <a:cxn ang="0">
                  <a:pos x="54" y="136"/>
                </a:cxn>
              </a:cxnLst>
              <a:rect l="0" t="0" r="r" b="b"/>
              <a:pathLst>
                <a:path w="479" h="422">
                  <a:moveTo>
                    <a:pt x="0" y="161"/>
                  </a:moveTo>
                  <a:lnTo>
                    <a:pt x="31" y="169"/>
                  </a:lnTo>
                  <a:lnTo>
                    <a:pt x="19" y="173"/>
                  </a:lnTo>
                  <a:lnTo>
                    <a:pt x="32" y="188"/>
                  </a:lnTo>
                  <a:lnTo>
                    <a:pt x="79" y="187"/>
                  </a:lnTo>
                  <a:lnTo>
                    <a:pt x="86" y="197"/>
                  </a:lnTo>
                  <a:lnTo>
                    <a:pt x="117" y="184"/>
                  </a:lnTo>
                  <a:lnTo>
                    <a:pt x="106" y="190"/>
                  </a:lnTo>
                  <a:lnTo>
                    <a:pt x="112" y="215"/>
                  </a:lnTo>
                  <a:lnTo>
                    <a:pt x="47" y="239"/>
                  </a:lnTo>
                  <a:lnTo>
                    <a:pt x="30" y="267"/>
                  </a:lnTo>
                  <a:lnTo>
                    <a:pt x="45" y="263"/>
                  </a:lnTo>
                  <a:lnTo>
                    <a:pt x="33" y="270"/>
                  </a:lnTo>
                  <a:lnTo>
                    <a:pt x="45" y="279"/>
                  </a:lnTo>
                  <a:lnTo>
                    <a:pt x="69" y="282"/>
                  </a:lnTo>
                  <a:lnTo>
                    <a:pt x="55" y="296"/>
                  </a:lnTo>
                  <a:lnTo>
                    <a:pt x="66" y="310"/>
                  </a:lnTo>
                  <a:lnTo>
                    <a:pt x="79" y="312"/>
                  </a:lnTo>
                  <a:lnTo>
                    <a:pt x="104" y="282"/>
                  </a:lnTo>
                  <a:lnTo>
                    <a:pt x="89" y="296"/>
                  </a:lnTo>
                  <a:lnTo>
                    <a:pt x="102" y="324"/>
                  </a:lnTo>
                  <a:lnTo>
                    <a:pt x="96" y="336"/>
                  </a:lnTo>
                  <a:lnTo>
                    <a:pt x="125" y="320"/>
                  </a:lnTo>
                  <a:lnTo>
                    <a:pt x="145" y="340"/>
                  </a:lnTo>
                  <a:lnTo>
                    <a:pt x="152" y="328"/>
                  </a:lnTo>
                  <a:lnTo>
                    <a:pt x="158" y="336"/>
                  </a:lnTo>
                  <a:lnTo>
                    <a:pt x="181" y="325"/>
                  </a:lnTo>
                  <a:lnTo>
                    <a:pt x="151" y="378"/>
                  </a:lnTo>
                  <a:lnTo>
                    <a:pt x="125" y="388"/>
                  </a:lnTo>
                  <a:lnTo>
                    <a:pt x="125" y="400"/>
                  </a:lnTo>
                  <a:lnTo>
                    <a:pt x="96" y="401"/>
                  </a:lnTo>
                  <a:lnTo>
                    <a:pt x="74" y="421"/>
                  </a:lnTo>
                  <a:lnTo>
                    <a:pt x="102" y="406"/>
                  </a:lnTo>
                  <a:lnTo>
                    <a:pt x="133" y="407"/>
                  </a:lnTo>
                  <a:lnTo>
                    <a:pt x="151" y="394"/>
                  </a:lnTo>
                  <a:lnTo>
                    <a:pt x="142" y="383"/>
                  </a:lnTo>
                  <a:lnTo>
                    <a:pt x="162" y="385"/>
                  </a:lnTo>
                  <a:lnTo>
                    <a:pt x="221" y="345"/>
                  </a:lnTo>
                  <a:lnTo>
                    <a:pt x="234" y="330"/>
                  </a:lnTo>
                  <a:lnTo>
                    <a:pt x="223" y="319"/>
                  </a:lnTo>
                  <a:lnTo>
                    <a:pt x="276" y="271"/>
                  </a:lnTo>
                  <a:lnTo>
                    <a:pt x="283" y="247"/>
                  </a:lnTo>
                  <a:lnTo>
                    <a:pt x="277" y="271"/>
                  </a:lnTo>
                  <a:lnTo>
                    <a:pt x="300" y="266"/>
                  </a:lnTo>
                  <a:lnTo>
                    <a:pt x="287" y="277"/>
                  </a:lnTo>
                  <a:lnTo>
                    <a:pt x="304" y="281"/>
                  </a:lnTo>
                  <a:lnTo>
                    <a:pt x="266" y="285"/>
                  </a:lnTo>
                  <a:lnTo>
                    <a:pt x="257" y="308"/>
                  </a:lnTo>
                  <a:lnTo>
                    <a:pt x="272" y="307"/>
                  </a:lnTo>
                  <a:lnTo>
                    <a:pt x="259" y="323"/>
                  </a:lnTo>
                  <a:lnTo>
                    <a:pt x="310" y="302"/>
                  </a:lnTo>
                  <a:lnTo>
                    <a:pt x="318" y="289"/>
                  </a:lnTo>
                  <a:lnTo>
                    <a:pt x="310" y="283"/>
                  </a:lnTo>
                  <a:lnTo>
                    <a:pt x="321" y="272"/>
                  </a:lnTo>
                  <a:lnTo>
                    <a:pt x="320" y="281"/>
                  </a:lnTo>
                  <a:lnTo>
                    <a:pt x="344" y="276"/>
                  </a:lnTo>
                  <a:lnTo>
                    <a:pt x="340" y="285"/>
                  </a:lnTo>
                  <a:lnTo>
                    <a:pt x="382" y="302"/>
                  </a:lnTo>
                  <a:lnTo>
                    <a:pt x="444" y="310"/>
                  </a:lnTo>
                  <a:lnTo>
                    <a:pt x="454" y="301"/>
                  </a:lnTo>
                  <a:lnTo>
                    <a:pt x="463" y="305"/>
                  </a:lnTo>
                  <a:lnTo>
                    <a:pt x="451" y="315"/>
                  </a:lnTo>
                  <a:lnTo>
                    <a:pt x="469" y="324"/>
                  </a:lnTo>
                  <a:lnTo>
                    <a:pt x="478" y="317"/>
                  </a:lnTo>
                  <a:lnTo>
                    <a:pt x="462" y="296"/>
                  </a:lnTo>
                  <a:lnTo>
                    <a:pt x="432" y="296"/>
                  </a:lnTo>
                  <a:lnTo>
                    <a:pt x="432" y="49"/>
                  </a:lnTo>
                  <a:lnTo>
                    <a:pt x="261" y="28"/>
                  </a:lnTo>
                  <a:lnTo>
                    <a:pt x="254" y="16"/>
                  </a:lnTo>
                  <a:lnTo>
                    <a:pt x="207" y="8"/>
                  </a:lnTo>
                  <a:lnTo>
                    <a:pt x="202" y="18"/>
                  </a:lnTo>
                  <a:lnTo>
                    <a:pt x="188" y="16"/>
                  </a:lnTo>
                  <a:lnTo>
                    <a:pt x="201" y="7"/>
                  </a:lnTo>
                  <a:lnTo>
                    <a:pt x="181" y="0"/>
                  </a:lnTo>
                  <a:lnTo>
                    <a:pt x="162" y="16"/>
                  </a:lnTo>
                  <a:lnTo>
                    <a:pt x="131" y="18"/>
                  </a:lnTo>
                  <a:lnTo>
                    <a:pt x="129" y="33"/>
                  </a:lnTo>
                  <a:lnTo>
                    <a:pt x="126" y="24"/>
                  </a:lnTo>
                  <a:lnTo>
                    <a:pt x="98" y="33"/>
                  </a:lnTo>
                  <a:lnTo>
                    <a:pt x="102" y="44"/>
                  </a:lnTo>
                  <a:lnTo>
                    <a:pt x="89" y="41"/>
                  </a:lnTo>
                  <a:lnTo>
                    <a:pt x="70" y="64"/>
                  </a:lnTo>
                  <a:lnTo>
                    <a:pt x="30" y="73"/>
                  </a:lnTo>
                  <a:lnTo>
                    <a:pt x="32" y="84"/>
                  </a:lnTo>
                  <a:lnTo>
                    <a:pt x="20" y="86"/>
                  </a:lnTo>
                  <a:lnTo>
                    <a:pt x="69" y="122"/>
                  </a:lnTo>
                  <a:lnTo>
                    <a:pt x="137" y="138"/>
                  </a:lnTo>
                  <a:lnTo>
                    <a:pt x="96" y="134"/>
                  </a:lnTo>
                  <a:lnTo>
                    <a:pt x="98" y="143"/>
                  </a:lnTo>
                  <a:lnTo>
                    <a:pt x="114" y="144"/>
                  </a:lnTo>
                  <a:lnTo>
                    <a:pt x="100" y="151"/>
                  </a:lnTo>
                  <a:lnTo>
                    <a:pt x="69" y="149"/>
                  </a:lnTo>
                  <a:lnTo>
                    <a:pt x="69" y="135"/>
                  </a:lnTo>
                  <a:lnTo>
                    <a:pt x="54" y="136"/>
                  </a:lnTo>
                  <a:lnTo>
                    <a:pt x="0" y="161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643" y="1736"/>
              <a:ext cx="37" cy="22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2" y="25"/>
                </a:cxn>
                <a:cxn ang="0">
                  <a:pos x="42" y="4"/>
                </a:cxn>
                <a:cxn ang="0">
                  <a:pos x="14" y="0"/>
                </a:cxn>
                <a:cxn ang="0">
                  <a:pos x="17" y="9"/>
                </a:cxn>
                <a:cxn ang="0">
                  <a:pos x="0" y="10"/>
                </a:cxn>
              </a:cxnLst>
              <a:rect l="0" t="0" r="r" b="b"/>
              <a:pathLst>
                <a:path w="43" h="26">
                  <a:moveTo>
                    <a:pt x="0" y="10"/>
                  </a:moveTo>
                  <a:lnTo>
                    <a:pt x="12" y="25"/>
                  </a:lnTo>
                  <a:lnTo>
                    <a:pt x="42" y="4"/>
                  </a:lnTo>
                  <a:lnTo>
                    <a:pt x="14" y="0"/>
                  </a:lnTo>
                  <a:lnTo>
                    <a:pt x="17" y="9"/>
                  </a:lnTo>
                  <a:lnTo>
                    <a:pt x="0" y="1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870" y="1697"/>
              <a:ext cx="109" cy="9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" y="28"/>
                </a:cxn>
                <a:cxn ang="0">
                  <a:pos x="23" y="35"/>
                </a:cxn>
                <a:cxn ang="0">
                  <a:pos x="31" y="30"/>
                </a:cxn>
                <a:cxn ang="0">
                  <a:pos x="15" y="21"/>
                </a:cxn>
                <a:cxn ang="0">
                  <a:pos x="31" y="21"/>
                </a:cxn>
                <a:cxn ang="0">
                  <a:pos x="44" y="36"/>
                </a:cxn>
                <a:cxn ang="0">
                  <a:pos x="40" y="10"/>
                </a:cxn>
                <a:cxn ang="0">
                  <a:pos x="50" y="33"/>
                </a:cxn>
                <a:cxn ang="0">
                  <a:pos x="77" y="45"/>
                </a:cxn>
                <a:cxn ang="0">
                  <a:pos x="73" y="62"/>
                </a:cxn>
                <a:cxn ang="0">
                  <a:pos x="104" y="82"/>
                </a:cxn>
                <a:cxn ang="0">
                  <a:pos x="95" y="99"/>
                </a:cxn>
                <a:cxn ang="0">
                  <a:pos x="111" y="85"/>
                </a:cxn>
                <a:cxn ang="0">
                  <a:pos x="115" y="115"/>
                </a:cxn>
                <a:cxn ang="0">
                  <a:pos x="126" y="110"/>
                </a:cxn>
                <a:cxn ang="0">
                  <a:pos x="128" y="87"/>
                </a:cxn>
                <a:cxn ang="0">
                  <a:pos x="98" y="74"/>
                </a:cxn>
                <a:cxn ang="0">
                  <a:pos x="41" y="0"/>
                </a:cxn>
                <a:cxn ang="0">
                  <a:pos x="9" y="21"/>
                </a:cxn>
                <a:cxn ang="0">
                  <a:pos x="0" y="11"/>
                </a:cxn>
              </a:cxnLst>
              <a:rect l="0" t="0" r="r" b="b"/>
              <a:pathLst>
                <a:path w="129" h="116">
                  <a:moveTo>
                    <a:pt x="0" y="11"/>
                  </a:moveTo>
                  <a:lnTo>
                    <a:pt x="5" y="28"/>
                  </a:lnTo>
                  <a:lnTo>
                    <a:pt x="23" y="35"/>
                  </a:lnTo>
                  <a:lnTo>
                    <a:pt x="31" y="30"/>
                  </a:lnTo>
                  <a:lnTo>
                    <a:pt x="15" y="21"/>
                  </a:lnTo>
                  <a:lnTo>
                    <a:pt x="31" y="21"/>
                  </a:lnTo>
                  <a:lnTo>
                    <a:pt x="44" y="36"/>
                  </a:lnTo>
                  <a:lnTo>
                    <a:pt x="40" y="10"/>
                  </a:lnTo>
                  <a:lnTo>
                    <a:pt x="50" y="33"/>
                  </a:lnTo>
                  <a:lnTo>
                    <a:pt x="77" y="45"/>
                  </a:lnTo>
                  <a:lnTo>
                    <a:pt x="73" y="62"/>
                  </a:lnTo>
                  <a:lnTo>
                    <a:pt x="104" y="82"/>
                  </a:lnTo>
                  <a:lnTo>
                    <a:pt x="95" y="99"/>
                  </a:lnTo>
                  <a:lnTo>
                    <a:pt x="111" y="85"/>
                  </a:lnTo>
                  <a:lnTo>
                    <a:pt x="115" y="115"/>
                  </a:lnTo>
                  <a:lnTo>
                    <a:pt x="126" y="110"/>
                  </a:lnTo>
                  <a:lnTo>
                    <a:pt x="128" y="87"/>
                  </a:lnTo>
                  <a:lnTo>
                    <a:pt x="98" y="74"/>
                  </a:lnTo>
                  <a:lnTo>
                    <a:pt x="41" y="0"/>
                  </a:lnTo>
                  <a:lnTo>
                    <a:pt x="9" y="21"/>
                  </a:lnTo>
                  <a:lnTo>
                    <a:pt x="0" y="11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894" y="1729"/>
              <a:ext cx="18" cy="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8"/>
                </a:cxn>
                <a:cxn ang="0">
                  <a:pos x="7" y="9"/>
                </a:cxn>
                <a:cxn ang="0">
                  <a:pos x="21" y="17"/>
                </a:cxn>
                <a:cxn ang="0">
                  <a:pos x="8" y="9"/>
                </a:cxn>
                <a:cxn ang="0">
                  <a:pos x="20" y="3"/>
                </a:cxn>
                <a:cxn ang="0">
                  <a:pos x="0" y="0"/>
                </a:cxn>
              </a:cxnLst>
              <a:rect l="0" t="0" r="r" b="b"/>
              <a:pathLst>
                <a:path w="22" h="19">
                  <a:moveTo>
                    <a:pt x="0" y="0"/>
                  </a:moveTo>
                  <a:lnTo>
                    <a:pt x="6" y="18"/>
                  </a:lnTo>
                  <a:lnTo>
                    <a:pt x="7" y="9"/>
                  </a:lnTo>
                  <a:lnTo>
                    <a:pt x="21" y="17"/>
                  </a:lnTo>
                  <a:lnTo>
                    <a:pt x="8" y="9"/>
                  </a:lnTo>
                  <a:lnTo>
                    <a:pt x="20" y="3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901" y="1742"/>
              <a:ext cx="15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5"/>
                </a:cxn>
                <a:cxn ang="0">
                  <a:pos x="16" y="29"/>
                </a:cxn>
                <a:cxn ang="0">
                  <a:pos x="0" y="0"/>
                </a:cxn>
              </a:cxnLst>
              <a:rect l="0" t="0" r="r" b="b"/>
              <a:pathLst>
                <a:path w="17" h="30">
                  <a:moveTo>
                    <a:pt x="0" y="0"/>
                  </a:moveTo>
                  <a:lnTo>
                    <a:pt x="14" y="5"/>
                  </a:lnTo>
                  <a:lnTo>
                    <a:pt x="16" y="29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13" y="1731"/>
              <a:ext cx="15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7"/>
                </a:cxn>
                <a:cxn ang="0">
                  <a:pos x="14" y="17"/>
                </a:cxn>
                <a:cxn ang="0">
                  <a:pos x="9" y="2"/>
                </a:cxn>
                <a:cxn ang="0">
                  <a:pos x="17" y="12"/>
                </a:cxn>
                <a:cxn ang="0">
                  <a:pos x="10" y="0"/>
                </a:cxn>
                <a:cxn ang="0">
                  <a:pos x="0" y="0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lnTo>
                    <a:pt x="3" y="17"/>
                  </a:lnTo>
                  <a:lnTo>
                    <a:pt x="14" y="17"/>
                  </a:lnTo>
                  <a:lnTo>
                    <a:pt x="9" y="2"/>
                  </a:lnTo>
                  <a:lnTo>
                    <a:pt x="17" y="12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925" y="1751"/>
              <a:ext cx="14" cy="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6"/>
                </a:cxn>
                <a:cxn ang="0">
                  <a:pos x="16" y="2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4" y="16"/>
                  </a:lnTo>
                  <a:lnTo>
                    <a:pt x="16" y="2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928" y="1766"/>
              <a:ext cx="19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1"/>
                </a:cxn>
                <a:cxn ang="0">
                  <a:pos x="22" y="30"/>
                </a:cxn>
                <a:cxn ang="0">
                  <a:pos x="0" y="0"/>
                </a:cxn>
              </a:cxnLst>
              <a:rect l="0" t="0" r="r" b="b"/>
              <a:pathLst>
                <a:path w="23" h="31">
                  <a:moveTo>
                    <a:pt x="0" y="0"/>
                  </a:moveTo>
                  <a:lnTo>
                    <a:pt x="17" y="11"/>
                  </a:lnTo>
                  <a:lnTo>
                    <a:pt x="22" y="30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958" y="1773"/>
              <a:ext cx="14" cy="1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5" y="0"/>
                </a:cxn>
                <a:cxn ang="0">
                  <a:pos x="16" y="17"/>
                </a:cxn>
                <a:cxn ang="0">
                  <a:pos x="0" y="10"/>
                </a:cxn>
              </a:cxnLst>
              <a:rect l="0" t="0" r="r" b="b"/>
              <a:pathLst>
                <a:path w="17" h="18">
                  <a:moveTo>
                    <a:pt x="0" y="10"/>
                  </a:moveTo>
                  <a:lnTo>
                    <a:pt x="5" y="0"/>
                  </a:lnTo>
                  <a:lnTo>
                    <a:pt x="16" y="17"/>
                  </a:lnTo>
                  <a:lnTo>
                    <a:pt x="0" y="1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1052" y="1892"/>
              <a:ext cx="779" cy="382"/>
            </a:xfrm>
            <a:custGeom>
              <a:avLst/>
              <a:gdLst/>
              <a:ahLst/>
              <a:cxnLst>
                <a:cxn ang="0">
                  <a:pos x="11" y="62"/>
                </a:cxn>
                <a:cxn ang="0">
                  <a:pos x="13" y="68"/>
                </a:cxn>
                <a:cxn ang="0">
                  <a:pos x="29" y="223"/>
                </a:cxn>
                <a:cxn ang="0">
                  <a:pos x="37" y="240"/>
                </a:cxn>
                <a:cxn ang="0">
                  <a:pos x="97" y="298"/>
                </a:cxn>
                <a:cxn ang="0">
                  <a:pos x="159" y="322"/>
                </a:cxn>
                <a:cxn ang="0">
                  <a:pos x="292" y="338"/>
                </a:cxn>
                <a:cxn ang="0">
                  <a:pos x="369" y="373"/>
                </a:cxn>
                <a:cxn ang="0">
                  <a:pos x="442" y="442"/>
                </a:cxn>
                <a:cxn ang="0">
                  <a:pos x="472" y="389"/>
                </a:cxn>
                <a:cxn ang="0">
                  <a:pos x="521" y="373"/>
                </a:cxn>
                <a:cxn ang="0">
                  <a:pos x="565" y="366"/>
                </a:cxn>
                <a:cxn ang="0">
                  <a:pos x="582" y="363"/>
                </a:cxn>
                <a:cxn ang="0">
                  <a:pos x="587" y="365"/>
                </a:cxn>
                <a:cxn ang="0">
                  <a:pos x="669" y="385"/>
                </a:cxn>
                <a:cxn ang="0">
                  <a:pos x="693" y="453"/>
                </a:cxn>
                <a:cxn ang="0">
                  <a:pos x="712" y="423"/>
                </a:cxn>
                <a:cxn ang="0">
                  <a:pos x="703" y="325"/>
                </a:cxn>
                <a:cxn ang="0">
                  <a:pos x="768" y="263"/>
                </a:cxn>
                <a:cxn ang="0">
                  <a:pos x="771" y="242"/>
                </a:cxn>
                <a:cxn ang="0">
                  <a:pos x="757" y="214"/>
                </a:cxn>
                <a:cxn ang="0">
                  <a:pos x="769" y="203"/>
                </a:cxn>
                <a:cxn ang="0">
                  <a:pos x="782" y="240"/>
                </a:cxn>
                <a:cxn ang="0">
                  <a:pos x="786" y="194"/>
                </a:cxn>
                <a:cxn ang="0">
                  <a:pos x="812" y="170"/>
                </a:cxn>
                <a:cxn ang="0">
                  <a:pos x="860" y="145"/>
                </a:cxn>
                <a:cxn ang="0">
                  <a:pos x="920" y="97"/>
                </a:cxn>
                <a:cxn ang="0">
                  <a:pos x="910" y="77"/>
                </a:cxn>
                <a:cxn ang="0">
                  <a:pos x="884" y="41"/>
                </a:cxn>
                <a:cxn ang="0">
                  <a:pos x="782" y="100"/>
                </a:cxn>
                <a:cxn ang="0">
                  <a:pos x="729" y="126"/>
                </a:cxn>
                <a:cxn ang="0">
                  <a:pos x="686" y="158"/>
                </a:cxn>
                <a:cxn ang="0">
                  <a:pos x="664" y="150"/>
                </a:cxn>
                <a:cxn ang="0">
                  <a:pos x="672" y="136"/>
                </a:cxn>
                <a:cxn ang="0">
                  <a:pos x="667" y="109"/>
                </a:cxn>
                <a:cxn ang="0">
                  <a:pos x="658" y="85"/>
                </a:cxn>
                <a:cxn ang="0">
                  <a:pos x="614" y="97"/>
                </a:cxn>
                <a:cxn ang="0">
                  <a:pos x="593" y="153"/>
                </a:cxn>
                <a:cxn ang="0">
                  <a:pos x="601" y="86"/>
                </a:cxn>
                <a:cxn ang="0">
                  <a:pos x="608" y="72"/>
                </a:cxn>
                <a:cxn ang="0">
                  <a:pos x="644" y="60"/>
                </a:cxn>
                <a:cxn ang="0">
                  <a:pos x="579" y="54"/>
                </a:cxn>
                <a:cxn ang="0">
                  <a:pos x="550" y="58"/>
                </a:cxn>
                <a:cxn ang="0">
                  <a:pos x="557" y="30"/>
                </a:cxn>
                <a:cxn ang="0">
                  <a:pos x="472" y="0"/>
                </a:cxn>
                <a:cxn ang="0">
                  <a:pos x="30" y="10"/>
                </a:cxn>
                <a:cxn ang="0">
                  <a:pos x="29" y="41"/>
                </a:cxn>
                <a:cxn ang="0">
                  <a:pos x="0" y="25"/>
                </a:cxn>
              </a:cxnLst>
              <a:rect l="0" t="0" r="r" b="b"/>
              <a:pathLst>
                <a:path w="923" h="454">
                  <a:moveTo>
                    <a:pt x="0" y="25"/>
                  </a:moveTo>
                  <a:lnTo>
                    <a:pt x="11" y="62"/>
                  </a:lnTo>
                  <a:lnTo>
                    <a:pt x="23" y="66"/>
                  </a:lnTo>
                  <a:lnTo>
                    <a:pt x="13" y="68"/>
                  </a:lnTo>
                  <a:lnTo>
                    <a:pt x="5" y="180"/>
                  </a:lnTo>
                  <a:lnTo>
                    <a:pt x="29" y="223"/>
                  </a:lnTo>
                  <a:lnTo>
                    <a:pt x="43" y="223"/>
                  </a:lnTo>
                  <a:lnTo>
                    <a:pt x="37" y="240"/>
                  </a:lnTo>
                  <a:lnTo>
                    <a:pt x="67" y="288"/>
                  </a:lnTo>
                  <a:lnTo>
                    <a:pt x="97" y="298"/>
                  </a:lnTo>
                  <a:lnTo>
                    <a:pt x="121" y="326"/>
                  </a:lnTo>
                  <a:lnTo>
                    <a:pt x="159" y="322"/>
                  </a:lnTo>
                  <a:lnTo>
                    <a:pt x="219" y="348"/>
                  </a:lnTo>
                  <a:lnTo>
                    <a:pt x="292" y="338"/>
                  </a:lnTo>
                  <a:lnTo>
                    <a:pt x="336" y="386"/>
                  </a:lnTo>
                  <a:lnTo>
                    <a:pt x="369" y="373"/>
                  </a:lnTo>
                  <a:lnTo>
                    <a:pt x="410" y="432"/>
                  </a:lnTo>
                  <a:lnTo>
                    <a:pt x="442" y="442"/>
                  </a:lnTo>
                  <a:lnTo>
                    <a:pt x="438" y="409"/>
                  </a:lnTo>
                  <a:lnTo>
                    <a:pt x="472" y="389"/>
                  </a:lnTo>
                  <a:lnTo>
                    <a:pt x="475" y="374"/>
                  </a:lnTo>
                  <a:lnTo>
                    <a:pt x="521" y="373"/>
                  </a:lnTo>
                  <a:lnTo>
                    <a:pt x="564" y="386"/>
                  </a:lnTo>
                  <a:lnTo>
                    <a:pt x="565" y="366"/>
                  </a:lnTo>
                  <a:lnTo>
                    <a:pt x="548" y="364"/>
                  </a:lnTo>
                  <a:lnTo>
                    <a:pt x="582" y="363"/>
                  </a:lnTo>
                  <a:lnTo>
                    <a:pt x="584" y="354"/>
                  </a:lnTo>
                  <a:lnTo>
                    <a:pt x="587" y="365"/>
                  </a:lnTo>
                  <a:lnTo>
                    <a:pt x="652" y="369"/>
                  </a:lnTo>
                  <a:lnTo>
                    <a:pt x="669" y="385"/>
                  </a:lnTo>
                  <a:lnTo>
                    <a:pt x="671" y="415"/>
                  </a:lnTo>
                  <a:lnTo>
                    <a:pt x="693" y="453"/>
                  </a:lnTo>
                  <a:lnTo>
                    <a:pt x="706" y="452"/>
                  </a:lnTo>
                  <a:lnTo>
                    <a:pt x="712" y="423"/>
                  </a:lnTo>
                  <a:lnTo>
                    <a:pt x="689" y="354"/>
                  </a:lnTo>
                  <a:lnTo>
                    <a:pt x="703" y="325"/>
                  </a:lnTo>
                  <a:lnTo>
                    <a:pt x="784" y="269"/>
                  </a:lnTo>
                  <a:lnTo>
                    <a:pt x="768" y="263"/>
                  </a:lnTo>
                  <a:lnTo>
                    <a:pt x="782" y="261"/>
                  </a:lnTo>
                  <a:lnTo>
                    <a:pt x="771" y="242"/>
                  </a:lnTo>
                  <a:lnTo>
                    <a:pt x="774" y="226"/>
                  </a:lnTo>
                  <a:lnTo>
                    <a:pt x="757" y="214"/>
                  </a:lnTo>
                  <a:lnTo>
                    <a:pt x="774" y="223"/>
                  </a:lnTo>
                  <a:lnTo>
                    <a:pt x="769" y="203"/>
                  </a:lnTo>
                  <a:lnTo>
                    <a:pt x="780" y="196"/>
                  </a:lnTo>
                  <a:lnTo>
                    <a:pt x="782" y="240"/>
                  </a:lnTo>
                  <a:lnTo>
                    <a:pt x="794" y="215"/>
                  </a:lnTo>
                  <a:lnTo>
                    <a:pt x="786" y="194"/>
                  </a:lnTo>
                  <a:lnTo>
                    <a:pt x="795" y="206"/>
                  </a:lnTo>
                  <a:lnTo>
                    <a:pt x="812" y="170"/>
                  </a:lnTo>
                  <a:lnTo>
                    <a:pt x="877" y="154"/>
                  </a:lnTo>
                  <a:lnTo>
                    <a:pt x="860" y="145"/>
                  </a:lnTo>
                  <a:lnTo>
                    <a:pt x="872" y="117"/>
                  </a:lnTo>
                  <a:lnTo>
                    <a:pt x="920" y="97"/>
                  </a:lnTo>
                  <a:lnTo>
                    <a:pt x="922" y="85"/>
                  </a:lnTo>
                  <a:lnTo>
                    <a:pt x="910" y="77"/>
                  </a:lnTo>
                  <a:lnTo>
                    <a:pt x="910" y="50"/>
                  </a:lnTo>
                  <a:lnTo>
                    <a:pt x="884" y="41"/>
                  </a:lnTo>
                  <a:lnTo>
                    <a:pt x="864" y="85"/>
                  </a:lnTo>
                  <a:lnTo>
                    <a:pt x="782" y="100"/>
                  </a:lnTo>
                  <a:lnTo>
                    <a:pt x="776" y="119"/>
                  </a:lnTo>
                  <a:lnTo>
                    <a:pt x="729" y="126"/>
                  </a:lnTo>
                  <a:lnTo>
                    <a:pt x="733" y="132"/>
                  </a:lnTo>
                  <a:lnTo>
                    <a:pt x="686" y="158"/>
                  </a:lnTo>
                  <a:lnTo>
                    <a:pt x="665" y="157"/>
                  </a:lnTo>
                  <a:lnTo>
                    <a:pt x="664" y="150"/>
                  </a:lnTo>
                  <a:lnTo>
                    <a:pt x="667" y="142"/>
                  </a:lnTo>
                  <a:lnTo>
                    <a:pt x="672" y="136"/>
                  </a:lnTo>
                  <a:lnTo>
                    <a:pt x="675" y="128"/>
                  </a:lnTo>
                  <a:lnTo>
                    <a:pt x="667" y="109"/>
                  </a:lnTo>
                  <a:lnTo>
                    <a:pt x="651" y="116"/>
                  </a:lnTo>
                  <a:lnTo>
                    <a:pt x="658" y="85"/>
                  </a:lnTo>
                  <a:lnTo>
                    <a:pt x="633" y="77"/>
                  </a:lnTo>
                  <a:lnTo>
                    <a:pt x="614" y="97"/>
                  </a:lnTo>
                  <a:lnTo>
                    <a:pt x="607" y="151"/>
                  </a:lnTo>
                  <a:lnTo>
                    <a:pt x="593" y="153"/>
                  </a:lnTo>
                  <a:lnTo>
                    <a:pt x="588" y="127"/>
                  </a:lnTo>
                  <a:lnTo>
                    <a:pt x="601" y="86"/>
                  </a:lnTo>
                  <a:lnTo>
                    <a:pt x="589" y="93"/>
                  </a:lnTo>
                  <a:lnTo>
                    <a:pt x="608" y="72"/>
                  </a:lnTo>
                  <a:lnTo>
                    <a:pt x="650" y="71"/>
                  </a:lnTo>
                  <a:lnTo>
                    <a:pt x="644" y="60"/>
                  </a:lnTo>
                  <a:lnTo>
                    <a:pt x="641" y="60"/>
                  </a:lnTo>
                  <a:lnTo>
                    <a:pt x="579" y="54"/>
                  </a:lnTo>
                  <a:lnTo>
                    <a:pt x="589" y="41"/>
                  </a:lnTo>
                  <a:lnTo>
                    <a:pt x="550" y="58"/>
                  </a:lnTo>
                  <a:lnTo>
                    <a:pt x="521" y="58"/>
                  </a:lnTo>
                  <a:lnTo>
                    <a:pt x="557" y="30"/>
                  </a:lnTo>
                  <a:lnTo>
                    <a:pt x="480" y="15"/>
                  </a:lnTo>
                  <a:lnTo>
                    <a:pt x="472" y="0"/>
                  </a:lnTo>
                  <a:lnTo>
                    <a:pt x="472" y="10"/>
                  </a:lnTo>
                  <a:lnTo>
                    <a:pt x="30" y="10"/>
                  </a:lnTo>
                  <a:lnTo>
                    <a:pt x="38" y="27"/>
                  </a:lnTo>
                  <a:lnTo>
                    <a:pt x="29" y="41"/>
                  </a:lnTo>
                  <a:lnTo>
                    <a:pt x="31" y="27"/>
                  </a:lnTo>
                  <a:lnTo>
                    <a:pt x="0" y="25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1945" y="3041"/>
              <a:ext cx="72" cy="74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3" y="3"/>
                </a:cxn>
                <a:cxn ang="0">
                  <a:pos x="26" y="0"/>
                </a:cxn>
                <a:cxn ang="0">
                  <a:pos x="73" y="34"/>
                </a:cxn>
                <a:cxn ang="0">
                  <a:pos x="84" y="48"/>
                </a:cxn>
                <a:cxn ang="0">
                  <a:pos x="80" y="65"/>
                </a:cxn>
                <a:cxn ang="0">
                  <a:pos x="57" y="87"/>
                </a:cxn>
                <a:cxn ang="0">
                  <a:pos x="0" y="70"/>
                </a:cxn>
              </a:cxnLst>
              <a:rect l="0" t="0" r="r" b="b"/>
              <a:pathLst>
                <a:path w="85" h="88">
                  <a:moveTo>
                    <a:pt x="0" y="70"/>
                  </a:moveTo>
                  <a:lnTo>
                    <a:pt x="13" y="3"/>
                  </a:lnTo>
                  <a:lnTo>
                    <a:pt x="26" y="0"/>
                  </a:lnTo>
                  <a:lnTo>
                    <a:pt x="73" y="34"/>
                  </a:lnTo>
                  <a:lnTo>
                    <a:pt x="84" y="48"/>
                  </a:lnTo>
                  <a:lnTo>
                    <a:pt x="80" y="65"/>
                  </a:lnTo>
                  <a:lnTo>
                    <a:pt x="57" y="87"/>
                  </a:lnTo>
                  <a:lnTo>
                    <a:pt x="0" y="7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1745" y="2455"/>
              <a:ext cx="183" cy="156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21" y="83"/>
                </a:cxn>
                <a:cxn ang="0">
                  <a:pos x="52" y="87"/>
                </a:cxn>
                <a:cxn ang="0">
                  <a:pos x="62" y="100"/>
                </a:cxn>
                <a:cxn ang="0">
                  <a:pos x="93" y="98"/>
                </a:cxn>
                <a:cxn ang="0">
                  <a:pos x="88" y="154"/>
                </a:cxn>
                <a:cxn ang="0">
                  <a:pos x="102" y="178"/>
                </a:cxn>
                <a:cxn ang="0">
                  <a:pos x="120" y="185"/>
                </a:cxn>
                <a:cxn ang="0">
                  <a:pos x="160" y="164"/>
                </a:cxn>
                <a:cxn ang="0">
                  <a:pos x="144" y="160"/>
                </a:cxn>
                <a:cxn ang="0">
                  <a:pos x="137" y="129"/>
                </a:cxn>
                <a:cxn ang="0">
                  <a:pos x="164" y="135"/>
                </a:cxn>
                <a:cxn ang="0">
                  <a:pos x="204" y="115"/>
                </a:cxn>
                <a:cxn ang="0">
                  <a:pos x="192" y="100"/>
                </a:cxn>
                <a:cxn ang="0">
                  <a:pos x="207" y="86"/>
                </a:cxn>
                <a:cxn ang="0">
                  <a:pos x="200" y="75"/>
                </a:cxn>
                <a:cxn ang="0">
                  <a:pos x="215" y="64"/>
                </a:cxn>
                <a:cxn ang="0">
                  <a:pos x="196" y="61"/>
                </a:cxn>
                <a:cxn ang="0">
                  <a:pos x="196" y="46"/>
                </a:cxn>
                <a:cxn ang="0">
                  <a:pos x="165" y="31"/>
                </a:cxn>
                <a:cxn ang="0">
                  <a:pos x="179" y="26"/>
                </a:cxn>
                <a:cxn ang="0">
                  <a:pos x="85" y="30"/>
                </a:cxn>
                <a:cxn ang="0">
                  <a:pos x="54" y="0"/>
                </a:cxn>
                <a:cxn ang="0">
                  <a:pos x="56" y="13"/>
                </a:cxn>
                <a:cxn ang="0">
                  <a:pos x="29" y="25"/>
                </a:cxn>
                <a:cxn ang="0">
                  <a:pos x="37" y="46"/>
                </a:cxn>
                <a:cxn ang="0">
                  <a:pos x="27" y="54"/>
                </a:cxn>
                <a:cxn ang="0">
                  <a:pos x="21" y="35"/>
                </a:cxn>
                <a:cxn ang="0">
                  <a:pos x="31" y="8"/>
                </a:cxn>
                <a:cxn ang="0">
                  <a:pos x="0" y="50"/>
                </a:cxn>
              </a:cxnLst>
              <a:rect l="0" t="0" r="r" b="b"/>
              <a:pathLst>
                <a:path w="216" h="186">
                  <a:moveTo>
                    <a:pt x="0" y="50"/>
                  </a:moveTo>
                  <a:lnTo>
                    <a:pt x="21" y="83"/>
                  </a:lnTo>
                  <a:lnTo>
                    <a:pt x="52" y="87"/>
                  </a:lnTo>
                  <a:lnTo>
                    <a:pt x="62" y="100"/>
                  </a:lnTo>
                  <a:lnTo>
                    <a:pt x="93" y="98"/>
                  </a:lnTo>
                  <a:lnTo>
                    <a:pt x="88" y="154"/>
                  </a:lnTo>
                  <a:lnTo>
                    <a:pt x="102" y="178"/>
                  </a:lnTo>
                  <a:lnTo>
                    <a:pt x="120" y="185"/>
                  </a:lnTo>
                  <a:lnTo>
                    <a:pt x="160" y="164"/>
                  </a:lnTo>
                  <a:lnTo>
                    <a:pt x="144" y="160"/>
                  </a:lnTo>
                  <a:lnTo>
                    <a:pt x="137" y="129"/>
                  </a:lnTo>
                  <a:lnTo>
                    <a:pt x="164" y="135"/>
                  </a:lnTo>
                  <a:lnTo>
                    <a:pt x="204" y="115"/>
                  </a:lnTo>
                  <a:lnTo>
                    <a:pt x="192" y="100"/>
                  </a:lnTo>
                  <a:lnTo>
                    <a:pt x="207" y="86"/>
                  </a:lnTo>
                  <a:lnTo>
                    <a:pt x="200" y="75"/>
                  </a:lnTo>
                  <a:lnTo>
                    <a:pt x="215" y="64"/>
                  </a:lnTo>
                  <a:lnTo>
                    <a:pt x="196" y="61"/>
                  </a:lnTo>
                  <a:lnTo>
                    <a:pt x="196" y="46"/>
                  </a:lnTo>
                  <a:lnTo>
                    <a:pt x="165" y="31"/>
                  </a:lnTo>
                  <a:lnTo>
                    <a:pt x="179" y="26"/>
                  </a:lnTo>
                  <a:lnTo>
                    <a:pt x="85" y="30"/>
                  </a:lnTo>
                  <a:lnTo>
                    <a:pt x="54" y="0"/>
                  </a:lnTo>
                  <a:lnTo>
                    <a:pt x="56" y="13"/>
                  </a:lnTo>
                  <a:lnTo>
                    <a:pt x="29" y="25"/>
                  </a:lnTo>
                  <a:lnTo>
                    <a:pt x="37" y="46"/>
                  </a:lnTo>
                  <a:lnTo>
                    <a:pt x="27" y="54"/>
                  </a:lnTo>
                  <a:lnTo>
                    <a:pt x="21" y="35"/>
                  </a:lnTo>
                  <a:lnTo>
                    <a:pt x="31" y="8"/>
                  </a:lnTo>
                  <a:lnTo>
                    <a:pt x="0" y="5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3553" y="2074"/>
              <a:ext cx="193" cy="139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3" y="121"/>
                </a:cxn>
                <a:cxn ang="0">
                  <a:pos x="18" y="134"/>
                </a:cxn>
                <a:cxn ang="0">
                  <a:pos x="6" y="156"/>
                </a:cxn>
                <a:cxn ang="0">
                  <a:pos x="30" y="164"/>
                </a:cxn>
                <a:cxn ang="0">
                  <a:pos x="90" y="156"/>
                </a:cxn>
                <a:cxn ang="0">
                  <a:pos x="100" y="132"/>
                </a:cxn>
                <a:cxn ang="0">
                  <a:pos x="140" y="119"/>
                </a:cxn>
                <a:cxn ang="0">
                  <a:pos x="143" y="98"/>
                </a:cxn>
                <a:cxn ang="0">
                  <a:pos x="158" y="93"/>
                </a:cxn>
                <a:cxn ang="0">
                  <a:pos x="151" y="82"/>
                </a:cxn>
                <a:cxn ang="0">
                  <a:pos x="166" y="82"/>
                </a:cxn>
                <a:cxn ang="0">
                  <a:pos x="176" y="61"/>
                </a:cxn>
                <a:cxn ang="0">
                  <a:pos x="171" y="41"/>
                </a:cxn>
                <a:cxn ang="0">
                  <a:pos x="226" y="26"/>
                </a:cxn>
                <a:cxn ang="0">
                  <a:pos x="228" y="22"/>
                </a:cxn>
                <a:cxn ang="0">
                  <a:pos x="207" y="18"/>
                </a:cxn>
                <a:cxn ang="0">
                  <a:pos x="178" y="32"/>
                </a:cxn>
                <a:cxn ang="0">
                  <a:pos x="165" y="0"/>
                </a:cxn>
                <a:cxn ang="0">
                  <a:pos x="141" y="24"/>
                </a:cxn>
                <a:cxn ang="0">
                  <a:pos x="71" y="22"/>
                </a:cxn>
                <a:cxn ang="0">
                  <a:pos x="35" y="60"/>
                </a:cxn>
                <a:cxn ang="0">
                  <a:pos x="11" y="48"/>
                </a:cxn>
                <a:cxn ang="0">
                  <a:pos x="0" y="78"/>
                </a:cxn>
              </a:cxnLst>
              <a:rect l="0" t="0" r="r" b="b"/>
              <a:pathLst>
                <a:path w="229" h="165">
                  <a:moveTo>
                    <a:pt x="0" y="78"/>
                  </a:moveTo>
                  <a:lnTo>
                    <a:pt x="3" y="121"/>
                  </a:lnTo>
                  <a:lnTo>
                    <a:pt x="18" y="134"/>
                  </a:lnTo>
                  <a:lnTo>
                    <a:pt x="6" y="156"/>
                  </a:lnTo>
                  <a:lnTo>
                    <a:pt x="30" y="164"/>
                  </a:lnTo>
                  <a:lnTo>
                    <a:pt x="90" y="156"/>
                  </a:lnTo>
                  <a:lnTo>
                    <a:pt x="100" y="132"/>
                  </a:lnTo>
                  <a:lnTo>
                    <a:pt x="140" y="119"/>
                  </a:lnTo>
                  <a:lnTo>
                    <a:pt x="143" y="98"/>
                  </a:lnTo>
                  <a:lnTo>
                    <a:pt x="158" y="93"/>
                  </a:lnTo>
                  <a:lnTo>
                    <a:pt x="151" y="82"/>
                  </a:lnTo>
                  <a:lnTo>
                    <a:pt x="166" y="82"/>
                  </a:lnTo>
                  <a:lnTo>
                    <a:pt x="176" y="61"/>
                  </a:lnTo>
                  <a:lnTo>
                    <a:pt x="171" y="41"/>
                  </a:lnTo>
                  <a:lnTo>
                    <a:pt x="226" y="26"/>
                  </a:lnTo>
                  <a:lnTo>
                    <a:pt x="228" y="22"/>
                  </a:lnTo>
                  <a:lnTo>
                    <a:pt x="207" y="18"/>
                  </a:lnTo>
                  <a:lnTo>
                    <a:pt x="178" y="32"/>
                  </a:lnTo>
                  <a:lnTo>
                    <a:pt x="165" y="0"/>
                  </a:lnTo>
                  <a:lnTo>
                    <a:pt x="141" y="24"/>
                  </a:lnTo>
                  <a:lnTo>
                    <a:pt x="71" y="22"/>
                  </a:lnTo>
                  <a:lnTo>
                    <a:pt x="35" y="60"/>
                  </a:lnTo>
                  <a:lnTo>
                    <a:pt x="11" y="48"/>
                  </a:lnTo>
                  <a:lnTo>
                    <a:pt x="0" y="78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69" name="Freeform 66"/>
            <p:cNvSpPr>
              <a:spLocks/>
            </p:cNvSpPr>
            <p:nvPr/>
          </p:nvSpPr>
          <p:spPr bwMode="auto">
            <a:xfrm>
              <a:off x="2618" y="2097"/>
              <a:ext cx="275" cy="265"/>
            </a:xfrm>
            <a:custGeom>
              <a:avLst/>
              <a:gdLst/>
              <a:ahLst/>
              <a:cxnLst>
                <a:cxn ang="0">
                  <a:pos x="0" y="167"/>
                </a:cxn>
                <a:cxn ang="0">
                  <a:pos x="2" y="174"/>
                </a:cxn>
                <a:cxn ang="0">
                  <a:pos x="63" y="213"/>
                </a:cxn>
                <a:cxn ang="0">
                  <a:pos x="190" y="299"/>
                </a:cxn>
                <a:cxn ang="0">
                  <a:pos x="191" y="314"/>
                </a:cxn>
                <a:cxn ang="0">
                  <a:pos x="205" y="312"/>
                </a:cxn>
                <a:cxn ang="0">
                  <a:pos x="229" y="305"/>
                </a:cxn>
                <a:cxn ang="0">
                  <a:pos x="325" y="238"/>
                </a:cxn>
                <a:cxn ang="0">
                  <a:pos x="288" y="192"/>
                </a:cxn>
                <a:cxn ang="0">
                  <a:pos x="288" y="120"/>
                </a:cxn>
                <a:cxn ang="0">
                  <a:pos x="284" y="88"/>
                </a:cxn>
                <a:cxn ang="0">
                  <a:pos x="256" y="55"/>
                </a:cxn>
                <a:cxn ang="0">
                  <a:pos x="271" y="44"/>
                </a:cxn>
                <a:cxn ang="0">
                  <a:pos x="277" y="0"/>
                </a:cxn>
                <a:cxn ang="0">
                  <a:pos x="163" y="7"/>
                </a:cxn>
                <a:cxn ang="0">
                  <a:pos x="103" y="33"/>
                </a:cxn>
                <a:cxn ang="0">
                  <a:pos x="119" y="87"/>
                </a:cxn>
                <a:cxn ang="0">
                  <a:pos x="94" y="88"/>
                </a:cxn>
                <a:cxn ang="0">
                  <a:pos x="80" y="94"/>
                </a:cxn>
                <a:cxn ang="0">
                  <a:pos x="82" y="108"/>
                </a:cxn>
                <a:cxn ang="0">
                  <a:pos x="9" y="140"/>
                </a:cxn>
                <a:cxn ang="0">
                  <a:pos x="0" y="167"/>
                </a:cxn>
              </a:cxnLst>
              <a:rect l="0" t="0" r="r" b="b"/>
              <a:pathLst>
                <a:path w="326" h="315">
                  <a:moveTo>
                    <a:pt x="0" y="167"/>
                  </a:moveTo>
                  <a:lnTo>
                    <a:pt x="2" y="174"/>
                  </a:lnTo>
                  <a:lnTo>
                    <a:pt x="63" y="213"/>
                  </a:lnTo>
                  <a:lnTo>
                    <a:pt x="190" y="299"/>
                  </a:lnTo>
                  <a:lnTo>
                    <a:pt x="191" y="314"/>
                  </a:lnTo>
                  <a:lnTo>
                    <a:pt x="205" y="312"/>
                  </a:lnTo>
                  <a:lnTo>
                    <a:pt x="229" y="305"/>
                  </a:lnTo>
                  <a:lnTo>
                    <a:pt x="325" y="238"/>
                  </a:lnTo>
                  <a:lnTo>
                    <a:pt x="288" y="192"/>
                  </a:lnTo>
                  <a:lnTo>
                    <a:pt x="288" y="120"/>
                  </a:lnTo>
                  <a:lnTo>
                    <a:pt x="284" y="88"/>
                  </a:lnTo>
                  <a:lnTo>
                    <a:pt x="256" y="55"/>
                  </a:lnTo>
                  <a:lnTo>
                    <a:pt x="271" y="44"/>
                  </a:lnTo>
                  <a:lnTo>
                    <a:pt x="277" y="0"/>
                  </a:lnTo>
                  <a:lnTo>
                    <a:pt x="163" y="7"/>
                  </a:lnTo>
                  <a:lnTo>
                    <a:pt x="103" y="33"/>
                  </a:lnTo>
                  <a:lnTo>
                    <a:pt x="119" y="87"/>
                  </a:lnTo>
                  <a:lnTo>
                    <a:pt x="94" y="88"/>
                  </a:lnTo>
                  <a:lnTo>
                    <a:pt x="80" y="94"/>
                  </a:lnTo>
                  <a:lnTo>
                    <a:pt x="82" y="108"/>
                  </a:lnTo>
                  <a:lnTo>
                    <a:pt x="9" y="140"/>
                  </a:lnTo>
                  <a:lnTo>
                    <a:pt x="0" y="16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4262" y="2767"/>
              <a:ext cx="548" cy="415"/>
            </a:xfrm>
            <a:custGeom>
              <a:avLst/>
              <a:gdLst/>
              <a:ahLst/>
              <a:cxnLst>
                <a:cxn ang="0">
                  <a:pos x="10" y="263"/>
                </a:cxn>
                <a:cxn ang="0">
                  <a:pos x="16" y="256"/>
                </a:cxn>
                <a:cxn ang="0">
                  <a:pos x="12" y="185"/>
                </a:cxn>
                <a:cxn ang="0">
                  <a:pos x="56" y="162"/>
                </a:cxn>
                <a:cxn ang="0">
                  <a:pos x="147" y="121"/>
                </a:cxn>
                <a:cxn ang="0">
                  <a:pos x="154" y="93"/>
                </a:cxn>
                <a:cxn ang="0">
                  <a:pos x="165" y="91"/>
                </a:cxn>
                <a:cxn ang="0">
                  <a:pos x="182" y="80"/>
                </a:cxn>
                <a:cxn ang="0">
                  <a:pos x="231" y="57"/>
                </a:cxn>
                <a:cxn ang="0">
                  <a:pos x="246" y="67"/>
                </a:cxn>
                <a:cxn ang="0">
                  <a:pos x="257" y="59"/>
                </a:cxn>
                <a:cxn ang="0">
                  <a:pos x="311" y="23"/>
                </a:cxn>
                <a:cxn ang="0">
                  <a:pos x="374" y="27"/>
                </a:cxn>
                <a:cxn ang="0">
                  <a:pos x="431" y="116"/>
                </a:cxn>
                <a:cxn ang="0">
                  <a:pos x="458" y="22"/>
                </a:cxn>
                <a:cxn ang="0">
                  <a:pos x="491" y="58"/>
                </a:cxn>
                <a:cxn ang="0">
                  <a:pos x="532" y="138"/>
                </a:cxn>
                <a:cxn ang="0">
                  <a:pos x="586" y="196"/>
                </a:cxn>
                <a:cxn ang="0">
                  <a:pos x="604" y="214"/>
                </a:cxn>
                <a:cxn ang="0">
                  <a:pos x="647" y="294"/>
                </a:cxn>
                <a:cxn ang="0">
                  <a:pos x="611" y="388"/>
                </a:cxn>
                <a:cxn ang="0">
                  <a:pos x="554" y="469"/>
                </a:cxn>
                <a:cxn ang="0">
                  <a:pos x="532" y="492"/>
                </a:cxn>
                <a:cxn ang="0">
                  <a:pos x="485" y="485"/>
                </a:cxn>
                <a:cxn ang="0">
                  <a:pos x="429" y="459"/>
                </a:cxn>
                <a:cxn ang="0">
                  <a:pos x="401" y="426"/>
                </a:cxn>
                <a:cxn ang="0">
                  <a:pos x="393" y="417"/>
                </a:cxn>
                <a:cxn ang="0">
                  <a:pos x="394" y="370"/>
                </a:cxn>
                <a:cxn ang="0">
                  <a:pos x="353" y="406"/>
                </a:cxn>
                <a:cxn ang="0">
                  <a:pos x="290" y="351"/>
                </a:cxn>
                <a:cxn ang="0">
                  <a:pos x="169" y="392"/>
                </a:cxn>
                <a:cxn ang="0">
                  <a:pos x="76" y="417"/>
                </a:cxn>
                <a:cxn ang="0">
                  <a:pos x="41" y="353"/>
                </a:cxn>
              </a:cxnLst>
              <a:rect l="0" t="0" r="r" b="b"/>
              <a:pathLst>
                <a:path w="648" h="493">
                  <a:moveTo>
                    <a:pt x="0" y="259"/>
                  </a:moveTo>
                  <a:lnTo>
                    <a:pt x="10" y="263"/>
                  </a:lnTo>
                  <a:lnTo>
                    <a:pt x="3" y="248"/>
                  </a:lnTo>
                  <a:lnTo>
                    <a:pt x="16" y="256"/>
                  </a:lnTo>
                  <a:lnTo>
                    <a:pt x="3" y="228"/>
                  </a:lnTo>
                  <a:lnTo>
                    <a:pt x="12" y="185"/>
                  </a:lnTo>
                  <a:lnTo>
                    <a:pt x="16" y="196"/>
                  </a:lnTo>
                  <a:lnTo>
                    <a:pt x="56" y="162"/>
                  </a:lnTo>
                  <a:lnTo>
                    <a:pt x="124" y="146"/>
                  </a:lnTo>
                  <a:lnTo>
                    <a:pt x="147" y="121"/>
                  </a:lnTo>
                  <a:lnTo>
                    <a:pt x="146" y="105"/>
                  </a:lnTo>
                  <a:lnTo>
                    <a:pt x="154" y="93"/>
                  </a:lnTo>
                  <a:lnTo>
                    <a:pt x="165" y="112"/>
                  </a:lnTo>
                  <a:lnTo>
                    <a:pt x="165" y="91"/>
                  </a:lnTo>
                  <a:lnTo>
                    <a:pt x="181" y="95"/>
                  </a:lnTo>
                  <a:lnTo>
                    <a:pt x="182" y="80"/>
                  </a:lnTo>
                  <a:lnTo>
                    <a:pt x="205" y="56"/>
                  </a:lnTo>
                  <a:lnTo>
                    <a:pt x="231" y="57"/>
                  </a:lnTo>
                  <a:lnTo>
                    <a:pt x="236" y="81"/>
                  </a:lnTo>
                  <a:lnTo>
                    <a:pt x="246" y="67"/>
                  </a:lnTo>
                  <a:lnTo>
                    <a:pt x="265" y="75"/>
                  </a:lnTo>
                  <a:lnTo>
                    <a:pt x="257" y="59"/>
                  </a:lnTo>
                  <a:lnTo>
                    <a:pt x="273" y="33"/>
                  </a:lnTo>
                  <a:lnTo>
                    <a:pt x="311" y="23"/>
                  </a:lnTo>
                  <a:lnTo>
                    <a:pt x="301" y="7"/>
                  </a:lnTo>
                  <a:lnTo>
                    <a:pt x="374" y="27"/>
                  </a:lnTo>
                  <a:lnTo>
                    <a:pt x="358" y="71"/>
                  </a:lnTo>
                  <a:lnTo>
                    <a:pt x="431" y="116"/>
                  </a:lnTo>
                  <a:lnTo>
                    <a:pt x="449" y="98"/>
                  </a:lnTo>
                  <a:lnTo>
                    <a:pt x="458" y="22"/>
                  </a:lnTo>
                  <a:lnTo>
                    <a:pt x="475" y="0"/>
                  </a:lnTo>
                  <a:lnTo>
                    <a:pt x="491" y="58"/>
                  </a:lnTo>
                  <a:lnTo>
                    <a:pt x="515" y="71"/>
                  </a:lnTo>
                  <a:lnTo>
                    <a:pt x="532" y="138"/>
                  </a:lnTo>
                  <a:lnTo>
                    <a:pt x="571" y="159"/>
                  </a:lnTo>
                  <a:lnTo>
                    <a:pt x="586" y="196"/>
                  </a:lnTo>
                  <a:lnTo>
                    <a:pt x="600" y="194"/>
                  </a:lnTo>
                  <a:lnTo>
                    <a:pt x="604" y="214"/>
                  </a:lnTo>
                  <a:lnTo>
                    <a:pt x="636" y="242"/>
                  </a:lnTo>
                  <a:lnTo>
                    <a:pt x="647" y="294"/>
                  </a:lnTo>
                  <a:lnTo>
                    <a:pt x="639" y="345"/>
                  </a:lnTo>
                  <a:lnTo>
                    <a:pt x="611" y="388"/>
                  </a:lnTo>
                  <a:lnTo>
                    <a:pt x="590" y="461"/>
                  </a:lnTo>
                  <a:lnTo>
                    <a:pt x="554" y="469"/>
                  </a:lnTo>
                  <a:lnTo>
                    <a:pt x="531" y="483"/>
                  </a:lnTo>
                  <a:lnTo>
                    <a:pt x="532" y="492"/>
                  </a:lnTo>
                  <a:lnTo>
                    <a:pt x="509" y="467"/>
                  </a:lnTo>
                  <a:lnTo>
                    <a:pt x="485" y="485"/>
                  </a:lnTo>
                  <a:lnTo>
                    <a:pt x="454" y="477"/>
                  </a:lnTo>
                  <a:lnTo>
                    <a:pt x="429" y="459"/>
                  </a:lnTo>
                  <a:lnTo>
                    <a:pt x="419" y="421"/>
                  </a:lnTo>
                  <a:lnTo>
                    <a:pt x="401" y="426"/>
                  </a:lnTo>
                  <a:lnTo>
                    <a:pt x="400" y="401"/>
                  </a:lnTo>
                  <a:lnTo>
                    <a:pt x="393" y="417"/>
                  </a:lnTo>
                  <a:lnTo>
                    <a:pt x="380" y="418"/>
                  </a:lnTo>
                  <a:lnTo>
                    <a:pt x="394" y="370"/>
                  </a:lnTo>
                  <a:lnTo>
                    <a:pt x="366" y="415"/>
                  </a:lnTo>
                  <a:lnTo>
                    <a:pt x="353" y="406"/>
                  </a:lnTo>
                  <a:lnTo>
                    <a:pt x="339" y="370"/>
                  </a:lnTo>
                  <a:lnTo>
                    <a:pt x="290" y="351"/>
                  </a:lnTo>
                  <a:lnTo>
                    <a:pt x="205" y="366"/>
                  </a:lnTo>
                  <a:lnTo>
                    <a:pt x="169" y="392"/>
                  </a:lnTo>
                  <a:lnTo>
                    <a:pt x="109" y="394"/>
                  </a:lnTo>
                  <a:lnTo>
                    <a:pt x="76" y="417"/>
                  </a:lnTo>
                  <a:lnTo>
                    <a:pt x="31" y="401"/>
                  </a:lnTo>
                  <a:lnTo>
                    <a:pt x="41" y="353"/>
                  </a:lnTo>
                  <a:lnTo>
                    <a:pt x="0" y="25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4690" y="3205"/>
              <a:ext cx="48" cy="47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0"/>
                </a:cxn>
                <a:cxn ang="0">
                  <a:pos x="28" y="8"/>
                </a:cxn>
                <a:cxn ang="0">
                  <a:pos x="51" y="1"/>
                </a:cxn>
                <a:cxn ang="0">
                  <a:pos x="55" y="15"/>
                </a:cxn>
                <a:cxn ang="0">
                  <a:pos x="55" y="32"/>
                </a:cxn>
                <a:cxn ang="0">
                  <a:pos x="34" y="55"/>
                </a:cxn>
                <a:cxn ang="0">
                  <a:pos x="21" y="54"/>
                </a:cxn>
                <a:cxn ang="0">
                  <a:pos x="0" y="9"/>
                </a:cxn>
              </a:cxnLst>
              <a:rect l="0" t="0" r="r" b="b"/>
              <a:pathLst>
                <a:path w="56" h="56">
                  <a:moveTo>
                    <a:pt x="0" y="9"/>
                  </a:moveTo>
                  <a:lnTo>
                    <a:pt x="0" y="0"/>
                  </a:lnTo>
                  <a:lnTo>
                    <a:pt x="28" y="8"/>
                  </a:lnTo>
                  <a:lnTo>
                    <a:pt x="51" y="1"/>
                  </a:lnTo>
                  <a:lnTo>
                    <a:pt x="55" y="15"/>
                  </a:lnTo>
                  <a:lnTo>
                    <a:pt x="55" y="32"/>
                  </a:lnTo>
                  <a:lnTo>
                    <a:pt x="34" y="55"/>
                  </a:lnTo>
                  <a:lnTo>
                    <a:pt x="21" y="54"/>
                  </a:lnTo>
                  <a:lnTo>
                    <a:pt x="0" y="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2862" y="1902"/>
              <a:ext cx="104" cy="41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2" y="28"/>
                </a:cxn>
                <a:cxn ang="0">
                  <a:pos x="3" y="37"/>
                </a:cxn>
                <a:cxn ang="0">
                  <a:pos x="16" y="39"/>
                </a:cxn>
                <a:cxn ang="0">
                  <a:pos x="41" y="35"/>
                </a:cxn>
                <a:cxn ang="0">
                  <a:pos x="69" y="47"/>
                </a:cxn>
                <a:cxn ang="0">
                  <a:pos x="107" y="39"/>
                </a:cxn>
                <a:cxn ang="0">
                  <a:pos x="123" y="14"/>
                </a:cxn>
                <a:cxn ang="0">
                  <a:pos x="116" y="0"/>
                </a:cxn>
                <a:cxn ang="0">
                  <a:pos x="69" y="1"/>
                </a:cxn>
                <a:cxn ang="0">
                  <a:pos x="54" y="26"/>
                </a:cxn>
                <a:cxn ang="0">
                  <a:pos x="0" y="26"/>
                </a:cxn>
              </a:cxnLst>
              <a:rect l="0" t="0" r="r" b="b"/>
              <a:pathLst>
                <a:path w="124" h="48">
                  <a:moveTo>
                    <a:pt x="0" y="26"/>
                  </a:moveTo>
                  <a:lnTo>
                    <a:pt x="2" y="28"/>
                  </a:lnTo>
                  <a:lnTo>
                    <a:pt x="3" y="37"/>
                  </a:lnTo>
                  <a:lnTo>
                    <a:pt x="16" y="39"/>
                  </a:lnTo>
                  <a:lnTo>
                    <a:pt x="41" y="35"/>
                  </a:lnTo>
                  <a:lnTo>
                    <a:pt x="69" y="47"/>
                  </a:lnTo>
                  <a:lnTo>
                    <a:pt x="107" y="39"/>
                  </a:lnTo>
                  <a:lnTo>
                    <a:pt x="123" y="14"/>
                  </a:lnTo>
                  <a:lnTo>
                    <a:pt x="116" y="0"/>
                  </a:lnTo>
                  <a:lnTo>
                    <a:pt x="69" y="1"/>
                  </a:lnTo>
                  <a:lnTo>
                    <a:pt x="54" y="26"/>
                  </a:lnTo>
                  <a:lnTo>
                    <a:pt x="0" y="2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73" name="Freeform 70"/>
            <p:cNvSpPr>
              <a:spLocks/>
            </p:cNvSpPr>
            <p:nvPr/>
          </p:nvSpPr>
          <p:spPr bwMode="auto">
            <a:xfrm>
              <a:off x="3922" y="2254"/>
              <a:ext cx="65" cy="81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0" y="39"/>
                </a:cxn>
                <a:cxn ang="0">
                  <a:pos x="16" y="83"/>
                </a:cxn>
                <a:cxn ang="0">
                  <a:pos x="36" y="81"/>
                </a:cxn>
                <a:cxn ang="0">
                  <a:pos x="46" y="62"/>
                </a:cxn>
                <a:cxn ang="0">
                  <a:pos x="61" y="66"/>
                </a:cxn>
                <a:cxn ang="0">
                  <a:pos x="69" y="96"/>
                </a:cxn>
                <a:cxn ang="0">
                  <a:pos x="76" y="79"/>
                </a:cxn>
                <a:cxn ang="0">
                  <a:pos x="68" y="48"/>
                </a:cxn>
                <a:cxn ang="0">
                  <a:pos x="61" y="60"/>
                </a:cxn>
                <a:cxn ang="0">
                  <a:pos x="50" y="44"/>
                </a:cxn>
                <a:cxn ang="0">
                  <a:pos x="69" y="25"/>
                </a:cxn>
                <a:cxn ang="0">
                  <a:pos x="33" y="22"/>
                </a:cxn>
                <a:cxn ang="0">
                  <a:pos x="9" y="0"/>
                </a:cxn>
                <a:cxn ang="0">
                  <a:pos x="3" y="12"/>
                </a:cxn>
                <a:cxn ang="0">
                  <a:pos x="10" y="22"/>
                </a:cxn>
                <a:cxn ang="0">
                  <a:pos x="0" y="29"/>
                </a:cxn>
              </a:cxnLst>
              <a:rect l="0" t="0" r="r" b="b"/>
              <a:pathLst>
                <a:path w="77" h="97">
                  <a:moveTo>
                    <a:pt x="0" y="29"/>
                  </a:moveTo>
                  <a:lnTo>
                    <a:pt x="10" y="39"/>
                  </a:lnTo>
                  <a:lnTo>
                    <a:pt x="16" y="83"/>
                  </a:lnTo>
                  <a:lnTo>
                    <a:pt x="36" y="81"/>
                  </a:lnTo>
                  <a:lnTo>
                    <a:pt x="46" y="62"/>
                  </a:lnTo>
                  <a:lnTo>
                    <a:pt x="61" y="66"/>
                  </a:lnTo>
                  <a:lnTo>
                    <a:pt x="69" y="96"/>
                  </a:lnTo>
                  <a:lnTo>
                    <a:pt x="76" y="79"/>
                  </a:lnTo>
                  <a:lnTo>
                    <a:pt x="68" y="48"/>
                  </a:lnTo>
                  <a:lnTo>
                    <a:pt x="61" y="60"/>
                  </a:lnTo>
                  <a:lnTo>
                    <a:pt x="50" y="44"/>
                  </a:lnTo>
                  <a:lnTo>
                    <a:pt x="69" y="25"/>
                  </a:lnTo>
                  <a:lnTo>
                    <a:pt x="33" y="22"/>
                  </a:lnTo>
                  <a:lnTo>
                    <a:pt x="9" y="0"/>
                  </a:lnTo>
                  <a:lnTo>
                    <a:pt x="3" y="12"/>
                  </a:lnTo>
                  <a:lnTo>
                    <a:pt x="10" y="22"/>
                  </a:lnTo>
                  <a:lnTo>
                    <a:pt x="0" y="2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3936" y="2228"/>
              <a:ext cx="42" cy="2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6" y="28"/>
                </a:cxn>
                <a:cxn ang="0">
                  <a:pos x="50" y="23"/>
                </a:cxn>
                <a:cxn ang="0">
                  <a:pos x="47" y="8"/>
                </a:cxn>
                <a:cxn ang="0">
                  <a:pos x="17" y="0"/>
                </a:cxn>
                <a:cxn ang="0">
                  <a:pos x="0" y="17"/>
                </a:cxn>
              </a:cxnLst>
              <a:rect l="0" t="0" r="r" b="b"/>
              <a:pathLst>
                <a:path w="51" h="29">
                  <a:moveTo>
                    <a:pt x="0" y="17"/>
                  </a:moveTo>
                  <a:lnTo>
                    <a:pt x="6" y="28"/>
                  </a:lnTo>
                  <a:lnTo>
                    <a:pt x="50" y="23"/>
                  </a:lnTo>
                  <a:lnTo>
                    <a:pt x="47" y="8"/>
                  </a:lnTo>
                  <a:lnTo>
                    <a:pt x="17" y="0"/>
                  </a:lnTo>
                  <a:lnTo>
                    <a:pt x="0" y="1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4275" y="2552"/>
              <a:ext cx="17" cy="16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17"/>
                </a:cxn>
                <a:cxn ang="0">
                  <a:pos x="20" y="0"/>
                </a:cxn>
                <a:cxn ang="0">
                  <a:pos x="0" y="8"/>
                </a:cxn>
              </a:cxnLst>
              <a:rect l="0" t="0" r="r" b="b"/>
              <a:pathLst>
                <a:path w="21" h="18">
                  <a:moveTo>
                    <a:pt x="0" y="8"/>
                  </a:moveTo>
                  <a:lnTo>
                    <a:pt x="10" y="17"/>
                  </a:lnTo>
                  <a:lnTo>
                    <a:pt x="20" y="0"/>
                  </a:lnTo>
                  <a:lnTo>
                    <a:pt x="0" y="8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3038" y="1980"/>
              <a:ext cx="84" cy="49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6" y="0"/>
                </a:cxn>
                <a:cxn ang="0">
                  <a:pos x="99" y="9"/>
                </a:cxn>
                <a:cxn ang="0">
                  <a:pos x="82" y="34"/>
                </a:cxn>
                <a:cxn ang="0">
                  <a:pos x="89" y="46"/>
                </a:cxn>
                <a:cxn ang="0">
                  <a:pos x="65" y="48"/>
                </a:cxn>
                <a:cxn ang="0">
                  <a:pos x="50" y="57"/>
                </a:cxn>
                <a:cxn ang="0">
                  <a:pos x="10" y="56"/>
                </a:cxn>
                <a:cxn ang="0">
                  <a:pos x="0" y="40"/>
                </a:cxn>
              </a:cxnLst>
              <a:rect l="0" t="0" r="r" b="b"/>
              <a:pathLst>
                <a:path w="100" h="58">
                  <a:moveTo>
                    <a:pt x="0" y="40"/>
                  </a:moveTo>
                  <a:lnTo>
                    <a:pt x="6" y="0"/>
                  </a:lnTo>
                  <a:lnTo>
                    <a:pt x="99" y="9"/>
                  </a:lnTo>
                  <a:lnTo>
                    <a:pt x="82" y="34"/>
                  </a:lnTo>
                  <a:lnTo>
                    <a:pt x="89" y="46"/>
                  </a:lnTo>
                  <a:lnTo>
                    <a:pt x="65" y="48"/>
                  </a:lnTo>
                  <a:lnTo>
                    <a:pt x="50" y="57"/>
                  </a:lnTo>
                  <a:lnTo>
                    <a:pt x="10" y="56"/>
                  </a:lnTo>
                  <a:lnTo>
                    <a:pt x="0" y="4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3980" y="2231"/>
              <a:ext cx="123" cy="253"/>
            </a:xfrm>
            <a:custGeom>
              <a:avLst/>
              <a:gdLst/>
              <a:ahLst/>
              <a:cxnLst>
                <a:cxn ang="0">
                  <a:pos x="0" y="123"/>
                </a:cxn>
                <a:cxn ang="0">
                  <a:pos x="7" y="106"/>
                </a:cxn>
                <a:cxn ang="0">
                  <a:pos x="48" y="28"/>
                </a:cxn>
                <a:cxn ang="0">
                  <a:pos x="77" y="17"/>
                </a:cxn>
                <a:cxn ang="0">
                  <a:pos x="83" y="0"/>
                </a:cxn>
                <a:cxn ang="0">
                  <a:pos x="104" y="10"/>
                </a:cxn>
                <a:cxn ang="0">
                  <a:pos x="104" y="25"/>
                </a:cxn>
                <a:cxn ang="0">
                  <a:pos x="86" y="73"/>
                </a:cxn>
                <a:cxn ang="0">
                  <a:pos x="105" y="69"/>
                </a:cxn>
                <a:cxn ang="0">
                  <a:pos x="115" y="101"/>
                </a:cxn>
                <a:cxn ang="0">
                  <a:pos x="145" y="110"/>
                </a:cxn>
                <a:cxn ang="0">
                  <a:pos x="130" y="126"/>
                </a:cxn>
                <a:cxn ang="0">
                  <a:pos x="96" y="146"/>
                </a:cxn>
                <a:cxn ang="0">
                  <a:pos x="86" y="165"/>
                </a:cxn>
                <a:cxn ang="0">
                  <a:pos x="105" y="202"/>
                </a:cxn>
                <a:cxn ang="0">
                  <a:pos x="98" y="223"/>
                </a:cxn>
                <a:cxn ang="0">
                  <a:pos x="121" y="271"/>
                </a:cxn>
                <a:cxn ang="0">
                  <a:pos x="104" y="300"/>
                </a:cxn>
                <a:cxn ang="0">
                  <a:pos x="87" y="197"/>
                </a:cxn>
                <a:cxn ang="0">
                  <a:pos x="73" y="181"/>
                </a:cxn>
                <a:cxn ang="0">
                  <a:pos x="50" y="209"/>
                </a:cxn>
                <a:cxn ang="0">
                  <a:pos x="33" y="203"/>
                </a:cxn>
                <a:cxn ang="0">
                  <a:pos x="36" y="166"/>
                </a:cxn>
                <a:cxn ang="0">
                  <a:pos x="0" y="123"/>
                </a:cxn>
              </a:cxnLst>
              <a:rect l="0" t="0" r="r" b="b"/>
              <a:pathLst>
                <a:path w="146" h="301">
                  <a:moveTo>
                    <a:pt x="0" y="123"/>
                  </a:moveTo>
                  <a:lnTo>
                    <a:pt x="7" y="106"/>
                  </a:lnTo>
                  <a:lnTo>
                    <a:pt x="48" y="28"/>
                  </a:lnTo>
                  <a:lnTo>
                    <a:pt x="77" y="17"/>
                  </a:lnTo>
                  <a:lnTo>
                    <a:pt x="83" y="0"/>
                  </a:lnTo>
                  <a:lnTo>
                    <a:pt x="104" y="10"/>
                  </a:lnTo>
                  <a:lnTo>
                    <a:pt x="104" y="25"/>
                  </a:lnTo>
                  <a:lnTo>
                    <a:pt x="86" y="73"/>
                  </a:lnTo>
                  <a:lnTo>
                    <a:pt x="105" y="69"/>
                  </a:lnTo>
                  <a:lnTo>
                    <a:pt x="115" y="101"/>
                  </a:lnTo>
                  <a:lnTo>
                    <a:pt x="145" y="110"/>
                  </a:lnTo>
                  <a:lnTo>
                    <a:pt x="130" y="126"/>
                  </a:lnTo>
                  <a:lnTo>
                    <a:pt x="96" y="146"/>
                  </a:lnTo>
                  <a:lnTo>
                    <a:pt x="86" y="165"/>
                  </a:lnTo>
                  <a:lnTo>
                    <a:pt x="105" y="202"/>
                  </a:lnTo>
                  <a:lnTo>
                    <a:pt x="98" y="223"/>
                  </a:lnTo>
                  <a:lnTo>
                    <a:pt x="121" y="271"/>
                  </a:lnTo>
                  <a:lnTo>
                    <a:pt x="104" y="300"/>
                  </a:lnTo>
                  <a:lnTo>
                    <a:pt x="87" y="197"/>
                  </a:lnTo>
                  <a:lnTo>
                    <a:pt x="73" y="181"/>
                  </a:lnTo>
                  <a:lnTo>
                    <a:pt x="50" y="209"/>
                  </a:lnTo>
                  <a:lnTo>
                    <a:pt x="33" y="203"/>
                  </a:lnTo>
                  <a:lnTo>
                    <a:pt x="36" y="166"/>
                  </a:lnTo>
                  <a:lnTo>
                    <a:pt x="0" y="123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4120" y="2421"/>
              <a:ext cx="68" cy="6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6" y="49"/>
                </a:cxn>
                <a:cxn ang="0">
                  <a:pos x="17" y="67"/>
                </a:cxn>
                <a:cxn ang="0">
                  <a:pos x="32" y="70"/>
                </a:cxn>
                <a:cxn ang="0">
                  <a:pos x="80" y="37"/>
                </a:cxn>
                <a:cxn ang="0">
                  <a:pos x="79" y="0"/>
                </a:cxn>
                <a:cxn ang="0">
                  <a:pos x="43" y="6"/>
                </a:cxn>
                <a:cxn ang="0">
                  <a:pos x="11" y="5"/>
                </a:cxn>
                <a:cxn ang="0">
                  <a:pos x="0" y="14"/>
                </a:cxn>
              </a:cxnLst>
              <a:rect l="0" t="0" r="r" b="b"/>
              <a:pathLst>
                <a:path w="81" h="71">
                  <a:moveTo>
                    <a:pt x="0" y="14"/>
                  </a:moveTo>
                  <a:lnTo>
                    <a:pt x="6" y="49"/>
                  </a:lnTo>
                  <a:lnTo>
                    <a:pt x="17" y="67"/>
                  </a:lnTo>
                  <a:lnTo>
                    <a:pt x="32" y="70"/>
                  </a:lnTo>
                  <a:lnTo>
                    <a:pt x="80" y="37"/>
                  </a:lnTo>
                  <a:lnTo>
                    <a:pt x="79" y="0"/>
                  </a:lnTo>
                  <a:lnTo>
                    <a:pt x="43" y="6"/>
                  </a:lnTo>
                  <a:lnTo>
                    <a:pt x="11" y="5"/>
                  </a:lnTo>
                  <a:lnTo>
                    <a:pt x="0" y="1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3813" y="2489"/>
              <a:ext cx="27" cy="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1"/>
                </a:cxn>
                <a:cxn ang="0">
                  <a:pos x="30" y="50"/>
                </a:cxn>
                <a:cxn ang="0">
                  <a:pos x="19" y="14"/>
                </a:cxn>
                <a:cxn ang="0">
                  <a:pos x="0" y="0"/>
                </a:cxn>
              </a:cxnLst>
              <a:rect l="0" t="0" r="r" b="b"/>
              <a:pathLst>
                <a:path w="31" h="62">
                  <a:moveTo>
                    <a:pt x="0" y="0"/>
                  </a:moveTo>
                  <a:lnTo>
                    <a:pt x="5" y="61"/>
                  </a:lnTo>
                  <a:lnTo>
                    <a:pt x="30" y="50"/>
                  </a:lnTo>
                  <a:lnTo>
                    <a:pt x="19" y="14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auto">
            <a:xfrm>
              <a:off x="3730" y="1818"/>
              <a:ext cx="828" cy="527"/>
            </a:xfrm>
            <a:custGeom>
              <a:avLst/>
              <a:gdLst/>
              <a:ahLst/>
              <a:cxnLst>
                <a:cxn ang="0">
                  <a:pos x="6" y="273"/>
                </a:cxn>
                <a:cxn ang="0">
                  <a:pos x="103" y="235"/>
                </a:cxn>
                <a:cxn ang="0">
                  <a:pos x="100" y="180"/>
                </a:cxn>
                <a:cxn ang="0">
                  <a:pos x="150" y="133"/>
                </a:cxn>
                <a:cxn ang="0">
                  <a:pos x="195" y="109"/>
                </a:cxn>
                <a:cxn ang="0">
                  <a:pos x="242" y="118"/>
                </a:cxn>
                <a:cxn ang="0">
                  <a:pos x="274" y="172"/>
                </a:cxn>
                <a:cxn ang="0">
                  <a:pos x="374" y="221"/>
                </a:cxn>
                <a:cxn ang="0">
                  <a:pos x="498" y="244"/>
                </a:cxn>
                <a:cxn ang="0">
                  <a:pos x="612" y="203"/>
                </a:cxn>
                <a:cxn ang="0">
                  <a:pos x="636" y="181"/>
                </a:cxn>
                <a:cxn ang="0">
                  <a:pos x="733" y="143"/>
                </a:cxn>
                <a:cxn ang="0">
                  <a:pos x="672" y="123"/>
                </a:cxn>
                <a:cxn ang="0">
                  <a:pos x="682" y="76"/>
                </a:cxn>
                <a:cxn ang="0">
                  <a:pos x="729" y="75"/>
                </a:cxn>
                <a:cxn ang="0">
                  <a:pos x="742" y="19"/>
                </a:cxn>
                <a:cxn ang="0">
                  <a:pos x="832" y="13"/>
                </a:cxn>
                <a:cxn ang="0">
                  <a:pos x="910" y="97"/>
                </a:cxn>
                <a:cxn ang="0">
                  <a:pos x="980" y="106"/>
                </a:cxn>
                <a:cxn ang="0">
                  <a:pos x="917" y="184"/>
                </a:cxn>
                <a:cxn ang="0">
                  <a:pos x="910" y="225"/>
                </a:cxn>
                <a:cxn ang="0">
                  <a:pos x="874" y="238"/>
                </a:cxn>
                <a:cxn ang="0">
                  <a:pos x="851" y="245"/>
                </a:cxn>
                <a:cxn ang="0">
                  <a:pos x="763" y="300"/>
                </a:cxn>
                <a:cxn ang="0">
                  <a:pos x="770" y="256"/>
                </a:cxn>
                <a:cxn ang="0">
                  <a:pos x="704" y="303"/>
                </a:cxn>
                <a:cxn ang="0">
                  <a:pos x="755" y="316"/>
                </a:cxn>
                <a:cxn ang="0">
                  <a:pos x="745" y="344"/>
                </a:cxn>
                <a:cxn ang="0">
                  <a:pos x="772" y="427"/>
                </a:cxn>
                <a:cxn ang="0">
                  <a:pos x="772" y="441"/>
                </a:cxn>
                <a:cxn ang="0">
                  <a:pos x="774" y="459"/>
                </a:cxn>
                <a:cxn ang="0">
                  <a:pos x="683" y="577"/>
                </a:cxn>
                <a:cxn ang="0">
                  <a:pos x="645" y="586"/>
                </a:cxn>
                <a:cxn ang="0">
                  <a:pos x="628" y="596"/>
                </a:cxn>
                <a:cxn ang="0">
                  <a:pos x="583" y="624"/>
                </a:cxn>
                <a:cxn ang="0">
                  <a:pos x="547" y="602"/>
                </a:cxn>
                <a:cxn ang="0">
                  <a:pos x="456" y="587"/>
                </a:cxn>
                <a:cxn ang="0">
                  <a:pos x="448" y="605"/>
                </a:cxn>
                <a:cxn ang="0">
                  <a:pos x="411" y="591"/>
                </a:cxn>
                <a:cxn ang="0">
                  <a:pos x="382" y="563"/>
                </a:cxn>
                <a:cxn ang="0">
                  <a:pos x="400" y="500"/>
                </a:cxn>
                <a:cxn ang="0">
                  <a:pos x="362" y="483"/>
                </a:cxn>
                <a:cxn ang="0">
                  <a:pos x="290" y="495"/>
                </a:cxn>
                <a:cxn ang="0">
                  <a:pos x="243" y="504"/>
                </a:cxn>
                <a:cxn ang="0">
                  <a:pos x="230" y="494"/>
                </a:cxn>
                <a:cxn ang="0">
                  <a:pos x="169" y="469"/>
                </a:cxn>
                <a:cxn ang="0">
                  <a:pos x="84" y="440"/>
                </a:cxn>
                <a:cxn ang="0">
                  <a:pos x="94" y="409"/>
                </a:cxn>
                <a:cxn ang="0">
                  <a:pos x="105" y="359"/>
                </a:cxn>
                <a:cxn ang="0">
                  <a:pos x="63" y="360"/>
                </a:cxn>
                <a:cxn ang="0">
                  <a:pos x="18" y="325"/>
                </a:cxn>
                <a:cxn ang="0">
                  <a:pos x="0" y="297"/>
                </a:cxn>
              </a:cxnLst>
              <a:rect l="0" t="0" r="r" b="b"/>
              <a:pathLst>
                <a:path w="981" h="625">
                  <a:moveTo>
                    <a:pt x="0" y="297"/>
                  </a:moveTo>
                  <a:lnTo>
                    <a:pt x="6" y="273"/>
                  </a:lnTo>
                  <a:lnTo>
                    <a:pt x="41" y="267"/>
                  </a:lnTo>
                  <a:lnTo>
                    <a:pt x="103" y="235"/>
                  </a:lnTo>
                  <a:lnTo>
                    <a:pt x="112" y="209"/>
                  </a:lnTo>
                  <a:lnTo>
                    <a:pt x="100" y="180"/>
                  </a:lnTo>
                  <a:lnTo>
                    <a:pt x="139" y="172"/>
                  </a:lnTo>
                  <a:lnTo>
                    <a:pt x="150" y="133"/>
                  </a:lnTo>
                  <a:lnTo>
                    <a:pt x="190" y="135"/>
                  </a:lnTo>
                  <a:lnTo>
                    <a:pt x="195" y="109"/>
                  </a:lnTo>
                  <a:lnTo>
                    <a:pt x="226" y="96"/>
                  </a:lnTo>
                  <a:lnTo>
                    <a:pt x="242" y="118"/>
                  </a:lnTo>
                  <a:lnTo>
                    <a:pt x="265" y="126"/>
                  </a:lnTo>
                  <a:lnTo>
                    <a:pt x="274" y="172"/>
                  </a:lnTo>
                  <a:lnTo>
                    <a:pt x="344" y="190"/>
                  </a:lnTo>
                  <a:lnTo>
                    <a:pt x="374" y="221"/>
                  </a:lnTo>
                  <a:lnTo>
                    <a:pt x="432" y="219"/>
                  </a:lnTo>
                  <a:lnTo>
                    <a:pt x="498" y="244"/>
                  </a:lnTo>
                  <a:lnTo>
                    <a:pt x="585" y="221"/>
                  </a:lnTo>
                  <a:lnTo>
                    <a:pt x="612" y="203"/>
                  </a:lnTo>
                  <a:lnTo>
                    <a:pt x="612" y="178"/>
                  </a:lnTo>
                  <a:lnTo>
                    <a:pt x="636" y="181"/>
                  </a:lnTo>
                  <a:lnTo>
                    <a:pt x="691" y="145"/>
                  </a:lnTo>
                  <a:lnTo>
                    <a:pt x="733" y="143"/>
                  </a:lnTo>
                  <a:lnTo>
                    <a:pt x="713" y="116"/>
                  </a:lnTo>
                  <a:lnTo>
                    <a:pt x="672" y="123"/>
                  </a:lnTo>
                  <a:lnTo>
                    <a:pt x="672" y="93"/>
                  </a:lnTo>
                  <a:lnTo>
                    <a:pt x="682" y="76"/>
                  </a:lnTo>
                  <a:lnTo>
                    <a:pt x="706" y="85"/>
                  </a:lnTo>
                  <a:lnTo>
                    <a:pt x="729" y="75"/>
                  </a:lnTo>
                  <a:lnTo>
                    <a:pt x="753" y="33"/>
                  </a:lnTo>
                  <a:lnTo>
                    <a:pt x="742" y="19"/>
                  </a:lnTo>
                  <a:lnTo>
                    <a:pt x="800" y="0"/>
                  </a:lnTo>
                  <a:lnTo>
                    <a:pt x="832" y="13"/>
                  </a:lnTo>
                  <a:lnTo>
                    <a:pt x="862" y="82"/>
                  </a:lnTo>
                  <a:lnTo>
                    <a:pt x="910" y="97"/>
                  </a:lnTo>
                  <a:lnTo>
                    <a:pt x="919" y="122"/>
                  </a:lnTo>
                  <a:lnTo>
                    <a:pt x="980" y="106"/>
                  </a:lnTo>
                  <a:lnTo>
                    <a:pt x="952" y="174"/>
                  </a:lnTo>
                  <a:lnTo>
                    <a:pt x="917" y="184"/>
                  </a:lnTo>
                  <a:lnTo>
                    <a:pt x="921" y="209"/>
                  </a:lnTo>
                  <a:lnTo>
                    <a:pt x="910" y="225"/>
                  </a:lnTo>
                  <a:lnTo>
                    <a:pt x="904" y="219"/>
                  </a:lnTo>
                  <a:lnTo>
                    <a:pt x="874" y="238"/>
                  </a:lnTo>
                  <a:lnTo>
                    <a:pt x="874" y="248"/>
                  </a:lnTo>
                  <a:lnTo>
                    <a:pt x="851" y="245"/>
                  </a:lnTo>
                  <a:lnTo>
                    <a:pt x="812" y="275"/>
                  </a:lnTo>
                  <a:lnTo>
                    <a:pt x="763" y="300"/>
                  </a:lnTo>
                  <a:lnTo>
                    <a:pt x="779" y="267"/>
                  </a:lnTo>
                  <a:lnTo>
                    <a:pt x="770" y="256"/>
                  </a:lnTo>
                  <a:lnTo>
                    <a:pt x="706" y="293"/>
                  </a:lnTo>
                  <a:lnTo>
                    <a:pt x="704" y="303"/>
                  </a:lnTo>
                  <a:lnTo>
                    <a:pt x="726" y="327"/>
                  </a:lnTo>
                  <a:lnTo>
                    <a:pt x="755" y="316"/>
                  </a:lnTo>
                  <a:lnTo>
                    <a:pt x="783" y="325"/>
                  </a:lnTo>
                  <a:lnTo>
                    <a:pt x="745" y="344"/>
                  </a:lnTo>
                  <a:lnTo>
                    <a:pt x="730" y="370"/>
                  </a:lnTo>
                  <a:lnTo>
                    <a:pt x="772" y="427"/>
                  </a:lnTo>
                  <a:lnTo>
                    <a:pt x="743" y="422"/>
                  </a:lnTo>
                  <a:lnTo>
                    <a:pt x="772" y="441"/>
                  </a:lnTo>
                  <a:lnTo>
                    <a:pt x="744" y="453"/>
                  </a:lnTo>
                  <a:lnTo>
                    <a:pt x="774" y="459"/>
                  </a:lnTo>
                  <a:lnTo>
                    <a:pt x="719" y="550"/>
                  </a:lnTo>
                  <a:lnTo>
                    <a:pt x="683" y="577"/>
                  </a:lnTo>
                  <a:lnTo>
                    <a:pt x="648" y="585"/>
                  </a:lnTo>
                  <a:lnTo>
                    <a:pt x="645" y="586"/>
                  </a:lnTo>
                  <a:lnTo>
                    <a:pt x="636" y="581"/>
                  </a:lnTo>
                  <a:lnTo>
                    <a:pt x="628" y="596"/>
                  </a:lnTo>
                  <a:lnTo>
                    <a:pt x="586" y="605"/>
                  </a:lnTo>
                  <a:lnTo>
                    <a:pt x="583" y="624"/>
                  </a:lnTo>
                  <a:lnTo>
                    <a:pt x="576" y="601"/>
                  </a:lnTo>
                  <a:lnTo>
                    <a:pt x="547" y="602"/>
                  </a:lnTo>
                  <a:lnTo>
                    <a:pt x="505" y="575"/>
                  </a:lnTo>
                  <a:lnTo>
                    <a:pt x="456" y="587"/>
                  </a:lnTo>
                  <a:lnTo>
                    <a:pt x="447" y="587"/>
                  </a:lnTo>
                  <a:lnTo>
                    <a:pt x="448" y="605"/>
                  </a:lnTo>
                  <a:lnTo>
                    <a:pt x="441" y="600"/>
                  </a:lnTo>
                  <a:lnTo>
                    <a:pt x="411" y="591"/>
                  </a:lnTo>
                  <a:lnTo>
                    <a:pt x="401" y="559"/>
                  </a:lnTo>
                  <a:lnTo>
                    <a:pt x="382" y="563"/>
                  </a:lnTo>
                  <a:lnTo>
                    <a:pt x="400" y="515"/>
                  </a:lnTo>
                  <a:lnTo>
                    <a:pt x="400" y="500"/>
                  </a:lnTo>
                  <a:lnTo>
                    <a:pt x="379" y="490"/>
                  </a:lnTo>
                  <a:lnTo>
                    <a:pt x="362" y="483"/>
                  </a:lnTo>
                  <a:lnTo>
                    <a:pt x="357" y="465"/>
                  </a:lnTo>
                  <a:lnTo>
                    <a:pt x="290" y="495"/>
                  </a:lnTo>
                  <a:lnTo>
                    <a:pt x="260" y="487"/>
                  </a:lnTo>
                  <a:lnTo>
                    <a:pt x="243" y="504"/>
                  </a:lnTo>
                  <a:lnTo>
                    <a:pt x="241" y="492"/>
                  </a:lnTo>
                  <a:lnTo>
                    <a:pt x="230" y="494"/>
                  </a:lnTo>
                  <a:lnTo>
                    <a:pt x="196" y="494"/>
                  </a:lnTo>
                  <a:lnTo>
                    <a:pt x="169" y="469"/>
                  </a:lnTo>
                  <a:lnTo>
                    <a:pt x="118" y="452"/>
                  </a:lnTo>
                  <a:lnTo>
                    <a:pt x="84" y="440"/>
                  </a:lnTo>
                  <a:lnTo>
                    <a:pt x="77" y="412"/>
                  </a:lnTo>
                  <a:lnTo>
                    <a:pt x="94" y="409"/>
                  </a:lnTo>
                  <a:lnTo>
                    <a:pt x="83" y="386"/>
                  </a:lnTo>
                  <a:lnTo>
                    <a:pt x="105" y="359"/>
                  </a:lnTo>
                  <a:lnTo>
                    <a:pt x="89" y="350"/>
                  </a:lnTo>
                  <a:lnTo>
                    <a:pt x="63" y="360"/>
                  </a:lnTo>
                  <a:lnTo>
                    <a:pt x="16" y="329"/>
                  </a:lnTo>
                  <a:lnTo>
                    <a:pt x="18" y="325"/>
                  </a:lnTo>
                  <a:lnTo>
                    <a:pt x="18" y="304"/>
                  </a:lnTo>
                  <a:lnTo>
                    <a:pt x="0" y="29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4204" y="2347"/>
              <a:ext cx="30" cy="26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11" y="0"/>
                </a:cxn>
                <a:cxn ang="0">
                  <a:pos x="34" y="5"/>
                </a:cxn>
                <a:cxn ang="0">
                  <a:pos x="15" y="30"/>
                </a:cxn>
                <a:cxn ang="0">
                  <a:pos x="0" y="23"/>
                </a:cxn>
              </a:cxnLst>
              <a:rect l="0" t="0" r="r" b="b"/>
              <a:pathLst>
                <a:path w="35" h="31">
                  <a:moveTo>
                    <a:pt x="0" y="23"/>
                  </a:moveTo>
                  <a:lnTo>
                    <a:pt x="11" y="0"/>
                  </a:lnTo>
                  <a:lnTo>
                    <a:pt x="34" y="5"/>
                  </a:lnTo>
                  <a:lnTo>
                    <a:pt x="15" y="30"/>
                  </a:lnTo>
                  <a:lnTo>
                    <a:pt x="0" y="23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4357" y="2275"/>
              <a:ext cx="24" cy="46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11" y="53"/>
                </a:cxn>
                <a:cxn ang="0">
                  <a:pos x="27" y="0"/>
                </a:cxn>
                <a:cxn ang="0">
                  <a:pos x="13" y="1"/>
                </a:cxn>
                <a:cxn ang="0">
                  <a:pos x="0" y="22"/>
                </a:cxn>
              </a:cxnLst>
              <a:rect l="0" t="0" r="r" b="b"/>
              <a:pathLst>
                <a:path w="28" h="54">
                  <a:moveTo>
                    <a:pt x="0" y="22"/>
                  </a:moveTo>
                  <a:lnTo>
                    <a:pt x="11" y="53"/>
                  </a:lnTo>
                  <a:lnTo>
                    <a:pt x="27" y="0"/>
                  </a:lnTo>
                  <a:lnTo>
                    <a:pt x="13" y="1"/>
                  </a:lnTo>
                  <a:lnTo>
                    <a:pt x="0" y="22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2868" y="1779"/>
              <a:ext cx="15" cy="1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2" y="0"/>
                </a:cxn>
                <a:cxn ang="0">
                  <a:pos x="16" y="10"/>
                </a:cxn>
                <a:cxn ang="0">
                  <a:pos x="0" y="16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2" y="0"/>
                  </a:lnTo>
                  <a:lnTo>
                    <a:pt x="16" y="10"/>
                  </a:lnTo>
                  <a:lnTo>
                    <a:pt x="0" y="1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84" name="Freeform 81"/>
            <p:cNvSpPr>
              <a:spLocks/>
            </p:cNvSpPr>
            <p:nvPr/>
          </p:nvSpPr>
          <p:spPr bwMode="auto">
            <a:xfrm>
              <a:off x="3013" y="1473"/>
              <a:ext cx="148" cy="222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1" y="19"/>
                </a:cxn>
                <a:cxn ang="0">
                  <a:pos x="30" y="35"/>
                </a:cxn>
                <a:cxn ang="0">
                  <a:pos x="63" y="37"/>
                </a:cxn>
                <a:cxn ang="0">
                  <a:pos x="82" y="28"/>
                </a:cxn>
                <a:cxn ang="0">
                  <a:pos x="88" y="6"/>
                </a:cxn>
                <a:cxn ang="0">
                  <a:pos x="119" y="0"/>
                </a:cxn>
                <a:cxn ang="0">
                  <a:pos x="136" y="8"/>
                </a:cxn>
                <a:cxn ang="0">
                  <a:pos x="134" y="27"/>
                </a:cxn>
                <a:cxn ang="0">
                  <a:pos x="127" y="45"/>
                </a:cxn>
                <a:cxn ang="0">
                  <a:pos x="151" y="68"/>
                </a:cxn>
                <a:cxn ang="0">
                  <a:pos x="137" y="85"/>
                </a:cxn>
                <a:cxn ang="0">
                  <a:pos x="154" y="114"/>
                </a:cxn>
                <a:cxn ang="0">
                  <a:pos x="147" y="140"/>
                </a:cxn>
                <a:cxn ang="0">
                  <a:pos x="174" y="196"/>
                </a:cxn>
                <a:cxn ang="0">
                  <a:pos x="113" y="248"/>
                </a:cxn>
                <a:cxn ang="0">
                  <a:pos x="39" y="264"/>
                </a:cxn>
                <a:cxn ang="0">
                  <a:pos x="35" y="254"/>
                </a:cxn>
                <a:cxn ang="0">
                  <a:pos x="11" y="246"/>
                </a:cxn>
                <a:cxn ang="0">
                  <a:pos x="8" y="194"/>
                </a:cxn>
                <a:cxn ang="0">
                  <a:pos x="79" y="138"/>
                </a:cxn>
                <a:cxn ang="0">
                  <a:pos x="56" y="111"/>
                </a:cxn>
                <a:cxn ang="0">
                  <a:pos x="47" y="56"/>
                </a:cxn>
                <a:cxn ang="0">
                  <a:pos x="0" y="27"/>
                </a:cxn>
              </a:cxnLst>
              <a:rect l="0" t="0" r="r" b="b"/>
              <a:pathLst>
                <a:path w="175" h="265">
                  <a:moveTo>
                    <a:pt x="0" y="27"/>
                  </a:moveTo>
                  <a:lnTo>
                    <a:pt x="11" y="19"/>
                  </a:lnTo>
                  <a:lnTo>
                    <a:pt x="30" y="35"/>
                  </a:lnTo>
                  <a:lnTo>
                    <a:pt x="63" y="37"/>
                  </a:lnTo>
                  <a:lnTo>
                    <a:pt x="82" y="28"/>
                  </a:lnTo>
                  <a:lnTo>
                    <a:pt x="88" y="6"/>
                  </a:lnTo>
                  <a:lnTo>
                    <a:pt x="119" y="0"/>
                  </a:lnTo>
                  <a:lnTo>
                    <a:pt x="136" y="8"/>
                  </a:lnTo>
                  <a:lnTo>
                    <a:pt x="134" y="27"/>
                  </a:lnTo>
                  <a:lnTo>
                    <a:pt x="127" y="45"/>
                  </a:lnTo>
                  <a:lnTo>
                    <a:pt x="151" y="68"/>
                  </a:lnTo>
                  <a:lnTo>
                    <a:pt x="137" y="85"/>
                  </a:lnTo>
                  <a:lnTo>
                    <a:pt x="154" y="114"/>
                  </a:lnTo>
                  <a:lnTo>
                    <a:pt x="147" y="140"/>
                  </a:lnTo>
                  <a:lnTo>
                    <a:pt x="174" y="196"/>
                  </a:lnTo>
                  <a:lnTo>
                    <a:pt x="113" y="248"/>
                  </a:lnTo>
                  <a:lnTo>
                    <a:pt x="39" y="264"/>
                  </a:lnTo>
                  <a:lnTo>
                    <a:pt x="35" y="254"/>
                  </a:lnTo>
                  <a:lnTo>
                    <a:pt x="11" y="246"/>
                  </a:lnTo>
                  <a:lnTo>
                    <a:pt x="8" y="194"/>
                  </a:lnTo>
                  <a:lnTo>
                    <a:pt x="79" y="138"/>
                  </a:lnTo>
                  <a:lnTo>
                    <a:pt x="56" y="111"/>
                  </a:lnTo>
                  <a:lnTo>
                    <a:pt x="47" y="56"/>
                  </a:lnTo>
                  <a:lnTo>
                    <a:pt x="0" y="2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2850" y="1999"/>
              <a:ext cx="15" cy="29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4" y="33"/>
                </a:cxn>
                <a:cxn ang="0">
                  <a:pos x="16" y="0"/>
                </a:cxn>
                <a:cxn ang="0">
                  <a:pos x="0" y="17"/>
                </a:cxn>
              </a:cxnLst>
              <a:rect l="0" t="0" r="r" b="b"/>
              <a:pathLst>
                <a:path w="17" h="34">
                  <a:moveTo>
                    <a:pt x="0" y="17"/>
                  </a:moveTo>
                  <a:lnTo>
                    <a:pt x="14" y="33"/>
                  </a:lnTo>
                  <a:lnTo>
                    <a:pt x="16" y="0"/>
                  </a:lnTo>
                  <a:lnTo>
                    <a:pt x="0" y="1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3053" y="2120"/>
              <a:ext cx="40" cy="1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4" y="0"/>
                </a:cxn>
                <a:cxn ang="0">
                  <a:pos x="47" y="16"/>
                </a:cxn>
                <a:cxn ang="0">
                  <a:pos x="15" y="16"/>
                </a:cxn>
                <a:cxn ang="0">
                  <a:pos x="0" y="16"/>
                </a:cxn>
              </a:cxnLst>
              <a:rect l="0" t="0" r="r" b="b"/>
              <a:pathLst>
                <a:path w="48" h="17">
                  <a:moveTo>
                    <a:pt x="0" y="16"/>
                  </a:moveTo>
                  <a:lnTo>
                    <a:pt x="4" y="0"/>
                  </a:lnTo>
                  <a:lnTo>
                    <a:pt x="47" y="16"/>
                  </a:lnTo>
                  <a:lnTo>
                    <a:pt x="15" y="16"/>
                  </a:lnTo>
                  <a:lnTo>
                    <a:pt x="0" y="1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auto">
            <a:xfrm>
              <a:off x="2404" y="1554"/>
              <a:ext cx="150" cy="6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2" y="25"/>
                </a:cxn>
                <a:cxn ang="0">
                  <a:pos x="5" y="17"/>
                </a:cxn>
                <a:cxn ang="0">
                  <a:pos x="19" y="22"/>
                </a:cxn>
                <a:cxn ang="0">
                  <a:pos x="13" y="8"/>
                </a:cxn>
                <a:cxn ang="0">
                  <a:pos x="30" y="17"/>
                </a:cxn>
                <a:cxn ang="0">
                  <a:pos x="22" y="0"/>
                </a:cxn>
                <a:cxn ang="0">
                  <a:pos x="49" y="13"/>
                </a:cxn>
                <a:cxn ang="0">
                  <a:pos x="52" y="34"/>
                </a:cxn>
                <a:cxn ang="0">
                  <a:pos x="66" y="10"/>
                </a:cxn>
                <a:cxn ang="0">
                  <a:pos x="81" y="19"/>
                </a:cxn>
                <a:cxn ang="0">
                  <a:pos x="92" y="8"/>
                </a:cxn>
                <a:cxn ang="0">
                  <a:pos x="102" y="23"/>
                </a:cxn>
                <a:cxn ang="0">
                  <a:pos x="100" y="8"/>
                </a:cxn>
                <a:cxn ang="0">
                  <a:pos x="128" y="8"/>
                </a:cxn>
                <a:cxn ang="0">
                  <a:pos x="132" y="0"/>
                </a:cxn>
                <a:cxn ang="0">
                  <a:pos x="145" y="8"/>
                </a:cxn>
                <a:cxn ang="0">
                  <a:pos x="160" y="4"/>
                </a:cxn>
                <a:cxn ang="0">
                  <a:pos x="149" y="10"/>
                </a:cxn>
                <a:cxn ang="0">
                  <a:pos x="177" y="37"/>
                </a:cxn>
                <a:cxn ang="0">
                  <a:pos x="153" y="60"/>
                </a:cxn>
                <a:cxn ang="0">
                  <a:pos x="87" y="81"/>
                </a:cxn>
                <a:cxn ang="0">
                  <a:pos x="30" y="71"/>
                </a:cxn>
                <a:cxn ang="0">
                  <a:pos x="45" y="50"/>
                </a:cxn>
                <a:cxn ang="0">
                  <a:pos x="10" y="43"/>
                </a:cxn>
                <a:cxn ang="0">
                  <a:pos x="43" y="41"/>
                </a:cxn>
                <a:cxn ang="0">
                  <a:pos x="30" y="35"/>
                </a:cxn>
                <a:cxn ang="0">
                  <a:pos x="44" y="29"/>
                </a:cxn>
                <a:cxn ang="0">
                  <a:pos x="0" y="29"/>
                </a:cxn>
              </a:cxnLst>
              <a:rect l="0" t="0" r="r" b="b"/>
              <a:pathLst>
                <a:path w="178" h="82">
                  <a:moveTo>
                    <a:pt x="0" y="29"/>
                  </a:moveTo>
                  <a:lnTo>
                    <a:pt x="12" y="25"/>
                  </a:lnTo>
                  <a:lnTo>
                    <a:pt x="5" y="17"/>
                  </a:lnTo>
                  <a:lnTo>
                    <a:pt x="19" y="22"/>
                  </a:lnTo>
                  <a:lnTo>
                    <a:pt x="13" y="8"/>
                  </a:lnTo>
                  <a:lnTo>
                    <a:pt x="30" y="17"/>
                  </a:lnTo>
                  <a:lnTo>
                    <a:pt x="22" y="0"/>
                  </a:lnTo>
                  <a:lnTo>
                    <a:pt x="49" y="13"/>
                  </a:lnTo>
                  <a:lnTo>
                    <a:pt x="52" y="34"/>
                  </a:lnTo>
                  <a:lnTo>
                    <a:pt x="66" y="10"/>
                  </a:lnTo>
                  <a:lnTo>
                    <a:pt x="81" y="19"/>
                  </a:lnTo>
                  <a:lnTo>
                    <a:pt x="92" y="8"/>
                  </a:lnTo>
                  <a:lnTo>
                    <a:pt x="102" y="23"/>
                  </a:lnTo>
                  <a:lnTo>
                    <a:pt x="100" y="8"/>
                  </a:lnTo>
                  <a:lnTo>
                    <a:pt x="128" y="8"/>
                  </a:lnTo>
                  <a:lnTo>
                    <a:pt x="132" y="0"/>
                  </a:lnTo>
                  <a:lnTo>
                    <a:pt x="145" y="8"/>
                  </a:lnTo>
                  <a:lnTo>
                    <a:pt x="160" y="4"/>
                  </a:lnTo>
                  <a:lnTo>
                    <a:pt x="149" y="10"/>
                  </a:lnTo>
                  <a:lnTo>
                    <a:pt x="177" y="37"/>
                  </a:lnTo>
                  <a:lnTo>
                    <a:pt x="153" y="60"/>
                  </a:lnTo>
                  <a:lnTo>
                    <a:pt x="87" y="81"/>
                  </a:lnTo>
                  <a:lnTo>
                    <a:pt x="30" y="71"/>
                  </a:lnTo>
                  <a:lnTo>
                    <a:pt x="45" y="50"/>
                  </a:lnTo>
                  <a:lnTo>
                    <a:pt x="10" y="43"/>
                  </a:lnTo>
                  <a:lnTo>
                    <a:pt x="43" y="41"/>
                  </a:lnTo>
                  <a:lnTo>
                    <a:pt x="30" y="35"/>
                  </a:lnTo>
                  <a:lnTo>
                    <a:pt x="44" y="29"/>
                  </a:lnTo>
                  <a:lnTo>
                    <a:pt x="0" y="2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3654" y="2113"/>
              <a:ext cx="396" cy="400"/>
            </a:xfrm>
            <a:custGeom>
              <a:avLst/>
              <a:gdLst/>
              <a:ahLst/>
              <a:cxnLst>
                <a:cxn ang="0">
                  <a:pos x="0" y="215"/>
                </a:cxn>
                <a:cxn ang="0">
                  <a:pos x="13" y="204"/>
                </a:cxn>
                <a:cxn ang="0">
                  <a:pos x="48" y="204"/>
                </a:cxn>
                <a:cxn ang="0">
                  <a:pos x="23" y="155"/>
                </a:cxn>
                <a:cxn ang="0">
                  <a:pos x="39" y="142"/>
                </a:cxn>
                <a:cxn ang="0">
                  <a:pos x="59" y="143"/>
                </a:cxn>
                <a:cxn ang="0">
                  <a:pos x="108" y="89"/>
                </a:cxn>
                <a:cxn ang="0">
                  <a:pos x="105" y="74"/>
                </a:cxn>
                <a:cxn ang="0">
                  <a:pos x="116" y="66"/>
                </a:cxn>
                <a:cxn ang="0">
                  <a:pos x="95" y="49"/>
                </a:cxn>
                <a:cxn ang="0">
                  <a:pos x="95" y="22"/>
                </a:cxn>
                <a:cxn ang="0">
                  <a:pos x="141" y="22"/>
                </a:cxn>
                <a:cxn ang="0">
                  <a:pos x="153" y="10"/>
                </a:cxn>
                <a:cxn ang="0">
                  <a:pos x="179" y="0"/>
                </a:cxn>
                <a:cxn ang="0">
                  <a:pos x="195" y="9"/>
                </a:cxn>
                <a:cxn ang="0">
                  <a:pos x="173" y="36"/>
                </a:cxn>
                <a:cxn ang="0">
                  <a:pos x="184" y="59"/>
                </a:cxn>
                <a:cxn ang="0">
                  <a:pos x="167" y="62"/>
                </a:cxn>
                <a:cxn ang="0">
                  <a:pos x="174" y="90"/>
                </a:cxn>
                <a:cxn ang="0">
                  <a:pos x="208" y="102"/>
                </a:cxn>
                <a:cxn ang="0">
                  <a:pos x="192" y="128"/>
                </a:cxn>
                <a:cxn ang="0">
                  <a:pos x="235" y="153"/>
                </a:cxn>
                <a:cxn ang="0">
                  <a:pos x="319" y="169"/>
                </a:cxn>
                <a:cxn ang="0">
                  <a:pos x="320" y="144"/>
                </a:cxn>
                <a:cxn ang="0">
                  <a:pos x="331" y="142"/>
                </a:cxn>
                <a:cxn ang="0">
                  <a:pos x="333" y="154"/>
                </a:cxn>
                <a:cxn ang="0">
                  <a:pos x="339" y="165"/>
                </a:cxn>
                <a:cxn ang="0">
                  <a:pos x="383" y="160"/>
                </a:cxn>
                <a:cxn ang="0">
                  <a:pos x="380" y="145"/>
                </a:cxn>
                <a:cxn ang="0">
                  <a:pos x="447" y="115"/>
                </a:cxn>
                <a:cxn ang="0">
                  <a:pos x="452" y="133"/>
                </a:cxn>
                <a:cxn ang="0">
                  <a:pos x="469" y="140"/>
                </a:cxn>
                <a:cxn ang="0">
                  <a:pos x="463" y="157"/>
                </a:cxn>
                <a:cxn ang="0">
                  <a:pos x="434" y="168"/>
                </a:cxn>
                <a:cxn ang="0">
                  <a:pos x="393" y="246"/>
                </a:cxn>
                <a:cxn ang="0">
                  <a:pos x="385" y="215"/>
                </a:cxn>
                <a:cxn ang="0">
                  <a:pos x="378" y="227"/>
                </a:cxn>
                <a:cxn ang="0">
                  <a:pos x="367" y="211"/>
                </a:cxn>
                <a:cxn ang="0">
                  <a:pos x="386" y="192"/>
                </a:cxn>
                <a:cxn ang="0">
                  <a:pos x="350" y="189"/>
                </a:cxn>
                <a:cxn ang="0">
                  <a:pos x="326" y="167"/>
                </a:cxn>
                <a:cxn ang="0">
                  <a:pos x="320" y="179"/>
                </a:cxn>
                <a:cxn ang="0">
                  <a:pos x="327" y="189"/>
                </a:cxn>
                <a:cxn ang="0">
                  <a:pos x="317" y="196"/>
                </a:cxn>
                <a:cxn ang="0">
                  <a:pos x="327" y="206"/>
                </a:cxn>
                <a:cxn ang="0">
                  <a:pos x="333" y="250"/>
                </a:cxn>
                <a:cxn ang="0">
                  <a:pos x="320" y="243"/>
                </a:cxn>
                <a:cxn ang="0">
                  <a:pos x="293" y="279"/>
                </a:cxn>
                <a:cxn ang="0">
                  <a:pos x="195" y="350"/>
                </a:cxn>
                <a:cxn ang="0">
                  <a:pos x="188" y="438"/>
                </a:cxn>
                <a:cxn ang="0">
                  <a:pos x="148" y="473"/>
                </a:cxn>
                <a:cxn ang="0">
                  <a:pos x="112" y="405"/>
                </a:cxn>
                <a:cxn ang="0">
                  <a:pos x="97" y="351"/>
                </a:cxn>
                <a:cxn ang="0">
                  <a:pos x="84" y="339"/>
                </a:cxn>
                <a:cxn ang="0">
                  <a:pos x="75" y="240"/>
                </a:cxn>
                <a:cxn ang="0">
                  <a:pos x="65" y="237"/>
                </a:cxn>
                <a:cxn ang="0">
                  <a:pos x="60" y="258"/>
                </a:cxn>
                <a:cxn ang="0">
                  <a:pos x="38" y="264"/>
                </a:cxn>
                <a:cxn ang="0">
                  <a:pos x="14" y="238"/>
                </a:cxn>
                <a:cxn ang="0">
                  <a:pos x="37" y="225"/>
                </a:cxn>
                <a:cxn ang="0">
                  <a:pos x="14" y="230"/>
                </a:cxn>
                <a:cxn ang="0">
                  <a:pos x="0" y="215"/>
                </a:cxn>
              </a:cxnLst>
              <a:rect l="0" t="0" r="r" b="b"/>
              <a:pathLst>
                <a:path w="470" h="474">
                  <a:moveTo>
                    <a:pt x="0" y="215"/>
                  </a:moveTo>
                  <a:lnTo>
                    <a:pt x="13" y="204"/>
                  </a:lnTo>
                  <a:lnTo>
                    <a:pt x="48" y="204"/>
                  </a:lnTo>
                  <a:lnTo>
                    <a:pt x="23" y="155"/>
                  </a:lnTo>
                  <a:lnTo>
                    <a:pt x="39" y="142"/>
                  </a:lnTo>
                  <a:lnTo>
                    <a:pt x="59" y="143"/>
                  </a:lnTo>
                  <a:lnTo>
                    <a:pt x="108" y="89"/>
                  </a:lnTo>
                  <a:lnTo>
                    <a:pt x="105" y="74"/>
                  </a:lnTo>
                  <a:lnTo>
                    <a:pt x="116" y="66"/>
                  </a:lnTo>
                  <a:lnTo>
                    <a:pt x="95" y="49"/>
                  </a:lnTo>
                  <a:lnTo>
                    <a:pt x="95" y="22"/>
                  </a:lnTo>
                  <a:lnTo>
                    <a:pt x="141" y="22"/>
                  </a:lnTo>
                  <a:lnTo>
                    <a:pt x="153" y="10"/>
                  </a:lnTo>
                  <a:lnTo>
                    <a:pt x="179" y="0"/>
                  </a:lnTo>
                  <a:lnTo>
                    <a:pt x="195" y="9"/>
                  </a:lnTo>
                  <a:lnTo>
                    <a:pt x="173" y="36"/>
                  </a:lnTo>
                  <a:lnTo>
                    <a:pt x="184" y="59"/>
                  </a:lnTo>
                  <a:lnTo>
                    <a:pt x="167" y="62"/>
                  </a:lnTo>
                  <a:lnTo>
                    <a:pt x="174" y="90"/>
                  </a:lnTo>
                  <a:lnTo>
                    <a:pt x="208" y="102"/>
                  </a:lnTo>
                  <a:lnTo>
                    <a:pt x="192" y="128"/>
                  </a:lnTo>
                  <a:lnTo>
                    <a:pt x="235" y="153"/>
                  </a:lnTo>
                  <a:lnTo>
                    <a:pt x="319" y="169"/>
                  </a:lnTo>
                  <a:lnTo>
                    <a:pt x="320" y="144"/>
                  </a:lnTo>
                  <a:lnTo>
                    <a:pt x="331" y="142"/>
                  </a:lnTo>
                  <a:lnTo>
                    <a:pt x="333" y="154"/>
                  </a:lnTo>
                  <a:lnTo>
                    <a:pt x="339" y="165"/>
                  </a:lnTo>
                  <a:lnTo>
                    <a:pt x="383" y="160"/>
                  </a:lnTo>
                  <a:lnTo>
                    <a:pt x="380" y="145"/>
                  </a:lnTo>
                  <a:lnTo>
                    <a:pt x="447" y="115"/>
                  </a:lnTo>
                  <a:lnTo>
                    <a:pt x="452" y="133"/>
                  </a:lnTo>
                  <a:lnTo>
                    <a:pt x="469" y="140"/>
                  </a:lnTo>
                  <a:lnTo>
                    <a:pt x="463" y="157"/>
                  </a:lnTo>
                  <a:lnTo>
                    <a:pt x="434" y="168"/>
                  </a:lnTo>
                  <a:lnTo>
                    <a:pt x="393" y="246"/>
                  </a:lnTo>
                  <a:lnTo>
                    <a:pt x="385" y="215"/>
                  </a:lnTo>
                  <a:lnTo>
                    <a:pt x="378" y="227"/>
                  </a:lnTo>
                  <a:lnTo>
                    <a:pt x="367" y="211"/>
                  </a:lnTo>
                  <a:lnTo>
                    <a:pt x="386" y="192"/>
                  </a:lnTo>
                  <a:lnTo>
                    <a:pt x="350" y="189"/>
                  </a:lnTo>
                  <a:lnTo>
                    <a:pt x="326" y="167"/>
                  </a:lnTo>
                  <a:lnTo>
                    <a:pt x="320" y="179"/>
                  </a:lnTo>
                  <a:lnTo>
                    <a:pt x="327" y="189"/>
                  </a:lnTo>
                  <a:lnTo>
                    <a:pt x="317" y="196"/>
                  </a:lnTo>
                  <a:lnTo>
                    <a:pt x="327" y="206"/>
                  </a:lnTo>
                  <a:lnTo>
                    <a:pt x="333" y="250"/>
                  </a:lnTo>
                  <a:lnTo>
                    <a:pt x="320" y="243"/>
                  </a:lnTo>
                  <a:lnTo>
                    <a:pt x="293" y="279"/>
                  </a:lnTo>
                  <a:lnTo>
                    <a:pt x="195" y="350"/>
                  </a:lnTo>
                  <a:lnTo>
                    <a:pt x="188" y="438"/>
                  </a:lnTo>
                  <a:lnTo>
                    <a:pt x="148" y="473"/>
                  </a:lnTo>
                  <a:lnTo>
                    <a:pt x="112" y="405"/>
                  </a:lnTo>
                  <a:lnTo>
                    <a:pt x="97" y="351"/>
                  </a:lnTo>
                  <a:lnTo>
                    <a:pt x="84" y="339"/>
                  </a:lnTo>
                  <a:lnTo>
                    <a:pt x="75" y="240"/>
                  </a:lnTo>
                  <a:lnTo>
                    <a:pt x="65" y="237"/>
                  </a:lnTo>
                  <a:lnTo>
                    <a:pt x="60" y="258"/>
                  </a:lnTo>
                  <a:lnTo>
                    <a:pt x="38" y="264"/>
                  </a:lnTo>
                  <a:lnTo>
                    <a:pt x="14" y="238"/>
                  </a:lnTo>
                  <a:lnTo>
                    <a:pt x="37" y="225"/>
                  </a:lnTo>
                  <a:lnTo>
                    <a:pt x="14" y="230"/>
                  </a:lnTo>
                  <a:lnTo>
                    <a:pt x="0" y="215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4022" y="2546"/>
              <a:ext cx="147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7"/>
                </a:cxn>
                <a:cxn ang="0">
                  <a:pos x="87" y="56"/>
                </a:cxn>
                <a:cxn ang="0">
                  <a:pos x="127" y="73"/>
                </a:cxn>
                <a:cxn ang="0">
                  <a:pos x="122" y="86"/>
                </a:cxn>
                <a:cxn ang="0">
                  <a:pos x="136" y="85"/>
                </a:cxn>
                <a:cxn ang="0">
                  <a:pos x="134" y="103"/>
                </a:cxn>
                <a:cxn ang="0">
                  <a:pos x="174" y="137"/>
                </a:cxn>
                <a:cxn ang="0">
                  <a:pos x="169" y="183"/>
                </a:cxn>
                <a:cxn ang="0">
                  <a:pos x="153" y="184"/>
                </a:cxn>
                <a:cxn ang="0">
                  <a:pos x="117" y="157"/>
                </a:cxn>
                <a:cxn ang="0">
                  <a:pos x="60" y="64"/>
                </a:cxn>
                <a:cxn ang="0">
                  <a:pos x="0" y="0"/>
                </a:cxn>
              </a:cxnLst>
              <a:rect l="0" t="0" r="r" b="b"/>
              <a:pathLst>
                <a:path w="175" h="185">
                  <a:moveTo>
                    <a:pt x="0" y="0"/>
                  </a:moveTo>
                  <a:lnTo>
                    <a:pt x="38" y="7"/>
                  </a:lnTo>
                  <a:lnTo>
                    <a:pt x="87" y="56"/>
                  </a:lnTo>
                  <a:lnTo>
                    <a:pt x="127" y="73"/>
                  </a:lnTo>
                  <a:lnTo>
                    <a:pt x="122" y="86"/>
                  </a:lnTo>
                  <a:lnTo>
                    <a:pt x="136" y="85"/>
                  </a:lnTo>
                  <a:lnTo>
                    <a:pt x="134" y="103"/>
                  </a:lnTo>
                  <a:lnTo>
                    <a:pt x="174" y="137"/>
                  </a:lnTo>
                  <a:lnTo>
                    <a:pt x="169" y="183"/>
                  </a:lnTo>
                  <a:lnTo>
                    <a:pt x="153" y="184"/>
                  </a:lnTo>
                  <a:lnTo>
                    <a:pt x="117" y="157"/>
                  </a:lnTo>
                  <a:lnTo>
                    <a:pt x="60" y="64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4159" y="2703"/>
              <a:ext cx="124" cy="39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0" y="0"/>
                </a:cxn>
                <a:cxn ang="0">
                  <a:pos x="112" y="15"/>
                </a:cxn>
                <a:cxn ang="0">
                  <a:pos x="123" y="26"/>
                </a:cxn>
                <a:cxn ang="0">
                  <a:pos x="143" y="30"/>
                </a:cxn>
                <a:cxn ang="0">
                  <a:pos x="146" y="46"/>
                </a:cxn>
                <a:cxn ang="0">
                  <a:pos x="27" y="24"/>
                </a:cxn>
                <a:cxn ang="0">
                  <a:pos x="0" y="13"/>
                </a:cxn>
              </a:cxnLst>
              <a:rect l="0" t="0" r="r" b="b"/>
              <a:pathLst>
                <a:path w="147" h="47">
                  <a:moveTo>
                    <a:pt x="0" y="13"/>
                  </a:moveTo>
                  <a:lnTo>
                    <a:pt x="10" y="0"/>
                  </a:lnTo>
                  <a:lnTo>
                    <a:pt x="112" y="15"/>
                  </a:lnTo>
                  <a:lnTo>
                    <a:pt x="123" y="26"/>
                  </a:lnTo>
                  <a:lnTo>
                    <a:pt x="143" y="30"/>
                  </a:lnTo>
                  <a:lnTo>
                    <a:pt x="146" y="46"/>
                  </a:lnTo>
                  <a:lnTo>
                    <a:pt x="27" y="24"/>
                  </a:lnTo>
                  <a:lnTo>
                    <a:pt x="0" y="13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91" name="Freeform 88"/>
            <p:cNvSpPr>
              <a:spLocks/>
            </p:cNvSpPr>
            <p:nvPr/>
          </p:nvSpPr>
          <p:spPr bwMode="auto">
            <a:xfrm>
              <a:off x="4209" y="2563"/>
              <a:ext cx="133" cy="116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0" y="43"/>
                </a:cxn>
                <a:cxn ang="0">
                  <a:pos x="24" y="54"/>
                </a:cxn>
                <a:cxn ang="0">
                  <a:pos x="71" y="50"/>
                </a:cxn>
                <a:cxn ang="0">
                  <a:pos x="87" y="45"/>
                </a:cxn>
                <a:cxn ang="0">
                  <a:pos x="109" y="0"/>
                </a:cxn>
                <a:cxn ang="0">
                  <a:pos x="136" y="2"/>
                </a:cxn>
                <a:cxn ang="0">
                  <a:pos x="129" y="13"/>
                </a:cxn>
                <a:cxn ang="0">
                  <a:pos x="157" y="54"/>
                </a:cxn>
                <a:cxn ang="0">
                  <a:pos x="142" y="51"/>
                </a:cxn>
                <a:cxn ang="0">
                  <a:pos x="115" y="98"/>
                </a:cxn>
                <a:cxn ang="0">
                  <a:pos x="111" y="127"/>
                </a:cxn>
                <a:cxn ang="0">
                  <a:pos x="93" y="136"/>
                </a:cxn>
                <a:cxn ang="0">
                  <a:pos x="64" y="119"/>
                </a:cxn>
                <a:cxn ang="0">
                  <a:pos x="45" y="126"/>
                </a:cxn>
                <a:cxn ang="0">
                  <a:pos x="43" y="113"/>
                </a:cxn>
                <a:cxn ang="0">
                  <a:pos x="18" y="116"/>
                </a:cxn>
                <a:cxn ang="0">
                  <a:pos x="0" y="61"/>
                </a:cxn>
              </a:cxnLst>
              <a:rect l="0" t="0" r="r" b="b"/>
              <a:pathLst>
                <a:path w="158" h="137">
                  <a:moveTo>
                    <a:pt x="0" y="61"/>
                  </a:moveTo>
                  <a:lnTo>
                    <a:pt x="10" y="43"/>
                  </a:lnTo>
                  <a:lnTo>
                    <a:pt x="24" y="54"/>
                  </a:lnTo>
                  <a:lnTo>
                    <a:pt x="71" y="50"/>
                  </a:lnTo>
                  <a:lnTo>
                    <a:pt x="87" y="45"/>
                  </a:lnTo>
                  <a:lnTo>
                    <a:pt x="109" y="0"/>
                  </a:lnTo>
                  <a:lnTo>
                    <a:pt x="136" y="2"/>
                  </a:lnTo>
                  <a:lnTo>
                    <a:pt x="129" y="13"/>
                  </a:lnTo>
                  <a:lnTo>
                    <a:pt x="157" y="54"/>
                  </a:lnTo>
                  <a:lnTo>
                    <a:pt x="142" y="51"/>
                  </a:lnTo>
                  <a:lnTo>
                    <a:pt x="115" y="98"/>
                  </a:lnTo>
                  <a:lnTo>
                    <a:pt x="111" y="127"/>
                  </a:lnTo>
                  <a:lnTo>
                    <a:pt x="93" y="136"/>
                  </a:lnTo>
                  <a:lnTo>
                    <a:pt x="64" y="119"/>
                  </a:lnTo>
                  <a:lnTo>
                    <a:pt x="45" y="126"/>
                  </a:lnTo>
                  <a:lnTo>
                    <a:pt x="43" y="113"/>
                  </a:lnTo>
                  <a:lnTo>
                    <a:pt x="18" y="116"/>
                  </a:lnTo>
                  <a:lnTo>
                    <a:pt x="0" y="61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4313" y="2736"/>
              <a:ext cx="34" cy="1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16"/>
                </a:cxn>
                <a:cxn ang="0">
                  <a:pos x="38" y="6"/>
                </a:cxn>
                <a:cxn ang="0">
                  <a:pos x="12" y="0"/>
                </a:cxn>
                <a:cxn ang="0">
                  <a:pos x="0" y="3"/>
                </a:cxn>
              </a:cxnLst>
              <a:rect l="0" t="0" r="r" b="b"/>
              <a:pathLst>
                <a:path w="39" h="17">
                  <a:moveTo>
                    <a:pt x="0" y="3"/>
                  </a:moveTo>
                  <a:lnTo>
                    <a:pt x="5" y="16"/>
                  </a:lnTo>
                  <a:lnTo>
                    <a:pt x="38" y="6"/>
                  </a:lnTo>
                  <a:lnTo>
                    <a:pt x="12" y="0"/>
                  </a:lnTo>
                  <a:lnTo>
                    <a:pt x="0" y="3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93" name="Freeform 90"/>
            <p:cNvSpPr>
              <a:spLocks/>
            </p:cNvSpPr>
            <p:nvPr/>
          </p:nvSpPr>
          <p:spPr bwMode="auto">
            <a:xfrm>
              <a:off x="4341" y="2598"/>
              <a:ext cx="84" cy="10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3" y="92"/>
                </a:cxn>
                <a:cxn ang="0">
                  <a:pos x="8" y="114"/>
                </a:cxn>
                <a:cxn ang="0">
                  <a:pos x="25" y="118"/>
                </a:cxn>
                <a:cxn ang="0">
                  <a:pos x="23" y="75"/>
                </a:cxn>
                <a:cxn ang="0">
                  <a:pos x="33" y="70"/>
                </a:cxn>
                <a:cxn ang="0">
                  <a:pos x="35" y="87"/>
                </a:cxn>
                <a:cxn ang="0">
                  <a:pos x="44" y="106"/>
                </a:cxn>
                <a:cxn ang="0">
                  <a:pos x="61" y="97"/>
                </a:cxn>
                <a:cxn ang="0">
                  <a:pos x="40" y="57"/>
                </a:cxn>
                <a:cxn ang="0">
                  <a:pos x="73" y="39"/>
                </a:cxn>
                <a:cxn ang="0">
                  <a:pos x="29" y="50"/>
                </a:cxn>
                <a:cxn ang="0">
                  <a:pos x="23" y="24"/>
                </a:cxn>
                <a:cxn ang="0">
                  <a:pos x="88" y="21"/>
                </a:cxn>
                <a:cxn ang="0">
                  <a:pos x="99" y="0"/>
                </a:cxn>
                <a:cxn ang="0">
                  <a:pos x="80" y="13"/>
                </a:cxn>
                <a:cxn ang="0">
                  <a:pos x="33" y="6"/>
                </a:cxn>
                <a:cxn ang="0">
                  <a:pos x="18" y="16"/>
                </a:cxn>
                <a:cxn ang="0">
                  <a:pos x="0" y="70"/>
                </a:cxn>
              </a:cxnLst>
              <a:rect l="0" t="0" r="r" b="b"/>
              <a:pathLst>
                <a:path w="100" h="119">
                  <a:moveTo>
                    <a:pt x="0" y="70"/>
                  </a:moveTo>
                  <a:lnTo>
                    <a:pt x="13" y="92"/>
                  </a:lnTo>
                  <a:lnTo>
                    <a:pt x="8" y="114"/>
                  </a:lnTo>
                  <a:lnTo>
                    <a:pt x="25" y="118"/>
                  </a:lnTo>
                  <a:lnTo>
                    <a:pt x="23" y="75"/>
                  </a:lnTo>
                  <a:lnTo>
                    <a:pt x="33" y="70"/>
                  </a:lnTo>
                  <a:lnTo>
                    <a:pt x="35" y="87"/>
                  </a:lnTo>
                  <a:lnTo>
                    <a:pt x="44" y="106"/>
                  </a:lnTo>
                  <a:lnTo>
                    <a:pt x="61" y="97"/>
                  </a:lnTo>
                  <a:lnTo>
                    <a:pt x="40" y="57"/>
                  </a:lnTo>
                  <a:lnTo>
                    <a:pt x="73" y="39"/>
                  </a:lnTo>
                  <a:lnTo>
                    <a:pt x="29" y="50"/>
                  </a:lnTo>
                  <a:lnTo>
                    <a:pt x="23" y="24"/>
                  </a:lnTo>
                  <a:lnTo>
                    <a:pt x="88" y="21"/>
                  </a:lnTo>
                  <a:lnTo>
                    <a:pt x="99" y="0"/>
                  </a:lnTo>
                  <a:lnTo>
                    <a:pt x="80" y="13"/>
                  </a:lnTo>
                  <a:lnTo>
                    <a:pt x="33" y="6"/>
                  </a:lnTo>
                  <a:lnTo>
                    <a:pt x="18" y="16"/>
                  </a:lnTo>
                  <a:lnTo>
                    <a:pt x="0" y="7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4407" y="2737"/>
              <a:ext cx="47" cy="27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31"/>
                </a:cxn>
                <a:cxn ang="0">
                  <a:pos x="55" y="0"/>
                </a:cxn>
                <a:cxn ang="0">
                  <a:pos x="16" y="9"/>
                </a:cxn>
                <a:cxn ang="0">
                  <a:pos x="0" y="18"/>
                </a:cxn>
              </a:cxnLst>
              <a:rect l="0" t="0" r="r" b="b"/>
              <a:pathLst>
                <a:path w="56" h="32">
                  <a:moveTo>
                    <a:pt x="0" y="18"/>
                  </a:moveTo>
                  <a:lnTo>
                    <a:pt x="2" y="31"/>
                  </a:lnTo>
                  <a:lnTo>
                    <a:pt x="55" y="0"/>
                  </a:lnTo>
                  <a:lnTo>
                    <a:pt x="16" y="9"/>
                  </a:lnTo>
                  <a:lnTo>
                    <a:pt x="0" y="18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4456" y="2593"/>
              <a:ext cx="18" cy="4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" y="38"/>
                </a:cxn>
                <a:cxn ang="0">
                  <a:pos x="16" y="48"/>
                </a:cxn>
                <a:cxn ang="0">
                  <a:pos x="8" y="27"/>
                </a:cxn>
                <a:cxn ang="0">
                  <a:pos x="20" y="25"/>
                </a:cxn>
                <a:cxn ang="0">
                  <a:pos x="19" y="10"/>
                </a:cxn>
                <a:cxn ang="0">
                  <a:pos x="5" y="19"/>
                </a:cxn>
                <a:cxn ang="0">
                  <a:pos x="10" y="0"/>
                </a:cxn>
                <a:cxn ang="0">
                  <a:pos x="0" y="16"/>
                </a:cxn>
              </a:cxnLst>
              <a:rect l="0" t="0" r="r" b="b"/>
              <a:pathLst>
                <a:path w="21" h="49">
                  <a:moveTo>
                    <a:pt x="0" y="16"/>
                  </a:moveTo>
                  <a:lnTo>
                    <a:pt x="5" y="38"/>
                  </a:lnTo>
                  <a:lnTo>
                    <a:pt x="16" y="48"/>
                  </a:lnTo>
                  <a:lnTo>
                    <a:pt x="8" y="27"/>
                  </a:lnTo>
                  <a:lnTo>
                    <a:pt x="20" y="25"/>
                  </a:lnTo>
                  <a:lnTo>
                    <a:pt x="19" y="10"/>
                  </a:lnTo>
                  <a:lnTo>
                    <a:pt x="5" y="19"/>
                  </a:lnTo>
                  <a:lnTo>
                    <a:pt x="10" y="0"/>
                  </a:lnTo>
                  <a:lnTo>
                    <a:pt x="0" y="1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4462" y="2659"/>
              <a:ext cx="40" cy="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5" y="0"/>
                </a:cxn>
                <a:cxn ang="0">
                  <a:pos x="46" y="16"/>
                </a:cxn>
                <a:cxn ang="0">
                  <a:pos x="0" y="5"/>
                </a:cxn>
              </a:cxnLst>
              <a:rect l="0" t="0" r="r" b="b"/>
              <a:pathLst>
                <a:path w="47" h="17">
                  <a:moveTo>
                    <a:pt x="0" y="5"/>
                  </a:moveTo>
                  <a:lnTo>
                    <a:pt x="25" y="0"/>
                  </a:lnTo>
                  <a:lnTo>
                    <a:pt x="46" y="16"/>
                  </a:lnTo>
                  <a:lnTo>
                    <a:pt x="0" y="5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4502" y="2627"/>
              <a:ext cx="143" cy="11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5" y="31"/>
                </a:cxn>
                <a:cxn ang="0">
                  <a:pos x="49" y="28"/>
                </a:cxn>
                <a:cxn ang="0">
                  <a:pos x="17" y="38"/>
                </a:cxn>
                <a:cxn ang="0">
                  <a:pos x="34" y="60"/>
                </a:cxn>
                <a:cxn ang="0">
                  <a:pos x="48" y="41"/>
                </a:cxn>
                <a:cxn ang="0">
                  <a:pos x="58" y="60"/>
                </a:cxn>
                <a:cxn ang="0">
                  <a:pos x="118" y="82"/>
                </a:cxn>
                <a:cxn ang="0">
                  <a:pos x="131" y="115"/>
                </a:cxn>
                <a:cxn ang="0">
                  <a:pos x="121" y="114"/>
                </a:cxn>
                <a:cxn ang="0">
                  <a:pos x="111" y="130"/>
                </a:cxn>
                <a:cxn ang="0">
                  <a:pos x="147" y="123"/>
                </a:cxn>
                <a:cxn ang="0">
                  <a:pos x="168" y="140"/>
                </a:cxn>
                <a:cxn ang="0">
                  <a:pos x="165" y="36"/>
                </a:cxn>
                <a:cxn ang="0">
                  <a:pos x="113" y="18"/>
                </a:cxn>
                <a:cxn ang="0">
                  <a:pos x="72" y="48"/>
                </a:cxn>
                <a:cxn ang="0">
                  <a:pos x="55" y="32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0" y="18"/>
                </a:cxn>
              </a:cxnLst>
              <a:rect l="0" t="0" r="r" b="b"/>
              <a:pathLst>
                <a:path w="169" h="141">
                  <a:moveTo>
                    <a:pt x="0" y="18"/>
                  </a:moveTo>
                  <a:lnTo>
                    <a:pt x="25" y="31"/>
                  </a:lnTo>
                  <a:lnTo>
                    <a:pt x="49" y="28"/>
                  </a:lnTo>
                  <a:lnTo>
                    <a:pt x="17" y="38"/>
                  </a:lnTo>
                  <a:lnTo>
                    <a:pt x="34" y="60"/>
                  </a:lnTo>
                  <a:lnTo>
                    <a:pt x="48" y="41"/>
                  </a:lnTo>
                  <a:lnTo>
                    <a:pt x="58" y="60"/>
                  </a:lnTo>
                  <a:lnTo>
                    <a:pt x="118" y="82"/>
                  </a:lnTo>
                  <a:lnTo>
                    <a:pt x="131" y="115"/>
                  </a:lnTo>
                  <a:lnTo>
                    <a:pt x="121" y="114"/>
                  </a:lnTo>
                  <a:lnTo>
                    <a:pt x="111" y="130"/>
                  </a:lnTo>
                  <a:lnTo>
                    <a:pt x="147" y="123"/>
                  </a:lnTo>
                  <a:lnTo>
                    <a:pt x="168" y="140"/>
                  </a:lnTo>
                  <a:lnTo>
                    <a:pt x="165" y="36"/>
                  </a:lnTo>
                  <a:lnTo>
                    <a:pt x="113" y="18"/>
                  </a:lnTo>
                  <a:lnTo>
                    <a:pt x="72" y="48"/>
                  </a:lnTo>
                  <a:lnTo>
                    <a:pt x="55" y="32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0" y="18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auto">
            <a:xfrm>
              <a:off x="4508" y="2719"/>
              <a:ext cx="14" cy="1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9" y="0"/>
                </a:cxn>
                <a:cxn ang="0">
                  <a:pos x="16" y="8"/>
                </a:cxn>
                <a:cxn ang="0">
                  <a:pos x="0" y="16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9" y="0"/>
                  </a:lnTo>
                  <a:lnTo>
                    <a:pt x="16" y="8"/>
                  </a:lnTo>
                  <a:lnTo>
                    <a:pt x="0" y="1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3331" y="2051"/>
              <a:ext cx="259" cy="22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8" y="0"/>
                </a:cxn>
                <a:cxn ang="0">
                  <a:pos x="31" y="20"/>
                </a:cxn>
                <a:cxn ang="0">
                  <a:pos x="60" y="4"/>
                </a:cxn>
                <a:cxn ang="0">
                  <a:pos x="64" y="20"/>
                </a:cxn>
                <a:cxn ang="0">
                  <a:pos x="76" y="25"/>
                </a:cxn>
                <a:cxn ang="0">
                  <a:pos x="80" y="42"/>
                </a:cxn>
                <a:cxn ang="0">
                  <a:pos x="121" y="61"/>
                </a:cxn>
                <a:cxn ang="0">
                  <a:pos x="160" y="55"/>
                </a:cxn>
                <a:cxn ang="0">
                  <a:pos x="157" y="45"/>
                </a:cxn>
                <a:cxn ang="0">
                  <a:pos x="208" y="28"/>
                </a:cxn>
                <a:cxn ang="0">
                  <a:pos x="273" y="58"/>
                </a:cxn>
                <a:cxn ang="0">
                  <a:pos x="274" y="75"/>
                </a:cxn>
                <a:cxn ang="0">
                  <a:pos x="263" y="105"/>
                </a:cxn>
                <a:cxn ang="0">
                  <a:pos x="266" y="148"/>
                </a:cxn>
                <a:cxn ang="0">
                  <a:pos x="281" y="161"/>
                </a:cxn>
                <a:cxn ang="0">
                  <a:pos x="269" y="183"/>
                </a:cxn>
                <a:cxn ang="0">
                  <a:pos x="306" y="231"/>
                </a:cxn>
                <a:cxn ang="0">
                  <a:pos x="280" y="265"/>
                </a:cxn>
                <a:cxn ang="0">
                  <a:pos x="213" y="253"/>
                </a:cxn>
                <a:cxn ang="0">
                  <a:pos x="198" y="232"/>
                </a:cxn>
                <a:cxn ang="0">
                  <a:pos x="151" y="239"/>
                </a:cxn>
                <a:cxn ang="0">
                  <a:pos x="117" y="218"/>
                </a:cxn>
                <a:cxn ang="0">
                  <a:pos x="93" y="177"/>
                </a:cxn>
                <a:cxn ang="0">
                  <a:pos x="76" y="171"/>
                </a:cxn>
                <a:cxn ang="0">
                  <a:pos x="71" y="179"/>
                </a:cxn>
                <a:cxn ang="0">
                  <a:pos x="50" y="138"/>
                </a:cxn>
                <a:cxn ang="0">
                  <a:pos x="20" y="113"/>
                </a:cxn>
                <a:cxn ang="0">
                  <a:pos x="34" y="75"/>
                </a:cxn>
                <a:cxn ang="0">
                  <a:pos x="21" y="70"/>
                </a:cxn>
                <a:cxn ang="0">
                  <a:pos x="11" y="49"/>
                </a:cxn>
                <a:cxn ang="0">
                  <a:pos x="0" y="9"/>
                </a:cxn>
              </a:cxnLst>
              <a:rect l="0" t="0" r="r" b="b"/>
              <a:pathLst>
                <a:path w="307" h="266">
                  <a:moveTo>
                    <a:pt x="0" y="9"/>
                  </a:moveTo>
                  <a:lnTo>
                    <a:pt x="8" y="0"/>
                  </a:lnTo>
                  <a:lnTo>
                    <a:pt x="31" y="20"/>
                  </a:lnTo>
                  <a:lnTo>
                    <a:pt x="60" y="4"/>
                  </a:lnTo>
                  <a:lnTo>
                    <a:pt x="64" y="20"/>
                  </a:lnTo>
                  <a:lnTo>
                    <a:pt x="76" y="25"/>
                  </a:lnTo>
                  <a:lnTo>
                    <a:pt x="80" y="42"/>
                  </a:lnTo>
                  <a:lnTo>
                    <a:pt x="121" y="61"/>
                  </a:lnTo>
                  <a:lnTo>
                    <a:pt x="160" y="55"/>
                  </a:lnTo>
                  <a:lnTo>
                    <a:pt x="157" y="45"/>
                  </a:lnTo>
                  <a:lnTo>
                    <a:pt x="208" y="28"/>
                  </a:lnTo>
                  <a:lnTo>
                    <a:pt x="273" y="58"/>
                  </a:lnTo>
                  <a:lnTo>
                    <a:pt x="274" y="75"/>
                  </a:lnTo>
                  <a:lnTo>
                    <a:pt x="263" y="105"/>
                  </a:lnTo>
                  <a:lnTo>
                    <a:pt x="266" y="148"/>
                  </a:lnTo>
                  <a:lnTo>
                    <a:pt x="281" y="161"/>
                  </a:lnTo>
                  <a:lnTo>
                    <a:pt x="269" y="183"/>
                  </a:lnTo>
                  <a:lnTo>
                    <a:pt x="306" y="231"/>
                  </a:lnTo>
                  <a:lnTo>
                    <a:pt x="280" y="265"/>
                  </a:lnTo>
                  <a:lnTo>
                    <a:pt x="213" y="253"/>
                  </a:lnTo>
                  <a:lnTo>
                    <a:pt x="198" y="232"/>
                  </a:lnTo>
                  <a:lnTo>
                    <a:pt x="151" y="239"/>
                  </a:lnTo>
                  <a:lnTo>
                    <a:pt x="117" y="218"/>
                  </a:lnTo>
                  <a:lnTo>
                    <a:pt x="93" y="177"/>
                  </a:lnTo>
                  <a:lnTo>
                    <a:pt x="76" y="171"/>
                  </a:lnTo>
                  <a:lnTo>
                    <a:pt x="71" y="179"/>
                  </a:lnTo>
                  <a:lnTo>
                    <a:pt x="50" y="138"/>
                  </a:lnTo>
                  <a:lnTo>
                    <a:pt x="20" y="113"/>
                  </a:lnTo>
                  <a:lnTo>
                    <a:pt x="34" y="75"/>
                  </a:lnTo>
                  <a:lnTo>
                    <a:pt x="21" y="70"/>
                  </a:lnTo>
                  <a:lnTo>
                    <a:pt x="11" y="49"/>
                  </a:lnTo>
                  <a:lnTo>
                    <a:pt x="0" y="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3257" y="2092"/>
              <a:ext cx="135" cy="125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8" y="93"/>
                </a:cxn>
                <a:cxn ang="0">
                  <a:pos x="80" y="125"/>
                </a:cxn>
                <a:cxn ang="0">
                  <a:pos x="81" y="137"/>
                </a:cxn>
                <a:cxn ang="0">
                  <a:pos x="98" y="145"/>
                </a:cxn>
                <a:cxn ang="0">
                  <a:pos x="127" y="147"/>
                </a:cxn>
                <a:cxn ang="0">
                  <a:pos x="151" y="132"/>
                </a:cxn>
                <a:cxn ang="0">
                  <a:pos x="159" y="130"/>
                </a:cxn>
                <a:cxn ang="0">
                  <a:pos x="138" y="89"/>
                </a:cxn>
                <a:cxn ang="0">
                  <a:pos x="108" y="64"/>
                </a:cxn>
                <a:cxn ang="0">
                  <a:pos x="122" y="26"/>
                </a:cxn>
                <a:cxn ang="0">
                  <a:pos x="109" y="21"/>
                </a:cxn>
                <a:cxn ang="0">
                  <a:pos x="99" y="0"/>
                </a:cxn>
                <a:cxn ang="0">
                  <a:pos x="63" y="2"/>
                </a:cxn>
                <a:cxn ang="0">
                  <a:pos x="45" y="15"/>
                </a:cxn>
                <a:cxn ang="0">
                  <a:pos x="39" y="51"/>
                </a:cxn>
                <a:cxn ang="0">
                  <a:pos x="0" y="72"/>
                </a:cxn>
              </a:cxnLst>
              <a:rect l="0" t="0" r="r" b="b"/>
              <a:pathLst>
                <a:path w="160" h="148">
                  <a:moveTo>
                    <a:pt x="0" y="72"/>
                  </a:moveTo>
                  <a:lnTo>
                    <a:pt x="8" y="93"/>
                  </a:lnTo>
                  <a:lnTo>
                    <a:pt x="80" y="125"/>
                  </a:lnTo>
                  <a:lnTo>
                    <a:pt x="81" y="137"/>
                  </a:lnTo>
                  <a:lnTo>
                    <a:pt x="98" y="145"/>
                  </a:lnTo>
                  <a:lnTo>
                    <a:pt x="127" y="147"/>
                  </a:lnTo>
                  <a:lnTo>
                    <a:pt x="151" y="132"/>
                  </a:lnTo>
                  <a:lnTo>
                    <a:pt x="159" y="130"/>
                  </a:lnTo>
                  <a:lnTo>
                    <a:pt x="138" y="89"/>
                  </a:lnTo>
                  <a:lnTo>
                    <a:pt x="108" y="64"/>
                  </a:lnTo>
                  <a:lnTo>
                    <a:pt x="122" y="26"/>
                  </a:lnTo>
                  <a:lnTo>
                    <a:pt x="109" y="21"/>
                  </a:lnTo>
                  <a:lnTo>
                    <a:pt x="99" y="0"/>
                  </a:lnTo>
                  <a:lnTo>
                    <a:pt x="63" y="2"/>
                  </a:lnTo>
                  <a:lnTo>
                    <a:pt x="45" y="15"/>
                  </a:lnTo>
                  <a:lnTo>
                    <a:pt x="39" y="51"/>
                  </a:lnTo>
                  <a:lnTo>
                    <a:pt x="0" y="72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2847" y="2028"/>
              <a:ext cx="19" cy="3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41"/>
                </a:cxn>
                <a:cxn ang="0">
                  <a:pos x="13" y="44"/>
                </a:cxn>
                <a:cxn ang="0">
                  <a:pos x="22" y="18"/>
                </a:cxn>
                <a:cxn ang="0">
                  <a:pos x="14" y="0"/>
                </a:cxn>
                <a:cxn ang="0">
                  <a:pos x="0" y="7"/>
                </a:cxn>
              </a:cxnLst>
              <a:rect l="0" t="0" r="r" b="b"/>
              <a:pathLst>
                <a:path w="23" h="45">
                  <a:moveTo>
                    <a:pt x="0" y="7"/>
                  </a:moveTo>
                  <a:lnTo>
                    <a:pt x="3" y="41"/>
                  </a:lnTo>
                  <a:lnTo>
                    <a:pt x="13" y="44"/>
                  </a:lnTo>
                  <a:lnTo>
                    <a:pt x="22" y="18"/>
                  </a:lnTo>
                  <a:lnTo>
                    <a:pt x="14" y="0"/>
                  </a:lnTo>
                  <a:lnTo>
                    <a:pt x="0" y="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4487" y="2146"/>
              <a:ext cx="32" cy="39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2" y="23"/>
                </a:cxn>
                <a:cxn ang="0">
                  <a:pos x="11" y="12"/>
                </a:cxn>
                <a:cxn ang="0">
                  <a:pos x="14" y="18"/>
                </a:cxn>
                <a:cxn ang="0">
                  <a:pos x="10" y="45"/>
                </a:cxn>
                <a:cxn ang="0">
                  <a:pos x="27" y="44"/>
                </a:cxn>
                <a:cxn ang="0">
                  <a:pos x="38" y="17"/>
                </a:cxn>
                <a:cxn ang="0">
                  <a:pos x="32" y="2"/>
                </a:cxn>
                <a:cxn ang="0">
                  <a:pos x="15" y="0"/>
                </a:cxn>
                <a:cxn ang="0">
                  <a:pos x="0" y="12"/>
                </a:cxn>
              </a:cxnLst>
              <a:rect l="0" t="0" r="r" b="b"/>
              <a:pathLst>
                <a:path w="39" h="46">
                  <a:moveTo>
                    <a:pt x="0" y="12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14" y="18"/>
                  </a:lnTo>
                  <a:lnTo>
                    <a:pt x="10" y="45"/>
                  </a:lnTo>
                  <a:lnTo>
                    <a:pt x="27" y="44"/>
                  </a:lnTo>
                  <a:lnTo>
                    <a:pt x="38" y="17"/>
                  </a:lnTo>
                  <a:lnTo>
                    <a:pt x="32" y="2"/>
                  </a:lnTo>
                  <a:lnTo>
                    <a:pt x="15" y="0"/>
                  </a:lnTo>
                  <a:lnTo>
                    <a:pt x="0" y="12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4502" y="2027"/>
              <a:ext cx="155" cy="125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34" y="111"/>
                </a:cxn>
                <a:cxn ang="0">
                  <a:pos x="79" y="111"/>
                </a:cxn>
                <a:cxn ang="0">
                  <a:pos x="97" y="77"/>
                </a:cxn>
                <a:cxn ang="0">
                  <a:pos x="105" y="75"/>
                </a:cxn>
                <a:cxn ang="0">
                  <a:pos x="106" y="87"/>
                </a:cxn>
                <a:cxn ang="0">
                  <a:pos x="125" y="75"/>
                </a:cxn>
                <a:cxn ang="0">
                  <a:pos x="144" y="50"/>
                </a:cxn>
                <a:cxn ang="0">
                  <a:pos x="151" y="7"/>
                </a:cxn>
                <a:cxn ang="0">
                  <a:pos x="165" y="9"/>
                </a:cxn>
                <a:cxn ang="0">
                  <a:pos x="161" y="0"/>
                </a:cxn>
                <a:cxn ang="0">
                  <a:pos x="170" y="0"/>
                </a:cxn>
                <a:cxn ang="0">
                  <a:pos x="182" y="35"/>
                </a:cxn>
                <a:cxn ang="0">
                  <a:pos x="165" y="60"/>
                </a:cxn>
                <a:cxn ang="0">
                  <a:pos x="165" y="83"/>
                </a:cxn>
                <a:cxn ang="0">
                  <a:pos x="154" y="116"/>
                </a:cxn>
                <a:cxn ang="0">
                  <a:pos x="146" y="121"/>
                </a:cxn>
                <a:cxn ang="0">
                  <a:pos x="145" y="108"/>
                </a:cxn>
                <a:cxn ang="0">
                  <a:pos x="120" y="127"/>
                </a:cxn>
                <a:cxn ang="0">
                  <a:pos x="97" y="119"/>
                </a:cxn>
                <a:cxn ang="0">
                  <a:pos x="99" y="134"/>
                </a:cxn>
                <a:cxn ang="0">
                  <a:pos x="79" y="147"/>
                </a:cxn>
                <a:cxn ang="0">
                  <a:pos x="74" y="126"/>
                </a:cxn>
                <a:cxn ang="0">
                  <a:pos x="0" y="138"/>
                </a:cxn>
              </a:cxnLst>
              <a:rect l="0" t="0" r="r" b="b"/>
              <a:pathLst>
                <a:path w="183" h="148">
                  <a:moveTo>
                    <a:pt x="0" y="138"/>
                  </a:moveTo>
                  <a:lnTo>
                    <a:pt x="34" y="111"/>
                  </a:lnTo>
                  <a:lnTo>
                    <a:pt x="79" y="111"/>
                  </a:lnTo>
                  <a:lnTo>
                    <a:pt x="97" y="77"/>
                  </a:lnTo>
                  <a:lnTo>
                    <a:pt x="105" y="75"/>
                  </a:lnTo>
                  <a:lnTo>
                    <a:pt x="106" y="87"/>
                  </a:lnTo>
                  <a:lnTo>
                    <a:pt x="125" y="75"/>
                  </a:lnTo>
                  <a:lnTo>
                    <a:pt x="144" y="50"/>
                  </a:lnTo>
                  <a:lnTo>
                    <a:pt x="151" y="7"/>
                  </a:lnTo>
                  <a:lnTo>
                    <a:pt x="165" y="9"/>
                  </a:lnTo>
                  <a:lnTo>
                    <a:pt x="161" y="0"/>
                  </a:lnTo>
                  <a:lnTo>
                    <a:pt x="170" y="0"/>
                  </a:lnTo>
                  <a:lnTo>
                    <a:pt x="182" y="35"/>
                  </a:lnTo>
                  <a:lnTo>
                    <a:pt x="165" y="60"/>
                  </a:lnTo>
                  <a:lnTo>
                    <a:pt x="165" y="83"/>
                  </a:lnTo>
                  <a:lnTo>
                    <a:pt x="154" y="116"/>
                  </a:lnTo>
                  <a:lnTo>
                    <a:pt x="146" y="121"/>
                  </a:lnTo>
                  <a:lnTo>
                    <a:pt x="145" y="108"/>
                  </a:lnTo>
                  <a:lnTo>
                    <a:pt x="120" y="127"/>
                  </a:lnTo>
                  <a:lnTo>
                    <a:pt x="97" y="119"/>
                  </a:lnTo>
                  <a:lnTo>
                    <a:pt x="99" y="134"/>
                  </a:lnTo>
                  <a:lnTo>
                    <a:pt x="79" y="147"/>
                  </a:lnTo>
                  <a:lnTo>
                    <a:pt x="74" y="126"/>
                  </a:lnTo>
                  <a:lnTo>
                    <a:pt x="0" y="138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04" name="Freeform 101"/>
            <p:cNvSpPr>
              <a:spLocks/>
            </p:cNvSpPr>
            <p:nvPr/>
          </p:nvSpPr>
          <p:spPr bwMode="auto">
            <a:xfrm>
              <a:off x="4521" y="2140"/>
              <a:ext cx="32" cy="2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27"/>
                </a:cxn>
                <a:cxn ang="0">
                  <a:pos x="35" y="17"/>
                </a:cxn>
                <a:cxn ang="0">
                  <a:pos x="37" y="0"/>
                </a:cxn>
                <a:cxn ang="0">
                  <a:pos x="0" y="14"/>
                </a:cxn>
              </a:cxnLst>
              <a:rect l="0" t="0" r="r" b="b"/>
              <a:pathLst>
                <a:path w="38" h="28">
                  <a:moveTo>
                    <a:pt x="0" y="14"/>
                  </a:moveTo>
                  <a:lnTo>
                    <a:pt x="14" y="27"/>
                  </a:lnTo>
                  <a:lnTo>
                    <a:pt x="35" y="17"/>
                  </a:lnTo>
                  <a:lnTo>
                    <a:pt x="37" y="0"/>
                  </a:lnTo>
                  <a:lnTo>
                    <a:pt x="0" y="1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4624" y="1961"/>
              <a:ext cx="82" cy="67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4" y="78"/>
                </a:cxn>
                <a:cxn ang="0">
                  <a:pos x="21" y="70"/>
                </a:cxn>
                <a:cxn ang="0">
                  <a:pos x="10" y="56"/>
                </a:cxn>
                <a:cxn ang="0">
                  <a:pos x="55" y="68"/>
                </a:cxn>
                <a:cxn ang="0">
                  <a:pos x="66" y="49"/>
                </a:cxn>
                <a:cxn ang="0">
                  <a:pos x="95" y="43"/>
                </a:cxn>
                <a:cxn ang="0">
                  <a:pos x="84" y="31"/>
                </a:cxn>
                <a:cxn ang="0">
                  <a:pos x="88" y="20"/>
                </a:cxn>
                <a:cxn ang="0">
                  <a:pos x="63" y="22"/>
                </a:cxn>
                <a:cxn ang="0">
                  <a:pos x="33" y="0"/>
                </a:cxn>
                <a:cxn ang="0">
                  <a:pos x="23" y="44"/>
                </a:cxn>
                <a:cxn ang="0">
                  <a:pos x="9" y="41"/>
                </a:cxn>
                <a:cxn ang="0">
                  <a:pos x="0" y="56"/>
                </a:cxn>
              </a:cxnLst>
              <a:rect l="0" t="0" r="r" b="b"/>
              <a:pathLst>
                <a:path w="96" h="79">
                  <a:moveTo>
                    <a:pt x="0" y="56"/>
                  </a:moveTo>
                  <a:lnTo>
                    <a:pt x="4" y="78"/>
                  </a:lnTo>
                  <a:lnTo>
                    <a:pt x="21" y="70"/>
                  </a:lnTo>
                  <a:lnTo>
                    <a:pt x="10" y="56"/>
                  </a:lnTo>
                  <a:lnTo>
                    <a:pt x="55" y="68"/>
                  </a:lnTo>
                  <a:lnTo>
                    <a:pt x="66" y="49"/>
                  </a:lnTo>
                  <a:lnTo>
                    <a:pt x="95" y="43"/>
                  </a:lnTo>
                  <a:lnTo>
                    <a:pt x="84" y="31"/>
                  </a:lnTo>
                  <a:lnTo>
                    <a:pt x="88" y="20"/>
                  </a:lnTo>
                  <a:lnTo>
                    <a:pt x="63" y="22"/>
                  </a:lnTo>
                  <a:lnTo>
                    <a:pt x="33" y="0"/>
                  </a:lnTo>
                  <a:lnTo>
                    <a:pt x="23" y="44"/>
                  </a:lnTo>
                  <a:lnTo>
                    <a:pt x="9" y="41"/>
                  </a:lnTo>
                  <a:lnTo>
                    <a:pt x="0" y="5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4415" y="2003"/>
              <a:ext cx="85" cy="84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18" y="64"/>
                </a:cxn>
                <a:cxn ang="0">
                  <a:pos x="6" y="93"/>
                </a:cxn>
                <a:cxn ang="0">
                  <a:pos x="35" y="99"/>
                </a:cxn>
                <a:cxn ang="0">
                  <a:pos x="64" y="83"/>
                </a:cxn>
                <a:cxn ang="0">
                  <a:pos x="50" y="59"/>
                </a:cxn>
                <a:cxn ang="0">
                  <a:pos x="84" y="38"/>
                </a:cxn>
                <a:cxn ang="0">
                  <a:pos x="100" y="10"/>
                </a:cxn>
                <a:cxn ang="0">
                  <a:pos x="98" y="6"/>
                </a:cxn>
                <a:cxn ang="0">
                  <a:pos x="92" y="0"/>
                </a:cxn>
                <a:cxn ang="0">
                  <a:pos x="62" y="19"/>
                </a:cxn>
                <a:cxn ang="0">
                  <a:pos x="62" y="29"/>
                </a:cxn>
                <a:cxn ang="0">
                  <a:pos x="39" y="26"/>
                </a:cxn>
                <a:cxn ang="0">
                  <a:pos x="0" y="56"/>
                </a:cxn>
              </a:cxnLst>
              <a:rect l="0" t="0" r="r" b="b"/>
              <a:pathLst>
                <a:path w="101" h="100">
                  <a:moveTo>
                    <a:pt x="0" y="56"/>
                  </a:moveTo>
                  <a:lnTo>
                    <a:pt x="18" y="64"/>
                  </a:lnTo>
                  <a:lnTo>
                    <a:pt x="6" y="93"/>
                  </a:lnTo>
                  <a:lnTo>
                    <a:pt x="35" y="99"/>
                  </a:lnTo>
                  <a:lnTo>
                    <a:pt x="64" y="83"/>
                  </a:lnTo>
                  <a:lnTo>
                    <a:pt x="50" y="59"/>
                  </a:lnTo>
                  <a:lnTo>
                    <a:pt x="84" y="38"/>
                  </a:lnTo>
                  <a:lnTo>
                    <a:pt x="100" y="10"/>
                  </a:lnTo>
                  <a:lnTo>
                    <a:pt x="98" y="6"/>
                  </a:lnTo>
                  <a:lnTo>
                    <a:pt x="92" y="0"/>
                  </a:lnTo>
                  <a:lnTo>
                    <a:pt x="62" y="19"/>
                  </a:lnTo>
                  <a:lnTo>
                    <a:pt x="62" y="29"/>
                  </a:lnTo>
                  <a:lnTo>
                    <a:pt x="39" y="26"/>
                  </a:lnTo>
                  <a:lnTo>
                    <a:pt x="0" y="5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07" name="Freeform 104"/>
            <p:cNvSpPr>
              <a:spLocks/>
            </p:cNvSpPr>
            <p:nvPr/>
          </p:nvSpPr>
          <p:spPr bwMode="auto">
            <a:xfrm>
              <a:off x="4440" y="2073"/>
              <a:ext cx="47" cy="66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6" y="16"/>
                </a:cxn>
                <a:cxn ang="0">
                  <a:pos x="35" y="0"/>
                </a:cxn>
                <a:cxn ang="0">
                  <a:pos x="55" y="47"/>
                </a:cxn>
                <a:cxn ang="0">
                  <a:pos x="35" y="69"/>
                </a:cxn>
                <a:cxn ang="0">
                  <a:pos x="0" y="77"/>
                </a:cxn>
              </a:cxnLst>
              <a:rect l="0" t="0" r="r" b="b"/>
              <a:pathLst>
                <a:path w="56" h="78">
                  <a:moveTo>
                    <a:pt x="0" y="77"/>
                  </a:moveTo>
                  <a:lnTo>
                    <a:pt x="6" y="16"/>
                  </a:lnTo>
                  <a:lnTo>
                    <a:pt x="35" y="0"/>
                  </a:lnTo>
                  <a:lnTo>
                    <a:pt x="55" y="47"/>
                  </a:lnTo>
                  <a:lnTo>
                    <a:pt x="35" y="69"/>
                  </a:lnTo>
                  <a:lnTo>
                    <a:pt x="0" y="7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4089" y="2312"/>
              <a:ext cx="98" cy="115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5" y="48"/>
                </a:cxn>
                <a:cxn ang="0">
                  <a:pos x="10" y="81"/>
                </a:cxn>
                <a:cxn ang="0">
                  <a:pos x="51" y="67"/>
                </a:cxn>
                <a:cxn ang="0">
                  <a:pos x="68" y="81"/>
                </a:cxn>
                <a:cxn ang="0">
                  <a:pos x="83" y="114"/>
                </a:cxn>
                <a:cxn ang="0">
                  <a:pos x="79" y="135"/>
                </a:cxn>
                <a:cxn ang="0">
                  <a:pos x="115" y="129"/>
                </a:cxn>
                <a:cxn ang="0">
                  <a:pos x="97" y="85"/>
                </a:cxn>
                <a:cxn ang="0">
                  <a:pos x="58" y="54"/>
                </a:cxn>
                <a:cxn ang="0">
                  <a:pos x="69" y="35"/>
                </a:cxn>
                <a:cxn ang="0">
                  <a:pos x="47" y="25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22" y="18"/>
                </a:cxn>
                <a:cxn ang="0">
                  <a:pos x="15" y="13"/>
                </a:cxn>
                <a:cxn ang="0">
                  <a:pos x="0" y="29"/>
                </a:cxn>
              </a:cxnLst>
              <a:rect l="0" t="0" r="r" b="b"/>
              <a:pathLst>
                <a:path w="116" h="136">
                  <a:moveTo>
                    <a:pt x="0" y="29"/>
                  </a:moveTo>
                  <a:lnTo>
                    <a:pt x="15" y="48"/>
                  </a:lnTo>
                  <a:lnTo>
                    <a:pt x="10" y="81"/>
                  </a:lnTo>
                  <a:lnTo>
                    <a:pt x="51" y="67"/>
                  </a:lnTo>
                  <a:lnTo>
                    <a:pt x="68" y="81"/>
                  </a:lnTo>
                  <a:lnTo>
                    <a:pt x="83" y="114"/>
                  </a:lnTo>
                  <a:lnTo>
                    <a:pt x="79" y="135"/>
                  </a:lnTo>
                  <a:lnTo>
                    <a:pt x="115" y="129"/>
                  </a:lnTo>
                  <a:lnTo>
                    <a:pt x="97" y="85"/>
                  </a:lnTo>
                  <a:lnTo>
                    <a:pt x="58" y="54"/>
                  </a:lnTo>
                  <a:lnTo>
                    <a:pt x="69" y="35"/>
                  </a:lnTo>
                  <a:lnTo>
                    <a:pt x="47" y="25"/>
                  </a:lnTo>
                  <a:lnTo>
                    <a:pt x="30" y="0"/>
                  </a:lnTo>
                  <a:lnTo>
                    <a:pt x="21" y="0"/>
                  </a:lnTo>
                  <a:lnTo>
                    <a:pt x="22" y="18"/>
                  </a:lnTo>
                  <a:lnTo>
                    <a:pt x="15" y="13"/>
                  </a:lnTo>
                  <a:lnTo>
                    <a:pt x="0" y="2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2813" y="1879"/>
              <a:ext cx="15" cy="14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1" y="0"/>
                </a:cxn>
                <a:cxn ang="0">
                  <a:pos x="16" y="16"/>
                </a:cxn>
                <a:cxn ang="0">
                  <a:pos x="0" y="13"/>
                </a:cxn>
              </a:cxnLst>
              <a:rect l="0" t="0" r="r" b="b"/>
              <a:pathLst>
                <a:path w="17" h="17">
                  <a:moveTo>
                    <a:pt x="0" y="13"/>
                  </a:moveTo>
                  <a:lnTo>
                    <a:pt x="11" y="0"/>
                  </a:lnTo>
                  <a:lnTo>
                    <a:pt x="16" y="16"/>
                  </a:lnTo>
                  <a:lnTo>
                    <a:pt x="0" y="13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4089" y="2533"/>
              <a:ext cx="51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16" y="15"/>
                </a:cxn>
                <a:cxn ang="0">
                  <a:pos x="31" y="5"/>
                </a:cxn>
                <a:cxn ang="0">
                  <a:pos x="51" y="23"/>
                </a:cxn>
                <a:cxn ang="0">
                  <a:pos x="59" y="81"/>
                </a:cxn>
                <a:cxn ang="0">
                  <a:pos x="59" y="81"/>
                </a:cxn>
                <a:cxn ang="0">
                  <a:pos x="19" y="57"/>
                </a:cxn>
                <a:cxn ang="0">
                  <a:pos x="0" y="0"/>
                </a:cxn>
              </a:cxnLst>
              <a:rect l="0" t="0" r="r" b="b"/>
              <a:pathLst>
                <a:path w="60" h="82">
                  <a:moveTo>
                    <a:pt x="0" y="0"/>
                  </a:moveTo>
                  <a:lnTo>
                    <a:pt x="13" y="0"/>
                  </a:lnTo>
                  <a:lnTo>
                    <a:pt x="16" y="15"/>
                  </a:lnTo>
                  <a:lnTo>
                    <a:pt x="31" y="5"/>
                  </a:lnTo>
                  <a:lnTo>
                    <a:pt x="51" y="23"/>
                  </a:lnTo>
                  <a:lnTo>
                    <a:pt x="59" y="81"/>
                  </a:lnTo>
                  <a:lnTo>
                    <a:pt x="59" y="81"/>
                  </a:lnTo>
                  <a:lnTo>
                    <a:pt x="19" y="57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11" name="Freeform 108"/>
            <p:cNvSpPr>
              <a:spLocks/>
            </p:cNvSpPr>
            <p:nvPr/>
          </p:nvSpPr>
          <p:spPr bwMode="auto">
            <a:xfrm>
              <a:off x="4217" y="2528"/>
              <a:ext cx="130" cy="82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14" y="96"/>
                </a:cxn>
                <a:cxn ang="0">
                  <a:pos x="61" y="92"/>
                </a:cxn>
                <a:cxn ang="0">
                  <a:pos x="77" y="87"/>
                </a:cxn>
                <a:cxn ang="0">
                  <a:pos x="99" y="42"/>
                </a:cxn>
                <a:cxn ang="0">
                  <a:pos x="126" y="44"/>
                </a:cxn>
                <a:cxn ang="0">
                  <a:pos x="153" y="28"/>
                </a:cxn>
                <a:cxn ang="0">
                  <a:pos x="127" y="16"/>
                </a:cxn>
                <a:cxn ang="0">
                  <a:pos x="119" y="0"/>
                </a:cxn>
                <a:cxn ang="0">
                  <a:pos x="88" y="29"/>
                </a:cxn>
                <a:cxn ang="0">
                  <a:pos x="78" y="46"/>
                </a:cxn>
                <a:cxn ang="0">
                  <a:pos x="68" y="37"/>
                </a:cxn>
                <a:cxn ang="0">
                  <a:pos x="51" y="61"/>
                </a:cxn>
                <a:cxn ang="0">
                  <a:pos x="30" y="65"/>
                </a:cxn>
                <a:cxn ang="0">
                  <a:pos x="23" y="87"/>
                </a:cxn>
                <a:cxn ang="0">
                  <a:pos x="0" y="85"/>
                </a:cxn>
              </a:cxnLst>
              <a:rect l="0" t="0" r="r" b="b"/>
              <a:pathLst>
                <a:path w="154" h="97">
                  <a:moveTo>
                    <a:pt x="0" y="85"/>
                  </a:moveTo>
                  <a:lnTo>
                    <a:pt x="14" y="96"/>
                  </a:lnTo>
                  <a:lnTo>
                    <a:pt x="61" y="92"/>
                  </a:lnTo>
                  <a:lnTo>
                    <a:pt x="77" y="87"/>
                  </a:lnTo>
                  <a:lnTo>
                    <a:pt x="99" y="42"/>
                  </a:lnTo>
                  <a:lnTo>
                    <a:pt x="126" y="44"/>
                  </a:lnTo>
                  <a:lnTo>
                    <a:pt x="153" y="28"/>
                  </a:lnTo>
                  <a:lnTo>
                    <a:pt x="127" y="16"/>
                  </a:lnTo>
                  <a:lnTo>
                    <a:pt x="119" y="0"/>
                  </a:lnTo>
                  <a:lnTo>
                    <a:pt x="88" y="29"/>
                  </a:lnTo>
                  <a:lnTo>
                    <a:pt x="78" y="46"/>
                  </a:lnTo>
                  <a:lnTo>
                    <a:pt x="68" y="37"/>
                  </a:lnTo>
                  <a:lnTo>
                    <a:pt x="51" y="61"/>
                  </a:lnTo>
                  <a:lnTo>
                    <a:pt x="30" y="65"/>
                  </a:lnTo>
                  <a:lnTo>
                    <a:pt x="23" y="87"/>
                  </a:lnTo>
                  <a:lnTo>
                    <a:pt x="0" y="85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12" name="Freeform 109"/>
            <p:cNvSpPr>
              <a:spLocks/>
            </p:cNvSpPr>
            <p:nvPr/>
          </p:nvSpPr>
          <p:spPr bwMode="auto">
            <a:xfrm>
              <a:off x="3921" y="1843"/>
              <a:ext cx="429" cy="182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16" y="89"/>
                </a:cxn>
                <a:cxn ang="0">
                  <a:pos x="39" y="97"/>
                </a:cxn>
                <a:cxn ang="0">
                  <a:pos x="48" y="143"/>
                </a:cxn>
                <a:cxn ang="0">
                  <a:pos x="118" y="161"/>
                </a:cxn>
                <a:cxn ang="0">
                  <a:pos x="148" y="192"/>
                </a:cxn>
                <a:cxn ang="0">
                  <a:pos x="206" y="190"/>
                </a:cxn>
                <a:cxn ang="0">
                  <a:pos x="272" y="215"/>
                </a:cxn>
                <a:cxn ang="0">
                  <a:pos x="359" y="192"/>
                </a:cxn>
                <a:cxn ang="0">
                  <a:pos x="386" y="174"/>
                </a:cxn>
                <a:cxn ang="0">
                  <a:pos x="386" y="149"/>
                </a:cxn>
                <a:cxn ang="0">
                  <a:pos x="410" y="152"/>
                </a:cxn>
                <a:cxn ang="0">
                  <a:pos x="465" y="116"/>
                </a:cxn>
                <a:cxn ang="0">
                  <a:pos x="507" y="114"/>
                </a:cxn>
                <a:cxn ang="0">
                  <a:pos x="487" y="87"/>
                </a:cxn>
                <a:cxn ang="0">
                  <a:pos x="446" y="94"/>
                </a:cxn>
                <a:cxn ang="0">
                  <a:pos x="446" y="64"/>
                </a:cxn>
                <a:cxn ang="0">
                  <a:pos x="456" y="47"/>
                </a:cxn>
                <a:cxn ang="0">
                  <a:pos x="427" y="42"/>
                </a:cxn>
                <a:cxn ang="0">
                  <a:pos x="351" y="61"/>
                </a:cxn>
                <a:cxn ang="0">
                  <a:pos x="284" y="33"/>
                </a:cxn>
                <a:cxn ang="0">
                  <a:pos x="242" y="37"/>
                </a:cxn>
                <a:cxn ang="0">
                  <a:pos x="225" y="15"/>
                </a:cxn>
                <a:cxn ang="0">
                  <a:pos x="184" y="0"/>
                </a:cxn>
                <a:cxn ang="0">
                  <a:pos x="162" y="15"/>
                </a:cxn>
                <a:cxn ang="0">
                  <a:pos x="160" y="46"/>
                </a:cxn>
                <a:cxn ang="0">
                  <a:pos x="64" y="33"/>
                </a:cxn>
                <a:cxn ang="0">
                  <a:pos x="0" y="67"/>
                </a:cxn>
              </a:cxnLst>
              <a:rect l="0" t="0" r="r" b="b"/>
              <a:pathLst>
                <a:path w="508" h="216">
                  <a:moveTo>
                    <a:pt x="0" y="67"/>
                  </a:moveTo>
                  <a:lnTo>
                    <a:pt x="16" y="89"/>
                  </a:lnTo>
                  <a:lnTo>
                    <a:pt x="39" y="97"/>
                  </a:lnTo>
                  <a:lnTo>
                    <a:pt x="48" y="143"/>
                  </a:lnTo>
                  <a:lnTo>
                    <a:pt x="118" y="161"/>
                  </a:lnTo>
                  <a:lnTo>
                    <a:pt x="148" y="192"/>
                  </a:lnTo>
                  <a:lnTo>
                    <a:pt x="206" y="190"/>
                  </a:lnTo>
                  <a:lnTo>
                    <a:pt x="272" y="215"/>
                  </a:lnTo>
                  <a:lnTo>
                    <a:pt x="359" y="192"/>
                  </a:lnTo>
                  <a:lnTo>
                    <a:pt x="386" y="174"/>
                  </a:lnTo>
                  <a:lnTo>
                    <a:pt x="386" y="149"/>
                  </a:lnTo>
                  <a:lnTo>
                    <a:pt x="410" y="152"/>
                  </a:lnTo>
                  <a:lnTo>
                    <a:pt x="465" y="116"/>
                  </a:lnTo>
                  <a:lnTo>
                    <a:pt x="507" y="114"/>
                  </a:lnTo>
                  <a:lnTo>
                    <a:pt x="487" y="87"/>
                  </a:lnTo>
                  <a:lnTo>
                    <a:pt x="446" y="94"/>
                  </a:lnTo>
                  <a:lnTo>
                    <a:pt x="446" y="64"/>
                  </a:lnTo>
                  <a:lnTo>
                    <a:pt x="456" y="47"/>
                  </a:lnTo>
                  <a:lnTo>
                    <a:pt x="427" y="42"/>
                  </a:lnTo>
                  <a:lnTo>
                    <a:pt x="351" y="61"/>
                  </a:lnTo>
                  <a:lnTo>
                    <a:pt x="284" y="33"/>
                  </a:lnTo>
                  <a:lnTo>
                    <a:pt x="242" y="37"/>
                  </a:lnTo>
                  <a:lnTo>
                    <a:pt x="225" y="15"/>
                  </a:lnTo>
                  <a:lnTo>
                    <a:pt x="184" y="0"/>
                  </a:lnTo>
                  <a:lnTo>
                    <a:pt x="162" y="15"/>
                  </a:lnTo>
                  <a:lnTo>
                    <a:pt x="160" y="46"/>
                  </a:lnTo>
                  <a:lnTo>
                    <a:pt x="64" y="33"/>
                  </a:lnTo>
                  <a:lnTo>
                    <a:pt x="0" y="6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auto">
            <a:xfrm>
              <a:off x="3438" y="2277"/>
              <a:ext cx="104" cy="119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17" y="140"/>
                </a:cxn>
                <a:cxn ang="0">
                  <a:pos x="46" y="133"/>
                </a:cxn>
                <a:cxn ang="0">
                  <a:pos x="92" y="99"/>
                </a:cxn>
                <a:cxn ang="0">
                  <a:pos x="91" y="82"/>
                </a:cxn>
                <a:cxn ang="0">
                  <a:pos x="121" y="51"/>
                </a:cxn>
                <a:cxn ang="0">
                  <a:pos x="123" y="42"/>
                </a:cxn>
                <a:cxn ang="0">
                  <a:pos x="107" y="24"/>
                </a:cxn>
                <a:cxn ang="0">
                  <a:pos x="69" y="0"/>
                </a:cxn>
                <a:cxn ang="0">
                  <a:pos x="59" y="1"/>
                </a:cxn>
                <a:cxn ang="0">
                  <a:pos x="64" y="13"/>
                </a:cxn>
                <a:cxn ang="0">
                  <a:pos x="52" y="38"/>
                </a:cxn>
                <a:cxn ang="0">
                  <a:pos x="59" y="49"/>
                </a:cxn>
                <a:cxn ang="0">
                  <a:pos x="47" y="83"/>
                </a:cxn>
                <a:cxn ang="0">
                  <a:pos x="0" y="100"/>
                </a:cxn>
              </a:cxnLst>
              <a:rect l="0" t="0" r="r" b="b"/>
              <a:pathLst>
                <a:path w="124" h="141">
                  <a:moveTo>
                    <a:pt x="0" y="100"/>
                  </a:moveTo>
                  <a:lnTo>
                    <a:pt x="17" y="140"/>
                  </a:lnTo>
                  <a:lnTo>
                    <a:pt x="46" y="133"/>
                  </a:lnTo>
                  <a:lnTo>
                    <a:pt x="92" y="99"/>
                  </a:lnTo>
                  <a:lnTo>
                    <a:pt x="91" y="82"/>
                  </a:lnTo>
                  <a:lnTo>
                    <a:pt x="121" y="51"/>
                  </a:lnTo>
                  <a:lnTo>
                    <a:pt x="123" y="42"/>
                  </a:lnTo>
                  <a:lnTo>
                    <a:pt x="107" y="24"/>
                  </a:lnTo>
                  <a:lnTo>
                    <a:pt x="69" y="0"/>
                  </a:lnTo>
                  <a:lnTo>
                    <a:pt x="59" y="1"/>
                  </a:lnTo>
                  <a:lnTo>
                    <a:pt x="64" y="13"/>
                  </a:lnTo>
                  <a:lnTo>
                    <a:pt x="52" y="38"/>
                  </a:lnTo>
                  <a:lnTo>
                    <a:pt x="59" y="49"/>
                  </a:lnTo>
                  <a:lnTo>
                    <a:pt x="47" y="83"/>
                  </a:lnTo>
                  <a:lnTo>
                    <a:pt x="0" y="10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auto">
            <a:xfrm>
              <a:off x="3816" y="2199"/>
              <a:ext cx="110" cy="57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6" y="0"/>
                </a:cxn>
                <a:cxn ang="0">
                  <a:pos x="67" y="17"/>
                </a:cxn>
                <a:cxn ang="0">
                  <a:pos x="94" y="42"/>
                </a:cxn>
                <a:cxn ang="0">
                  <a:pos x="128" y="42"/>
                </a:cxn>
                <a:cxn ang="0">
                  <a:pos x="127" y="67"/>
                </a:cxn>
                <a:cxn ang="0">
                  <a:pos x="43" y="51"/>
                </a:cxn>
                <a:cxn ang="0">
                  <a:pos x="0" y="26"/>
                </a:cxn>
              </a:cxnLst>
              <a:rect l="0" t="0" r="r" b="b"/>
              <a:pathLst>
                <a:path w="129" h="68">
                  <a:moveTo>
                    <a:pt x="0" y="26"/>
                  </a:moveTo>
                  <a:lnTo>
                    <a:pt x="16" y="0"/>
                  </a:lnTo>
                  <a:lnTo>
                    <a:pt x="67" y="17"/>
                  </a:lnTo>
                  <a:lnTo>
                    <a:pt x="94" y="42"/>
                  </a:lnTo>
                  <a:lnTo>
                    <a:pt x="128" y="42"/>
                  </a:lnTo>
                  <a:lnTo>
                    <a:pt x="127" y="67"/>
                  </a:lnTo>
                  <a:lnTo>
                    <a:pt x="43" y="51"/>
                  </a:lnTo>
                  <a:lnTo>
                    <a:pt x="0" y="2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15" name="Freeform 112"/>
            <p:cNvSpPr>
              <a:spLocks/>
            </p:cNvSpPr>
            <p:nvPr/>
          </p:nvSpPr>
          <p:spPr bwMode="auto">
            <a:xfrm>
              <a:off x="4984" y="3205"/>
              <a:ext cx="106" cy="100"/>
            </a:xfrm>
            <a:custGeom>
              <a:avLst/>
              <a:gdLst/>
              <a:ahLst/>
              <a:cxnLst>
                <a:cxn ang="0">
                  <a:pos x="0" y="103"/>
                </a:cxn>
                <a:cxn ang="0">
                  <a:pos x="27" y="67"/>
                </a:cxn>
                <a:cxn ang="0">
                  <a:pos x="71" y="40"/>
                </a:cxn>
                <a:cxn ang="0">
                  <a:pos x="93" y="0"/>
                </a:cxn>
                <a:cxn ang="0">
                  <a:pos x="107" y="12"/>
                </a:cxn>
                <a:cxn ang="0">
                  <a:pos x="123" y="7"/>
                </a:cxn>
                <a:cxn ang="0">
                  <a:pos x="125" y="21"/>
                </a:cxn>
                <a:cxn ang="0">
                  <a:pos x="101" y="49"/>
                </a:cxn>
                <a:cxn ang="0">
                  <a:pos x="105" y="61"/>
                </a:cxn>
                <a:cxn ang="0">
                  <a:pos x="80" y="66"/>
                </a:cxn>
                <a:cxn ang="0">
                  <a:pos x="67" y="106"/>
                </a:cxn>
                <a:cxn ang="0">
                  <a:pos x="40" y="118"/>
                </a:cxn>
                <a:cxn ang="0">
                  <a:pos x="0" y="103"/>
                </a:cxn>
              </a:cxnLst>
              <a:rect l="0" t="0" r="r" b="b"/>
              <a:pathLst>
                <a:path w="126" h="119">
                  <a:moveTo>
                    <a:pt x="0" y="103"/>
                  </a:moveTo>
                  <a:lnTo>
                    <a:pt x="27" y="67"/>
                  </a:lnTo>
                  <a:lnTo>
                    <a:pt x="71" y="40"/>
                  </a:lnTo>
                  <a:lnTo>
                    <a:pt x="93" y="0"/>
                  </a:lnTo>
                  <a:lnTo>
                    <a:pt x="107" y="12"/>
                  </a:lnTo>
                  <a:lnTo>
                    <a:pt x="123" y="7"/>
                  </a:lnTo>
                  <a:lnTo>
                    <a:pt x="125" y="21"/>
                  </a:lnTo>
                  <a:lnTo>
                    <a:pt x="101" y="49"/>
                  </a:lnTo>
                  <a:lnTo>
                    <a:pt x="105" y="61"/>
                  </a:lnTo>
                  <a:lnTo>
                    <a:pt x="80" y="66"/>
                  </a:lnTo>
                  <a:lnTo>
                    <a:pt x="67" y="106"/>
                  </a:lnTo>
                  <a:lnTo>
                    <a:pt x="40" y="118"/>
                  </a:lnTo>
                  <a:lnTo>
                    <a:pt x="0" y="103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auto">
            <a:xfrm>
              <a:off x="5066" y="3108"/>
              <a:ext cx="80" cy="1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14"/>
                </a:cxn>
                <a:cxn ang="0">
                  <a:pos x="32" y="43"/>
                </a:cxn>
                <a:cxn ang="0">
                  <a:pos x="44" y="51"/>
                </a:cxn>
                <a:cxn ang="0">
                  <a:pos x="50" y="39"/>
                </a:cxn>
                <a:cxn ang="0">
                  <a:pos x="56" y="58"/>
                </a:cxn>
                <a:cxn ang="0">
                  <a:pos x="93" y="58"/>
                </a:cxn>
                <a:cxn ang="0">
                  <a:pos x="86" y="87"/>
                </a:cxn>
                <a:cxn ang="0">
                  <a:pos x="67" y="91"/>
                </a:cxn>
                <a:cxn ang="0">
                  <a:pos x="51" y="128"/>
                </a:cxn>
                <a:cxn ang="0">
                  <a:pos x="33" y="129"/>
                </a:cxn>
                <a:cxn ang="0">
                  <a:pos x="41" y="116"/>
                </a:cxn>
                <a:cxn ang="0">
                  <a:pos x="18" y="89"/>
                </a:cxn>
                <a:cxn ang="0">
                  <a:pos x="36" y="66"/>
                </a:cxn>
                <a:cxn ang="0">
                  <a:pos x="33" y="46"/>
                </a:cxn>
                <a:cxn ang="0">
                  <a:pos x="0" y="0"/>
                </a:cxn>
              </a:cxnLst>
              <a:rect l="0" t="0" r="r" b="b"/>
              <a:pathLst>
                <a:path w="94" h="130">
                  <a:moveTo>
                    <a:pt x="0" y="0"/>
                  </a:moveTo>
                  <a:lnTo>
                    <a:pt x="27" y="14"/>
                  </a:lnTo>
                  <a:lnTo>
                    <a:pt x="32" y="43"/>
                  </a:lnTo>
                  <a:lnTo>
                    <a:pt x="44" y="51"/>
                  </a:lnTo>
                  <a:lnTo>
                    <a:pt x="50" y="39"/>
                  </a:lnTo>
                  <a:lnTo>
                    <a:pt x="56" y="58"/>
                  </a:lnTo>
                  <a:lnTo>
                    <a:pt x="93" y="58"/>
                  </a:lnTo>
                  <a:lnTo>
                    <a:pt x="86" y="87"/>
                  </a:lnTo>
                  <a:lnTo>
                    <a:pt x="67" y="91"/>
                  </a:lnTo>
                  <a:lnTo>
                    <a:pt x="51" y="128"/>
                  </a:lnTo>
                  <a:lnTo>
                    <a:pt x="33" y="129"/>
                  </a:lnTo>
                  <a:lnTo>
                    <a:pt x="41" y="116"/>
                  </a:lnTo>
                  <a:lnTo>
                    <a:pt x="18" y="89"/>
                  </a:lnTo>
                  <a:lnTo>
                    <a:pt x="36" y="66"/>
                  </a:lnTo>
                  <a:lnTo>
                    <a:pt x="33" y="46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17" name="Freeform 114"/>
            <p:cNvSpPr>
              <a:spLocks/>
            </p:cNvSpPr>
            <p:nvPr/>
          </p:nvSpPr>
          <p:spPr bwMode="auto">
            <a:xfrm>
              <a:off x="2803" y="1446"/>
              <a:ext cx="350" cy="285"/>
            </a:xfrm>
            <a:custGeom>
              <a:avLst/>
              <a:gdLst/>
              <a:ahLst/>
              <a:cxnLst>
                <a:cxn ang="0">
                  <a:pos x="1" y="266"/>
                </a:cxn>
                <a:cxn ang="0">
                  <a:pos x="40" y="262"/>
                </a:cxn>
                <a:cxn ang="0">
                  <a:pos x="11" y="277"/>
                </a:cxn>
                <a:cxn ang="0">
                  <a:pos x="33" y="279"/>
                </a:cxn>
                <a:cxn ang="0">
                  <a:pos x="20" y="305"/>
                </a:cxn>
                <a:cxn ang="0">
                  <a:pos x="50" y="337"/>
                </a:cxn>
                <a:cxn ang="0">
                  <a:pos x="88" y="295"/>
                </a:cxn>
                <a:cxn ang="0">
                  <a:pos x="117" y="291"/>
                </a:cxn>
                <a:cxn ang="0">
                  <a:pos x="122" y="260"/>
                </a:cxn>
                <a:cxn ang="0">
                  <a:pos x="115" y="202"/>
                </a:cxn>
                <a:cxn ang="0">
                  <a:pos x="138" y="176"/>
                </a:cxn>
                <a:cxn ang="0">
                  <a:pos x="179" y="113"/>
                </a:cxn>
                <a:cxn ang="0">
                  <a:pos x="204" y="87"/>
                </a:cxn>
                <a:cxn ang="0">
                  <a:pos x="240" y="76"/>
                </a:cxn>
                <a:cxn ang="0">
                  <a:pos x="248" y="58"/>
                </a:cxn>
                <a:cxn ang="0">
                  <a:pos x="278" y="66"/>
                </a:cxn>
                <a:cxn ang="0">
                  <a:pos x="330" y="59"/>
                </a:cxn>
                <a:cxn ang="0">
                  <a:pos x="367" y="31"/>
                </a:cxn>
                <a:cxn ang="0">
                  <a:pos x="382" y="58"/>
                </a:cxn>
                <a:cxn ang="0">
                  <a:pos x="393" y="40"/>
                </a:cxn>
                <a:cxn ang="0">
                  <a:pos x="376" y="29"/>
                </a:cxn>
                <a:cxn ang="0">
                  <a:pos x="384" y="6"/>
                </a:cxn>
                <a:cxn ang="0">
                  <a:pos x="375" y="2"/>
                </a:cxn>
                <a:cxn ang="0">
                  <a:pos x="350" y="18"/>
                </a:cxn>
                <a:cxn ang="0">
                  <a:pos x="344" y="4"/>
                </a:cxn>
                <a:cxn ang="0">
                  <a:pos x="332" y="6"/>
                </a:cxn>
                <a:cxn ang="0">
                  <a:pos x="290" y="32"/>
                </a:cxn>
                <a:cxn ang="0">
                  <a:pos x="270" y="39"/>
                </a:cxn>
                <a:cxn ang="0">
                  <a:pos x="240" y="51"/>
                </a:cxn>
                <a:cxn ang="0">
                  <a:pos x="232" y="48"/>
                </a:cxn>
                <a:cxn ang="0">
                  <a:pos x="230" y="53"/>
                </a:cxn>
                <a:cxn ang="0">
                  <a:pos x="202" y="66"/>
                </a:cxn>
                <a:cxn ang="0">
                  <a:pos x="201" y="75"/>
                </a:cxn>
                <a:cxn ang="0">
                  <a:pos x="162" y="99"/>
                </a:cxn>
                <a:cxn ang="0">
                  <a:pos x="132" y="123"/>
                </a:cxn>
                <a:cxn ang="0">
                  <a:pos x="73" y="196"/>
                </a:cxn>
                <a:cxn ang="0">
                  <a:pos x="100" y="198"/>
                </a:cxn>
                <a:cxn ang="0">
                  <a:pos x="33" y="222"/>
                </a:cxn>
                <a:cxn ang="0">
                  <a:pos x="21" y="229"/>
                </a:cxn>
                <a:cxn ang="0">
                  <a:pos x="2" y="240"/>
                </a:cxn>
                <a:cxn ang="0">
                  <a:pos x="0" y="252"/>
                </a:cxn>
              </a:cxnLst>
              <a:rect l="0" t="0" r="r" b="b"/>
              <a:pathLst>
                <a:path w="415" h="338">
                  <a:moveTo>
                    <a:pt x="0" y="252"/>
                  </a:moveTo>
                  <a:lnTo>
                    <a:pt x="1" y="266"/>
                  </a:lnTo>
                  <a:lnTo>
                    <a:pt x="38" y="256"/>
                  </a:lnTo>
                  <a:lnTo>
                    <a:pt x="40" y="262"/>
                  </a:lnTo>
                  <a:lnTo>
                    <a:pt x="0" y="271"/>
                  </a:lnTo>
                  <a:lnTo>
                    <a:pt x="11" y="277"/>
                  </a:lnTo>
                  <a:lnTo>
                    <a:pt x="7" y="295"/>
                  </a:lnTo>
                  <a:lnTo>
                    <a:pt x="33" y="279"/>
                  </a:lnTo>
                  <a:lnTo>
                    <a:pt x="4" y="305"/>
                  </a:lnTo>
                  <a:lnTo>
                    <a:pt x="20" y="305"/>
                  </a:lnTo>
                  <a:lnTo>
                    <a:pt x="11" y="327"/>
                  </a:lnTo>
                  <a:lnTo>
                    <a:pt x="50" y="337"/>
                  </a:lnTo>
                  <a:lnTo>
                    <a:pt x="81" y="315"/>
                  </a:lnTo>
                  <a:lnTo>
                    <a:pt x="88" y="295"/>
                  </a:lnTo>
                  <a:lnTo>
                    <a:pt x="98" y="315"/>
                  </a:lnTo>
                  <a:lnTo>
                    <a:pt x="117" y="291"/>
                  </a:lnTo>
                  <a:lnTo>
                    <a:pt x="113" y="269"/>
                  </a:lnTo>
                  <a:lnTo>
                    <a:pt x="122" y="260"/>
                  </a:lnTo>
                  <a:lnTo>
                    <a:pt x="113" y="250"/>
                  </a:lnTo>
                  <a:lnTo>
                    <a:pt x="115" y="202"/>
                  </a:lnTo>
                  <a:lnTo>
                    <a:pt x="144" y="191"/>
                  </a:lnTo>
                  <a:lnTo>
                    <a:pt x="138" y="176"/>
                  </a:lnTo>
                  <a:lnTo>
                    <a:pt x="152" y="139"/>
                  </a:lnTo>
                  <a:lnTo>
                    <a:pt x="179" y="113"/>
                  </a:lnTo>
                  <a:lnTo>
                    <a:pt x="185" y="91"/>
                  </a:lnTo>
                  <a:lnTo>
                    <a:pt x="204" y="87"/>
                  </a:lnTo>
                  <a:lnTo>
                    <a:pt x="211" y="72"/>
                  </a:lnTo>
                  <a:lnTo>
                    <a:pt x="240" y="76"/>
                  </a:lnTo>
                  <a:lnTo>
                    <a:pt x="240" y="58"/>
                  </a:lnTo>
                  <a:lnTo>
                    <a:pt x="248" y="58"/>
                  </a:lnTo>
                  <a:lnTo>
                    <a:pt x="259" y="50"/>
                  </a:lnTo>
                  <a:lnTo>
                    <a:pt x="278" y="66"/>
                  </a:lnTo>
                  <a:lnTo>
                    <a:pt x="311" y="68"/>
                  </a:lnTo>
                  <a:lnTo>
                    <a:pt x="330" y="59"/>
                  </a:lnTo>
                  <a:lnTo>
                    <a:pt x="336" y="37"/>
                  </a:lnTo>
                  <a:lnTo>
                    <a:pt x="367" y="31"/>
                  </a:lnTo>
                  <a:lnTo>
                    <a:pt x="384" y="39"/>
                  </a:lnTo>
                  <a:lnTo>
                    <a:pt x="382" y="58"/>
                  </a:lnTo>
                  <a:lnTo>
                    <a:pt x="412" y="37"/>
                  </a:lnTo>
                  <a:lnTo>
                    <a:pt x="393" y="40"/>
                  </a:lnTo>
                  <a:lnTo>
                    <a:pt x="398" y="35"/>
                  </a:lnTo>
                  <a:lnTo>
                    <a:pt x="376" y="29"/>
                  </a:lnTo>
                  <a:lnTo>
                    <a:pt x="414" y="18"/>
                  </a:lnTo>
                  <a:lnTo>
                    <a:pt x="384" y="6"/>
                  </a:lnTo>
                  <a:lnTo>
                    <a:pt x="365" y="18"/>
                  </a:lnTo>
                  <a:lnTo>
                    <a:pt x="375" y="2"/>
                  </a:lnTo>
                  <a:lnTo>
                    <a:pt x="360" y="0"/>
                  </a:lnTo>
                  <a:lnTo>
                    <a:pt x="350" y="18"/>
                  </a:lnTo>
                  <a:lnTo>
                    <a:pt x="344" y="20"/>
                  </a:lnTo>
                  <a:lnTo>
                    <a:pt x="344" y="4"/>
                  </a:lnTo>
                  <a:lnTo>
                    <a:pt x="319" y="31"/>
                  </a:lnTo>
                  <a:lnTo>
                    <a:pt x="332" y="6"/>
                  </a:lnTo>
                  <a:lnTo>
                    <a:pt x="319" y="2"/>
                  </a:lnTo>
                  <a:lnTo>
                    <a:pt x="290" y="32"/>
                  </a:lnTo>
                  <a:lnTo>
                    <a:pt x="264" y="23"/>
                  </a:lnTo>
                  <a:lnTo>
                    <a:pt x="270" y="39"/>
                  </a:lnTo>
                  <a:lnTo>
                    <a:pt x="259" y="31"/>
                  </a:lnTo>
                  <a:lnTo>
                    <a:pt x="240" y="51"/>
                  </a:lnTo>
                  <a:lnTo>
                    <a:pt x="242" y="34"/>
                  </a:lnTo>
                  <a:lnTo>
                    <a:pt x="232" y="48"/>
                  </a:lnTo>
                  <a:lnTo>
                    <a:pt x="223" y="38"/>
                  </a:lnTo>
                  <a:lnTo>
                    <a:pt x="230" y="53"/>
                  </a:lnTo>
                  <a:lnTo>
                    <a:pt x="208" y="47"/>
                  </a:lnTo>
                  <a:lnTo>
                    <a:pt x="202" y="66"/>
                  </a:lnTo>
                  <a:lnTo>
                    <a:pt x="183" y="74"/>
                  </a:lnTo>
                  <a:lnTo>
                    <a:pt x="201" y="75"/>
                  </a:lnTo>
                  <a:lnTo>
                    <a:pt x="168" y="85"/>
                  </a:lnTo>
                  <a:lnTo>
                    <a:pt x="162" y="99"/>
                  </a:lnTo>
                  <a:lnTo>
                    <a:pt x="172" y="99"/>
                  </a:lnTo>
                  <a:lnTo>
                    <a:pt x="132" y="123"/>
                  </a:lnTo>
                  <a:lnTo>
                    <a:pt x="118" y="163"/>
                  </a:lnTo>
                  <a:lnTo>
                    <a:pt x="73" y="196"/>
                  </a:lnTo>
                  <a:lnTo>
                    <a:pt x="81" y="205"/>
                  </a:lnTo>
                  <a:lnTo>
                    <a:pt x="100" y="198"/>
                  </a:lnTo>
                  <a:lnTo>
                    <a:pt x="55" y="209"/>
                  </a:lnTo>
                  <a:lnTo>
                    <a:pt x="33" y="222"/>
                  </a:lnTo>
                  <a:lnTo>
                    <a:pt x="38" y="229"/>
                  </a:lnTo>
                  <a:lnTo>
                    <a:pt x="21" y="229"/>
                  </a:lnTo>
                  <a:lnTo>
                    <a:pt x="23" y="240"/>
                  </a:lnTo>
                  <a:lnTo>
                    <a:pt x="2" y="240"/>
                  </a:lnTo>
                  <a:lnTo>
                    <a:pt x="21" y="246"/>
                  </a:lnTo>
                  <a:lnTo>
                    <a:pt x="0" y="252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3558" y="2095"/>
              <a:ext cx="226" cy="200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24" y="138"/>
                </a:cxn>
                <a:cxn ang="0">
                  <a:pos x="84" y="130"/>
                </a:cxn>
                <a:cxn ang="0">
                  <a:pos x="94" y="106"/>
                </a:cxn>
                <a:cxn ang="0">
                  <a:pos x="134" y="93"/>
                </a:cxn>
                <a:cxn ang="0">
                  <a:pos x="137" y="72"/>
                </a:cxn>
                <a:cxn ang="0">
                  <a:pos x="152" y="67"/>
                </a:cxn>
                <a:cxn ang="0">
                  <a:pos x="145" y="56"/>
                </a:cxn>
                <a:cxn ang="0">
                  <a:pos x="160" y="56"/>
                </a:cxn>
                <a:cxn ang="0">
                  <a:pos x="170" y="35"/>
                </a:cxn>
                <a:cxn ang="0">
                  <a:pos x="165" y="15"/>
                </a:cxn>
                <a:cxn ang="0">
                  <a:pos x="220" y="0"/>
                </a:cxn>
                <a:cxn ang="0">
                  <a:pos x="267" y="31"/>
                </a:cxn>
                <a:cxn ang="0">
                  <a:pos x="255" y="43"/>
                </a:cxn>
                <a:cxn ang="0">
                  <a:pos x="209" y="43"/>
                </a:cxn>
                <a:cxn ang="0">
                  <a:pos x="209" y="70"/>
                </a:cxn>
                <a:cxn ang="0">
                  <a:pos x="230" y="87"/>
                </a:cxn>
                <a:cxn ang="0">
                  <a:pos x="219" y="95"/>
                </a:cxn>
                <a:cxn ang="0">
                  <a:pos x="222" y="110"/>
                </a:cxn>
                <a:cxn ang="0">
                  <a:pos x="173" y="164"/>
                </a:cxn>
                <a:cxn ang="0">
                  <a:pos x="153" y="163"/>
                </a:cxn>
                <a:cxn ang="0">
                  <a:pos x="137" y="176"/>
                </a:cxn>
                <a:cxn ang="0">
                  <a:pos x="162" y="225"/>
                </a:cxn>
                <a:cxn ang="0">
                  <a:pos x="127" y="225"/>
                </a:cxn>
                <a:cxn ang="0">
                  <a:pos x="114" y="236"/>
                </a:cxn>
                <a:cxn ang="0">
                  <a:pos x="87" y="207"/>
                </a:cxn>
                <a:cxn ang="0">
                  <a:pos x="11" y="212"/>
                </a:cxn>
                <a:cxn ang="0">
                  <a:pos x="37" y="178"/>
                </a:cxn>
                <a:cxn ang="0">
                  <a:pos x="0" y="130"/>
                </a:cxn>
              </a:cxnLst>
              <a:rect l="0" t="0" r="r" b="b"/>
              <a:pathLst>
                <a:path w="268" h="237">
                  <a:moveTo>
                    <a:pt x="0" y="130"/>
                  </a:moveTo>
                  <a:lnTo>
                    <a:pt x="24" y="138"/>
                  </a:lnTo>
                  <a:lnTo>
                    <a:pt x="84" y="130"/>
                  </a:lnTo>
                  <a:lnTo>
                    <a:pt x="94" y="106"/>
                  </a:lnTo>
                  <a:lnTo>
                    <a:pt x="134" y="93"/>
                  </a:lnTo>
                  <a:lnTo>
                    <a:pt x="137" y="72"/>
                  </a:lnTo>
                  <a:lnTo>
                    <a:pt x="152" y="67"/>
                  </a:lnTo>
                  <a:lnTo>
                    <a:pt x="145" y="56"/>
                  </a:lnTo>
                  <a:lnTo>
                    <a:pt x="160" y="56"/>
                  </a:lnTo>
                  <a:lnTo>
                    <a:pt x="170" y="35"/>
                  </a:lnTo>
                  <a:lnTo>
                    <a:pt x="165" y="15"/>
                  </a:lnTo>
                  <a:lnTo>
                    <a:pt x="220" y="0"/>
                  </a:lnTo>
                  <a:lnTo>
                    <a:pt x="267" y="31"/>
                  </a:lnTo>
                  <a:lnTo>
                    <a:pt x="255" y="43"/>
                  </a:lnTo>
                  <a:lnTo>
                    <a:pt x="209" y="43"/>
                  </a:lnTo>
                  <a:lnTo>
                    <a:pt x="209" y="70"/>
                  </a:lnTo>
                  <a:lnTo>
                    <a:pt x="230" y="87"/>
                  </a:lnTo>
                  <a:lnTo>
                    <a:pt x="219" y="95"/>
                  </a:lnTo>
                  <a:lnTo>
                    <a:pt x="222" y="110"/>
                  </a:lnTo>
                  <a:lnTo>
                    <a:pt x="173" y="164"/>
                  </a:lnTo>
                  <a:lnTo>
                    <a:pt x="153" y="163"/>
                  </a:lnTo>
                  <a:lnTo>
                    <a:pt x="137" y="176"/>
                  </a:lnTo>
                  <a:lnTo>
                    <a:pt x="162" y="225"/>
                  </a:lnTo>
                  <a:lnTo>
                    <a:pt x="127" y="225"/>
                  </a:lnTo>
                  <a:lnTo>
                    <a:pt x="114" y="236"/>
                  </a:lnTo>
                  <a:lnTo>
                    <a:pt x="87" y="207"/>
                  </a:lnTo>
                  <a:lnTo>
                    <a:pt x="11" y="212"/>
                  </a:lnTo>
                  <a:lnTo>
                    <a:pt x="37" y="178"/>
                  </a:lnTo>
                  <a:lnTo>
                    <a:pt x="0" y="13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19" name="Freeform 116"/>
            <p:cNvSpPr>
              <a:spLocks/>
            </p:cNvSpPr>
            <p:nvPr/>
          </p:nvSpPr>
          <p:spPr bwMode="auto">
            <a:xfrm>
              <a:off x="4642" y="2657"/>
              <a:ext cx="134" cy="1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04"/>
                </a:cxn>
                <a:cxn ang="0">
                  <a:pos x="28" y="108"/>
                </a:cxn>
                <a:cxn ang="0">
                  <a:pos x="54" y="79"/>
                </a:cxn>
                <a:cxn ang="0">
                  <a:pos x="82" y="91"/>
                </a:cxn>
                <a:cxn ang="0">
                  <a:pos x="109" y="120"/>
                </a:cxn>
                <a:cxn ang="0">
                  <a:pos x="159" y="125"/>
                </a:cxn>
                <a:cxn ang="0">
                  <a:pos x="102" y="78"/>
                </a:cxn>
                <a:cxn ang="0">
                  <a:pos x="105" y="56"/>
                </a:cxn>
                <a:cxn ang="0">
                  <a:pos x="79" y="48"/>
                </a:cxn>
                <a:cxn ang="0">
                  <a:pos x="53" y="19"/>
                </a:cxn>
                <a:cxn ang="0">
                  <a:pos x="0" y="0"/>
                </a:cxn>
              </a:cxnLst>
              <a:rect l="0" t="0" r="r" b="b"/>
              <a:pathLst>
                <a:path w="160" h="126">
                  <a:moveTo>
                    <a:pt x="0" y="0"/>
                  </a:moveTo>
                  <a:lnTo>
                    <a:pt x="3" y="104"/>
                  </a:lnTo>
                  <a:lnTo>
                    <a:pt x="28" y="108"/>
                  </a:lnTo>
                  <a:lnTo>
                    <a:pt x="54" y="79"/>
                  </a:lnTo>
                  <a:lnTo>
                    <a:pt x="82" y="91"/>
                  </a:lnTo>
                  <a:lnTo>
                    <a:pt x="109" y="120"/>
                  </a:lnTo>
                  <a:lnTo>
                    <a:pt x="159" y="125"/>
                  </a:lnTo>
                  <a:lnTo>
                    <a:pt x="102" y="78"/>
                  </a:lnTo>
                  <a:lnTo>
                    <a:pt x="105" y="56"/>
                  </a:lnTo>
                  <a:lnTo>
                    <a:pt x="79" y="48"/>
                  </a:lnTo>
                  <a:lnTo>
                    <a:pt x="53" y="19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4738" y="2679"/>
              <a:ext cx="58" cy="2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0" y="33"/>
                </a:cxn>
                <a:cxn ang="0">
                  <a:pos x="67" y="10"/>
                </a:cxn>
                <a:cxn ang="0">
                  <a:pos x="56" y="0"/>
                </a:cxn>
                <a:cxn ang="0">
                  <a:pos x="48" y="13"/>
                </a:cxn>
                <a:cxn ang="0">
                  <a:pos x="0" y="22"/>
                </a:cxn>
              </a:cxnLst>
              <a:rect l="0" t="0" r="r" b="b"/>
              <a:pathLst>
                <a:path w="68" h="34">
                  <a:moveTo>
                    <a:pt x="0" y="22"/>
                  </a:moveTo>
                  <a:lnTo>
                    <a:pt x="40" y="33"/>
                  </a:lnTo>
                  <a:lnTo>
                    <a:pt x="67" y="10"/>
                  </a:lnTo>
                  <a:lnTo>
                    <a:pt x="56" y="0"/>
                  </a:lnTo>
                  <a:lnTo>
                    <a:pt x="48" y="13"/>
                  </a:lnTo>
                  <a:lnTo>
                    <a:pt x="0" y="22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4774" y="2659"/>
              <a:ext cx="29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14"/>
                </a:cxn>
                <a:cxn ang="0">
                  <a:pos x="34" y="32"/>
                </a:cxn>
                <a:cxn ang="0">
                  <a:pos x="34" y="19"/>
                </a:cxn>
                <a:cxn ang="0">
                  <a:pos x="0" y="0"/>
                </a:cxn>
              </a:cxnLst>
              <a:rect l="0" t="0" r="r" b="b"/>
              <a:pathLst>
                <a:path w="35" h="33">
                  <a:moveTo>
                    <a:pt x="0" y="0"/>
                  </a:moveTo>
                  <a:lnTo>
                    <a:pt x="27" y="14"/>
                  </a:lnTo>
                  <a:lnTo>
                    <a:pt x="34" y="32"/>
                  </a:lnTo>
                  <a:lnTo>
                    <a:pt x="34" y="19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22" name="Freeform 119"/>
            <p:cNvSpPr>
              <a:spLocks/>
            </p:cNvSpPr>
            <p:nvPr/>
          </p:nvSpPr>
          <p:spPr bwMode="auto">
            <a:xfrm>
              <a:off x="4318" y="2467"/>
              <a:ext cx="32" cy="40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7" y="25"/>
                </a:cxn>
                <a:cxn ang="0">
                  <a:pos x="38" y="0"/>
                </a:cxn>
                <a:cxn ang="0">
                  <a:pos x="0" y="46"/>
                </a:cxn>
              </a:cxnLst>
              <a:rect l="0" t="0" r="r" b="b"/>
              <a:pathLst>
                <a:path w="39" h="47">
                  <a:moveTo>
                    <a:pt x="0" y="46"/>
                  </a:moveTo>
                  <a:lnTo>
                    <a:pt x="27" y="25"/>
                  </a:lnTo>
                  <a:lnTo>
                    <a:pt x="38" y="0"/>
                  </a:lnTo>
                  <a:lnTo>
                    <a:pt x="0" y="4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23" name="Freeform 120"/>
            <p:cNvSpPr>
              <a:spLocks/>
            </p:cNvSpPr>
            <p:nvPr/>
          </p:nvSpPr>
          <p:spPr bwMode="auto">
            <a:xfrm>
              <a:off x="4355" y="2368"/>
              <a:ext cx="57" cy="84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3" y="0"/>
                </a:cxn>
                <a:cxn ang="0">
                  <a:pos x="37" y="1"/>
                </a:cxn>
                <a:cxn ang="0">
                  <a:pos x="42" y="26"/>
                </a:cxn>
                <a:cxn ang="0">
                  <a:pos x="24" y="53"/>
                </a:cxn>
                <a:cxn ang="0">
                  <a:pos x="28" y="69"/>
                </a:cxn>
                <a:cxn ang="0">
                  <a:pos x="63" y="78"/>
                </a:cxn>
                <a:cxn ang="0">
                  <a:pos x="66" y="99"/>
                </a:cxn>
                <a:cxn ang="0">
                  <a:pos x="44" y="78"/>
                </a:cxn>
                <a:cxn ang="0">
                  <a:pos x="44" y="88"/>
                </a:cxn>
                <a:cxn ang="0">
                  <a:pos x="13" y="78"/>
                </a:cxn>
                <a:cxn ang="0">
                  <a:pos x="0" y="39"/>
                </a:cxn>
              </a:cxnLst>
              <a:rect l="0" t="0" r="r" b="b"/>
              <a:pathLst>
                <a:path w="67" h="100">
                  <a:moveTo>
                    <a:pt x="0" y="39"/>
                  </a:moveTo>
                  <a:lnTo>
                    <a:pt x="13" y="0"/>
                  </a:lnTo>
                  <a:lnTo>
                    <a:pt x="37" y="1"/>
                  </a:lnTo>
                  <a:lnTo>
                    <a:pt x="42" y="26"/>
                  </a:lnTo>
                  <a:lnTo>
                    <a:pt x="24" y="53"/>
                  </a:lnTo>
                  <a:lnTo>
                    <a:pt x="28" y="69"/>
                  </a:lnTo>
                  <a:lnTo>
                    <a:pt x="63" y="78"/>
                  </a:lnTo>
                  <a:lnTo>
                    <a:pt x="66" y="99"/>
                  </a:lnTo>
                  <a:lnTo>
                    <a:pt x="44" y="78"/>
                  </a:lnTo>
                  <a:lnTo>
                    <a:pt x="44" y="88"/>
                  </a:lnTo>
                  <a:lnTo>
                    <a:pt x="13" y="78"/>
                  </a:lnTo>
                  <a:lnTo>
                    <a:pt x="0" y="3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4361" y="2438"/>
              <a:ext cx="1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17" y="4"/>
                </a:cxn>
                <a:cxn ang="0">
                  <a:pos x="13" y="20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9" y="0"/>
                  </a:lnTo>
                  <a:lnTo>
                    <a:pt x="17" y="4"/>
                  </a:lnTo>
                  <a:lnTo>
                    <a:pt x="13" y="20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25" name="Freeform 122"/>
            <p:cNvSpPr>
              <a:spLocks/>
            </p:cNvSpPr>
            <p:nvPr/>
          </p:nvSpPr>
          <p:spPr bwMode="auto">
            <a:xfrm>
              <a:off x="4382" y="2459"/>
              <a:ext cx="15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6"/>
                </a:cxn>
                <a:cxn ang="0">
                  <a:pos x="17" y="15"/>
                </a:cxn>
                <a:cxn ang="0">
                  <a:pos x="0" y="0"/>
                </a:cxn>
              </a:cxnLst>
              <a:rect l="0" t="0" r="r" b="b"/>
              <a:pathLst>
                <a:path w="18" h="27">
                  <a:moveTo>
                    <a:pt x="0" y="0"/>
                  </a:moveTo>
                  <a:lnTo>
                    <a:pt x="2" y="26"/>
                  </a:lnTo>
                  <a:lnTo>
                    <a:pt x="17" y="15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4384" y="2489"/>
              <a:ext cx="59" cy="58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14" y="23"/>
                </a:cxn>
                <a:cxn ang="0">
                  <a:pos x="32" y="27"/>
                </a:cxn>
                <a:cxn ang="0">
                  <a:pos x="58" y="0"/>
                </a:cxn>
                <a:cxn ang="0">
                  <a:pos x="70" y="16"/>
                </a:cxn>
                <a:cxn ang="0">
                  <a:pos x="68" y="56"/>
                </a:cxn>
                <a:cxn ang="0">
                  <a:pos x="62" y="39"/>
                </a:cxn>
                <a:cxn ang="0">
                  <a:pos x="55" y="68"/>
                </a:cxn>
                <a:cxn ang="0">
                  <a:pos x="38" y="60"/>
                </a:cxn>
                <a:cxn ang="0">
                  <a:pos x="26" y="31"/>
                </a:cxn>
                <a:cxn ang="0">
                  <a:pos x="0" y="47"/>
                </a:cxn>
              </a:cxnLst>
              <a:rect l="0" t="0" r="r" b="b"/>
              <a:pathLst>
                <a:path w="71" h="69">
                  <a:moveTo>
                    <a:pt x="0" y="47"/>
                  </a:moveTo>
                  <a:lnTo>
                    <a:pt x="14" y="23"/>
                  </a:lnTo>
                  <a:lnTo>
                    <a:pt x="32" y="27"/>
                  </a:lnTo>
                  <a:lnTo>
                    <a:pt x="58" y="0"/>
                  </a:lnTo>
                  <a:lnTo>
                    <a:pt x="70" y="16"/>
                  </a:lnTo>
                  <a:lnTo>
                    <a:pt x="68" y="56"/>
                  </a:lnTo>
                  <a:lnTo>
                    <a:pt x="62" y="39"/>
                  </a:lnTo>
                  <a:lnTo>
                    <a:pt x="55" y="68"/>
                  </a:lnTo>
                  <a:lnTo>
                    <a:pt x="38" y="60"/>
                  </a:lnTo>
                  <a:lnTo>
                    <a:pt x="26" y="31"/>
                  </a:lnTo>
                  <a:lnTo>
                    <a:pt x="0" y="4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27" name="Freeform 124"/>
            <p:cNvSpPr>
              <a:spLocks/>
            </p:cNvSpPr>
            <p:nvPr/>
          </p:nvSpPr>
          <p:spPr bwMode="auto">
            <a:xfrm>
              <a:off x="4390" y="2475"/>
              <a:ext cx="14" cy="2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3" y="12"/>
                </a:cxn>
                <a:cxn ang="0">
                  <a:pos x="16" y="0"/>
                </a:cxn>
                <a:cxn ang="0">
                  <a:pos x="9" y="27"/>
                </a:cxn>
                <a:cxn ang="0">
                  <a:pos x="0" y="17"/>
                </a:cxn>
              </a:cxnLst>
              <a:rect l="0" t="0" r="r" b="b"/>
              <a:pathLst>
                <a:path w="17" h="28">
                  <a:moveTo>
                    <a:pt x="0" y="17"/>
                  </a:moveTo>
                  <a:lnTo>
                    <a:pt x="3" y="12"/>
                  </a:lnTo>
                  <a:lnTo>
                    <a:pt x="16" y="0"/>
                  </a:lnTo>
                  <a:lnTo>
                    <a:pt x="9" y="27"/>
                  </a:lnTo>
                  <a:lnTo>
                    <a:pt x="0" y="1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28" name="Freeform 125"/>
            <p:cNvSpPr>
              <a:spLocks/>
            </p:cNvSpPr>
            <p:nvPr/>
          </p:nvSpPr>
          <p:spPr bwMode="auto">
            <a:xfrm>
              <a:off x="2611" y="2020"/>
              <a:ext cx="43" cy="76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7" y="0"/>
                </a:cxn>
                <a:cxn ang="0">
                  <a:pos x="49" y="3"/>
                </a:cxn>
                <a:cxn ang="0">
                  <a:pos x="31" y="41"/>
                </a:cxn>
                <a:cxn ang="0">
                  <a:pos x="31" y="87"/>
                </a:cxn>
                <a:cxn ang="0">
                  <a:pos x="7" y="89"/>
                </a:cxn>
                <a:cxn ang="0">
                  <a:pos x="10" y="62"/>
                </a:cxn>
                <a:cxn ang="0">
                  <a:pos x="0" y="58"/>
                </a:cxn>
              </a:cxnLst>
              <a:rect l="0" t="0" r="r" b="b"/>
              <a:pathLst>
                <a:path w="50" h="90">
                  <a:moveTo>
                    <a:pt x="0" y="58"/>
                  </a:moveTo>
                  <a:lnTo>
                    <a:pt x="7" y="0"/>
                  </a:lnTo>
                  <a:lnTo>
                    <a:pt x="49" y="3"/>
                  </a:lnTo>
                  <a:lnTo>
                    <a:pt x="31" y="41"/>
                  </a:lnTo>
                  <a:lnTo>
                    <a:pt x="31" y="87"/>
                  </a:lnTo>
                  <a:lnTo>
                    <a:pt x="7" y="89"/>
                  </a:lnTo>
                  <a:lnTo>
                    <a:pt x="10" y="62"/>
                  </a:lnTo>
                  <a:lnTo>
                    <a:pt x="0" y="58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29" name="Freeform 126"/>
            <p:cNvSpPr>
              <a:spLocks/>
            </p:cNvSpPr>
            <p:nvPr/>
          </p:nvSpPr>
          <p:spPr bwMode="auto">
            <a:xfrm>
              <a:off x="3007" y="1911"/>
              <a:ext cx="130" cy="77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42" y="81"/>
                </a:cxn>
                <a:cxn ang="0">
                  <a:pos x="135" y="90"/>
                </a:cxn>
                <a:cxn ang="0">
                  <a:pos x="153" y="59"/>
                </a:cxn>
                <a:cxn ang="0">
                  <a:pos x="129" y="57"/>
                </a:cxn>
                <a:cxn ang="0">
                  <a:pos x="126" y="30"/>
                </a:cxn>
                <a:cxn ang="0">
                  <a:pos x="105" y="0"/>
                </a:cxn>
                <a:cxn ang="0">
                  <a:pos x="42" y="6"/>
                </a:cxn>
                <a:cxn ang="0">
                  <a:pos x="0" y="44"/>
                </a:cxn>
              </a:cxnLst>
              <a:rect l="0" t="0" r="r" b="b"/>
              <a:pathLst>
                <a:path w="154" h="91">
                  <a:moveTo>
                    <a:pt x="0" y="44"/>
                  </a:moveTo>
                  <a:lnTo>
                    <a:pt x="42" y="81"/>
                  </a:lnTo>
                  <a:lnTo>
                    <a:pt x="135" y="90"/>
                  </a:lnTo>
                  <a:lnTo>
                    <a:pt x="153" y="59"/>
                  </a:lnTo>
                  <a:lnTo>
                    <a:pt x="129" y="57"/>
                  </a:lnTo>
                  <a:lnTo>
                    <a:pt x="126" y="30"/>
                  </a:lnTo>
                  <a:lnTo>
                    <a:pt x="105" y="0"/>
                  </a:lnTo>
                  <a:lnTo>
                    <a:pt x="42" y="6"/>
                  </a:lnTo>
                  <a:lnTo>
                    <a:pt x="0" y="4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30" name="Freeform 127"/>
            <p:cNvSpPr>
              <a:spLocks/>
            </p:cNvSpPr>
            <p:nvPr/>
          </p:nvSpPr>
          <p:spPr bwMode="auto">
            <a:xfrm>
              <a:off x="3202" y="2170"/>
              <a:ext cx="286" cy="239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5" y="49"/>
                </a:cxn>
                <a:cxn ang="0">
                  <a:pos x="23" y="54"/>
                </a:cxn>
                <a:cxn ang="0">
                  <a:pos x="44" y="39"/>
                </a:cxn>
                <a:cxn ang="0">
                  <a:pos x="54" y="29"/>
                </a:cxn>
                <a:cxn ang="0">
                  <a:pos x="35" y="12"/>
                </a:cxn>
                <a:cxn ang="0">
                  <a:pos x="72" y="0"/>
                </a:cxn>
                <a:cxn ang="0">
                  <a:pos x="144" y="32"/>
                </a:cxn>
                <a:cxn ang="0">
                  <a:pos x="145" y="44"/>
                </a:cxn>
                <a:cxn ang="0">
                  <a:pos x="162" y="52"/>
                </a:cxn>
                <a:cxn ang="0">
                  <a:pos x="176" y="60"/>
                </a:cxn>
                <a:cxn ang="0">
                  <a:pos x="191" y="54"/>
                </a:cxn>
                <a:cxn ang="0">
                  <a:pos x="220" y="64"/>
                </a:cxn>
                <a:cxn ang="0">
                  <a:pos x="259" y="128"/>
                </a:cxn>
                <a:cxn ang="0">
                  <a:pos x="263" y="133"/>
                </a:cxn>
                <a:cxn ang="0">
                  <a:pos x="278" y="159"/>
                </a:cxn>
                <a:cxn ang="0">
                  <a:pos x="330" y="165"/>
                </a:cxn>
                <a:cxn ang="0">
                  <a:pos x="337" y="176"/>
                </a:cxn>
                <a:cxn ang="0">
                  <a:pos x="325" y="210"/>
                </a:cxn>
                <a:cxn ang="0">
                  <a:pos x="278" y="227"/>
                </a:cxn>
                <a:cxn ang="0">
                  <a:pos x="227" y="238"/>
                </a:cxn>
                <a:cxn ang="0">
                  <a:pos x="186" y="283"/>
                </a:cxn>
                <a:cxn ang="0">
                  <a:pos x="186" y="266"/>
                </a:cxn>
                <a:cxn ang="0">
                  <a:pos x="156" y="254"/>
                </a:cxn>
                <a:cxn ang="0">
                  <a:pos x="129" y="270"/>
                </a:cxn>
                <a:cxn ang="0">
                  <a:pos x="99" y="219"/>
                </a:cxn>
                <a:cxn ang="0">
                  <a:pos x="75" y="198"/>
                </a:cxn>
                <a:cxn ang="0">
                  <a:pos x="61" y="145"/>
                </a:cxn>
                <a:cxn ang="0">
                  <a:pos x="0" y="74"/>
                </a:cxn>
              </a:cxnLst>
              <a:rect l="0" t="0" r="r" b="b"/>
              <a:pathLst>
                <a:path w="338" h="284">
                  <a:moveTo>
                    <a:pt x="0" y="74"/>
                  </a:moveTo>
                  <a:lnTo>
                    <a:pt x="5" y="49"/>
                  </a:lnTo>
                  <a:lnTo>
                    <a:pt x="23" y="54"/>
                  </a:lnTo>
                  <a:lnTo>
                    <a:pt x="44" y="39"/>
                  </a:lnTo>
                  <a:lnTo>
                    <a:pt x="54" y="29"/>
                  </a:lnTo>
                  <a:lnTo>
                    <a:pt x="35" y="12"/>
                  </a:lnTo>
                  <a:lnTo>
                    <a:pt x="72" y="0"/>
                  </a:lnTo>
                  <a:lnTo>
                    <a:pt x="144" y="32"/>
                  </a:lnTo>
                  <a:lnTo>
                    <a:pt x="145" y="44"/>
                  </a:lnTo>
                  <a:lnTo>
                    <a:pt x="162" y="52"/>
                  </a:lnTo>
                  <a:lnTo>
                    <a:pt x="176" y="60"/>
                  </a:lnTo>
                  <a:lnTo>
                    <a:pt x="191" y="54"/>
                  </a:lnTo>
                  <a:lnTo>
                    <a:pt x="220" y="64"/>
                  </a:lnTo>
                  <a:lnTo>
                    <a:pt x="259" y="128"/>
                  </a:lnTo>
                  <a:lnTo>
                    <a:pt x="263" y="133"/>
                  </a:lnTo>
                  <a:lnTo>
                    <a:pt x="278" y="159"/>
                  </a:lnTo>
                  <a:lnTo>
                    <a:pt x="330" y="165"/>
                  </a:lnTo>
                  <a:lnTo>
                    <a:pt x="337" y="176"/>
                  </a:lnTo>
                  <a:lnTo>
                    <a:pt x="325" y="210"/>
                  </a:lnTo>
                  <a:lnTo>
                    <a:pt x="278" y="227"/>
                  </a:lnTo>
                  <a:lnTo>
                    <a:pt x="227" y="238"/>
                  </a:lnTo>
                  <a:lnTo>
                    <a:pt x="186" y="283"/>
                  </a:lnTo>
                  <a:lnTo>
                    <a:pt x="186" y="266"/>
                  </a:lnTo>
                  <a:lnTo>
                    <a:pt x="156" y="254"/>
                  </a:lnTo>
                  <a:lnTo>
                    <a:pt x="129" y="270"/>
                  </a:lnTo>
                  <a:lnTo>
                    <a:pt x="99" y="219"/>
                  </a:lnTo>
                  <a:lnTo>
                    <a:pt x="75" y="198"/>
                  </a:lnTo>
                  <a:lnTo>
                    <a:pt x="61" y="145"/>
                  </a:lnTo>
                  <a:lnTo>
                    <a:pt x="0" y="7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31" name="Freeform 128"/>
            <p:cNvSpPr>
              <a:spLocks/>
            </p:cNvSpPr>
            <p:nvPr/>
          </p:nvSpPr>
          <p:spPr bwMode="auto">
            <a:xfrm>
              <a:off x="3094" y="1269"/>
              <a:ext cx="2212" cy="748"/>
            </a:xfrm>
            <a:custGeom>
              <a:avLst/>
              <a:gdLst/>
              <a:ahLst/>
              <a:cxnLst>
                <a:cxn ang="0">
                  <a:pos x="58" y="356"/>
                </a:cxn>
                <a:cxn ang="0">
                  <a:pos x="105" y="250"/>
                </a:cxn>
                <a:cxn ang="0">
                  <a:pos x="86" y="324"/>
                </a:cxn>
                <a:cxn ang="0">
                  <a:pos x="165" y="374"/>
                </a:cxn>
                <a:cxn ang="0">
                  <a:pos x="268" y="279"/>
                </a:cxn>
                <a:cxn ang="0">
                  <a:pos x="449" y="270"/>
                </a:cxn>
                <a:cxn ang="0">
                  <a:pos x="550" y="246"/>
                </a:cxn>
                <a:cxn ang="0">
                  <a:pos x="641" y="218"/>
                </a:cxn>
                <a:cxn ang="0">
                  <a:pos x="739" y="217"/>
                </a:cxn>
                <a:cxn ang="0">
                  <a:pos x="728" y="347"/>
                </a:cxn>
                <a:cxn ang="0">
                  <a:pos x="837" y="311"/>
                </a:cxn>
                <a:cxn ang="0">
                  <a:pos x="774" y="175"/>
                </a:cxn>
                <a:cxn ang="0">
                  <a:pos x="820" y="189"/>
                </a:cxn>
                <a:cxn ang="0">
                  <a:pos x="914" y="194"/>
                </a:cxn>
                <a:cxn ang="0">
                  <a:pos x="965" y="87"/>
                </a:cxn>
                <a:cxn ang="0">
                  <a:pos x="1170" y="56"/>
                </a:cxn>
                <a:cxn ang="0">
                  <a:pos x="1293" y="25"/>
                </a:cxn>
                <a:cxn ang="0">
                  <a:pos x="1385" y="89"/>
                </a:cxn>
                <a:cxn ang="0">
                  <a:pos x="1374" y="132"/>
                </a:cxn>
                <a:cxn ang="0">
                  <a:pos x="1472" y="147"/>
                </a:cxn>
                <a:cxn ang="0">
                  <a:pos x="1676" y="222"/>
                </a:cxn>
                <a:cxn ang="0">
                  <a:pos x="1834" y="157"/>
                </a:cxn>
                <a:cxn ang="0">
                  <a:pos x="2136" y="229"/>
                </a:cxn>
                <a:cxn ang="0">
                  <a:pos x="2298" y="277"/>
                </a:cxn>
                <a:cxn ang="0">
                  <a:pos x="2551" y="344"/>
                </a:cxn>
                <a:cxn ang="0">
                  <a:pos x="2583" y="380"/>
                </a:cxn>
                <a:cxn ang="0">
                  <a:pos x="2479" y="364"/>
                </a:cxn>
                <a:cxn ang="0">
                  <a:pos x="2433" y="389"/>
                </a:cxn>
                <a:cxn ang="0">
                  <a:pos x="2300" y="506"/>
                </a:cxn>
                <a:cxn ang="0">
                  <a:pos x="2187" y="558"/>
                </a:cxn>
                <a:cxn ang="0">
                  <a:pos x="2136" y="661"/>
                </a:cxn>
                <a:cxn ang="0">
                  <a:pos x="2110" y="550"/>
                </a:cxn>
                <a:cxn ang="0">
                  <a:pos x="2138" y="490"/>
                </a:cxn>
                <a:cxn ang="0">
                  <a:pos x="2011" y="523"/>
                </a:cxn>
                <a:cxn ang="0">
                  <a:pos x="1778" y="636"/>
                </a:cxn>
                <a:cxn ang="0">
                  <a:pos x="1814" y="660"/>
                </a:cxn>
                <a:cxn ang="0">
                  <a:pos x="1686" y="862"/>
                </a:cxn>
                <a:cxn ang="0">
                  <a:pos x="1673" y="775"/>
                </a:cxn>
                <a:cxn ang="0">
                  <a:pos x="1483" y="728"/>
                </a:cxn>
                <a:cxn ang="0">
                  <a:pos x="1205" y="697"/>
                </a:cxn>
                <a:cxn ang="0">
                  <a:pos x="931" y="732"/>
                </a:cxn>
                <a:cxn ang="0">
                  <a:pos x="794" y="689"/>
                </a:cxn>
                <a:cxn ang="0">
                  <a:pos x="649" y="635"/>
                </a:cxn>
                <a:cxn ang="0">
                  <a:pos x="515" y="639"/>
                </a:cxn>
                <a:cxn ang="0">
                  <a:pos x="464" y="685"/>
                </a:cxn>
                <a:cxn ang="0">
                  <a:pos x="445" y="694"/>
                </a:cxn>
                <a:cxn ang="0">
                  <a:pos x="330" y="697"/>
                </a:cxn>
                <a:cxn ang="0">
                  <a:pos x="298" y="746"/>
                </a:cxn>
                <a:cxn ang="0">
                  <a:pos x="349" y="798"/>
                </a:cxn>
                <a:cxn ang="0">
                  <a:pos x="338" y="882"/>
                </a:cxn>
                <a:cxn ang="0">
                  <a:pos x="259" y="864"/>
                </a:cxn>
                <a:cxn ang="0">
                  <a:pos x="193" y="779"/>
                </a:cxn>
                <a:cxn ang="0">
                  <a:pos x="143" y="728"/>
                </a:cxn>
                <a:cxn ang="0">
                  <a:pos x="62" y="678"/>
                </a:cxn>
                <a:cxn ang="0">
                  <a:pos x="38" y="616"/>
                </a:cxn>
              </a:cxnLst>
              <a:rect l="0" t="0" r="r" b="b"/>
              <a:pathLst>
                <a:path w="2621" h="889">
                  <a:moveTo>
                    <a:pt x="6" y="512"/>
                  </a:moveTo>
                  <a:lnTo>
                    <a:pt x="31" y="496"/>
                  </a:lnTo>
                  <a:lnTo>
                    <a:pt x="32" y="486"/>
                  </a:lnTo>
                  <a:lnTo>
                    <a:pt x="17" y="490"/>
                  </a:lnTo>
                  <a:lnTo>
                    <a:pt x="78" y="438"/>
                  </a:lnTo>
                  <a:lnTo>
                    <a:pt x="51" y="382"/>
                  </a:lnTo>
                  <a:lnTo>
                    <a:pt x="58" y="356"/>
                  </a:lnTo>
                  <a:lnTo>
                    <a:pt x="41" y="327"/>
                  </a:lnTo>
                  <a:lnTo>
                    <a:pt x="55" y="310"/>
                  </a:lnTo>
                  <a:lnTo>
                    <a:pt x="31" y="287"/>
                  </a:lnTo>
                  <a:lnTo>
                    <a:pt x="38" y="269"/>
                  </a:lnTo>
                  <a:lnTo>
                    <a:pt x="68" y="248"/>
                  </a:lnTo>
                  <a:lnTo>
                    <a:pt x="85" y="245"/>
                  </a:lnTo>
                  <a:lnTo>
                    <a:pt x="105" y="250"/>
                  </a:lnTo>
                  <a:lnTo>
                    <a:pt x="88" y="254"/>
                  </a:lnTo>
                  <a:lnTo>
                    <a:pt x="100" y="263"/>
                  </a:lnTo>
                  <a:lnTo>
                    <a:pt x="149" y="265"/>
                  </a:lnTo>
                  <a:lnTo>
                    <a:pt x="232" y="310"/>
                  </a:lnTo>
                  <a:lnTo>
                    <a:pt x="234" y="331"/>
                  </a:lnTo>
                  <a:lnTo>
                    <a:pt x="198" y="350"/>
                  </a:lnTo>
                  <a:lnTo>
                    <a:pt x="86" y="324"/>
                  </a:lnTo>
                  <a:lnTo>
                    <a:pt x="131" y="356"/>
                  </a:lnTo>
                  <a:lnTo>
                    <a:pt x="130" y="393"/>
                  </a:lnTo>
                  <a:lnTo>
                    <a:pt x="175" y="410"/>
                  </a:lnTo>
                  <a:lnTo>
                    <a:pt x="187" y="407"/>
                  </a:lnTo>
                  <a:lnTo>
                    <a:pt x="181" y="393"/>
                  </a:lnTo>
                  <a:lnTo>
                    <a:pt x="160" y="387"/>
                  </a:lnTo>
                  <a:lnTo>
                    <a:pt x="165" y="374"/>
                  </a:lnTo>
                  <a:lnTo>
                    <a:pt x="186" y="388"/>
                  </a:lnTo>
                  <a:lnTo>
                    <a:pt x="230" y="393"/>
                  </a:lnTo>
                  <a:lnTo>
                    <a:pt x="211" y="363"/>
                  </a:lnTo>
                  <a:lnTo>
                    <a:pt x="252" y="339"/>
                  </a:lnTo>
                  <a:lnTo>
                    <a:pt x="281" y="356"/>
                  </a:lnTo>
                  <a:lnTo>
                    <a:pt x="281" y="289"/>
                  </a:lnTo>
                  <a:lnTo>
                    <a:pt x="268" y="279"/>
                  </a:lnTo>
                  <a:lnTo>
                    <a:pt x="317" y="294"/>
                  </a:lnTo>
                  <a:lnTo>
                    <a:pt x="321" y="302"/>
                  </a:lnTo>
                  <a:lnTo>
                    <a:pt x="295" y="314"/>
                  </a:lnTo>
                  <a:lnTo>
                    <a:pt x="321" y="335"/>
                  </a:lnTo>
                  <a:lnTo>
                    <a:pt x="344" y="310"/>
                  </a:lnTo>
                  <a:lnTo>
                    <a:pt x="435" y="271"/>
                  </a:lnTo>
                  <a:lnTo>
                    <a:pt x="449" y="270"/>
                  </a:lnTo>
                  <a:lnTo>
                    <a:pt x="435" y="276"/>
                  </a:lnTo>
                  <a:lnTo>
                    <a:pt x="451" y="295"/>
                  </a:lnTo>
                  <a:lnTo>
                    <a:pt x="517" y="270"/>
                  </a:lnTo>
                  <a:lnTo>
                    <a:pt x="533" y="288"/>
                  </a:lnTo>
                  <a:lnTo>
                    <a:pt x="549" y="274"/>
                  </a:lnTo>
                  <a:lnTo>
                    <a:pt x="540" y="253"/>
                  </a:lnTo>
                  <a:lnTo>
                    <a:pt x="550" y="246"/>
                  </a:lnTo>
                  <a:lnTo>
                    <a:pt x="601" y="256"/>
                  </a:lnTo>
                  <a:lnTo>
                    <a:pt x="668" y="294"/>
                  </a:lnTo>
                  <a:lnTo>
                    <a:pt x="680" y="275"/>
                  </a:lnTo>
                  <a:lnTo>
                    <a:pt x="666" y="257"/>
                  </a:lnTo>
                  <a:lnTo>
                    <a:pt x="646" y="252"/>
                  </a:lnTo>
                  <a:lnTo>
                    <a:pt x="653" y="222"/>
                  </a:lnTo>
                  <a:lnTo>
                    <a:pt x="641" y="218"/>
                  </a:lnTo>
                  <a:lnTo>
                    <a:pt x="644" y="205"/>
                  </a:lnTo>
                  <a:lnTo>
                    <a:pt x="669" y="190"/>
                  </a:lnTo>
                  <a:lnTo>
                    <a:pt x="685" y="155"/>
                  </a:lnTo>
                  <a:lnTo>
                    <a:pt x="719" y="155"/>
                  </a:lnTo>
                  <a:lnTo>
                    <a:pt x="737" y="161"/>
                  </a:lnTo>
                  <a:lnTo>
                    <a:pt x="723" y="198"/>
                  </a:lnTo>
                  <a:lnTo>
                    <a:pt x="739" y="217"/>
                  </a:lnTo>
                  <a:lnTo>
                    <a:pt x="734" y="269"/>
                  </a:lnTo>
                  <a:lnTo>
                    <a:pt x="751" y="287"/>
                  </a:lnTo>
                  <a:lnTo>
                    <a:pt x="744" y="306"/>
                  </a:lnTo>
                  <a:lnTo>
                    <a:pt x="717" y="320"/>
                  </a:lnTo>
                  <a:lnTo>
                    <a:pt x="726" y="327"/>
                  </a:lnTo>
                  <a:lnTo>
                    <a:pt x="691" y="335"/>
                  </a:lnTo>
                  <a:lnTo>
                    <a:pt x="728" y="347"/>
                  </a:lnTo>
                  <a:lnTo>
                    <a:pt x="771" y="306"/>
                  </a:lnTo>
                  <a:lnTo>
                    <a:pt x="765" y="279"/>
                  </a:lnTo>
                  <a:lnTo>
                    <a:pt x="779" y="275"/>
                  </a:lnTo>
                  <a:lnTo>
                    <a:pt x="802" y="271"/>
                  </a:lnTo>
                  <a:lnTo>
                    <a:pt x="812" y="285"/>
                  </a:lnTo>
                  <a:lnTo>
                    <a:pt x="811" y="305"/>
                  </a:lnTo>
                  <a:lnTo>
                    <a:pt x="837" y="311"/>
                  </a:lnTo>
                  <a:lnTo>
                    <a:pt x="816" y="304"/>
                  </a:lnTo>
                  <a:lnTo>
                    <a:pt x="826" y="293"/>
                  </a:lnTo>
                  <a:lnTo>
                    <a:pt x="817" y="275"/>
                  </a:lnTo>
                  <a:lnTo>
                    <a:pt x="755" y="265"/>
                  </a:lnTo>
                  <a:lnTo>
                    <a:pt x="765" y="223"/>
                  </a:lnTo>
                  <a:lnTo>
                    <a:pt x="744" y="198"/>
                  </a:lnTo>
                  <a:lnTo>
                    <a:pt x="774" y="175"/>
                  </a:lnTo>
                  <a:lnTo>
                    <a:pt x="772" y="158"/>
                  </a:lnTo>
                  <a:lnTo>
                    <a:pt x="785" y="167"/>
                  </a:lnTo>
                  <a:lnTo>
                    <a:pt x="778" y="201"/>
                  </a:lnTo>
                  <a:lnTo>
                    <a:pt x="788" y="205"/>
                  </a:lnTo>
                  <a:lnTo>
                    <a:pt x="830" y="215"/>
                  </a:lnTo>
                  <a:lnTo>
                    <a:pt x="792" y="188"/>
                  </a:lnTo>
                  <a:lnTo>
                    <a:pt x="820" y="189"/>
                  </a:lnTo>
                  <a:lnTo>
                    <a:pt x="813" y="178"/>
                  </a:lnTo>
                  <a:lnTo>
                    <a:pt x="830" y="173"/>
                  </a:lnTo>
                  <a:lnTo>
                    <a:pt x="907" y="194"/>
                  </a:lnTo>
                  <a:lnTo>
                    <a:pt x="893" y="208"/>
                  </a:lnTo>
                  <a:lnTo>
                    <a:pt x="891" y="229"/>
                  </a:lnTo>
                  <a:lnTo>
                    <a:pt x="906" y="242"/>
                  </a:lnTo>
                  <a:lnTo>
                    <a:pt x="914" y="194"/>
                  </a:lnTo>
                  <a:lnTo>
                    <a:pt x="872" y="170"/>
                  </a:lnTo>
                  <a:lnTo>
                    <a:pt x="863" y="137"/>
                  </a:lnTo>
                  <a:lnTo>
                    <a:pt x="961" y="126"/>
                  </a:lnTo>
                  <a:lnTo>
                    <a:pt x="949" y="95"/>
                  </a:lnTo>
                  <a:lnTo>
                    <a:pt x="961" y="102"/>
                  </a:lnTo>
                  <a:lnTo>
                    <a:pt x="978" y="90"/>
                  </a:lnTo>
                  <a:lnTo>
                    <a:pt x="965" y="87"/>
                  </a:lnTo>
                  <a:lnTo>
                    <a:pt x="1069" y="62"/>
                  </a:lnTo>
                  <a:lnTo>
                    <a:pt x="1060" y="56"/>
                  </a:lnTo>
                  <a:lnTo>
                    <a:pt x="1108" y="53"/>
                  </a:lnTo>
                  <a:lnTo>
                    <a:pt x="1108" y="61"/>
                  </a:lnTo>
                  <a:lnTo>
                    <a:pt x="1118" y="61"/>
                  </a:lnTo>
                  <a:lnTo>
                    <a:pt x="1154" y="50"/>
                  </a:lnTo>
                  <a:lnTo>
                    <a:pt x="1170" y="56"/>
                  </a:lnTo>
                  <a:lnTo>
                    <a:pt x="1154" y="43"/>
                  </a:lnTo>
                  <a:lnTo>
                    <a:pt x="1194" y="40"/>
                  </a:lnTo>
                  <a:lnTo>
                    <a:pt x="1195" y="23"/>
                  </a:lnTo>
                  <a:lnTo>
                    <a:pt x="1240" y="0"/>
                  </a:lnTo>
                  <a:lnTo>
                    <a:pt x="1272" y="14"/>
                  </a:lnTo>
                  <a:lnTo>
                    <a:pt x="1245" y="26"/>
                  </a:lnTo>
                  <a:lnTo>
                    <a:pt x="1293" y="25"/>
                  </a:lnTo>
                  <a:lnTo>
                    <a:pt x="1273" y="43"/>
                  </a:lnTo>
                  <a:lnTo>
                    <a:pt x="1352" y="34"/>
                  </a:lnTo>
                  <a:lnTo>
                    <a:pt x="1395" y="61"/>
                  </a:lnTo>
                  <a:lnTo>
                    <a:pt x="1388" y="70"/>
                  </a:lnTo>
                  <a:lnTo>
                    <a:pt x="1374" y="64"/>
                  </a:lnTo>
                  <a:lnTo>
                    <a:pt x="1394" y="73"/>
                  </a:lnTo>
                  <a:lnTo>
                    <a:pt x="1385" y="89"/>
                  </a:lnTo>
                  <a:lnTo>
                    <a:pt x="1240" y="167"/>
                  </a:lnTo>
                  <a:lnTo>
                    <a:pt x="1287" y="157"/>
                  </a:lnTo>
                  <a:lnTo>
                    <a:pt x="1277" y="147"/>
                  </a:lnTo>
                  <a:lnTo>
                    <a:pt x="1350" y="132"/>
                  </a:lnTo>
                  <a:lnTo>
                    <a:pt x="1330" y="134"/>
                  </a:lnTo>
                  <a:lnTo>
                    <a:pt x="1334" y="122"/>
                  </a:lnTo>
                  <a:lnTo>
                    <a:pt x="1374" y="132"/>
                  </a:lnTo>
                  <a:lnTo>
                    <a:pt x="1381" y="122"/>
                  </a:lnTo>
                  <a:lnTo>
                    <a:pt x="1389" y="147"/>
                  </a:lnTo>
                  <a:lnTo>
                    <a:pt x="1409" y="148"/>
                  </a:lnTo>
                  <a:lnTo>
                    <a:pt x="1390" y="138"/>
                  </a:lnTo>
                  <a:lnTo>
                    <a:pt x="1430" y="132"/>
                  </a:lnTo>
                  <a:lnTo>
                    <a:pt x="1475" y="137"/>
                  </a:lnTo>
                  <a:lnTo>
                    <a:pt x="1472" y="147"/>
                  </a:lnTo>
                  <a:lnTo>
                    <a:pt x="1511" y="155"/>
                  </a:lnTo>
                  <a:lnTo>
                    <a:pt x="1546" y="153"/>
                  </a:lnTo>
                  <a:lnTo>
                    <a:pt x="1548" y="129"/>
                  </a:lnTo>
                  <a:lnTo>
                    <a:pt x="1558" y="126"/>
                  </a:lnTo>
                  <a:lnTo>
                    <a:pt x="1647" y="153"/>
                  </a:lnTo>
                  <a:lnTo>
                    <a:pt x="1635" y="194"/>
                  </a:lnTo>
                  <a:lnTo>
                    <a:pt x="1676" y="222"/>
                  </a:lnTo>
                  <a:lnTo>
                    <a:pt x="1699" y="184"/>
                  </a:lnTo>
                  <a:lnTo>
                    <a:pt x="1714" y="201"/>
                  </a:lnTo>
                  <a:lnTo>
                    <a:pt x="1743" y="194"/>
                  </a:lnTo>
                  <a:lnTo>
                    <a:pt x="1783" y="208"/>
                  </a:lnTo>
                  <a:lnTo>
                    <a:pt x="1815" y="200"/>
                  </a:lnTo>
                  <a:lnTo>
                    <a:pt x="1812" y="184"/>
                  </a:lnTo>
                  <a:lnTo>
                    <a:pt x="1834" y="157"/>
                  </a:lnTo>
                  <a:lnTo>
                    <a:pt x="1966" y="176"/>
                  </a:lnTo>
                  <a:lnTo>
                    <a:pt x="1976" y="188"/>
                  </a:lnTo>
                  <a:lnTo>
                    <a:pt x="1959" y="194"/>
                  </a:lnTo>
                  <a:lnTo>
                    <a:pt x="2002" y="200"/>
                  </a:lnTo>
                  <a:lnTo>
                    <a:pt x="2018" y="218"/>
                  </a:lnTo>
                  <a:lnTo>
                    <a:pt x="2119" y="215"/>
                  </a:lnTo>
                  <a:lnTo>
                    <a:pt x="2136" y="229"/>
                  </a:lnTo>
                  <a:lnTo>
                    <a:pt x="2130" y="248"/>
                  </a:lnTo>
                  <a:lnTo>
                    <a:pt x="2159" y="261"/>
                  </a:lnTo>
                  <a:lnTo>
                    <a:pt x="2174" y="250"/>
                  </a:lnTo>
                  <a:lnTo>
                    <a:pt x="2245" y="258"/>
                  </a:lnTo>
                  <a:lnTo>
                    <a:pt x="2259" y="248"/>
                  </a:lnTo>
                  <a:lnTo>
                    <a:pt x="2268" y="264"/>
                  </a:lnTo>
                  <a:lnTo>
                    <a:pt x="2298" y="277"/>
                  </a:lnTo>
                  <a:lnTo>
                    <a:pt x="2312" y="268"/>
                  </a:lnTo>
                  <a:lnTo>
                    <a:pt x="2297" y="253"/>
                  </a:lnTo>
                  <a:lnTo>
                    <a:pt x="2306" y="242"/>
                  </a:lnTo>
                  <a:lnTo>
                    <a:pt x="2430" y="260"/>
                  </a:lnTo>
                  <a:lnTo>
                    <a:pt x="2512" y="306"/>
                  </a:lnTo>
                  <a:lnTo>
                    <a:pt x="2530" y="306"/>
                  </a:lnTo>
                  <a:lnTo>
                    <a:pt x="2551" y="344"/>
                  </a:lnTo>
                  <a:lnTo>
                    <a:pt x="2542" y="324"/>
                  </a:lnTo>
                  <a:lnTo>
                    <a:pt x="2555" y="322"/>
                  </a:lnTo>
                  <a:lnTo>
                    <a:pt x="2564" y="330"/>
                  </a:lnTo>
                  <a:lnTo>
                    <a:pt x="2588" y="327"/>
                  </a:lnTo>
                  <a:lnTo>
                    <a:pt x="2621" y="349"/>
                  </a:lnTo>
                  <a:lnTo>
                    <a:pt x="2573" y="373"/>
                  </a:lnTo>
                  <a:lnTo>
                    <a:pt x="2583" y="380"/>
                  </a:lnTo>
                  <a:lnTo>
                    <a:pt x="2566" y="385"/>
                  </a:lnTo>
                  <a:lnTo>
                    <a:pt x="2580" y="393"/>
                  </a:lnTo>
                  <a:lnTo>
                    <a:pt x="2551" y="394"/>
                  </a:lnTo>
                  <a:lnTo>
                    <a:pt x="2541" y="380"/>
                  </a:lnTo>
                  <a:lnTo>
                    <a:pt x="2531" y="385"/>
                  </a:lnTo>
                  <a:lnTo>
                    <a:pt x="2512" y="363"/>
                  </a:lnTo>
                  <a:lnTo>
                    <a:pt x="2479" y="364"/>
                  </a:lnTo>
                  <a:lnTo>
                    <a:pt x="2470" y="350"/>
                  </a:lnTo>
                  <a:lnTo>
                    <a:pt x="2478" y="344"/>
                  </a:lnTo>
                  <a:lnTo>
                    <a:pt x="2467" y="344"/>
                  </a:lnTo>
                  <a:lnTo>
                    <a:pt x="2456" y="349"/>
                  </a:lnTo>
                  <a:lnTo>
                    <a:pt x="2468" y="364"/>
                  </a:lnTo>
                  <a:lnTo>
                    <a:pt x="2461" y="374"/>
                  </a:lnTo>
                  <a:lnTo>
                    <a:pt x="2433" y="389"/>
                  </a:lnTo>
                  <a:lnTo>
                    <a:pt x="2415" y="386"/>
                  </a:lnTo>
                  <a:lnTo>
                    <a:pt x="2445" y="429"/>
                  </a:lnTo>
                  <a:lnTo>
                    <a:pt x="2440" y="446"/>
                  </a:lnTo>
                  <a:lnTo>
                    <a:pt x="2408" y="434"/>
                  </a:lnTo>
                  <a:lnTo>
                    <a:pt x="2409" y="440"/>
                  </a:lnTo>
                  <a:lnTo>
                    <a:pt x="2351" y="462"/>
                  </a:lnTo>
                  <a:lnTo>
                    <a:pt x="2300" y="506"/>
                  </a:lnTo>
                  <a:lnTo>
                    <a:pt x="2266" y="489"/>
                  </a:lnTo>
                  <a:lnTo>
                    <a:pt x="2233" y="507"/>
                  </a:lnTo>
                  <a:lnTo>
                    <a:pt x="2233" y="491"/>
                  </a:lnTo>
                  <a:lnTo>
                    <a:pt x="2215" y="508"/>
                  </a:lnTo>
                  <a:lnTo>
                    <a:pt x="2192" y="506"/>
                  </a:lnTo>
                  <a:lnTo>
                    <a:pt x="2168" y="549"/>
                  </a:lnTo>
                  <a:lnTo>
                    <a:pt x="2187" y="558"/>
                  </a:lnTo>
                  <a:lnTo>
                    <a:pt x="2179" y="572"/>
                  </a:lnTo>
                  <a:lnTo>
                    <a:pt x="2189" y="594"/>
                  </a:lnTo>
                  <a:lnTo>
                    <a:pt x="2172" y="590"/>
                  </a:lnTo>
                  <a:lnTo>
                    <a:pt x="2162" y="610"/>
                  </a:lnTo>
                  <a:lnTo>
                    <a:pt x="2168" y="626"/>
                  </a:lnTo>
                  <a:lnTo>
                    <a:pt x="2133" y="641"/>
                  </a:lnTo>
                  <a:lnTo>
                    <a:pt x="2136" y="661"/>
                  </a:lnTo>
                  <a:lnTo>
                    <a:pt x="2113" y="666"/>
                  </a:lnTo>
                  <a:lnTo>
                    <a:pt x="2107" y="687"/>
                  </a:lnTo>
                  <a:lnTo>
                    <a:pt x="2086" y="710"/>
                  </a:lnTo>
                  <a:lnTo>
                    <a:pt x="2067" y="626"/>
                  </a:lnTo>
                  <a:lnTo>
                    <a:pt x="2069" y="582"/>
                  </a:lnTo>
                  <a:lnTo>
                    <a:pt x="2086" y="555"/>
                  </a:lnTo>
                  <a:lnTo>
                    <a:pt x="2110" y="550"/>
                  </a:lnTo>
                  <a:lnTo>
                    <a:pt x="2166" y="494"/>
                  </a:lnTo>
                  <a:lnTo>
                    <a:pt x="2194" y="482"/>
                  </a:lnTo>
                  <a:lnTo>
                    <a:pt x="2202" y="450"/>
                  </a:lnTo>
                  <a:lnTo>
                    <a:pt x="2215" y="441"/>
                  </a:lnTo>
                  <a:lnTo>
                    <a:pt x="2193" y="440"/>
                  </a:lnTo>
                  <a:lnTo>
                    <a:pt x="2187" y="467"/>
                  </a:lnTo>
                  <a:lnTo>
                    <a:pt x="2138" y="490"/>
                  </a:lnTo>
                  <a:lnTo>
                    <a:pt x="2143" y="456"/>
                  </a:lnTo>
                  <a:lnTo>
                    <a:pt x="2091" y="463"/>
                  </a:lnTo>
                  <a:lnTo>
                    <a:pt x="2043" y="507"/>
                  </a:lnTo>
                  <a:lnTo>
                    <a:pt x="2052" y="525"/>
                  </a:lnTo>
                  <a:lnTo>
                    <a:pt x="2000" y="531"/>
                  </a:lnTo>
                  <a:lnTo>
                    <a:pt x="1994" y="526"/>
                  </a:lnTo>
                  <a:lnTo>
                    <a:pt x="2011" y="523"/>
                  </a:lnTo>
                  <a:lnTo>
                    <a:pt x="1968" y="512"/>
                  </a:lnTo>
                  <a:lnTo>
                    <a:pt x="1956" y="523"/>
                  </a:lnTo>
                  <a:lnTo>
                    <a:pt x="1857" y="524"/>
                  </a:lnTo>
                  <a:lnTo>
                    <a:pt x="1741" y="625"/>
                  </a:lnTo>
                  <a:lnTo>
                    <a:pt x="1764" y="629"/>
                  </a:lnTo>
                  <a:lnTo>
                    <a:pt x="1764" y="647"/>
                  </a:lnTo>
                  <a:lnTo>
                    <a:pt x="1778" y="636"/>
                  </a:lnTo>
                  <a:lnTo>
                    <a:pt x="1774" y="651"/>
                  </a:lnTo>
                  <a:lnTo>
                    <a:pt x="1791" y="643"/>
                  </a:lnTo>
                  <a:lnTo>
                    <a:pt x="1790" y="653"/>
                  </a:lnTo>
                  <a:lnTo>
                    <a:pt x="1794" y="636"/>
                  </a:lnTo>
                  <a:lnTo>
                    <a:pt x="1812" y="637"/>
                  </a:lnTo>
                  <a:lnTo>
                    <a:pt x="1837" y="658"/>
                  </a:lnTo>
                  <a:lnTo>
                    <a:pt x="1814" y="660"/>
                  </a:lnTo>
                  <a:lnTo>
                    <a:pt x="1834" y="667"/>
                  </a:lnTo>
                  <a:lnTo>
                    <a:pt x="1839" y="682"/>
                  </a:lnTo>
                  <a:lnTo>
                    <a:pt x="1823" y="713"/>
                  </a:lnTo>
                  <a:lnTo>
                    <a:pt x="1820" y="761"/>
                  </a:lnTo>
                  <a:lnTo>
                    <a:pt x="1738" y="862"/>
                  </a:lnTo>
                  <a:lnTo>
                    <a:pt x="1709" y="876"/>
                  </a:lnTo>
                  <a:lnTo>
                    <a:pt x="1686" y="862"/>
                  </a:lnTo>
                  <a:lnTo>
                    <a:pt x="1666" y="882"/>
                  </a:lnTo>
                  <a:lnTo>
                    <a:pt x="1664" y="878"/>
                  </a:lnTo>
                  <a:lnTo>
                    <a:pt x="1675" y="862"/>
                  </a:lnTo>
                  <a:lnTo>
                    <a:pt x="1671" y="837"/>
                  </a:lnTo>
                  <a:lnTo>
                    <a:pt x="1706" y="827"/>
                  </a:lnTo>
                  <a:lnTo>
                    <a:pt x="1734" y="759"/>
                  </a:lnTo>
                  <a:lnTo>
                    <a:pt x="1673" y="775"/>
                  </a:lnTo>
                  <a:lnTo>
                    <a:pt x="1664" y="750"/>
                  </a:lnTo>
                  <a:lnTo>
                    <a:pt x="1616" y="735"/>
                  </a:lnTo>
                  <a:lnTo>
                    <a:pt x="1586" y="666"/>
                  </a:lnTo>
                  <a:lnTo>
                    <a:pt x="1554" y="653"/>
                  </a:lnTo>
                  <a:lnTo>
                    <a:pt x="1496" y="672"/>
                  </a:lnTo>
                  <a:lnTo>
                    <a:pt x="1507" y="686"/>
                  </a:lnTo>
                  <a:lnTo>
                    <a:pt x="1483" y="728"/>
                  </a:lnTo>
                  <a:lnTo>
                    <a:pt x="1460" y="738"/>
                  </a:lnTo>
                  <a:lnTo>
                    <a:pt x="1436" y="729"/>
                  </a:lnTo>
                  <a:lnTo>
                    <a:pt x="1407" y="724"/>
                  </a:lnTo>
                  <a:lnTo>
                    <a:pt x="1331" y="743"/>
                  </a:lnTo>
                  <a:lnTo>
                    <a:pt x="1264" y="715"/>
                  </a:lnTo>
                  <a:lnTo>
                    <a:pt x="1222" y="719"/>
                  </a:lnTo>
                  <a:lnTo>
                    <a:pt x="1205" y="697"/>
                  </a:lnTo>
                  <a:lnTo>
                    <a:pt x="1164" y="682"/>
                  </a:lnTo>
                  <a:lnTo>
                    <a:pt x="1142" y="697"/>
                  </a:lnTo>
                  <a:lnTo>
                    <a:pt x="1140" y="728"/>
                  </a:lnTo>
                  <a:lnTo>
                    <a:pt x="1044" y="715"/>
                  </a:lnTo>
                  <a:lnTo>
                    <a:pt x="993" y="743"/>
                  </a:lnTo>
                  <a:lnTo>
                    <a:pt x="965" y="755"/>
                  </a:lnTo>
                  <a:lnTo>
                    <a:pt x="931" y="732"/>
                  </a:lnTo>
                  <a:lnTo>
                    <a:pt x="910" y="744"/>
                  </a:lnTo>
                  <a:lnTo>
                    <a:pt x="870" y="729"/>
                  </a:lnTo>
                  <a:lnTo>
                    <a:pt x="854" y="728"/>
                  </a:lnTo>
                  <a:lnTo>
                    <a:pt x="842" y="703"/>
                  </a:lnTo>
                  <a:lnTo>
                    <a:pt x="820" y="703"/>
                  </a:lnTo>
                  <a:lnTo>
                    <a:pt x="812" y="707"/>
                  </a:lnTo>
                  <a:lnTo>
                    <a:pt x="794" y="689"/>
                  </a:lnTo>
                  <a:lnTo>
                    <a:pt x="782" y="694"/>
                  </a:lnTo>
                  <a:lnTo>
                    <a:pt x="772" y="700"/>
                  </a:lnTo>
                  <a:lnTo>
                    <a:pt x="726" y="662"/>
                  </a:lnTo>
                  <a:lnTo>
                    <a:pt x="712" y="659"/>
                  </a:lnTo>
                  <a:lnTo>
                    <a:pt x="683" y="630"/>
                  </a:lnTo>
                  <a:lnTo>
                    <a:pt x="654" y="647"/>
                  </a:lnTo>
                  <a:lnTo>
                    <a:pt x="649" y="635"/>
                  </a:lnTo>
                  <a:lnTo>
                    <a:pt x="607" y="634"/>
                  </a:lnTo>
                  <a:lnTo>
                    <a:pt x="591" y="613"/>
                  </a:lnTo>
                  <a:lnTo>
                    <a:pt x="569" y="615"/>
                  </a:lnTo>
                  <a:lnTo>
                    <a:pt x="560" y="623"/>
                  </a:lnTo>
                  <a:lnTo>
                    <a:pt x="533" y="628"/>
                  </a:lnTo>
                  <a:lnTo>
                    <a:pt x="525" y="623"/>
                  </a:lnTo>
                  <a:lnTo>
                    <a:pt x="515" y="639"/>
                  </a:lnTo>
                  <a:lnTo>
                    <a:pt x="505" y="635"/>
                  </a:lnTo>
                  <a:lnTo>
                    <a:pt x="472" y="640"/>
                  </a:lnTo>
                  <a:lnTo>
                    <a:pt x="462" y="635"/>
                  </a:lnTo>
                  <a:lnTo>
                    <a:pt x="457" y="640"/>
                  </a:lnTo>
                  <a:lnTo>
                    <a:pt x="474" y="659"/>
                  </a:lnTo>
                  <a:lnTo>
                    <a:pt x="463" y="670"/>
                  </a:lnTo>
                  <a:lnTo>
                    <a:pt x="464" y="685"/>
                  </a:lnTo>
                  <a:lnTo>
                    <a:pt x="483" y="686"/>
                  </a:lnTo>
                  <a:lnTo>
                    <a:pt x="491" y="700"/>
                  </a:lnTo>
                  <a:lnTo>
                    <a:pt x="486" y="711"/>
                  </a:lnTo>
                  <a:lnTo>
                    <a:pt x="472" y="703"/>
                  </a:lnTo>
                  <a:lnTo>
                    <a:pt x="462" y="710"/>
                  </a:lnTo>
                  <a:lnTo>
                    <a:pt x="450" y="704"/>
                  </a:lnTo>
                  <a:lnTo>
                    <a:pt x="445" y="694"/>
                  </a:lnTo>
                  <a:lnTo>
                    <a:pt x="432" y="700"/>
                  </a:lnTo>
                  <a:lnTo>
                    <a:pt x="422" y="695"/>
                  </a:lnTo>
                  <a:lnTo>
                    <a:pt x="411" y="703"/>
                  </a:lnTo>
                  <a:lnTo>
                    <a:pt x="396" y="705"/>
                  </a:lnTo>
                  <a:lnTo>
                    <a:pt x="388" y="694"/>
                  </a:lnTo>
                  <a:lnTo>
                    <a:pt x="336" y="690"/>
                  </a:lnTo>
                  <a:lnTo>
                    <a:pt x="330" y="697"/>
                  </a:lnTo>
                  <a:lnTo>
                    <a:pt x="326" y="696"/>
                  </a:lnTo>
                  <a:lnTo>
                    <a:pt x="317" y="708"/>
                  </a:lnTo>
                  <a:lnTo>
                    <a:pt x="317" y="720"/>
                  </a:lnTo>
                  <a:lnTo>
                    <a:pt x="311" y="721"/>
                  </a:lnTo>
                  <a:lnTo>
                    <a:pt x="307" y="711"/>
                  </a:lnTo>
                  <a:lnTo>
                    <a:pt x="300" y="712"/>
                  </a:lnTo>
                  <a:lnTo>
                    <a:pt x="298" y="746"/>
                  </a:lnTo>
                  <a:lnTo>
                    <a:pt x="305" y="757"/>
                  </a:lnTo>
                  <a:lnTo>
                    <a:pt x="305" y="766"/>
                  </a:lnTo>
                  <a:lnTo>
                    <a:pt x="314" y="765"/>
                  </a:lnTo>
                  <a:lnTo>
                    <a:pt x="326" y="760"/>
                  </a:lnTo>
                  <a:lnTo>
                    <a:pt x="334" y="775"/>
                  </a:lnTo>
                  <a:lnTo>
                    <a:pt x="341" y="786"/>
                  </a:lnTo>
                  <a:lnTo>
                    <a:pt x="349" y="798"/>
                  </a:lnTo>
                  <a:lnTo>
                    <a:pt x="360" y="802"/>
                  </a:lnTo>
                  <a:lnTo>
                    <a:pt x="346" y="812"/>
                  </a:lnTo>
                  <a:lnTo>
                    <a:pt x="335" y="802"/>
                  </a:lnTo>
                  <a:lnTo>
                    <a:pt x="325" y="841"/>
                  </a:lnTo>
                  <a:lnTo>
                    <a:pt x="337" y="851"/>
                  </a:lnTo>
                  <a:lnTo>
                    <a:pt x="348" y="889"/>
                  </a:lnTo>
                  <a:lnTo>
                    <a:pt x="338" y="882"/>
                  </a:lnTo>
                  <a:lnTo>
                    <a:pt x="328" y="878"/>
                  </a:lnTo>
                  <a:lnTo>
                    <a:pt x="314" y="876"/>
                  </a:lnTo>
                  <a:lnTo>
                    <a:pt x="305" y="872"/>
                  </a:lnTo>
                  <a:lnTo>
                    <a:pt x="297" y="870"/>
                  </a:lnTo>
                  <a:lnTo>
                    <a:pt x="290" y="857"/>
                  </a:lnTo>
                  <a:lnTo>
                    <a:pt x="274" y="865"/>
                  </a:lnTo>
                  <a:lnTo>
                    <a:pt x="259" y="864"/>
                  </a:lnTo>
                  <a:lnTo>
                    <a:pt x="248" y="853"/>
                  </a:lnTo>
                  <a:lnTo>
                    <a:pt x="223" y="842"/>
                  </a:lnTo>
                  <a:lnTo>
                    <a:pt x="198" y="844"/>
                  </a:lnTo>
                  <a:lnTo>
                    <a:pt x="170" y="825"/>
                  </a:lnTo>
                  <a:lnTo>
                    <a:pt x="192" y="808"/>
                  </a:lnTo>
                  <a:lnTo>
                    <a:pt x="194" y="794"/>
                  </a:lnTo>
                  <a:lnTo>
                    <a:pt x="193" y="779"/>
                  </a:lnTo>
                  <a:lnTo>
                    <a:pt x="196" y="767"/>
                  </a:lnTo>
                  <a:lnTo>
                    <a:pt x="209" y="763"/>
                  </a:lnTo>
                  <a:lnTo>
                    <a:pt x="202" y="741"/>
                  </a:lnTo>
                  <a:lnTo>
                    <a:pt x="185" y="735"/>
                  </a:lnTo>
                  <a:lnTo>
                    <a:pt x="177" y="731"/>
                  </a:lnTo>
                  <a:lnTo>
                    <a:pt x="166" y="734"/>
                  </a:lnTo>
                  <a:lnTo>
                    <a:pt x="143" y="728"/>
                  </a:lnTo>
                  <a:lnTo>
                    <a:pt x="124" y="706"/>
                  </a:lnTo>
                  <a:lnTo>
                    <a:pt x="109" y="699"/>
                  </a:lnTo>
                  <a:lnTo>
                    <a:pt x="100" y="679"/>
                  </a:lnTo>
                  <a:lnTo>
                    <a:pt x="88" y="677"/>
                  </a:lnTo>
                  <a:lnTo>
                    <a:pt x="75" y="684"/>
                  </a:lnTo>
                  <a:lnTo>
                    <a:pt x="66" y="687"/>
                  </a:lnTo>
                  <a:lnTo>
                    <a:pt x="62" y="678"/>
                  </a:lnTo>
                  <a:lnTo>
                    <a:pt x="56" y="669"/>
                  </a:lnTo>
                  <a:lnTo>
                    <a:pt x="74" y="668"/>
                  </a:lnTo>
                  <a:lnTo>
                    <a:pt x="73" y="661"/>
                  </a:lnTo>
                  <a:lnTo>
                    <a:pt x="68" y="657"/>
                  </a:lnTo>
                  <a:lnTo>
                    <a:pt x="62" y="652"/>
                  </a:lnTo>
                  <a:lnTo>
                    <a:pt x="53" y="628"/>
                  </a:lnTo>
                  <a:lnTo>
                    <a:pt x="38" y="616"/>
                  </a:lnTo>
                  <a:lnTo>
                    <a:pt x="24" y="616"/>
                  </a:lnTo>
                  <a:lnTo>
                    <a:pt x="9" y="616"/>
                  </a:lnTo>
                  <a:lnTo>
                    <a:pt x="0" y="608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32" name="Freeform 129"/>
            <p:cNvSpPr>
              <a:spLocks/>
            </p:cNvSpPr>
            <p:nvPr/>
          </p:nvSpPr>
          <p:spPr bwMode="auto">
            <a:xfrm>
              <a:off x="3364" y="1172"/>
              <a:ext cx="68" cy="30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6" y="17"/>
                </a:cxn>
                <a:cxn ang="0">
                  <a:pos x="5" y="10"/>
                </a:cxn>
                <a:cxn ang="0">
                  <a:pos x="61" y="0"/>
                </a:cxn>
                <a:cxn ang="0">
                  <a:pos x="70" y="1"/>
                </a:cxn>
                <a:cxn ang="0">
                  <a:pos x="60" y="10"/>
                </a:cxn>
                <a:cxn ang="0">
                  <a:pos x="79" y="9"/>
                </a:cxn>
                <a:cxn ang="0">
                  <a:pos x="28" y="29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0" y="25"/>
                </a:cxn>
              </a:cxnLst>
              <a:rect l="0" t="0" r="r" b="b"/>
              <a:pathLst>
                <a:path w="80" h="36">
                  <a:moveTo>
                    <a:pt x="0" y="25"/>
                  </a:moveTo>
                  <a:lnTo>
                    <a:pt x="16" y="17"/>
                  </a:lnTo>
                  <a:lnTo>
                    <a:pt x="5" y="10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60" y="10"/>
                  </a:lnTo>
                  <a:lnTo>
                    <a:pt x="79" y="9"/>
                  </a:lnTo>
                  <a:lnTo>
                    <a:pt x="28" y="29"/>
                  </a:lnTo>
                  <a:lnTo>
                    <a:pt x="16" y="35"/>
                  </a:lnTo>
                  <a:lnTo>
                    <a:pt x="19" y="26"/>
                  </a:lnTo>
                  <a:lnTo>
                    <a:pt x="0" y="25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33" name="Freeform 130"/>
            <p:cNvSpPr>
              <a:spLocks/>
            </p:cNvSpPr>
            <p:nvPr/>
          </p:nvSpPr>
          <p:spPr bwMode="auto">
            <a:xfrm>
              <a:off x="3386" y="1486"/>
              <a:ext cx="27" cy="16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9" y="0"/>
                </a:cxn>
                <a:cxn ang="0">
                  <a:pos x="31" y="10"/>
                </a:cxn>
                <a:cxn ang="0">
                  <a:pos x="0" y="17"/>
                </a:cxn>
              </a:cxnLst>
              <a:rect l="0" t="0" r="r" b="b"/>
              <a:pathLst>
                <a:path w="32" h="18">
                  <a:moveTo>
                    <a:pt x="0" y="17"/>
                  </a:moveTo>
                  <a:lnTo>
                    <a:pt x="9" y="0"/>
                  </a:lnTo>
                  <a:lnTo>
                    <a:pt x="31" y="10"/>
                  </a:lnTo>
                  <a:lnTo>
                    <a:pt x="0" y="1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34" name="Freeform 131"/>
            <p:cNvSpPr>
              <a:spLocks/>
            </p:cNvSpPr>
            <p:nvPr/>
          </p:nvSpPr>
          <p:spPr bwMode="auto">
            <a:xfrm>
              <a:off x="3431" y="1393"/>
              <a:ext cx="83" cy="62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7" y="53"/>
                </a:cxn>
                <a:cxn ang="0">
                  <a:pos x="18" y="47"/>
                </a:cxn>
                <a:cxn ang="0">
                  <a:pos x="30" y="58"/>
                </a:cxn>
                <a:cxn ang="0">
                  <a:pos x="38" y="53"/>
                </a:cxn>
                <a:cxn ang="0">
                  <a:pos x="35" y="71"/>
                </a:cxn>
                <a:cxn ang="0">
                  <a:pos x="97" y="74"/>
                </a:cxn>
                <a:cxn ang="0">
                  <a:pos x="74" y="61"/>
                </a:cxn>
                <a:cxn ang="0">
                  <a:pos x="62" y="38"/>
                </a:cxn>
                <a:cxn ang="0">
                  <a:pos x="63" y="14"/>
                </a:cxn>
                <a:cxn ang="0">
                  <a:pos x="78" y="0"/>
                </a:cxn>
                <a:cxn ang="0">
                  <a:pos x="25" y="4"/>
                </a:cxn>
                <a:cxn ang="0">
                  <a:pos x="11" y="37"/>
                </a:cxn>
                <a:cxn ang="0">
                  <a:pos x="0" y="37"/>
                </a:cxn>
              </a:cxnLst>
              <a:rect l="0" t="0" r="r" b="b"/>
              <a:pathLst>
                <a:path w="98" h="75">
                  <a:moveTo>
                    <a:pt x="0" y="37"/>
                  </a:moveTo>
                  <a:lnTo>
                    <a:pt x="7" y="53"/>
                  </a:lnTo>
                  <a:lnTo>
                    <a:pt x="18" y="47"/>
                  </a:lnTo>
                  <a:lnTo>
                    <a:pt x="30" y="58"/>
                  </a:lnTo>
                  <a:lnTo>
                    <a:pt x="38" y="53"/>
                  </a:lnTo>
                  <a:lnTo>
                    <a:pt x="35" y="71"/>
                  </a:lnTo>
                  <a:lnTo>
                    <a:pt x="97" y="74"/>
                  </a:lnTo>
                  <a:lnTo>
                    <a:pt x="74" y="61"/>
                  </a:lnTo>
                  <a:lnTo>
                    <a:pt x="62" y="38"/>
                  </a:lnTo>
                  <a:lnTo>
                    <a:pt x="63" y="14"/>
                  </a:lnTo>
                  <a:lnTo>
                    <a:pt x="78" y="0"/>
                  </a:lnTo>
                  <a:lnTo>
                    <a:pt x="25" y="4"/>
                  </a:lnTo>
                  <a:lnTo>
                    <a:pt x="11" y="37"/>
                  </a:lnTo>
                  <a:lnTo>
                    <a:pt x="0" y="3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35" name="Freeform 132"/>
            <p:cNvSpPr>
              <a:spLocks/>
            </p:cNvSpPr>
            <p:nvPr/>
          </p:nvSpPr>
          <p:spPr bwMode="auto">
            <a:xfrm>
              <a:off x="3459" y="1290"/>
              <a:ext cx="209" cy="103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24" y="107"/>
                </a:cxn>
                <a:cxn ang="0">
                  <a:pos x="8" y="118"/>
                </a:cxn>
                <a:cxn ang="0">
                  <a:pos x="50" y="121"/>
                </a:cxn>
                <a:cxn ang="0">
                  <a:pos x="51" y="107"/>
                </a:cxn>
                <a:cxn ang="0">
                  <a:pos x="63" y="109"/>
                </a:cxn>
                <a:cxn ang="0">
                  <a:pos x="50" y="102"/>
                </a:cxn>
                <a:cxn ang="0">
                  <a:pos x="67" y="105"/>
                </a:cxn>
                <a:cxn ang="0">
                  <a:pos x="63" y="89"/>
                </a:cxn>
                <a:cxn ang="0">
                  <a:pos x="71" y="99"/>
                </a:cxn>
                <a:cxn ang="0">
                  <a:pos x="83" y="90"/>
                </a:cxn>
                <a:cxn ang="0">
                  <a:pos x="75" y="80"/>
                </a:cxn>
                <a:cxn ang="0">
                  <a:pos x="101" y="81"/>
                </a:cxn>
                <a:cxn ang="0">
                  <a:pos x="93" y="75"/>
                </a:cxn>
                <a:cxn ang="0">
                  <a:pos x="105" y="76"/>
                </a:cxn>
                <a:cxn ang="0">
                  <a:pos x="111" y="64"/>
                </a:cxn>
                <a:cxn ang="0">
                  <a:pos x="234" y="26"/>
                </a:cxn>
                <a:cxn ang="0">
                  <a:pos x="246" y="11"/>
                </a:cxn>
                <a:cxn ang="0">
                  <a:pos x="222" y="0"/>
                </a:cxn>
                <a:cxn ang="0">
                  <a:pos x="172" y="25"/>
                </a:cxn>
                <a:cxn ang="0">
                  <a:pos x="118" y="25"/>
                </a:cxn>
                <a:cxn ang="0">
                  <a:pos x="62" y="57"/>
                </a:cxn>
                <a:cxn ang="0">
                  <a:pos x="31" y="61"/>
                </a:cxn>
                <a:cxn ang="0">
                  <a:pos x="32" y="75"/>
                </a:cxn>
                <a:cxn ang="0">
                  <a:pos x="49" y="76"/>
                </a:cxn>
                <a:cxn ang="0">
                  <a:pos x="30" y="77"/>
                </a:cxn>
                <a:cxn ang="0">
                  <a:pos x="38" y="83"/>
                </a:cxn>
                <a:cxn ang="0">
                  <a:pos x="24" y="90"/>
                </a:cxn>
                <a:cxn ang="0">
                  <a:pos x="41" y="97"/>
                </a:cxn>
                <a:cxn ang="0">
                  <a:pos x="0" y="104"/>
                </a:cxn>
              </a:cxnLst>
              <a:rect l="0" t="0" r="r" b="b"/>
              <a:pathLst>
                <a:path w="247" h="122">
                  <a:moveTo>
                    <a:pt x="0" y="104"/>
                  </a:moveTo>
                  <a:lnTo>
                    <a:pt x="24" y="107"/>
                  </a:lnTo>
                  <a:lnTo>
                    <a:pt x="8" y="118"/>
                  </a:lnTo>
                  <a:lnTo>
                    <a:pt x="50" y="121"/>
                  </a:lnTo>
                  <a:lnTo>
                    <a:pt x="51" y="107"/>
                  </a:lnTo>
                  <a:lnTo>
                    <a:pt x="63" y="109"/>
                  </a:lnTo>
                  <a:lnTo>
                    <a:pt x="50" y="102"/>
                  </a:lnTo>
                  <a:lnTo>
                    <a:pt x="67" y="105"/>
                  </a:lnTo>
                  <a:lnTo>
                    <a:pt x="63" y="89"/>
                  </a:lnTo>
                  <a:lnTo>
                    <a:pt x="71" y="99"/>
                  </a:lnTo>
                  <a:lnTo>
                    <a:pt x="83" y="90"/>
                  </a:lnTo>
                  <a:lnTo>
                    <a:pt x="75" y="80"/>
                  </a:lnTo>
                  <a:lnTo>
                    <a:pt x="101" y="81"/>
                  </a:lnTo>
                  <a:lnTo>
                    <a:pt x="93" y="75"/>
                  </a:lnTo>
                  <a:lnTo>
                    <a:pt x="105" y="76"/>
                  </a:lnTo>
                  <a:lnTo>
                    <a:pt x="111" y="64"/>
                  </a:lnTo>
                  <a:lnTo>
                    <a:pt x="234" y="26"/>
                  </a:lnTo>
                  <a:lnTo>
                    <a:pt x="246" y="11"/>
                  </a:lnTo>
                  <a:lnTo>
                    <a:pt x="222" y="0"/>
                  </a:lnTo>
                  <a:lnTo>
                    <a:pt x="172" y="25"/>
                  </a:lnTo>
                  <a:lnTo>
                    <a:pt x="118" y="25"/>
                  </a:lnTo>
                  <a:lnTo>
                    <a:pt x="62" y="57"/>
                  </a:lnTo>
                  <a:lnTo>
                    <a:pt x="31" y="61"/>
                  </a:lnTo>
                  <a:lnTo>
                    <a:pt x="32" y="75"/>
                  </a:lnTo>
                  <a:lnTo>
                    <a:pt x="49" y="76"/>
                  </a:lnTo>
                  <a:lnTo>
                    <a:pt x="30" y="77"/>
                  </a:lnTo>
                  <a:lnTo>
                    <a:pt x="38" y="83"/>
                  </a:lnTo>
                  <a:lnTo>
                    <a:pt x="24" y="90"/>
                  </a:lnTo>
                  <a:lnTo>
                    <a:pt x="41" y="97"/>
                  </a:lnTo>
                  <a:lnTo>
                    <a:pt x="0" y="10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36" name="Freeform 133"/>
            <p:cNvSpPr>
              <a:spLocks/>
            </p:cNvSpPr>
            <p:nvPr/>
          </p:nvSpPr>
          <p:spPr bwMode="auto">
            <a:xfrm>
              <a:off x="3578" y="1156"/>
              <a:ext cx="43" cy="2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5" y="25"/>
                </a:cxn>
                <a:cxn ang="0">
                  <a:pos x="49" y="16"/>
                </a:cxn>
                <a:cxn ang="0">
                  <a:pos x="29" y="0"/>
                </a:cxn>
                <a:cxn ang="0">
                  <a:pos x="0" y="18"/>
                </a:cxn>
              </a:cxnLst>
              <a:rect l="0" t="0" r="r" b="b"/>
              <a:pathLst>
                <a:path w="50" h="26">
                  <a:moveTo>
                    <a:pt x="0" y="18"/>
                  </a:moveTo>
                  <a:lnTo>
                    <a:pt x="15" y="25"/>
                  </a:lnTo>
                  <a:lnTo>
                    <a:pt x="49" y="16"/>
                  </a:lnTo>
                  <a:lnTo>
                    <a:pt x="29" y="0"/>
                  </a:lnTo>
                  <a:lnTo>
                    <a:pt x="0" y="18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37" name="Freeform 134"/>
            <p:cNvSpPr>
              <a:spLocks/>
            </p:cNvSpPr>
            <p:nvPr/>
          </p:nvSpPr>
          <p:spPr bwMode="auto">
            <a:xfrm>
              <a:off x="3964" y="1197"/>
              <a:ext cx="37" cy="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3"/>
                </a:cxn>
                <a:cxn ang="0">
                  <a:pos x="13" y="16"/>
                </a:cxn>
                <a:cxn ang="0">
                  <a:pos x="30" y="15"/>
                </a:cxn>
                <a:cxn ang="0">
                  <a:pos x="43" y="8"/>
                </a:cxn>
                <a:cxn ang="0">
                  <a:pos x="0" y="0"/>
                </a:cxn>
              </a:cxnLst>
              <a:rect l="0" t="0" r="r" b="b"/>
              <a:pathLst>
                <a:path w="44" h="17">
                  <a:moveTo>
                    <a:pt x="0" y="0"/>
                  </a:moveTo>
                  <a:lnTo>
                    <a:pt x="19" y="13"/>
                  </a:lnTo>
                  <a:lnTo>
                    <a:pt x="13" y="16"/>
                  </a:lnTo>
                  <a:lnTo>
                    <a:pt x="30" y="15"/>
                  </a:lnTo>
                  <a:lnTo>
                    <a:pt x="43" y="8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38" name="Freeform 135"/>
            <p:cNvSpPr>
              <a:spLocks/>
            </p:cNvSpPr>
            <p:nvPr/>
          </p:nvSpPr>
          <p:spPr bwMode="auto">
            <a:xfrm>
              <a:off x="3971" y="1161"/>
              <a:ext cx="86" cy="39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27" y="12"/>
                </a:cxn>
                <a:cxn ang="0">
                  <a:pos x="65" y="0"/>
                </a:cxn>
                <a:cxn ang="0">
                  <a:pos x="101" y="22"/>
                </a:cxn>
                <a:cxn ang="0">
                  <a:pos x="89" y="26"/>
                </a:cxn>
                <a:cxn ang="0">
                  <a:pos x="92" y="36"/>
                </a:cxn>
                <a:cxn ang="0">
                  <a:pos x="40" y="45"/>
                </a:cxn>
                <a:cxn ang="0">
                  <a:pos x="0" y="37"/>
                </a:cxn>
              </a:cxnLst>
              <a:rect l="0" t="0" r="r" b="b"/>
              <a:pathLst>
                <a:path w="102" h="46">
                  <a:moveTo>
                    <a:pt x="0" y="37"/>
                  </a:moveTo>
                  <a:lnTo>
                    <a:pt x="27" y="12"/>
                  </a:lnTo>
                  <a:lnTo>
                    <a:pt x="65" y="0"/>
                  </a:lnTo>
                  <a:lnTo>
                    <a:pt x="101" y="22"/>
                  </a:lnTo>
                  <a:lnTo>
                    <a:pt x="89" y="26"/>
                  </a:lnTo>
                  <a:lnTo>
                    <a:pt x="92" y="36"/>
                  </a:lnTo>
                  <a:lnTo>
                    <a:pt x="40" y="45"/>
                  </a:lnTo>
                  <a:lnTo>
                    <a:pt x="0" y="3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39" name="Freeform 136"/>
            <p:cNvSpPr>
              <a:spLocks/>
            </p:cNvSpPr>
            <p:nvPr/>
          </p:nvSpPr>
          <p:spPr bwMode="auto">
            <a:xfrm>
              <a:off x="3988" y="1194"/>
              <a:ext cx="99" cy="44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1" y="25"/>
                </a:cxn>
                <a:cxn ang="0">
                  <a:pos x="35" y="44"/>
                </a:cxn>
                <a:cxn ang="0">
                  <a:pos x="48" y="38"/>
                </a:cxn>
                <a:cxn ang="0">
                  <a:pos x="94" y="52"/>
                </a:cxn>
                <a:cxn ang="0">
                  <a:pos x="111" y="46"/>
                </a:cxn>
                <a:cxn ang="0">
                  <a:pos x="99" y="33"/>
                </a:cxn>
                <a:cxn ang="0">
                  <a:pos x="108" y="36"/>
                </a:cxn>
                <a:cxn ang="0">
                  <a:pos x="115" y="15"/>
                </a:cxn>
                <a:cxn ang="0">
                  <a:pos x="90" y="5"/>
                </a:cxn>
                <a:cxn ang="0">
                  <a:pos x="65" y="19"/>
                </a:cxn>
                <a:cxn ang="0">
                  <a:pos x="86" y="12"/>
                </a:cxn>
                <a:cxn ang="0">
                  <a:pos x="73" y="0"/>
                </a:cxn>
                <a:cxn ang="0">
                  <a:pos x="33" y="4"/>
                </a:cxn>
                <a:cxn ang="0">
                  <a:pos x="0" y="23"/>
                </a:cxn>
              </a:cxnLst>
              <a:rect l="0" t="0" r="r" b="b"/>
              <a:pathLst>
                <a:path w="116" h="53">
                  <a:moveTo>
                    <a:pt x="0" y="23"/>
                  </a:moveTo>
                  <a:lnTo>
                    <a:pt x="21" y="25"/>
                  </a:lnTo>
                  <a:lnTo>
                    <a:pt x="35" y="44"/>
                  </a:lnTo>
                  <a:lnTo>
                    <a:pt x="48" y="38"/>
                  </a:lnTo>
                  <a:lnTo>
                    <a:pt x="94" y="52"/>
                  </a:lnTo>
                  <a:lnTo>
                    <a:pt x="111" y="46"/>
                  </a:lnTo>
                  <a:lnTo>
                    <a:pt x="99" y="33"/>
                  </a:lnTo>
                  <a:lnTo>
                    <a:pt x="108" y="36"/>
                  </a:lnTo>
                  <a:lnTo>
                    <a:pt x="115" y="15"/>
                  </a:lnTo>
                  <a:lnTo>
                    <a:pt x="90" y="5"/>
                  </a:lnTo>
                  <a:lnTo>
                    <a:pt x="65" y="19"/>
                  </a:lnTo>
                  <a:lnTo>
                    <a:pt x="86" y="12"/>
                  </a:lnTo>
                  <a:lnTo>
                    <a:pt x="73" y="0"/>
                  </a:lnTo>
                  <a:lnTo>
                    <a:pt x="33" y="4"/>
                  </a:lnTo>
                  <a:lnTo>
                    <a:pt x="0" y="23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40" name="Freeform 137"/>
            <p:cNvSpPr>
              <a:spLocks/>
            </p:cNvSpPr>
            <p:nvPr/>
          </p:nvSpPr>
          <p:spPr bwMode="auto">
            <a:xfrm>
              <a:off x="4079" y="1216"/>
              <a:ext cx="81" cy="4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8" y="54"/>
                </a:cxn>
                <a:cxn ang="0">
                  <a:pos x="88" y="43"/>
                </a:cxn>
                <a:cxn ang="0">
                  <a:pos x="95" y="25"/>
                </a:cxn>
                <a:cxn ang="0">
                  <a:pos x="72" y="11"/>
                </a:cxn>
                <a:cxn ang="0">
                  <a:pos x="54" y="17"/>
                </a:cxn>
                <a:cxn ang="0">
                  <a:pos x="58" y="5"/>
                </a:cxn>
                <a:cxn ang="0">
                  <a:pos x="47" y="0"/>
                </a:cxn>
                <a:cxn ang="0">
                  <a:pos x="9" y="40"/>
                </a:cxn>
                <a:cxn ang="0">
                  <a:pos x="0" y="46"/>
                </a:cxn>
              </a:cxnLst>
              <a:rect l="0" t="0" r="r" b="b"/>
              <a:pathLst>
                <a:path w="96" h="55">
                  <a:moveTo>
                    <a:pt x="0" y="46"/>
                  </a:moveTo>
                  <a:lnTo>
                    <a:pt x="8" y="54"/>
                  </a:lnTo>
                  <a:lnTo>
                    <a:pt x="88" y="43"/>
                  </a:lnTo>
                  <a:lnTo>
                    <a:pt x="95" y="25"/>
                  </a:lnTo>
                  <a:lnTo>
                    <a:pt x="72" y="11"/>
                  </a:lnTo>
                  <a:lnTo>
                    <a:pt x="54" y="17"/>
                  </a:lnTo>
                  <a:lnTo>
                    <a:pt x="58" y="5"/>
                  </a:lnTo>
                  <a:lnTo>
                    <a:pt x="47" y="0"/>
                  </a:lnTo>
                  <a:lnTo>
                    <a:pt x="9" y="40"/>
                  </a:lnTo>
                  <a:lnTo>
                    <a:pt x="0" y="4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41" name="Freeform 138"/>
            <p:cNvSpPr>
              <a:spLocks/>
            </p:cNvSpPr>
            <p:nvPr/>
          </p:nvSpPr>
          <p:spPr bwMode="auto">
            <a:xfrm>
              <a:off x="4581" y="1311"/>
              <a:ext cx="91" cy="4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21" y="2"/>
                </a:cxn>
                <a:cxn ang="0">
                  <a:pos x="36" y="0"/>
                </a:cxn>
                <a:cxn ang="0">
                  <a:pos x="61" y="19"/>
                </a:cxn>
                <a:cxn ang="0">
                  <a:pos x="65" y="5"/>
                </a:cxn>
                <a:cxn ang="0">
                  <a:pos x="92" y="16"/>
                </a:cxn>
                <a:cxn ang="0">
                  <a:pos x="89" y="34"/>
                </a:cxn>
                <a:cxn ang="0">
                  <a:pos x="107" y="41"/>
                </a:cxn>
                <a:cxn ang="0">
                  <a:pos x="51" y="44"/>
                </a:cxn>
                <a:cxn ang="0">
                  <a:pos x="48" y="36"/>
                </a:cxn>
                <a:cxn ang="0">
                  <a:pos x="38" y="50"/>
                </a:cxn>
                <a:cxn ang="0">
                  <a:pos x="0" y="27"/>
                </a:cxn>
              </a:cxnLst>
              <a:rect l="0" t="0" r="r" b="b"/>
              <a:pathLst>
                <a:path w="108" h="51">
                  <a:moveTo>
                    <a:pt x="0" y="27"/>
                  </a:moveTo>
                  <a:lnTo>
                    <a:pt x="21" y="2"/>
                  </a:lnTo>
                  <a:lnTo>
                    <a:pt x="36" y="0"/>
                  </a:lnTo>
                  <a:lnTo>
                    <a:pt x="61" y="19"/>
                  </a:lnTo>
                  <a:lnTo>
                    <a:pt x="65" y="5"/>
                  </a:lnTo>
                  <a:lnTo>
                    <a:pt x="92" y="16"/>
                  </a:lnTo>
                  <a:lnTo>
                    <a:pt x="89" y="34"/>
                  </a:lnTo>
                  <a:lnTo>
                    <a:pt x="107" y="41"/>
                  </a:lnTo>
                  <a:lnTo>
                    <a:pt x="51" y="44"/>
                  </a:lnTo>
                  <a:lnTo>
                    <a:pt x="48" y="36"/>
                  </a:lnTo>
                  <a:lnTo>
                    <a:pt x="38" y="50"/>
                  </a:lnTo>
                  <a:lnTo>
                    <a:pt x="0" y="2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42" name="Freeform 139"/>
            <p:cNvSpPr>
              <a:spLocks/>
            </p:cNvSpPr>
            <p:nvPr/>
          </p:nvSpPr>
          <p:spPr bwMode="auto">
            <a:xfrm>
              <a:off x="4644" y="1313"/>
              <a:ext cx="56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15" y="24"/>
                </a:cxn>
                <a:cxn ang="0">
                  <a:pos x="27" y="34"/>
                </a:cxn>
                <a:cxn ang="0">
                  <a:pos x="46" y="34"/>
                </a:cxn>
                <a:cxn ang="0">
                  <a:pos x="65" y="21"/>
                </a:cxn>
                <a:cxn ang="0">
                  <a:pos x="0" y="0"/>
                </a:cxn>
              </a:cxnLst>
              <a:rect l="0" t="0" r="r" b="b"/>
              <a:pathLst>
                <a:path w="66" h="35">
                  <a:moveTo>
                    <a:pt x="0" y="0"/>
                  </a:moveTo>
                  <a:lnTo>
                    <a:pt x="21" y="12"/>
                  </a:lnTo>
                  <a:lnTo>
                    <a:pt x="15" y="24"/>
                  </a:lnTo>
                  <a:lnTo>
                    <a:pt x="27" y="34"/>
                  </a:lnTo>
                  <a:lnTo>
                    <a:pt x="46" y="34"/>
                  </a:lnTo>
                  <a:lnTo>
                    <a:pt x="65" y="21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43" name="Freeform 140"/>
            <p:cNvSpPr>
              <a:spLocks/>
            </p:cNvSpPr>
            <p:nvPr/>
          </p:nvSpPr>
          <p:spPr bwMode="auto">
            <a:xfrm>
              <a:off x="4650" y="1803"/>
              <a:ext cx="41" cy="149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7" y="66"/>
                </a:cxn>
                <a:cxn ang="0">
                  <a:pos x="7" y="176"/>
                </a:cxn>
                <a:cxn ang="0">
                  <a:pos x="16" y="163"/>
                </a:cxn>
                <a:cxn ang="0">
                  <a:pos x="29" y="171"/>
                </a:cxn>
                <a:cxn ang="0">
                  <a:pos x="14" y="141"/>
                </a:cxn>
                <a:cxn ang="0">
                  <a:pos x="22" y="111"/>
                </a:cxn>
                <a:cxn ang="0">
                  <a:pos x="48" y="120"/>
                </a:cxn>
                <a:cxn ang="0">
                  <a:pos x="24" y="62"/>
                </a:cxn>
                <a:cxn ang="0">
                  <a:pos x="16" y="0"/>
                </a:cxn>
                <a:cxn ang="0">
                  <a:pos x="0" y="45"/>
                </a:cxn>
              </a:cxnLst>
              <a:rect l="0" t="0" r="r" b="b"/>
              <a:pathLst>
                <a:path w="49" h="177">
                  <a:moveTo>
                    <a:pt x="0" y="45"/>
                  </a:moveTo>
                  <a:lnTo>
                    <a:pt x="7" y="66"/>
                  </a:lnTo>
                  <a:lnTo>
                    <a:pt x="7" y="176"/>
                  </a:lnTo>
                  <a:lnTo>
                    <a:pt x="16" y="163"/>
                  </a:lnTo>
                  <a:lnTo>
                    <a:pt x="29" y="171"/>
                  </a:lnTo>
                  <a:lnTo>
                    <a:pt x="14" y="141"/>
                  </a:lnTo>
                  <a:lnTo>
                    <a:pt x="22" y="111"/>
                  </a:lnTo>
                  <a:lnTo>
                    <a:pt x="48" y="120"/>
                  </a:lnTo>
                  <a:lnTo>
                    <a:pt x="24" y="62"/>
                  </a:lnTo>
                  <a:lnTo>
                    <a:pt x="16" y="0"/>
                  </a:lnTo>
                  <a:lnTo>
                    <a:pt x="0" y="45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44" name="Freeform 141"/>
            <p:cNvSpPr>
              <a:spLocks/>
            </p:cNvSpPr>
            <p:nvPr/>
          </p:nvSpPr>
          <p:spPr bwMode="auto">
            <a:xfrm>
              <a:off x="4710" y="1330"/>
              <a:ext cx="64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7"/>
                </a:cxn>
                <a:cxn ang="0">
                  <a:pos x="47" y="25"/>
                </a:cxn>
                <a:cxn ang="0">
                  <a:pos x="75" y="20"/>
                </a:cxn>
                <a:cxn ang="0">
                  <a:pos x="0" y="0"/>
                </a:cxn>
              </a:cxnLst>
              <a:rect l="0" t="0" r="r" b="b"/>
              <a:pathLst>
                <a:path w="76" h="26">
                  <a:moveTo>
                    <a:pt x="0" y="0"/>
                  </a:moveTo>
                  <a:lnTo>
                    <a:pt x="13" y="17"/>
                  </a:lnTo>
                  <a:lnTo>
                    <a:pt x="47" y="25"/>
                  </a:lnTo>
                  <a:lnTo>
                    <a:pt x="75" y="20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45" name="Freeform 142"/>
            <p:cNvSpPr>
              <a:spLocks/>
            </p:cNvSpPr>
            <p:nvPr/>
          </p:nvSpPr>
          <p:spPr bwMode="auto">
            <a:xfrm>
              <a:off x="2880" y="1197"/>
              <a:ext cx="145" cy="104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1" y="30"/>
                </a:cxn>
                <a:cxn ang="0">
                  <a:pos x="18" y="30"/>
                </a:cxn>
                <a:cxn ang="0">
                  <a:pos x="13" y="38"/>
                </a:cxn>
                <a:cxn ang="0">
                  <a:pos x="27" y="42"/>
                </a:cxn>
                <a:cxn ang="0">
                  <a:pos x="9" y="42"/>
                </a:cxn>
                <a:cxn ang="0">
                  <a:pos x="39" y="54"/>
                </a:cxn>
                <a:cxn ang="0">
                  <a:pos x="28" y="59"/>
                </a:cxn>
                <a:cxn ang="0">
                  <a:pos x="36" y="69"/>
                </a:cxn>
                <a:cxn ang="0">
                  <a:pos x="63" y="63"/>
                </a:cxn>
                <a:cxn ang="0">
                  <a:pos x="62" y="50"/>
                </a:cxn>
                <a:cxn ang="0">
                  <a:pos x="75" y="46"/>
                </a:cxn>
                <a:cxn ang="0">
                  <a:pos x="77" y="60"/>
                </a:cxn>
                <a:cxn ang="0">
                  <a:pos x="94" y="50"/>
                </a:cxn>
                <a:cxn ang="0">
                  <a:pos x="90" y="60"/>
                </a:cxn>
                <a:cxn ang="0">
                  <a:pos x="105" y="60"/>
                </a:cxn>
                <a:cxn ang="0">
                  <a:pos x="47" y="75"/>
                </a:cxn>
                <a:cxn ang="0">
                  <a:pos x="49" y="85"/>
                </a:cxn>
                <a:cxn ang="0">
                  <a:pos x="98" y="77"/>
                </a:cxn>
                <a:cxn ang="0">
                  <a:pos x="66" y="87"/>
                </a:cxn>
                <a:cxn ang="0">
                  <a:pos x="84" y="93"/>
                </a:cxn>
                <a:cxn ang="0">
                  <a:pos x="51" y="97"/>
                </a:cxn>
                <a:cxn ang="0">
                  <a:pos x="100" y="122"/>
                </a:cxn>
                <a:cxn ang="0">
                  <a:pos x="132" y="60"/>
                </a:cxn>
                <a:cxn ang="0">
                  <a:pos x="170" y="45"/>
                </a:cxn>
                <a:cxn ang="0">
                  <a:pos x="128" y="34"/>
                </a:cxn>
                <a:cxn ang="0">
                  <a:pos x="122" y="18"/>
                </a:cxn>
                <a:cxn ang="0">
                  <a:pos x="110" y="27"/>
                </a:cxn>
                <a:cxn ang="0">
                  <a:pos x="115" y="13"/>
                </a:cxn>
                <a:cxn ang="0">
                  <a:pos x="88" y="0"/>
                </a:cxn>
                <a:cxn ang="0">
                  <a:pos x="78" y="13"/>
                </a:cxn>
                <a:cxn ang="0">
                  <a:pos x="91" y="42"/>
                </a:cxn>
                <a:cxn ang="0">
                  <a:pos x="60" y="12"/>
                </a:cxn>
                <a:cxn ang="0">
                  <a:pos x="49" y="18"/>
                </a:cxn>
                <a:cxn ang="0">
                  <a:pos x="56" y="33"/>
                </a:cxn>
                <a:cxn ang="0">
                  <a:pos x="26" y="19"/>
                </a:cxn>
                <a:cxn ang="0">
                  <a:pos x="47" y="11"/>
                </a:cxn>
                <a:cxn ang="0">
                  <a:pos x="0" y="15"/>
                </a:cxn>
              </a:cxnLst>
              <a:rect l="0" t="0" r="r" b="b"/>
              <a:pathLst>
                <a:path w="171" h="123">
                  <a:moveTo>
                    <a:pt x="0" y="15"/>
                  </a:moveTo>
                  <a:lnTo>
                    <a:pt x="1" y="30"/>
                  </a:lnTo>
                  <a:lnTo>
                    <a:pt x="18" y="30"/>
                  </a:lnTo>
                  <a:lnTo>
                    <a:pt x="13" y="38"/>
                  </a:lnTo>
                  <a:lnTo>
                    <a:pt x="27" y="42"/>
                  </a:lnTo>
                  <a:lnTo>
                    <a:pt x="9" y="42"/>
                  </a:lnTo>
                  <a:lnTo>
                    <a:pt x="39" y="54"/>
                  </a:lnTo>
                  <a:lnTo>
                    <a:pt x="28" y="59"/>
                  </a:lnTo>
                  <a:lnTo>
                    <a:pt x="36" y="69"/>
                  </a:lnTo>
                  <a:lnTo>
                    <a:pt x="63" y="63"/>
                  </a:lnTo>
                  <a:lnTo>
                    <a:pt x="62" y="50"/>
                  </a:lnTo>
                  <a:lnTo>
                    <a:pt x="75" y="46"/>
                  </a:lnTo>
                  <a:lnTo>
                    <a:pt x="77" y="60"/>
                  </a:lnTo>
                  <a:lnTo>
                    <a:pt x="94" y="50"/>
                  </a:lnTo>
                  <a:lnTo>
                    <a:pt x="90" y="60"/>
                  </a:lnTo>
                  <a:lnTo>
                    <a:pt x="105" y="60"/>
                  </a:lnTo>
                  <a:lnTo>
                    <a:pt x="47" y="75"/>
                  </a:lnTo>
                  <a:lnTo>
                    <a:pt x="49" y="85"/>
                  </a:lnTo>
                  <a:lnTo>
                    <a:pt x="98" y="77"/>
                  </a:lnTo>
                  <a:lnTo>
                    <a:pt x="66" y="87"/>
                  </a:lnTo>
                  <a:lnTo>
                    <a:pt x="84" y="93"/>
                  </a:lnTo>
                  <a:lnTo>
                    <a:pt x="51" y="97"/>
                  </a:lnTo>
                  <a:lnTo>
                    <a:pt x="100" y="122"/>
                  </a:lnTo>
                  <a:lnTo>
                    <a:pt x="132" y="60"/>
                  </a:lnTo>
                  <a:lnTo>
                    <a:pt x="170" y="45"/>
                  </a:lnTo>
                  <a:lnTo>
                    <a:pt x="128" y="34"/>
                  </a:lnTo>
                  <a:lnTo>
                    <a:pt x="122" y="18"/>
                  </a:lnTo>
                  <a:lnTo>
                    <a:pt x="110" y="27"/>
                  </a:lnTo>
                  <a:lnTo>
                    <a:pt x="115" y="13"/>
                  </a:lnTo>
                  <a:lnTo>
                    <a:pt x="88" y="0"/>
                  </a:lnTo>
                  <a:lnTo>
                    <a:pt x="78" y="13"/>
                  </a:lnTo>
                  <a:lnTo>
                    <a:pt x="91" y="42"/>
                  </a:lnTo>
                  <a:lnTo>
                    <a:pt x="60" y="12"/>
                  </a:lnTo>
                  <a:lnTo>
                    <a:pt x="49" y="18"/>
                  </a:lnTo>
                  <a:lnTo>
                    <a:pt x="56" y="33"/>
                  </a:lnTo>
                  <a:lnTo>
                    <a:pt x="26" y="19"/>
                  </a:lnTo>
                  <a:lnTo>
                    <a:pt x="47" y="11"/>
                  </a:lnTo>
                  <a:lnTo>
                    <a:pt x="0" y="15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46" name="Freeform 143"/>
            <p:cNvSpPr>
              <a:spLocks/>
            </p:cNvSpPr>
            <p:nvPr/>
          </p:nvSpPr>
          <p:spPr bwMode="auto">
            <a:xfrm>
              <a:off x="2972" y="1184"/>
              <a:ext cx="130" cy="4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2" y="18"/>
                </a:cxn>
                <a:cxn ang="0">
                  <a:pos x="8" y="24"/>
                </a:cxn>
                <a:cxn ang="0">
                  <a:pos x="14" y="28"/>
                </a:cxn>
                <a:cxn ang="0">
                  <a:pos x="70" y="27"/>
                </a:cxn>
                <a:cxn ang="0">
                  <a:pos x="34" y="35"/>
                </a:cxn>
                <a:cxn ang="0">
                  <a:pos x="91" y="51"/>
                </a:cxn>
                <a:cxn ang="0">
                  <a:pos x="130" y="41"/>
                </a:cxn>
                <a:cxn ang="0">
                  <a:pos x="153" y="24"/>
                </a:cxn>
                <a:cxn ang="0">
                  <a:pos x="147" y="15"/>
                </a:cxn>
                <a:cxn ang="0">
                  <a:pos x="110" y="16"/>
                </a:cxn>
                <a:cxn ang="0">
                  <a:pos x="116" y="6"/>
                </a:cxn>
                <a:cxn ang="0">
                  <a:pos x="87" y="16"/>
                </a:cxn>
                <a:cxn ang="0">
                  <a:pos x="83" y="0"/>
                </a:cxn>
                <a:cxn ang="0">
                  <a:pos x="76" y="20"/>
                </a:cxn>
                <a:cxn ang="0">
                  <a:pos x="34" y="0"/>
                </a:cxn>
                <a:cxn ang="0">
                  <a:pos x="36" y="12"/>
                </a:cxn>
                <a:cxn ang="0">
                  <a:pos x="23" y="6"/>
                </a:cxn>
                <a:cxn ang="0">
                  <a:pos x="28" y="18"/>
                </a:cxn>
                <a:cxn ang="0">
                  <a:pos x="0" y="14"/>
                </a:cxn>
              </a:cxnLst>
              <a:rect l="0" t="0" r="r" b="b"/>
              <a:pathLst>
                <a:path w="154" h="52">
                  <a:moveTo>
                    <a:pt x="0" y="14"/>
                  </a:moveTo>
                  <a:lnTo>
                    <a:pt x="22" y="18"/>
                  </a:lnTo>
                  <a:lnTo>
                    <a:pt x="8" y="24"/>
                  </a:lnTo>
                  <a:lnTo>
                    <a:pt x="14" y="28"/>
                  </a:lnTo>
                  <a:lnTo>
                    <a:pt x="70" y="27"/>
                  </a:lnTo>
                  <a:lnTo>
                    <a:pt x="34" y="35"/>
                  </a:lnTo>
                  <a:lnTo>
                    <a:pt x="91" y="51"/>
                  </a:lnTo>
                  <a:lnTo>
                    <a:pt x="130" y="41"/>
                  </a:lnTo>
                  <a:lnTo>
                    <a:pt x="153" y="24"/>
                  </a:lnTo>
                  <a:lnTo>
                    <a:pt x="147" y="15"/>
                  </a:lnTo>
                  <a:lnTo>
                    <a:pt x="110" y="16"/>
                  </a:lnTo>
                  <a:lnTo>
                    <a:pt x="116" y="6"/>
                  </a:lnTo>
                  <a:lnTo>
                    <a:pt x="87" y="16"/>
                  </a:lnTo>
                  <a:lnTo>
                    <a:pt x="83" y="0"/>
                  </a:lnTo>
                  <a:lnTo>
                    <a:pt x="76" y="20"/>
                  </a:lnTo>
                  <a:lnTo>
                    <a:pt x="34" y="0"/>
                  </a:lnTo>
                  <a:lnTo>
                    <a:pt x="36" y="12"/>
                  </a:lnTo>
                  <a:lnTo>
                    <a:pt x="23" y="6"/>
                  </a:lnTo>
                  <a:lnTo>
                    <a:pt x="28" y="18"/>
                  </a:lnTo>
                  <a:lnTo>
                    <a:pt x="0" y="1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47" name="Freeform 144"/>
            <p:cNvSpPr>
              <a:spLocks/>
            </p:cNvSpPr>
            <p:nvPr/>
          </p:nvSpPr>
          <p:spPr bwMode="auto">
            <a:xfrm>
              <a:off x="3017" y="1253"/>
              <a:ext cx="57" cy="29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" y="10"/>
                </a:cxn>
                <a:cxn ang="0">
                  <a:pos x="32" y="0"/>
                </a:cxn>
                <a:cxn ang="0">
                  <a:pos x="36" y="10"/>
                </a:cxn>
                <a:cxn ang="0">
                  <a:pos x="66" y="17"/>
                </a:cxn>
                <a:cxn ang="0">
                  <a:pos x="26" y="33"/>
                </a:cxn>
                <a:cxn ang="0">
                  <a:pos x="32" y="24"/>
                </a:cxn>
                <a:cxn ang="0">
                  <a:pos x="0" y="26"/>
                </a:cxn>
              </a:cxnLst>
              <a:rect l="0" t="0" r="r" b="b"/>
              <a:pathLst>
                <a:path w="67" h="34">
                  <a:moveTo>
                    <a:pt x="0" y="26"/>
                  </a:moveTo>
                  <a:lnTo>
                    <a:pt x="5" y="10"/>
                  </a:lnTo>
                  <a:lnTo>
                    <a:pt x="32" y="0"/>
                  </a:lnTo>
                  <a:lnTo>
                    <a:pt x="36" y="10"/>
                  </a:lnTo>
                  <a:lnTo>
                    <a:pt x="66" y="17"/>
                  </a:lnTo>
                  <a:lnTo>
                    <a:pt x="26" y="33"/>
                  </a:lnTo>
                  <a:lnTo>
                    <a:pt x="32" y="24"/>
                  </a:lnTo>
                  <a:lnTo>
                    <a:pt x="0" y="2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48" name="Freeform 145"/>
            <p:cNvSpPr>
              <a:spLocks/>
            </p:cNvSpPr>
            <p:nvPr/>
          </p:nvSpPr>
          <p:spPr bwMode="auto">
            <a:xfrm>
              <a:off x="2816" y="1922"/>
              <a:ext cx="61" cy="31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6" y="36"/>
                </a:cxn>
                <a:cxn ang="0">
                  <a:pos x="38" y="26"/>
                </a:cxn>
                <a:cxn ang="0">
                  <a:pos x="48" y="35"/>
                </a:cxn>
                <a:cxn ang="0">
                  <a:pos x="70" y="16"/>
                </a:cxn>
                <a:cxn ang="0">
                  <a:pos x="57" y="14"/>
                </a:cxn>
                <a:cxn ang="0">
                  <a:pos x="56" y="5"/>
                </a:cxn>
                <a:cxn ang="0">
                  <a:pos x="54" y="3"/>
                </a:cxn>
                <a:cxn ang="0">
                  <a:pos x="23" y="0"/>
                </a:cxn>
                <a:cxn ang="0">
                  <a:pos x="0" y="24"/>
                </a:cxn>
              </a:cxnLst>
              <a:rect l="0" t="0" r="r" b="b"/>
              <a:pathLst>
                <a:path w="71" h="37">
                  <a:moveTo>
                    <a:pt x="0" y="24"/>
                  </a:moveTo>
                  <a:lnTo>
                    <a:pt x="16" y="36"/>
                  </a:lnTo>
                  <a:lnTo>
                    <a:pt x="38" y="26"/>
                  </a:lnTo>
                  <a:lnTo>
                    <a:pt x="48" y="35"/>
                  </a:lnTo>
                  <a:lnTo>
                    <a:pt x="70" y="16"/>
                  </a:lnTo>
                  <a:lnTo>
                    <a:pt x="57" y="14"/>
                  </a:lnTo>
                  <a:lnTo>
                    <a:pt x="56" y="5"/>
                  </a:lnTo>
                  <a:lnTo>
                    <a:pt x="54" y="3"/>
                  </a:lnTo>
                  <a:lnTo>
                    <a:pt x="23" y="0"/>
                  </a:lnTo>
                  <a:lnTo>
                    <a:pt x="0" y="2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49" name="Freeform 146"/>
            <p:cNvSpPr>
              <a:spLocks/>
            </p:cNvSpPr>
            <p:nvPr/>
          </p:nvSpPr>
          <p:spPr bwMode="auto">
            <a:xfrm>
              <a:off x="3214" y="2093"/>
              <a:ext cx="96" cy="76"/>
            </a:xfrm>
            <a:custGeom>
              <a:avLst/>
              <a:gdLst/>
              <a:ahLst/>
              <a:cxnLst>
                <a:cxn ang="0">
                  <a:pos x="5" y="85"/>
                </a:cxn>
                <a:cxn ang="0">
                  <a:pos x="0" y="79"/>
                </a:cxn>
                <a:cxn ang="0">
                  <a:pos x="2" y="73"/>
                </a:cxn>
                <a:cxn ang="0">
                  <a:pos x="8" y="66"/>
                </a:cxn>
                <a:cxn ang="0">
                  <a:pos x="18" y="54"/>
                </a:cxn>
                <a:cxn ang="0">
                  <a:pos x="9" y="45"/>
                </a:cxn>
                <a:cxn ang="0">
                  <a:pos x="9" y="23"/>
                </a:cxn>
                <a:cxn ang="0">
                  <a:pos x="18" y="4"/>
                </a:cxn>
                <a:cxn ang="0">
                  <a:pos x="114" y="0"/>
                </a:cxn>
                <a:cxn ang="0">
                  <a:pos x="96" y="13"/>
                </a:cxn>
                <a:cxn ang="0">
                  <a:pos x="90" y="49"/>
                </a:cxn>
                <a:cxn ang="0">
                  <a:pos x="51" y="70"/>
                </a:cxn>
                <a:cxn ang="0">
                  <a:pos x="16" y="89"/>
                </a:cxn>
              </a:cxnLst>
              <a:rect l="0" t="0" r="r" b="b"/>
              <a:pathLst>
                <a:path w="114" h="89">
                  <a:moveTo>
                    <a:pt x="5" y="85"/>
                  </a:moveTo>
                  <a:lnTo>
                    <a:pt x="0" y="79"/>
                  </a:lnTo>
                  <a:lnTo>
                    <a:pt x="2" y="73"/>
                  </a:lnTo>
                  <a:lnTo>
                    <a:pt x="8" y="66"/>
                  </a:lnTo>
                  <a:lnTo>
                    <a:pt x="18" y="54"/>
                  </a:lnTo>
                  <a:lnTo>
                    <a:pt x="9" y="45"/>
                  </a:lnTo>
                  <a:lnTo>
                    <a:pt x="9" y="23"/>
                  </a:lnTo>
                  <a:lnTo>
                    <a:pt x="18" y="4"/>
                  </a:lnTo>
                  <a:lnTo>
                    <a:pt x="114" y="0"/>
                  </a:lnTo>
                  <a:lnTo>
                    <a:pt x="96" y="13"/>
                  </a:lnTo>
                  <a:lnTo>
                    <a:pt x="90" y="49"/>
                  </a:lnTo>
                  <a:lnTo>
                    <a:pt x="51" y="70"/>
                  </a:lnTo>
                  <a:lnTo>
                    <a:pt x="16" y="8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50" name="Freeform 147"/>
            <p:cNvSpPr>
              <a:spLocks/>
            </p:cNvSpPr>
            <p:nvPr/>
          </p:nvSpPr>
          <p:spPr bwMode="auto">
            <a:xfrm>
              <a:off x="4052" y="2337"/>
              <a:ext cx="109" cy="210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0" y="20"/>
                </a:cxn>
                <a:cxn ang="0">
                  <a:pos x="44" y="0"/>
                </a:cxn>
                <a:cxn ang="0">
                  <a:pos x="59" y="19"/>
                </a:cxn>
                <a:cxn ang="0">
                  <a:pos x="54" y="52"/>
                </a:cxn>
                <a:cxn ang="0">
                  <a:pos x="95" y="38"/>
                </a:cxn>
                <a:cxn ang="0">
                  <a:pos x="112" y="52"/>
                </a:cxn>
                <a:cxn ang="0">
                  <a:pos x="127" y="85"/>
                </a:cxn>
                <a:cxn ang="0">
                  <a:pos x="123" y="106"/>
                </a:cxn>
                <a:cxn ang="0">
                  <a:pos x="91" y="105"/>
                </a:cxn>
                <a:cxn ang="0">
                  <a:pos x="80" y="114"/>
                </a:cxn>
                <a:cxn ang="0">
                  <a:pos x="86" y="149"/>
                </a:cxn>
                <a:cxn ang="0">
                  <a:pos x="44" y="118"/>
                </a:cxn>
                <a:cxn ang="0">
                  <a:pos x="27" y="172"/>
                </a:cxn>
                <a:cxn ang="0">
                  <a:pos x="47" y="221"/>
                </a:cxn>
                <a:cxn ang="0">
                  <a:pos x="75" y="238"/>
                </a:cxn>
                <a:cxn ang="0">
                  <a:pos x="60" y="248"/>
                </a:cxn>
                <a:cxn ang="0">
                  <a:pos x="57" y="233"/>
                </a:cxn>
                <a:cxn ang="0">
                  <a:pos x="44" y="233"/>
                </a:cxn>
                <a:cxn ang="0">
                  <a:pos x="13" y="205"/>
                </a:cxn>
                <a:cxn ang="0">
                  <a:pos x="18" y="174"/>
                </a:cxn>
                <a:cxn ang="0">
                  <a:pos x="35" y="145"/>
                </a:cxn>
                <a:cxn ang="0">
                  <a:pos x="12" y="97"/>
                </a:cxn>
                <a:cxn ang="0">
                  <a:pos x="19" y="76"/>
                </a:cxn>
                <a:cxn ang="0">
                  <a:pos x="0" y="39"/>
                </a:cxn>
              </a:cxnLst>
              <a:rect l="0" t="0" r="r" b="b"/>
              <a:pathLst>
                <a:path w="128" h="249">
                  <a:moveTo>
                    <a:pt x="0" y="39"/>
                  </a:moveTo>
                  <a:lnTo>
                    <a:pt x="10" y="20"/>
                  </a:lnTo>
                  <a:lnTo>
                    <a:pt x="44" y="0"/>
                  </a:lnTo>
                  <a:lnTo>
                    <a:pt x="59" y="19"/>
                  </a:lnTo>
                  <a:lnTo>
                    <a:pt x="54" y="52"/>
                  </a:lnTo>
                  <a:lnTo>
                    <a:pt x="95" y="38"/>
                  </a:lnTo>
                  <a:lnTo>
                    <a:pt x="112" y="52"/>
                  </a:lnTo>
                  <a:lnTo>
                    <a:pt x="127" y="85"/>
                  </a:lnTo>
                  <a:lnTo>
                    <a:pt x="123" y="106"/>
                  </a:lnTo>
                  <a:lnTo>
                    <a:pt x="91" y="105"/>
                  </a:lnTo>
                  <a:lnTo>
                    <a:pt x="80" y="114"/>
                  </a:lnTo>
                  <a:lnTo>
                    <a:pt x="86" y="149"/>
                  </a:lnTo>
                  <a:lnTo>
                    <a:pt x="44" y="118"/>
                  </a:lnTo>
                  <a:lnTo>
                    <a:pt x="27" y="172"/>
                  </a:lnTo>
                  <a:lnTo>
                    <a:pt x="47" y="221"/>
                  </a:lnTo>
                  <a:lnTo>
                    <a:pt x="75" y="238"/>
                  </a:lnTo>
                  <a:lnTo>
                    <a:pt x="60" y="248"/>
                  </a:lnTo>
                  <a:lnTo>
                    <a:pt x="57" y="233"/>
                  </a:lnTo>
                  <a:lnTo>
                    <a:pt x="44" y="233"/>
                  </a:lnTo>
                  <a:lnTo>
                    <a:pt x="13" y="205"/>
                  </a:lnTo>
                  <a:lnTo>
                    <a:pt x="18" y="174"/>
                  </a:lnTo>
                  <a:lnTo>
                    <a:pt x="35" y="145"/>
                  </a:lnTo>
                  <a:lnTo>
                    <a:pt x="12" y="97"/>
                  </a:lnTo>
                  <a:lnTo>
                    <a:pt x="19" y="76"/>
                  </a:lnTo>
                  <a:lnTo>
                    <a:pt x="0" y="3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51" name="Freeform 148"/>
            <p:cNvSpPr>
              <a:spLocks/>
            </p:cNvSpPr>
            <p:nvPr/>
          </p:nvSpPr>
          <p:spPr bwMode="auto">
            <a:xfrm>
              <a:off x="3425" y="2260"/>
              <a:ext cx="72" cy="50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5" y="26"/>
                </a:cxn>
                <a:cxn ang="0">
                  <a:pos x="11" y="35"/>
                </a:cxn>
                <a:cxn ang="0">
                  <a:pos x="46" y="34"/>
                </a:cxn>
                <a:cxn ang="0">
                  <a:pos x="79" y="0"/>
                </a:cxn>
                <a:cxn ang="0">
                  <a:pos x="84" y="21"/>
                </a:cxn>
                <a:cxn ang="0">
                  <a:pos x="74" y="22"/>
                </a:cxn>
                <a:cxn ang="0">
                  <a:pos x="79" y="34"/>
                </a:cxn>
                <a:cxn ang="0">
                  <a:pos x="67" y="59"/>
                </a:cxn>
                <a:cxn ang="0">
                  <a:pos x="15" y="53"/>
                </a:cxn>
                <a:cxn ang="0">
                  <a:pos x="0" y="27"/>
                </a:cxn>
              </a:cxnLst>
              <a:rect l="0" t="0" r="r" b="b"/>
              <a:pathLst>
                <a:path w="85" h="60">
                  <a:moveTo>
                    <a:pt x="0" y="27"/>
                  </a:moveTo>
                  <a:lnTo>
                    <a:pt x="5" y="26"/>
                  </a:lnTo>
                  <a:lnTo>
                    <a:pt x="11" y="35"/>
                  </a:lnTo>
                  <a:lnTo>
                    <a:pt x="46" y="34"/>
                  </a:lnTo>
                  <a:lnTo>
                    <a:pt x="79" y="0"/>
                  </a:lnTo>
                  <a:lnTo>
                    <a:pt x="84" y="21"/>
                  </a:lnTo>
                  <a:lnTo>
                    <a:pt x="74" y="22"/>
                  </a:lnTo>
                  <a:lnTo>
                    <a:pt x="79" y="34"/>
                  </a:lnTo>
                  <a:lnTo>
                    <a:pt x="67" y="59"/>
                  </a:lnTo>
                  <a:lnTo>
                    <a:pt x="15" y="53"/>
                  </a:lnTo>
                  <a:lnTo>
                    <a:pt x="0" y="2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52" name="Freeform 149"/>
            <p:cNvSpPr>
              <a:spLocks/>
            </p:cNvSpPr>
            <p:nvPr/>
          </p:nvSpPr>
          <p:spPr bwMode="auto">
            <a:xfrm>
              <a:off x="2834" y="2095"/>
              <a:ext cx="55" cy="104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15" y="46"/>
                </a:cxn>
                <a:cxn ang="0">
                  <a:pos x="21" y="2"/>
                </a:cxn>
                <a:cxn ang="0">
                  <a:pos x="60" y="0"/>
                </a:cxn>
                <a:cxn ang="0">
                  <a:pos x="51" y="15"/>
                </a:cxn>
                <a:cxn ang="0">
                  <a:pos x="62" y="34"/>
                </a:cxn>
                <a:cxn ang="0">
                  <a:pos x="39" y="57"/>
                </a:cxn>
                <a:cxn ang="0">
                  <a:pos x="64" y="72"/>
                </a:cxn>
                <a:cxn ang="0">
                  <a:pos x="32" y="122"/>
                </a:cxn>
                <a:cxn ang="0">
                  <a:pos x="28" y="90"/>
                </a:cxn>
                <a:cxn ang="0">
                  <a:pos x="0" y="57"/>
                </a:cxn>
              </a:cxnLst>
              <a:rect l="0" t="0" r="r" b="b"/>
              <a:pathLst>
                <a:path w="65" h="123">
                  <a:moveTo>
                    <a:pt x="0" y="57"/>
                  </a:moveTo>
                  <a:lnTo>
                    <a:pt x="15" y="46"/>
                  </a:lnTo>
                  <a:lnTo>
                    <a:pt x="21" y="2"/>
                  </a:lnTo>
                  <a:lnTo>
                    <a:pt x="60" y="0"/>
                  </a:lnTo>
                  <a:lnTo>
                    <a:pt x="51" y="15"/>
                  </a:lnTo>
                  <a:lnTo>
                    <a:pt x="62" y="34"/>
                  </a:lnTo>
                  <a:lnTo>
                    <a:pt x="39" y="57"/>
                  </a:lnTo>
                  <a:lnTo>
                    <a:pt x="64" y="72"/>
                  </a:lnTo>
                  <a:lnTo>
                    <a:pt x="32" y="122"/>
                  </a:lnTo>
                  <a:lnTo>
                    <a:pt x="28" y="90"/>
                  </a:lnTo>
                  <a:lnTo>
                    <a:pt x="0" y="5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53" name="Freeform 150"/>
            <p:cNvSpPr>
              <a:spLocks/>
            </p:cNvSpPr>
            <p:nvPr/>
          </p:nvSpPr>
          <p:spPr bwMode="auto">
            <a:xfrm>
              <a:off x="3087" y="2019"/>
              <a:ext cx="39" cy="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6" y="2"/>
                </a:cxn>
                <a:cxn ang="0">
                  <a:pos x="30" y="0"/>
                </a:cxn>
                <a:cxn ang="0">
                  <a:pos x="45" y="16"/>
                </a:cxn>
                <a:cxn ang="0">
                  <a:pos x="25" y="17"/>
                </a:cxn>
                <a:cxn ang="0">
                  <a:pos x="2" y="34"/>
                </a:cxn>
                <a:cxn ang="0">
                  <a:pos x="12" y="24"/>
                </a:cxn>
                <a:cxn ang="0">
                  <a:pos x="0" y="23"/>
                </a:cxn>
              </a:cxnLst>
              <a:rect l="0" t="0" r="r" b="b"/>
              <a:pathLst>
                <a:path w="46" h="35">
                  <a:moveTo>
                    <a:pt x="0" y="23"/>
                  </a:moveTo>
                  <a:lnTo>
                    <a:pt x="6" y="2"/>
                  </a:lnTo>
                  <a:lnTo>
                    <a:pt x="30" y="0"/>
                  </a:lnTo>
                  <a:lnTo>
                    <a:pt x="45" y="16"/>
                  </a:lnTo>
                  <a:lnTo>
                    <a:pt x="25" y="17"/>
                  </a:lnTo>
                  <a:lnTo>
                    <a:pt x="2" y="34"/>
                  </a:lnTo>
                  <a:lnTo>
                    <a:pt x="12" y="24"/>
                  </a:lnTo>
                  <a:lnTo>
                    <a:pt x="0" y="23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54" name="Freeform 151"/>
            <p:cNvSpPr>
              <a:spLocks/>
            </p:cNvSpPr>
            <p:nvPr/>
          </p:nvSpPr>
          <p:spPr bwMode="auto">
            <a:xfrm>
              <a:off x="3091" y="2016"/>
              <a:ext cx="250" cy="9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2" y="69"/>
                </a:cxn>
                <a:cxn ang="0">
                  <a:pos x="1" y="72"/>
                </a:cxn>
                <a:cxn ang="0">
                  <a:pos x="12" y="76"/>
                </a:cxn>
                <a:cxn ang="0">
                  <a:pos x="17" y="95"/>
                </a:cxn>
                <a:cxn ang="0">
                  <a:pos x="33" y="93"/>
                </a:cxn>
                <a:cxn ang="0">
                  <a:pos x="17" y="101"/>
                </a:cxn>
                <a:cxn ang="0">
                  <a:pos x="35" y="98"/>
                </a:cxn>
                <a:cxn ang="0">
                  <a:pos x="57" y="110"/>
                </a:cxn>
                <a:cxn ang="0">
                  <a:pos x="75" y="97"/>
                </a:cxn>
                <a:cxn ang="0">
                  <a:pos x="103" y="114"/>
                </a:cxn>
                <a:cxn ang="0">
                  <a:pos x="155" y="97"/>
                </a:cxn>
                <a:cxn ang="0">
                  <a:pos x="154" y="116"/>
                </a:cxn>
                <a:cxn ang="0">
                  <a:pos x="163" y="97"/>
                </a:cxn>
                <a:cxn ang="0">
                  <a:pos x="259" y="93"/>
                </a:cxn>
                <a:cxn ang="0">
                  <a:pos x="295" y="91"/>
                </a:cxn>
                <a:cxn ang="0">
                  <a:pos x="284" y="51"/>
                </a:cxn>
                <a:cxn ang="0">
                  <a:pos x="292" y="42"/>
                </a:cxn>
                <a:cxn ang="0">
                  <a:pos x="262" y="8"/>
                </a:cxn>
                <a:cxn ang="0">
                  <a:pos x="242" y="8"/>
                </a:cxn>
                <a:cxn ang="0">
                  <a:pos x="188" y="22"/>
                </a:cxn>
                <a:cxn ang="0">
                  <a:pos x="141" y="0"/>
                </a:cxn>
                <a:cxn ang="0">
                  <a:pos x="113" y="1"/>
                </a:cxn>
                <a:cxn ang="0">
                  <a:pos x="76" y="20"/>
                </a:cxn>
                <a:cxn ang="0">
                  <a:pos x="46" y="15"/>
                </a:cxn>
                <a:cxn ang="0">
                  <a:pos x="56" y="26"/>
                </a:cxn>
                <a:cxn ang="0">
                  <a:pos x="0" y="39"/>
                </a:cxn>
              </a:cxnLst>
              <a:rect l="0" t="0" r="r" b="b"/>
              <a:pathLst>
                <a:path w="296" h="117">
                  <a:moveTo>
                    <a:pt x="0" y="39"/>
                  </a:moveTo>
                  <a:lnTo>
                    <a:pt x="12" y="69"/>
                  </a:lnTo>
                  <a:lnTo>
                    <a:pt x="1" y="72"/>
                  </a:lnTo>
                  <a:lnTo>
                    <a:pt x="12" y="76"/>
                  </a:lnTo>
                  <a:lnTo>
                    <a:pt x="17" y="95"/>
                  </a:lnTo>
                  <a:lnTo>
                    <a:pt x="33" y="93"/>
                  </a:lnTo>
                  <a:lnTo>
                    <a:pt x="17" y="101"/>
                  </a:lnTo>
                  <a:lnTo>
                    <a:pt x="35" y="98"/>
                  </a:lnTo>
                  <a:lnTo>
                    <a:pt x="57" y="110"/>
                  </a:lnTo>
                  <a:lnTo>
                    <a:pt x="75" y="97"/>
                  </a:lnTo>
                  <a:lnTo>
                    <a:pt x="103" y="114"/>
                  </a:lnTo>
                  <a:lnTo>
                    <a:pt x="155" y="97"/>
                  </a:lnTo>
                  <a:lnTo>
                    <a:pt x="154" y="116"/>
                  </a:lnTo>
                  <a:lnTo>
                    <a:pt x="163" y="97"/>
                  </a:lnTo>
                  <a:lnTo>
                    <a:pt x="259" y="93"/>
                  </a:lnTo>
                  <a:lnTo>
                    <a:pt x="295" y="91"/>
                  </a:lnTo>
                  <a:lnTo>
                    <a:pt x="284" y="51"/>
                  </a:lnTo>
                  <a:lnTo>
                    <a:pt x="292" y="42"/>
                  </a:lnTo>
                  <a:lnTo>
                    <a:pt x="262" y="8"/>
                  </a:lnTo>
                  <a:lnTo>
                    <a:pt x="242" y="8"/>
                  </a:lnTo>
                  <a:lnTo>
                    <a:pt x="188" y="22"/>
                  </a:lnTo>
                  <a:lnTo>
                    <a:pt x="141" y="0"/>
                  </a:lnTo>
                  <a:lnTo>
                    <a:pt x="113" y="1"/>
                  </a:lnTo>
                  <a:lnTo>
                    <a:pt x="76" y="20"/>
                  </a:lnTo>
                  <a:lnTo>
                    <a:pt x="46" y="15"/>
                  </a:lnTo>
                  <a:lnTo>
                    <a:pt x="56" y="26"/>
                  </a:lnTo>
                  <a:lnTo>
                    <a:pt x="0" y="3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55" name="Freeform 152"/>
            <p:cNvSpPr>
              <a:spLocks/>
            </p:cNvSpPr>
            <p:nvPr/>
          </p:nvSpPr>
          <p:spPr bwMode="auto">
            <a:xfrm>
              <a:off x="2627" y="1784"/>
              <a:ext cx="35" cy="26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6" y="25"/>
                </a:cxn>
                <a:cxn ang="0">
                  <a:pos x="23" y="21"/>
                </a:cxn>
                <a:cxn ang="0">
                  <a:pos x="31" y="30"/>
                </a:cxn>
                <a:cxn ang="0">
                  <a:pos x="41" y="19"/>
                </a:cxn>
                <a:cxn ang="0">
                  <a:pos x="32" y="5"/>
                </a:cxn>
                <a:cxn ang="0">
                  <a:pos x="13" y="0"/>
                </a:cxn>
                <a:cxn ang="0">
                  <a:pos x="8" y="10"/>
                </a:cxn>
                <a:cxn ang="0">
                  <a:pos x="0" y="19"/>
                </a:cxn>
              </a:cxnLst>
              <a:rect l="0" t="0" r="r" b="b"/>
              <a:pathLst>
                <a:path w="42" h="31">
                  <a:moveTo>
                    <a:pt x="0" y="19"/>
                  </a:moveTo>
                  <a:lnTo>
                    <a:pt x="6" y="25"/>
                  </a:lnTo>
                  <a:lnTo>
                    <a:pt x="23" y="21"/>
                  </a:lnTo>
                  <a:lnTo>
                    <a:pt x="31" y="30"/>
                  </a:lnTo>
                  <a:lnTo>
                    <a:pt x="41" y="19"/>
                  </a:lnTo>
                  <a:lnTo>
                    <a:pt x="32" y="5"/>
                  </a:lnTo>
                  <a:lnTo>
                    <a:pt x="13" y="0"/>
                  </a:lnTo>
                  <a:lnTo>
                    <a:pt x="8" y="10"/>
                  </a:lnTo>
                  <a:lnTo>
                    <a:pt x="0" y="1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56" name="Freeform 153"/>
            <p:cNvSpPr>
              <a:spLocks/>
            </p:cNvSpPr>
            <p:nvPr/>
          </p:nvSpPr>
          <p:spPr bwMode="auto">
            <a:xfrm>
              <a:off x="2642" y="1728"/>
              <a:ext cx="14" cy="1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3"/>
                </a:cxn>
                <a:cxn ang="0">
                  <a:pos x="16" y="0"/>
                </a:cxn>
                <a:cxn ang="0">
                  <a:pos x="0" y="16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0" y="3"/>
                  </a:lnTo>
                  <a:lnTo>
                    <a:pt x="16" y="0"/>
                  </a:lnTo>
                  <a:lnTo>
                    <a:pt x="0" y="1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57" name="Freeform 154"/>
            <p:cNvSpPr>
              <a:spLocks/>
            </p:cNvSpPr>
            <p:nvPr/>
          </p:nvSpPr>
          <p:spPr bwMode="auto">
            <a:xfrm>
              <a:off x="2646" y="1739"/>
              <a:ext cx="14" cy="14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0" y="0"/>
                </a:cxn>
                <a:cxn ang="0">
                  <a:pos x="16" y="16"/>
                </a:cxn>
                <a:cxn ang="0">
                  <a:pos x="0" y="12"/>
                </a:cxn>
              </a:cxnLst>
              <a:rect l="0" t="0" r="r" b="b"/>
              <a:pathLst>
                <a:path w="17" h="17">
                  <a:moveTo>
                    <a:pt x="0" y="12"/>
                  </a:moveTo>
                  <a:lnTo>
                    <a:pt x="10" y="0"/>
                  </a:lnTo>
                  <a:lnTo>
                    <a:pt x="16" y="16"/>
                  </a:lnTo>
                  <a:lnTo>
                    <a:pt x="0" y="12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58" name="Freeform 155"/>
            <p:cNvSpPr>
              <a:spLocks/>
            </p:cNvSpPr>
            <p:nvPr/>
          </p:nvSpPr>
          <p:spPr bwMode="auto">
            <a:xfrm>
              <a:off x="5274" y="1616"/>
              <a:ext cx="42" cy="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9" y="0"/>
                </a:cxn>
                <a:cxn ang="0">
                  <a:pos x="48" y="8"/>
                </a:cxn>
                <a:cxn ang="0">
                  <a:pos x="38" y="16"/>
                </a:cxn>
                <a:cxn ang="0">
                  <a:pos x="0" y="5"/>
                </a:cxn>
              </a:cxnLst>
              <a:rect l="0" t="0" r="r" b="b"/>
              <a:pathLst>
                <a:path w="49" h="17">
                  <a:moveTo>
                    <a:pt x="0" y="5"/>
                  </a:moveTo>
                  <a:lnTo>
                    <a:pt x="29" y="0"/>
                  </a:lnTo>
                  <a:lnTo>
                    <a:pt x="48" y="8"/>
                  </a:lnTo>
                  <a:lnTo>
                    <a:pt x="38" y="16"/>
                  </a:lnTo>
                  <a:lnTo>
                    <a:pt x="0" y="5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59" name="Freeform 156"/>
            <p:cNvSpPr>
              <a:spLocks/>
            </p:cNvSpPr>
            <p:nvPr/>
          </p:nvSpPr>
          <p:spPr bwMode="auto">
            <a:xfrm>
              <a:off x="4115" y="2303"/>
              <a:ext cx="97" cy="20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7" y="37"/>
                </a:cxn>
                <a:cxn ang="0">
                  <a:pos x="39" y="47"/>
                </a:cxn>
                <a:cxn ang="0">
                  <a:pos x="28" y="66"/>
                </a:cxn>
                <a:cxn ang="0">
                  <a:pos x="67" y="97"/>
                </a:cxn>
                <a:cxn ang="0">
                  <a:pos x="85" y="141"/>
                </a:cxn>
                <a:cxn ang="0">
                  <a:pos x="86" y="178"/>
                </a:cxn>
                <a:cxn ang="0">
                  <a:pos x="38" y="211"/>
                </a:cxn>
                <a:cxn ang="0">
                  <a:pos x="46" y="240"/>
                </a:cxn>
                <a:cxn ang="0">
                  <a:pos x="61" y="219"/>
                </a:cxn>
                <a:cxn ang="0">
                  <a:pos x="70" y="225"/>
                </a:cxn>
                <a:cxn ang="0">
                  <a:pos x="74" y="212"/>
                </a:cxn>
                <a:cxn ang="0">
                  <a:pos x="113" y="190"/>
                </a:cxn>
                <a:cxn ang="0">
                  <a:pos x="107" y="129"/>
                </a:cxn>
                <a:cxn ang="0">
                  <a:pos x="55" y="73"/>
                </a:cxn>
                <a:cxn ang="0">
                  <a:pos x="60" y="55"/>
                </a:cxn>
                <a:cxn ang="0">
                  <a:pos x="91" y="27"/>
                </a:cxn>
                <a:cxn ang="0">
                  <a:pos x="49" y="0"/>
                </a:cxn>
                <a:cxn ang="0">
                  <a:pos x="0" y="12"/>
                </a:cxn>
              </a:cxnLst>
              <a:rect l="0" t="0" r="r" b="b"/>
              <a:pathLst>
                <a:path w="114" h="241">
                  <a:moveTo>
                    <a:pt x="0" y="12"/>
                  </a:moveTo>
                  <a:lnTo>
                    <a:pt x="17" y="37"/>
                  </a:lnTo>
                  <a:lnTo>
                    <a:pt x="39" y="47"/>
                  </a:lnTo>
                  <a:lnTo>
                    <a:pt x="28" y="66"/>
                  </a:lnTo>
                  <a:lnTo>
                    <a:pt x="67" y="97"/>
                  </a:lnTo>
                  <a:lnTo>
                    <a:pt x="85" y="141"/>
                  </a:lnTo>
                  <a:lnTo>
                    <a:pt x="86" y="178"/>
                  </a:lnTo>
                  <a:lnTo>
                    <a:pt x="38" y="211"/>
                  </a:lnTo>
                  <a:lnTo>
                    <a:pt x="46" y="240"/>
                  </a:lnTo>
                  <a:lnTo>
                    <a:pt x="61" y="219"/>
                  </a:lnTo>
                  <a:lnTo>
                    <a:pt x="70" y="225"/>
                  </a:lnTo>
                  <a:lnTo>
                    <a:pt x="74" y="212"/>
                  </a:lnTo>
                  <a:lnTo>
                    <a:pt x="113" y="190"/>
                  </a:lnTo>
                  <a:lnTo>
                    <a:pt x="107" y="129"/>
                  </a:lnTo>
                  <a:lnTo>
                    <a:pt x="55" y="73"/>
                  </a:lnTo>
                  <a:lnTo>
                    <a:pt x="60" y="55"/>
                  </a:lnTo>
                  <a:lnTo>
                    <a:pt x="91" y="27"/>
                  </a:lnTo>
                  <a:lnTo>
                    <a:pt x="49" y="0"/>
                  </a:lnTo>
                  <a:lnTo>
                    <a:pt x="0" y="12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60" name="Freeform 157"/>
            <p:cNvSpPr>
              <a:spLocks/>
            </p:cNvSpPr>
            <p:nvPr/>
          </p:nvSpPr>
          <p:spPr bwMode="auto">
            <a:xfrm>
              <a:off x="3322" y="2361"/>
              <a:ext cx="130" cy="89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40" y="81"/>
                </a:cxn>
                <a:cxn ang="0">
                  <a:pos x="33" y="70"/>
                </a:cxn>
                <a:cxn ang="0">
                  <a:pos x="45" y="56"/>
                </a:cxn>
                <a:cxn ang="0">
                  <a:pos x="86" y="11"/>
                </a:cxn>
                <a:cxn ang="0">
                  <a:pos x="137" y="0"/>
                </a:cxn>
                <a:cxn ang="0">
                  <a:pos x="154" y="40"/>
                </a:cxn>
                <a:cxn ang="0">
                  <a:pos x="140" y="56"/>
                </a:cxn>
                <a:cxn ang="0">
                  <a:pos x="82" y="84"/>
                </a:cxn>
                <a:cxn ang="0">
                  <a:pos x="0" y="104"/>
                </a:cxn>
              </a:cxnLst>
              <a:rect l="0" t="0" r="r" b="b"/>
              <a:pathLst>
                <a:path w="155" h="105">
                  <a:moveTo>
                    <a:pt x="0" y="104"/>
                  </a:moveTo>
                  <a:lnTo>
                    <a:pt x="40" y="81"/>
                  </a:lnTo>
                  <a:lnTo>
                    <a:pt x="33" y="70"/>
                  </a:lnTo>
                  <a:lnTo>
                    <a:pt x="45" y="56"/>
                  </a:lnTo>
                  <a:lnTo>
                    <a:pt x="86" y="11"/>
                  </a:lnTo>
                  <a:lnTo>
                    <a:pt x="137" y="0"/>
                  </a:lnTo>
                  <a:lnTo>
                    <a:pt x="154" y="40"/>
                  </a:lnTo>
                  <a:lnTo>
                    <a:pt x="140" y="56"/>
                  </a:lnTo>
                  <a:lnTo>
                    <a:pt x="82" y="84"/>
                  </a:lnTo>
                  <a:lnTo>
                    <a:pt x="0" y="10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61" name="Freeform 158"/>
            <p:cNvSpPr>
              <a:spLocks/>
            </p:cNvSpPr>
            <p:nvPr/>
          </p:nvSpPr>
          <p:spPr bwMode="auto">
            <a:xfrm>
              <a:off x="3312" y="2384"/>
              <a:ext cx="49" cy="66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2" y="77"/>
                </a:cxn>
                <a:cxn ang="0">
                  <a:pos x="52" y="54"/>
                </a:cxn>
                <a:cxn ang="0">
                  <a:pos x="45" y="43"/>
                </a:cxn>
                <a:cxn ang="0">
                  <a:pos x="57" y="29"/>
                </a:cxn>
                <a:cxn ang="0">
                  <a:pos x="57" y="12"/>
                </a:cxn>
                <a:cxn ang="0">
                  <a:pos x="27" y="0"/>
                </a:cxn>
                <a:cxn ang="0">
                  <a:pos x="0" y="16"/>
                </a:cxn>
              </a:cxnLst>
              <a:rect l="0" t="0" r="r" b="b"/>
              <a:pathLst>
                <a:path w="58" h="78">
                  <a:moveTo>
                    <a:pt x="0" y="16"/>
                  </a:moveTo>
                  <a:lnTo>
                    <a:pt x="12" y="77"/>
                  </a:lnTo>
                  <a:lnTo>
                    <a:pt x="52" y="54"/>
                  </a:lnTo>
                  <a:lnTo>
                    <a:pt x="45" y="43"/>
                  </a:lnTo>
                  <a:lnTo>
                    <a:pt x="57" y="29"/>
                  </a:lnTo>
                  <a:lnTo>
                    <a:pt x="57" y="12"/>
                  </a:lnTo>
                  <a:lnTo>
                    <a:pt x="27" y="0"/>
                  </a:lnTo>
                  <a:lnTo>
                    <a:pt x="0" y="1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62" name="Freeform 159"/>
            <p:cNvSpPr>
              <a:spLocks/>
            </p:cNvSpPr>
            <p:nvPr/>
          </p:nvSpPr>
          <p:spPr bwMode="auto">
            <a:xfrm>
              <a:off x="2994" y="2008"/>
              <a:ext cx="25" cy="4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" y="13"/>
                </a:cxn>
                <a:cxn ang="0">
                  <a:pos x="14" y="0"/>
                </a:cxn>
                <a:cxn ang="0">
                  <a:pos x="29" y="32"/>
                </a:cxn>
                <a:cxn ang="0">
                  <a:pos x="15" y="55"/>
                </a:cxn>
                <a:cxn ang="0">
                  <a:pos x="0" y="42"/>
                </a:cxn>
              </a:cxnLst>
              <a:rect l="0" t="0" r="r" b="b"/>
              <a:pathLst>
                <a:path w="30" h="56">
                  <a:moveTo>
                    <a:pt x="0" y="42"/>
                  </a:moveTo>
                  <a:lnTo>
                    <a:pt x="1" y="13"/>
                  </a:lnTo>
                  <a:lnTo>
                    <a:pt x="14" y="0"/>
                  </a:lnTo>
                  <a:lnTo>
                    <a:pt x="29" y="32"/>
                  </a:lnTo>
                  <a:lnTo>
                    <a:pt x="15" y="55"/>
                  </a:lnTo>
                  <a:lnTo>
                    <a:pt x="0" y="42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63" name="Freeform 160"/>
            <p:cNvSpPr>
              <a:spLocks/>
            </p:cNvSpPr>
            <p:nvPr/>
          </p:nvSpPr>
          <p:spPr bwMode="auto">
            <a:xfrm>
              <a:off x="2773" y="1855"/>
              <a:ext cx="45" cy="3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1" y="2"/>
                </a:cxn>
                <a:cxn ang="0">
                  <a:pos x="35" y="0"/>
                </a:cxn>
                <a:cxn ang="0">
                  <a:pos x="51" y="16"/>
                </a:cxn>
                <a:cxn ang="0">
                  <a:pos x="52" y="28"/>
                </a:cxn>
                <a:cxn ang="0">
                  <a:pos x="47" y="39"/>
                </a:cxn>
                <a:cxn ang="0">
                  <a:pos x="0" y="8"/>
                </a:cxn>
              </a:cxnLst>
              <a:rect l="0" t="0" r="r" b="b"/>
              <a:pathLst>
                <a:path w="53" h="40">
                  <a:moveTo>
                    <a:pt x="0" y="8"/>
                  </a:moveTo>
                  <a:lnTo>
                    <a:pt x="11" y="2"/>
                  </a:lnTo>
                  <a:lnTo>
                    <a:pt x="35" y="0"/>
                  </a:lnTo>
                  <a:lnTo>
                    <a:pt x="51" y="16"/>
                  </a:lnTo>
                  <a:lnTo>
                    <a:pt x="52" y="28"/>
                  </a:lnTo>
                  <a:lnTo>
                    <a:pt x="47" y="39"/>
                  </a:lnTo>
                  <a:lnTo>
                    <a:pt x="0" y="8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64" name="Freeform 161"/>
            <p:cNvSpPr>
              <a:spLocks/>
            </p:cNvSpPr>
            <p:nvPr/>
          </p:nvSpPr>
          <p:spPr bwMode="auto">
            <a:xfrm>
              <a:off x="2845" y="1739"/>
              <a:ext cx="36" cy="54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3" y="18"/>
                </a:cxn>
                <a:cxn ang="0">
                  <a:pos x="36" y="0"/>
                </a:cxn>
                <a:cxn ang="0">
                  <a:pos x="30" y="25"/>
                </a:cxn>
                <a:cxn ang="0">
                  <a:pos x="42" y="33"/>
                </a:cxn>
                <a:cxn ang="0">
                  <a:pos x="21" y="47"/>
                </a:cxn>
                <a:cxn ang="0">
                  <a:pos x="20" y="64"/>
                </a:cxn>
                <a:cxn ang="0">
                  <a:pos x="7" y="64"/>
                </a:cxn>
                <a:cxn ang="0">
                  <a:pos x="0" y="50"/>
                </a:cxn>
              </a:cxnLst>
              <a:rect l="0" t="0" r="r" b="b"/>
              <a:pathLst>
                <a:path w="43" h="65">
                  <a:moveTo>
                    <a:pt x="0" y="50"/>
                  </a:moveTo>
                  <a:lnTo>
                    <a:pt x="3" y="18"/>
                  </a:lnTo>
                  <a:lnTo>
                    <a:pt x="36" y="0"/>
                  </a:lnTo>
                  <a:lnTo>
                    <a:pt x="30" y="25"/>
                  </a:lnTo>
                  <a:lnTo>
                    <a:pt x="42" y="33"/>
                  </a:lnTo>
                  <a:lnTo>
                    <a:pt x="21" y="47"/>
                  </a:lnTo>
                  <a:lnTo>
                    <a:pt x="20" y="64"/>
                  </a:lnTo>
                  <a:lnTo>
                    <a:pt x="7" y="64"/>
                  </a:lnTo>
                  <a:lnTo>
                    <a:pt x="0" y="5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65" name="Freeform 162"/>
            <p:cNvSpPr>
              <a:spLocks/>
            </p:cNvSpPr>
            <p:nvPr/>
          </p:nvSpPr>
          <p:spPr bwMode="auto">
            <a:xfrm>
              <a:off x="2885" y="1768"/>
              <a:ext cx="22" cy="2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0" y="27"/>
                </a:cxn>
                <a:cxn ang="0">
                  <a:pos x="26" y="13"/>
                </a:cxn>
                <a:cxn ang="0">
                  <a:pos x="22" y="0"/>
                </a:cxn>
                <a:cxn ang="0">
                  <a:pos x="0" y="14"/>
                </a:cxn>
              </a:cxnLst>
              <a:rect l="0" t="0" r="r" b="b"/>
              <a:pathLst>
                <a:path w="27" h="28">
                  <a:moveTo>
                    <a:pt x="0" y="14"/>
                  </a:moveTo>
                  <a:lnTo>
                    <a:pt x="20" y="27"/>
                  </a:lnTo>
                  <a:lnTo>
                    <a:pt x="26" y="13"/>
                  </a:lnTo>
                  <a:lnTo>
                    <a:pt x="22" y="0"/>
                  </a:lnTo>
                  <a:lnTo>
                    <a:pt x="0" y="1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66" name="Freeform 163"/>
            <p:cNvSpPr>
              <a:spLocks/>
            </p:cNvSpPr>
            <p:nvPr/>
          </p:nvSpPr>
          <p:spPr bwMode="auto">
            <a:xfrm>
              <a:off x="2675" y="1863"/>
              <a:ext cx="170" cy="149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" y="69"/>
                </a:cxn>
                <a:cxn ang="0">
                  <a:pos x="47" y="80"/>
                </a:cxn>
                <a:cxn ang="0">
                  <a:pos x="40" y="89"/>
                </a:cxn>
                <a:cxn ang="0">
                  <a:pos x="56" y="100"/>
                </a:cxn>
                <a:cxn ang="0">
                  <a:pos x="62" y="120"/>
                </a:cxn>
                <a:cxn ang="0">
                  <a:pos x="44" y="157"/>
                </a:cxn>
                <a:cxn ang="0">
                  <a:pos x="95" y="172"/>
                </a:cxn>
                <a:cxn ang="0">
                  <a:pos x="100" y="174"/>
                </a:cxn>
                <a:cxn ang="0">
                  <a:pos x="123" y="177"/>
                </a:cxn>
                <a:cxn ang="0">
                  <a:pos x="123" y="162"/>
                </a:cxn>
                <a:cxn ang="0">
                  <a:pos x="138" y="154"/>
                </a:cxn>
                <a:cxn ang="0">
                  <a:pos x="170" y="163"/>
                </a:cxn>
                <a:cxn ang="0">
                  <a:pos x="191" y="149"/>
                </a:cxn>
                <a:cxn ang="0">
                  <a:pos x="179" y="127"/>
                </a:cxn>
                <a:cxn ang="0">
                  <a:pos x="184" y="107"/>
                </a:cxn>
                <a:cxn ang="0">
                  <a:pos x="168" y="95"/>
                </a:cxn>
                <a:cxn ang="0">
                  <a:pos x="191" y="71"/>
                </a:cxn>
                <a:cxn ang="0">
                  <a:pos x="201" y="45"/>
                </a:cxn>
                <a:cxn ang="0">
                  <a:pos x="171" y="33"/>
                </a:cxn>
                <a:cxn ang="0">
                  <a:pos x="164" y="31"/>
                </a:cxn>
                <a:cxn ang="0">
                  <a:pos x="117" y="0"/>
                </a:cxn>
                <a:cxn ang="0">
                  <a:pos x="101" y="5"/>
                </a:cxn>
                <a:cxn ang="0">
                  <a:pos x="83" y="35"/>
                </a:cxn>
                <a:cxn ang="0">
                  <a:pos x="43" y="29"/>
                </a:cxn>
                <a:cxn ang="0">
                  <a:pos x="50" y="52"/>
                </a:cxn>
                <a:cxn ang="0">
                  <a:pos x="0" y="54"/>
                </a:cxn>
              </a:cxnLst>
              <a:rect l="0" t="0" r="r" b="b"/>
              <a:pathLst>
                <a:path w="202" h="178">
                  <a:moveTo>
                    <a:pt x="0" y="54"/>
                  </a:moveTo>
                  <a:lnTo>
                    <a:pt x="5" y="69"/>
                  </a:lnTo>
                  <a:lnTo>
                    <a:pt x="47" y="80"/>
                  </a:lnTo>
                  <a:lnTo>
                    <a:pt x="40" y="89"/>
                  </a:lnTo>
                  <a:lnTo>
                    <a:pt x="56" y="100"/>
                  </a:lnTo>
                  <a:lnTo>
                    <a:pt x="62" y="120"/>
                  </a:lnTo>
                  <a:lnTo>
                    <a:pt x="44" y="157"/>
                  </a:lnTo>
                  <a:lnTo>
                    <a:pt x="95" y="172"/>
                  </a:lnTo>
                  <a:lnTo>
                    <a:pt x="100" y="174"/>
                  </a:lnTo>
                  <a:lnTo>
                    <a:pt x="123" y="177"/>
                  </a:lnTo>
                  <a:lnTo>
                    <a:pt x="123" y="162"/>
                  </a:lnTo>
                  <a:lnTo>
                    <a:pt x="138" y="154"/>
                  </a:lnTo>
                  <a:lnTo>
                    <a:pt x="170" y="163"/>
                  </a:lnTo>
                  <a:lnTo>
                    <a:pt x="191" y="149"/>
                  </a:lnTo>
                  <a:lnTo>
                    <a:pt x="179" y="127"/>
                  </a:lnTo>
                  <a:lnTo>
                    <a:pt x="184" y="107"/>
                  </a:lnTo>
                  <a:lnTo>
                    <a:pt x="168" y="95"/>
                  </a:lnTo>
                  <a:lnTo>
                    <a:pt x="191" y="71"/>
                  </a:lnTo>
                  <a:lnTo>
                    <a:pt x="201" y="45"/>
                  </a:lnTo>
                  <a:lnTo>
                    <a:pt x="171" y="33"/>
                  </a:lnTo>
                  <a:lnTo>
                    <a:pt x="164" y="31"/>
                  </a:lnTo>
                  <a:lnTo>
                    <a:pt x="117" y="0"/>
                  </a:lnTo>
                  <a:lnTo>
                    <a:pt x="101" y="5"/>
                  </a:lnTo>
                  <a:lnTo>
                    <a:pt x="83" y="35"/>
                  </a:lnTo>
                  <a:lnTo>
                    <a:pt x="43" y="29"/>
                  </a:lnTo>
                  <a:lnTo>
                    <a:pt x="50" y="52"/>
                  </a:lnTo>
                  <a:lnTo>
                    <a:pt x="0" y="5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67" name="Freeform 164"/>
            <p:cNvSpPr>
              <a:spLocks/>
            </p:cNvSpPr>
            <p:nvPr/>
          </p:nvSpPr>
          <p:spPr bwMode="auto">
            <a:xfrm>
              <a:off x="2816" y="1792"/>
              <a:ext cx="118" cy="133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1" y="91"/>
                </a:cxn>
                <a:cxn ang="0">
                  <a:pos x="2" y="103"/>
                </a:cxn>
                <a:cxn ang="0">
                  <a:pos x="4" y="116"/>
                </a:cxn>
                <a:cxn ang="0">
                  <a:pos x="34" y="128"/>
                </a:cxn>
                <a:cxn ang="0">
                  <a:pos x="24" y="154"/>
                </a:cxn>
                <a:cxn ang="0">
                  <a:pos x="55" y="157"/>
                </a:cxn>
                <a:cxn ang="0">
                  <a:pos x="109" y="157"/>
                </a:cxn>
                <a:cxn ang="0">
                  <a:pos x="124" y="132"/>
                </a:cxn>
                <a:cxn ang="0">
                  <a:pos x="95" y="99"/>
                </a:cxn>
                <a:cxn ang="0">
                  <a:pos x="130" y="82"/>
                </a:cxn>
                <a:cxn ang="0">
                  <a:pos x="140" y="87"/>
                </a:cxn>
                <a:cxn ang="0">
                  <a:pos x="130" y="25"/>
                </a:cxn>
                <a:cxn ang="0">
                  <a:pos x="105" y="9"/>
                </a:cxn>
                <a:cxn ang="0">
                  <a:pos x="75" y="20"/>
                </a:cxn>
                <a:cxn ang="0">
                  <a:pos x="80" y="13"/>
                </a:cxn>
                <a:cxn ang="0">
                  <a:pos x="55" y="0"/>
                </a:cxn>
                <a:cxn ang="0">
                  <a:pos x="42" y="0"/>
                </a:cxn>
                <a:cxn ang="0">
                  <a:pos x="41" y="35"/>
                </a:cxn>
                <a:cxn ang="0">
                  <a:pos x="28" y="26"/>
                </a:cxn>
                <a:cxn ang="0">
                  <a:pos x="19" y="37"/>
                </a:cxn>
                <a:cxn ang="0">
                  <a:pos x="17" y="58"/>
                </a:cxn>
                <a:cxn ang="0">
                  <a:pos x="0" y="65"/>
                </a:cxn>
              </a:cxnLst>
              <a:rect l="0" t="0" r="r" b="b"/>
              <a:pathLst>
                <a:path w="141" h="158">
                  <a:moveTo>
                    <a:pt x="0" y="65"/>
                  </a:moveTo>
                  <a:lnTo>
                    <a:pt x="1" y="91"/>
                  </a:lnTo>
                  <a:lnTo>
                    <a:pt x="2" y="103"/>
                  </a:lnTo>
                  <a:lnTo>
                    <a:pt x="4" y="116"/>
                  </a:lnTo>
                  <a:lnTo>
                    <a:pt x="34" y="128"/>
                  </a:lnTo>
                  <a:lnTo>
                    <a:pt x="24" y="154"/>
                  </a:lnTo>
                  <a:lnTo>
                    <a:pt x="55" y="157"/>
                  </a:lnTo>
                  <a:lnTo>
                    <a:pt x="109" y="157"/>
                  </a:lnTo>
                  <a:lnTo>
                    <a:pt x="124" y="132"/>
                  </a:lnTo>
                  <a:lnTo>
                    <a:pt x="95" y="99"/>
                  </a:lnTo>
                  <a:lnTo>
                    <a:pt x="130" y="82"/>
                  </a:lnTo>
                  <a:lnTo>
                    <a:pt x="140" y="87"/>
                  </a:lnTo>
                  <a:lnTo>
                    <a:pt x="130" y="25"/>
                  </a:lnTo>
                  <a:lnTo>
                    <a:pt x="105" y="9"/>
                  </a:lnTo>
                  <a:lnTo>
                    <a:pt x="75" y="20"/>
                  </a:lnTo>
                  <a:lnTo>
                    <a:pt x="80" y="13"/>
                  </a:lnTo>
                  <a:lnTo>
                    <a:pt x="55" y="0"/>
                  </a:lnTo>
                  <a:lnTo>
                    <a:pt x="42" y="0"/>
                  </a:lnTo>
                  <a:lnTo>
                    <a:pt x="41" y="35"/>
                  </a:lnTo>
                  <a:lnTo>
                    <a:pt x="28" y="26"/>
                  </a:lnTo>
                  <a:lnTo>
                    <a:pt x="19" y="37"/>
                  </a:lnTo>
                  <a:lnTo>
                    <a:pt x="17" y="58"/>
                  </a:lnTo>
                  <a:lnTo>
                    <a:pt x="0" y="65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68" name="Freeform 165"/>
            <p:cNvSpPr>
              <a:spLocks/>
            </p:cNvSpPr>
            <p:nvPr/>
          </p:nvSpPr>
          <p:spPr bwMode="auto">
            <a:xfrm>
              <a:off x="3007" y="2020"/>
              <a:ext cx="86" cy="86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" y="17"/>
                </a:cxn>
                <a:cxn ang="0">
                  <a:pos x="46" y="8"/>
                </a:cxn>
                <a:cxn ang="0">
                  <a:pos x="86" y="9"/>
                </a:cxn>
                <a:cxn ang="0">
                  <a:pos x="101" y="0"/>
                </a:cxn>
                <a:cxn ang="0">
                  <a:pos x="95" y="21"/>
                </a:cxn>
                <a:cxn ang="0">
                  <a:pos x="68" y="16"/>
                </a:cxn>
                <a:cxn ang="0">
                  <a:pos x="55" y="34"/>
                </a:cxn>
                <a:cxn ang="0">
                  <a:pos x="41" y="24"/>
                </a:cxn>
                <a:cxn ang="0">
                  <a:pos x="50" y="51"/>
                </a:cxn>
                <a:cxn ang="0">
                  <a:pos x="38" y="56"/>
                </a:cxn>
                <a:cxn ang="0">
                  <a:pos x="63" y="68"/>
                </a:cxn>
                <a:cxn ang="0">
                  <a:pos x="63" y="78"/>
                </a:cxn>
                <a:cxn ang="0">
                  <a:pos x="42" y="81"/>
                </a:cxn>
                <a:cxn ang="0">
                  <a:pos x="48" y="101"/>
                </a:cxn>
                <a:cxn ang="0">
                  <a:pos x="25" y="94"/>
                </a:cxn>
                <a:cxn ang="0">
                  <a:pos x="17" y="76"/>
                </a:cxn>
                <a:cxn ang="0">
                  <a:pos x="49" y="69"/>
                </a:cxn>
                <a:cxn ang="0">
                  <a:pos x="17" y="66"/>
                </a:cxn>
                <a:cxn ang="0">
                  <a:pos x="0" y="40"/>
                </a:cxn>
              </a:cxnLst>
              <a:rect l="0" t="0" r="r" b="b"/>
              <a:pathLst>
                <a:path w="102" h="102">
                  <a:moveTo>
                    <a:pt x="0" y="40"/>
                  </a:moveTo>
                  <a:lnTo>
                    <a:pt x="14" y="17"/>
                  </a:lnTo>
                  <a:lnTo>
                    <a:pt x="46" y="8"/>
                  </a:lnTo>
                  <a:lnTo>
                    <a:pt x="86" y="9"/>
                  </a:lnTo>
                  <a:lnTo>
                    <a:pt x="101" y="0"/>
                  </a:lnTo>
                  <a:lnTo>
                    <a:pt x="95" y="21"/>
                  </a:lnTo>
                  <a:lnTo>
                    <a:pt x="68" y="16"/>
                  </a:lnTo>
                  <a:lnTo>
                    <a:pt x="55" y="34"/>
                  </a:lnTo>
                  <a:lnTo>
                    <a:pt x="41" y="24"/>
                  </a:lnTo>
                  <a:lnTo>
                    <a:pt x="50" y="51"/>
                  </a:lnTo>
                  <a:lnTo>
                    <a:pt x="38" y="56"/>
                  </a:lnTo>
                  <a:lnTo>
                    <a:pt x="63" y="68"/>
                  </a:lnTo>
                  <a:lnTo>
                    <a:pt x="63" y="78"/>
                  </a:lnTo>
                  <a:lnTo>
                    <a:pt x="42" y="81"/>
                  </a:lnTo>
                  <a:lnTo>
                    <a:pt x="48" y="101"/>
                  </a:lnTo>
                  <a:lnTo>
                    <a:pt x="25" y="94"/>
                  </a:lnTo>
                  <a:lnTo>
                    <a:pt x="17" y="76"/>
                  </a:lnTo>
                  <a:lnTo>
                    <a:pt x="49" y="69"/>
                  </a:lnTo>
                  <a:lnTo>
                    <a:pt x="17" y="66"/>
                  </a:lnTo>
                  <a:lnTo>
                    <a:pt x="0" y="4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69" name="Freeform 166"/>
            <p:cNvSpPr>
              <a:spLocks/>
            </p:cNvSpPr>
            <p:nvPr/>
          </p:nvSpPr>
          <p:spPr bwMode="auto">
            <a:xfrm>
              <a:off x="2953" y="1907"/>
              <a:ext cx="90" cy="49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6" y="9"/>
                </a:cxn>
                <a:cxn ang="0">
                  <a:pos x="38" y="16"/>
                </a:cxn>
                <a:cxn ang="0">
                  <a:pos x="75" y="0"/>
                </a:cxn>
                <a:cxn ang="0">
                  <a:pos x="96" y="3"/>
                </a:cxn>
                <a:cxn ang="0">
                  <a:pos x="107" y="12"/>
                </a:cxn>
                <a:cxn ang="0">
                  <a:pos x="65" y="50"/>
                </a:cxn>
                <a:cxn ang="0">
                  <a:pos x="30" y="57"/>
                </a:cxn>
                <a:cxn ang="0">
                  <a:pos x="0" y="34"/>
                </a:cxn>
              </a:cxnLst>
              <a:rect l="0" t="0" r="r" b="b"/>
              <a:pathLst>
                <a:path w="108" h="58">
                  <a:moveTo>
                    <a:pt x="0" y="34"/>
                  </a:moveTo>
                  <a:lnTo>
                    <a:pt x="16" y="9"/>
                  </a:lnTo>
                  <a:lnTo>
                    <a:pt x="38" y="16"/>
                  </a:lnTo>
                  <a:lnTo>
                    <a:pt x="75" y="0"/>
                  </a:lnTo>
                  <a:lnTo>
                    <a:pt x="96" y="3"/>
                  </a:lnTo>
                  <a:lnTo>
                    <a:pt x="107" y="12"/>
                  </a:lnTo>
                  <a:lnTo>
                    <a:pt x="65" y="50"/>
                  </a:lnTo>
                  <a:lnTo>
                    <a:pt x="30" y="57"/>
                  </a:lnTo>
                  <a:lnTo>
                    <a:pt x="0" y="3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70" name="Freeform 167"/>
            <p:cNvSpPr>
              <a:spLocks/>
            </p:cNvSpPr>
            <p:nvPr/>
          </p:nvSpPr>
          <p:spPr bwMode="auto">
            <a:xfrm>
              <a:off x="2826" y="1932"/>
              <a:ext cx="159" cy="1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5" y="24"/>
                </a:cxn>
                <a:cxn ang="0">
                  <a:pos x="27" y="14"/>
                </a:cxn>
                <a:cxn ang="0">
                  <a:pos x="37" y="23"/>
                </a:cxn>
                <a:cxn ang="0">
                  <a:pos x="59" y="4"/>
                </a:cxn>
                <a:cxn ang="0">
                  <a:pos x="84" y="0"/>
                </a:cxn>
                <a:cxn ang="0">
                  <a:pos x="112" y="12"/>
                </a:cxn>
                <a:cxn ang="0">
                  <a:pos x="112" y="32"/>
                </a:cxn>
                <a:cxn ang="0">
                  <a:pos x="91" y="35"/>
                </a:cxn>
                <a:cxn ang="0">
                  <a:pos x="93" y="59"/>
                </a:cxn>
                <a:cxn ang="0">
                  <a:pos x="128" y="99"/>
                </a:cxn>
                <a:cxn ang="0">
                  <a:pos x="150" y="102"/>
                </a:cxn>
                <a:cxn ang="0">
                  <a:pos x="148" y="110"/>
                </a:cxn>
                <a:cxn ang="0">
                  <a:pos x="188" y="136"/>
                </a:cxn>
                <a:cxn ang="0">
                  <a:pos x="160" y="132"/>
                </a:cxn>
                <a:cxn ang="0">
                  <a:pos x="166" y="158"/>
                </a:cxn>
                <a:cxn ang="0">
                  <a:pos x="150" y="177"/>
                </a:cxn>
                <a:cxn ang="0">
                  <a:pos x="142" y="137"/>
                </a:cxn>
                <a:cxn ang="0">
                  <a:pos x="72" y="93"/>
                </a:cxn>
                <a:cxn ang="0">
                  <a:pos x="55" y="63"/>
                </a:cxn>
                <a:cxn ang="0">
                  <a:pos x="33" y="53"/>
                </a:cxn>
                <a:cxn ang="0">
                  <a:pos x="12" y="66"/>
                </a:cxn>
                <a:cxn ang="0">
                  <a:pos x="0" y="44"/>
                </a:cxn>
              </a:cxnLst>
              <a:rect l="0" t="0" r="r" b="b"/>
              <a:pathLst>
                <a:path w="189" h="178">
                  <a:moveTo>
                    <a:pt x="0" y="44"/>
                  </a:moveTo>
                  <a:lnTo>
                    <a:pt x="5" y="24"/>
                  </a:lnTo>
                  <a:lnTo>
                    <a:pt x="27" y="14"/>
                  </a:lnTo>
                  <a:lnTo>
                    <a:pt x="37" y="23"/>
                  </a:lnTo>
                  <a:lnTo>
                    <a:pt x="59" y="4"/>
                  </a:lnTo>
                  <a:lnTo>
                    <a:pt x="84" y="0"/>
                  </a:lnTo>
                  <a:lnTo>
                    <a:pt x="112" y="12"/>
                  </a:lnTo>
                  <a:lnTo>
                    <a:pt x="112" y="32"/>
                  </a:lnTo>
                  <a:lnTo>
                    <a:pt x="91" y="35"/>
                  </a:lnTo>
                  <a:lnTo>
                    <a:pt x="93" y="59"/>
                  </a:lnTo>
                  <a:lnTo>
                    <a:pt x="128" y="99"/>
                  </a:lnTo>
                  <a:lnTo>
                    <a:pt x="150" y="102"/>
                  </a:lnTo>
                  <a:lnTo>
                    <a:pt x="148" y="110"/>
                  </a:lnTo>
                  <a:lnTo>
                    <a:pt x="188" y="136"/>
                  </a:lnTo>
                  <a:lnTo>
                    <a:pt x="160" y="132"/>
                  </a:lnTo>
                  <a:lnTo>
                    <a:pt x="166" y="158"/>
                  </a:lnTo>
                  <a:lnTo>
                    <a:pt x="150" y="177"/>
                  </a:lnTo>
                  <a:lnTo>
                    <a:pt x="142" y="137"/>
                  </a:lnTo>
                  <a:lnTo>
                    <a:pt x="72" y="93"/>
                  </a:lnTo>
                  <a:lnTo>
                    <a:pt x="55" y="63"/>
                  </a:lnTo>
                  <a:lnTo>
                    <a:pt x="33" y="53"/>
                  </a:lnTo>
                  <a:lnTo>
                    <a:pt x="12" y="66"/>
                  </a:lnTo>
                  <a:lnTo>
                    <a:pt x="0" y="4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71" name="Freeform 168"/>
            <p:cNvSpPr>
              <a:spLocks/>
            </p:cNvSpPr>
            <p:nvPr/>
          </p:nvSpPr>
          <p:spPr bwMode="auto">
            <a:xfrm>
              <a:off x="2904" y="2077"/>
              <a:ext cx="42" cy="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1" y="28"/>
                </a:cxn>
                <a:cxn ang="0">
                  <a:pos x="49" y="0"/>
                </a:cxn>
                <a:cxn ang="0">
                  <a:pos x="0" y="6"/>
                </a:cxn>
              </a:cxnLst>
              <a:rect l="0" t="0" r="r" b="b"/>
              <a:pathLst>
                <a:path w="50" h="29">
                  <a:moveTo>
                    <a:pt x="0" y="6"/>
                  </a:moveTo>
                  <a:lnTo>
                    <a:pt x="41" y="28"/>
                  </a:lnTo>
                  <a:lnTo>
                    <a:pt x="49" y="0"/>
                  </a:lnTo>
                  <a:lnTo>
                    <a:pt x="0" y="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72" name="Freeform 169"/>
            <p:cNvSpPr>
              <a:spLocks/>
            </p:cNvSpPr>
            <p:nvPr/>
          </p:nvSpPr>
          <p:spPr bwMode="auto">
            <a:xfrm>
              <a:off x="2782" y="1824"/>
              <a:ext cx="50" cy="46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3" y="33"/>
                </a:cxn>
                <a:cxn ang="0">
                  <a:pos x="12" y="27"/>
                </a:cxn>
                <a:cxn ang="0">
                  <a:pos x="23" y="9"/>
                </a:cxn>
                <a:cxn ang="0">
                  <a:pos x="32" y="21"/>
                </a:cxn>
                <a:cxn ang="0">
                  <a:pos x="32" y="0"/>
                </a:cxn>
                <a:cxn ang="0">
                  <a:pos x="58" y="0"/>
                </a:cxn>
                <a:cxn ang="0">
                  <a:pos x="56" y="21"/>
                </a:cxn>
                <a:cxn ang="0">
                  <a:pos x="39" y="28"/>
                </a:cxn>
                <a:cxn ang="0">
                  <a:pos x="40" y="54"/>
                </a:cxn>
                <a:cxn ang="0">
                  <a:pos x="24" y="38"/>
                </a:cxn>
                <a:cxn ang="0">
                  <a:pos x="0" y="40"/>
                </a:cxn>
              </a:cxnLst>
              <a:rect l="0" t="0" r="r" b="b"/>
              <a:pathLst>
                <a:path w="59" h="55">
                  <a:moveTo>
                    <a:pt x="0" y="40"/>
                  </a:moveTo>
                  <a:lnTo>
                    <a:pt x="23" y="33"/>
                  </a:lnTo>
                  <a:lnTo>
                    <a:pt x="12" y="27"/>
                  </a:lnTo>
                  <a:lnTo>
                    <a:pt x="23" y="9"/>
                  </a:lnTo>
                  <a:lnTo>
                    <a:pt x="32" y="21"/>
                  </a:lnTo>
                  <a:lnTo>
                    <a:pt x="32" y="0"/>
                  </a:lnTo>
                  <a:lnTo>
                    <a:pt x="58" y="0"/>
                  </a:lnTo>
                  <a:lnTo>
                    <a:pt x="56" y="21"/>
                  </a:lnTo>
                  <a:lnTo>
                    <a:pt x="39" y="28"/>
                  </a:lnTo>
                  <a:lnTo>
                    <a:pt x="40" y="54"/>
                  </a:lnTo>
                  <a:lnTo>
                    <a:pt x="24" y="38"/>
                  </a:lnTo>
                  <a:lnTo>
                    <a:pt x="0" y="4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73" name="Freeform 170"/>
            <p:cNvSpPr>
              <a:spLocks/>
            </p:cNvSpPr>
            <p:nvPr/>
          </p:nvSpPr>
          <p:spPr bwMode="auto">
            <a:xfrm>
              <a:off x="2925" y="1794"/>
              <a:ext cx="136" cy="105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10" y="87"/>
                </a:cxn>
                <a:cxn ang="0">
                  <a:pos x="92" y="119"/>
                </a:cxn>
                <a:cxn ang="0">
                  <a:pos x="133" y="123"/>
                </a:cxn>
                <a:cxn ang="0">
                  <a:pos x="160" y="91"/>
                </a:cxn>
                <a:cxn ang="0">
                  <a:pos x="146" y="54"/>
                </a:cxn>
                <a:cxn ang="0">
                  <a:pos x="156" y="45"/>
                </a:cxn>
                <a:cxn ang="0">
                  <a:pos x="149" y="17"/>
                </a:cxn>
                <a:cxn ang="0">
                  <a:pos x="88" y="7"/>
                </a:cxn>
                <a:cxn ang="0">
                  <a:pos x="49" y="0"/>
                </a:cxn>
                <a:cxn ang="0">
                  <a:pos x="0" y="23"/>
                </a:cxn>
              </a:cxnLst>
              <a:rect l="0" t="0" r="r" b="b"/>
              <a:pathLst>
                <a:path w="161" h="124">
                  <a:moveTo>
                    <a:pt x="0" y="23"/>
                  </a:moveTo>
                  <a:lnTo>
                    <a:pt x="10" y="87"/>
                  </a:lnTo>
                  <a:lnTo>
                    <a:pt x="92" y="119"/>
                  </a:lnTo>
                  <a:lnTo>
                    <a:pt x="133" y="123"/>
                  </a:lnTo>
                  <a:lnTo>
                    <a:pt x="160" y="91"/>
                  </a:lnTo>
                  <a:lnTo>
                    <a:pt x="146" y="54"/>
                  </a:lnTo>
                  <a:lnTo>
                    <a:pt x="156" y="45"/>
                  </a:lnTo>
                  <a:lnTo>
                    <a:pt x="149" y="17"/>
                  </a:lnTo>
                  <a:lnTo>
                    <a:pt x="88" y="7"/>
                  </a:lnTo>
                  <a:lnTo>
                    <a:pt x="49" y="0"/>
                  </a:lnTo>
                  <a:lnTo>
                    <a:pt x="0" y="23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74" name="Freeform 171"/>
            <p:cNvSpPr>
              <a:spLocks/>
            </p:cNvSpPr>
            <p:nvPr/>
          </p:nvSpPr>
          <p:spPr bwMode="auto">
            <a:xfrm>
              <a:off x="2613" y="1990"/>
              <a:ext cx="166" cy="12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5" y="36"/>
                </a:cxn>
                <a:cxn ang="0">
                  <a:pos x="47" y="39"/>
                </a:cxn>
                <a:cxn ang="0">
                  <a:pos x="29" y="77"/>
                </a:cxn>
                <a:cxn ang="0">
                  <a:pos x="29" y="123"/>
                </a:cxn>
                <a:cxn ang="0">
                  <a:pos x="58" y="143"/>
                </a:cxn>
                <a:cxn ang="0">
                  <a:pos x="116" y="130"/>
                </a:cxn>
                <a:cxn ang="0">
                  <a:pos x="148" y="96"/>
                </a:cxn>
                <a:cxn ang="0">
                  <a:pos x="142" y="81"/>
                </a:cxn>
                <a:cxn ang="0">
                  <a:pos x="159" y="56"/>
                </a:cxn>
                <a:cxn ang="0">
                  <a:pos x="196" y="36"/>
                </a:cxn>
                <a:cxn ang="0">
                  <a:pos x="196" y="25"/>
                </a:cxn>
                <a:cxn ang="0">
                  <a:pos x="173" y="22"/>
                </a:cxn>
                <a:cxn ang="0">
                  <a:pos x="168" y="20"/>
                </a:cxn>
                <a:cxn ang="0">
                  <a:pos x="117" y="5"/>
                </a:cxn>
                <a:cxn ang="0">
                  <a:pos x="16" y="0"/>
                </a:cxn>
                <a:cxn ang="0">
                  <a:pos x="0" y="12"/>
                </a:cxn>
              </a:cxnLst>
              <a:rect l="0" t="0" r="r" b="b"/>
              <a:pathLst>
                <a:path w="197" h="144">
                  <a:moveTo>
                    <a:pt x="0" y="12"/>
                  </a:moveTo>
                  <a:lnTo>
                    <a:pt x="5" y="36"/>
                  </a:lnTo>
                  <a:lnTo>
                    <a:pt x="47" y="39"/>
                  </a:lnTo>
                  <a:lnTo>
                    <a:pt x="29" y="77"/>
                  </a:lnTo>
                  <a:lnTo>
                    <a:pt x="29" y="123"/>
                  </a:lnTo>
                  <a:lnTo>
                    <a:pt x="58" y="143"/>
                  </a:lnTo>
                  <a:lnTo>
                    <a:pt x="116" y="130"/>
                  </a:lnTo>
                  <a:lnTo>
                    <a:pt x="148" y="96"/>
                  </a:lnTo>
                  <a:lnTo>
                    <a:pt x="142" y="81"/>
                  </a:lnTo>
                  <a:lnTo>
                    <a:pt x="159" y="56"/>
                  </a:lnTo>
                  <a:lnTo>
                    <a:pt x="196" y="36"/>
                  </a:lnTo>
                  <a:lnTo>
                    <a:pt x="196" y="25"/>
                  </a:lnTo>
                  <a:lnTo>
                    <a:pt x="173" y="22"/>
                  </a:lnTo>
                  <a:lnTo>
                    <a:pt x="168" y="20"/>
                  </a:lnTo>
                  <a:lnTo>
                    <a:pt x="117" y="5"/>
                  </a:lnTo>
                  <a:lnTo>
                    <a:pt x="16" y="0"/>
                  </a:lnTo>
                  <a:lnTo>
                    <a:pt x="0" y="12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75" name="Freeform 172"/>
            <p:cNvSpPr>
              <a:spLocks/>
            </p:cNvSpPr>
            <p:nvPr/>
          </p:nvSpPr>
          <p:spPr bwMode="auto">
            <a:xfrm>
              <a:off x="2886" y="1495"/>
              <a:ext cx="175" cy="289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8" y="296"/>
                </a:cxn>
                <a:cxn ang="0">
                  <a:pos x="26" y="315"/>
                </a:cxn>
                <a:cxn ang="0">
                  <a:pos x="25" y="342"/>
                </a:cxn>
                <a:cxn ang="0">
                  <a:pos x="74" y="324"/>
                </a:cxn>
                <a:cxn ang="0">
                  <a:pos x="87" y="270"/>
                </a:cxn>
                <a:cxn ang="0">
                  <a:pos x="78" y="268"/>
                </a:cxn>
                <a:cxn ang="0">
                  <a:pos x="115" y="251"/>
                </a:cxn>
                <a:cxn ang="0">
                  <a:pos x="80" y="247"/>
                </a:cxn>
                <a:cxn ang="0">
                  <a:pos x="106" y="251"/>
                </a:cxn>
                <a:cxn ang="0">
                  <a:pos x="121" y="237"/>
                </a:cxn>
                <a:cxn ang="0">
                  <a:pos x="99" y="219"/>
                </a:cxn>
                <a:cxn ang="0">
                  <a:pos x="79" y="231"/>
                </a:cxn>
                <a:cxn ang="0">
                  <a:pos x="95" y="221"/>
                </a:cxn>
                <a:cxn ang="0">
                  <a:pos x="96" y="171"/>
                </a:cxn>
                <a:cxn ang="0">
                  <a:pos x="166" y="125"/>
                </a:cxn>
                <a:cxn ang="0">
                  <a:pos x="160" y="115"/>
                </a:cxn>
                <a:cxn ang="0">
                  <a:pos x="172" y="91"/>
                </a:cxn>
                <a:cxn ang="0">
                  <a:pos x="206" y="84"/>
                </a:cxn>
                <a:cxn ang="0">
                  <a:pos x="197" y="29"/>
                </a:cxn>
                <a:cxn ang="0">
                  <a:pos x="150" y="0"/>
                </a:cxn>
                <a:cxn ang="0">
                  <a:pos x="142" y="0"/>
                </a:cxn>
                <a:cxn ang="0">
                  <a:pos x="142" y="18"/>
                </a:cxn>
                <a:cxn ang="0">
                  <a:pos x="113" y="14"/>
                </a:cxn>
                <a:cxn ang="0">
                  <a:pos x="106" y="29"/>
                </a:cxn>
                <a:cxn ang="0">
                  <a:pos x="87" y="33"/>
                </a:cxn>
                <a:cxn ang="0">
                  <a:pos x="81" y="55"/>
                </a:cxn>
                <a:cxn ang="0">
                  <a:pos x="54" y="81"/>
                </a:cxn>
                <a:cxn ang="0">
                  <a:pos x="40" y="118"/>
                </a:cxn>
                <a:cxn ang="0">
                  <a:pos x="46" y="133"/>
                </a:cxn>
                <a:cxn ang="0">
                  <a:pos x="17" y="144"/>
                </a:cxn>
                <a:cxn ang="0">
                  <a:pos x="15" y="192"/>
                </a:cxn>
                <a:cxn ang="0">
                  <a:pos x="24" y="202"/>
                </a:cxn>
                <a:cxn ang="0">
                  <a:pos x="15" y="211"/>
                </a:cxn>
                <a:cxn ang="0">
                  <a:pos x="19" y="233"/>
                </a:cxn>
                <a:cxn ang="0">
                  <a:pos x="0" y="257"/>
                </a:cxn>
              </a:cxnLst>
              <a:rect l="0" t="0" r="r" b="b"/>
              <a:pathLst>
                <a:path w="207" h="343">
                  <a:moveTo>
                    <a:pt x="0" y="257"/>
                  </a:moveTo>
                  <a:lnTo>
                    <a:pt x="8" y="296"/>
                  </a:lnTo>
                  <a:lnTo>
                    <a:pt x="26" y="315"/>
                  </a:lnTo>
                  <a:lnTo>
                    <a:pt x="25" y="342"/>
                  </a:lnTo>
                  <a:lnTo>
                    <a:pt x="74" y="324"/>
                  </a:lnTo>
                  <a:lnTo>
                    <a:pt x="87" y="270"/>
                  </a:lnTo>
                  <a:lnTo>
                    <a:pt x="78" y="268"/>
                  </a:lnTo>
                  <a:lnTo>
                    <a:pt x="115" y="251"/>
                  </a:lnTo>
                  <a:lnTo>
                    <a:pt x="80" y="247"/>
                  </a:lnTo>
                  <a:lnTo>
                    <a:pt x="106" y="251"/>
                  </a:lnTo>
                  <a:lnTo>
                    <a:pt x="121" y="237"/>
                  </a:lnTo>
                  <a:lnTo>
                    <a:pt x="99" y="219"/>
                  </a:lnTo>
                  <a:lnTo>
                    <a:pt x="79" y="231"/>
                  </a:lnTo>
                  <a:lnTo>
                    <a:pt x="95" y="221"/>
                  </a:lnTo>
                  <a:lnTo>
                    <a:pt x="96" y="171"/>
                  </a:lnTo>
                  <a:lnTo>
                    <a:pt x="166" y="125"/>
                  </a:lnTo>
                  <a:lnTo>
                    <a:pt x="160" y="115"/>
                  </a:lnTo>
                  <a:lnTo>
                    <a:pt x="172" y="91"/>
                  </a:lnTo>
                  <a:lnTo>
                    <a:pt x="206" y="84"/>
                  </a:lnTo>
                  <a:lnTo>
                    <a:pt x="197" y="29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18"/>
                  </a:lnTo>
                  <a:lnTo>
                    <a:pt x="113" y="14"/>
                  </a:lnTo>
                  <a:lnTo>
                    <a:pt x="106" y="29"/>
                  </a:lnTo>
                  <a:lnTo>
                    <a:pt x="87" y="33"/>
                  </a:lnTo>
                  <a:lnTo>
                    <a:pt x="81" y="55"/>
                  </a:lnTo>
                  <a:lnTo>
                    <a:pt x="54" y="81"/>
                  </a:lnTo>
                  <a:lnTo>
                    <a:pt x="40" y="118"/>
                  </a:lnTo>
                  <a:lnTo>
                    <a:pt x="46" y="133"/>
                  </a:lnTo>
                  <a:lnTo>
                    <a:pt x="17" y="144"/>
                  </a:lnTo>
                  <a:lnTo>
                    <a:pt x="15" y="192"/>
                  </a:lnTo>
                  <a:lnTo>
                    <a:pt x="24" y="202"/>
                  </a:lnTo>
                  <a:lnTo>
                    <a:pt x="15" y="211"/>
                  </a:lnTo>
                  <a:lnTo>
                    <a:pt x="19" y="233"/>
                  </a:lnTo>
                  <a:lnTo>
                    <a:pt x="0" y="25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76" name="Freeform 173"/>
            <p:cNvSpPr>
              <a:spLocks/>
            </p:cNvSpPr>
            <p:nvPr/>
          </p:nvSpPr>
          <p:spPr bwMode="auto">
            <a:xfrm>
              <a:off x="2599" y="1788"/>
              <a:ext cx="55" cy="6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8" y="71"/>
                </a:cxn>
                <a:cxn ang="0">
                  <a:pos x="1" y="77"/>
                </a:cxn>
                <a:cxn ang="0">
                  <a:pos x="60" y="65"/>
                </a:cxn>
                <a:cxn ang="0">
                  <a:pos x="64" y="25"/>
                </a:cxn>
                <a:cxn ang="0">
                  <a:pos x="56" y="16"/>
                </a:cxn>
                <a:cxn ang="0">
                  <a:pos x="39" y="20"/>
                </a:cxn>
                <a:cxn ang="0">
                  <a:pos x="33" y="14"/>
                </a:cxn>
                <a:cxn ang="0">
                  <a:pos x="41" y="5"/>
                </a:cxn>
                <a:cxn ang="0">
                  <a:pos x="33" y="0"/>
                </a:cxn>
                <a:cxn ang="0">
                  <a:pos x="26" y="20"/>
                </a:cxn>
                <a:cxn ang="0">
                  <a:pos x="1" y="25"/>
                </a:cxn>
                <a:cxn ang="0">
                  <a:pos x="9" y="30"/>
                </a:cxn>
                <a:cxn ang="0">
                  <a:pos x="4" y="40"/>
                </a:cxn>
                <a:cxn ang="0">
                  <a:pos x="21" y="43"/>
                </a:cxn>
                <a:cxn ang="0">
                  <a:pos x="6" y="58"/>
                </a:cxn>
                <a:cxn ang="0">
                  <a:pos x="22" y="55"/>
                </a:cxn>
                <a:cxn ang="0">
                  <a:pos x="0" y="65"/>
                </a:cxn>
              </a:cxnLst>
              <a:rect l="0" t="0" r="r" b="b"/>
              <a:pathLst>
                <a:path w="65" h="78">
                  <a:moveTo>
                    <a:pt x="0" y="65"/>
                  </a:moveTo>
                  <a:lnTo>
                    <a:pt x="8" y="71"/>
                  </a:lnTo>
                  <a:lnTo>
                    <a:pt x="1" y="77"/>
                  </a:lnTo>
                  <a:lnTo>
                    <a:pt x="60" y="65"/>
                  </a:lnTo>
                  <a:lnTo>
                    <a:pt x="64" y="25"/>
                  </a:lnTo>
                  <a:lnTo>
                    <a:pt x="56" y="16"/>
                  </a:lnTo>
                  <a:lnTo>
                    <a:pt x="39" y="20"/>
                  </a:lnTo>
                  <a:lnTo>
                    <a:pt x="33" y="14"/>
                  </a:lnTo>
                  <a:lnTo>
                    <a:pt x="41" y="5"/>
                  </a:lnTo>
                  <a:lnTo>
                    <a:pt x="33" y="0"/>
                  </a:lnTo>
                  <a:lnTo>
                    <a:pt x="26" y="20"/>
                  </a:lnTo>
                  <a:lnTo>
                    <a:pt x="1" y="25"/>
                  </a:lnTo>
                  <a:lnTo>
                    <a:pt x="9" y="30"/>
                  </a:lnTo>
                  <a:lnTo>
                    <a:pt x="4" y="40"/>
                  </a:lnTo>
                  <a:lnTo>
                    <a:pt x="21" y="43"/>
                  </a:lnTo>
                  <a:lnTo>
                    <a:pt x="6" y="58"/>
                  </a:lnTo>
                  <a:lnTo>
                    <a:pt x="22" y="55"/>
                  </a:lnTo>
                  <a:lnTo>
                    <a:pt x="0" y="65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77" name="Freeform 174"/>
            <p:cNvSpPr>
              <a:spLocks/>
            </p:cNvSpPr>
            <p:nvPr/>
          </p:nvSpPr>
          <p:spPr bwMode="auto">
            <a:xfrm>
              <a:off x="2654" y="1721"/>
              <a:ext cx="106" cy="162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5" y="18"/>
                </a:cxn>
                <a:cxn ang="0">
                  <a:pos x="21" y="0"/>
                </a:cxn>
                <a:cxn ang="0">
                  <a:pos x="48" y="0"/>
                </a:cxn>
                <a:cxn ang="0">
                  <a:pos x="31" y="22"/>
                </a:cxn>
                <a:cxn ang="0">
                  <a:pos x="68" y="27"/>
                </a:cxn>
                <a:cxn ang="0">
                  <a:pos x="45" y="59"/>
                </a:cxn>
                <a:cxn ang="0">
                  <a:pos x="74" y="70"/>
                </a:cxn>
                <a:cxn ang="0">
                  <a:pos x="100" y="109"/>
                </a:cxn>
                <a:cxn ang="0">
                  <a:pos x="93" y="111"/>
                </a:cxn>
                <a:cxn ang="0">
                  <a:pos x="104" y="121"/>
                </a:cxn>
                <a:cxn ang="0">
                  <a:pos x="97" y="131"/>
                </a:cxn>
                <a:cxn ang="0">
                  <a:pos x="125" y="133"/>
                </a:cxn>
                <a:cxn ang="0">
                  <a:pos x="108" y="159"/>
                </a:cxn>
                <a:cxn ang="0">
                  <a:pos x="120" y="166"/>
                </a:cxn>
                <a:cxn ang="0">
                  <a:pos x="8" y="191"/>
                </a:cxn>
                <a:cxn ang="0">
                  <a:pos x="59" y="155"/>
                </a:cxn>
                <a:cxn ang="0">
                  <a:pos x="43" y="161"/>
                </a:cxn>
                <a:cxn ang="0">
                  <a:pos x="15" y="150"/>
                </a:cxn>
                <a:cxn ang="0">
                  <a:pos x="36" y="137"/>
                </a:cxn>
                <a:cxn ang="0">
                  <a:pos x="23" y="131"/>
                </a:cxn>
                <a:cxn ang="0">
                  <a:pos x="52" y="117"/>
                </a:cxn>
                <a:cxn ang="0">
                  <a:pos x="55" y="99"/>
                </a:cxn>
                <a:cxn ang="0">
                  <a:pos x="40" y="94"/>
                </a:cxn>
                <a:cxn ang="0">
                  <a:pos x="48" y="84"/>
                </a:cxn>
                <a:cxn ang="0">
                  <a:pos x="20" y="88"/>
                </a:cxn>
                <a:cxn ang="0">
                  <a:pos x="21" y="61"/>
                </a:cxn>
                <a:cxn ang="0">
                  <a:pos x="5" y="74"/>
                </a:cxn>
                <a:cxn ang="0">
                  <a:pos x="13" y="46"/>
                </a:cxn>
                <a:cxn ang="0">
                  <a:pos x="0" y="45"/>
                </a:cxn>
              </a:cxnLst>
              <a:rect l="0" t="0" r="r" b="b"/>
              <a:pathLst>
                <a:path w="126" h="192">
                  <a:moveTo>
                    <a:pt x="0" y="45"/>
                  </a:moveTo>
                  <a:lnTo>
                    <a:pt x="5" y="18"/>
                  </a:lnTo>
                  <a:lnTo>
                    <a:pt x="21" y="0"/>
                  </a:lnTo>
                  <a:lnTo>
                    <a:pt x="48" y="0"/>
                  </a:lnTo>
                  <a:lnTo>
                    <a:pt x="31" y="22"/>
                  </a:lnTo>
                  <a:lnTo>
                    <a:pt x="68" y="27"/>
                  </a:lnTo>
                  <a:lnTo>
                    <a:pt x="45" y="59"/>
                  </a:lnTo>
                  <a:lnTo>
                    <a:pt x="74" y="70"/>
                  </a:lnTo>
                  <a:lnTo>
                    <a:pt x="100" y="109"/>
                  </a:lnTo>
                  <a:lnTo>
                    <a:pt x="93" y="111"/>
                  </a:lnTo>
                  <a:lnTo>
                    <a:pt x="104" y="121"/>
                  </a:lnTo>
                  <a:lnTo>
                    <a:pt x="97" y="131"/>
                  </a:lnTo>
                  <a:lnTo>
                    <a:pt x="125" y="133"/>
                  </a:lnTo>
                  <a:lnTo>
                    <a:pt x="108" y="159"/>
                  </a:lnTo>
                  <a:lnTo>
                    <a:pt x="120" y="166"/>
                  </a:lnTo>
                  <a:lnTo>
                    <a:pt x="8" y="191"/>
                  </a:lnTo>
                  <a:lnTo>
                    <a:pt x="59" y="155"/>
                  </a:lnTo>
                  <a:lnTo>
                    <a:pt x="43" y="161"/>
                  </a:lnTo>
                  <a:lnTo>
                    <a:pt x="15" y="150"/>
                  </a:lnTo>
                  <a:lnTo>
                    <a:pt x="36" y="137"/>
                  </a:lnTo>
                  <a:lnTo>
                    <a:pt x="23" y="131"/>
                  </a:lnTo>
                  <a:lnTo>
                    <a:pt x="52" y="117"/>
                  </a:lnTo>
                  <a:lnTo>
                    <a:pt x="55" y="99"/>
                  </a:lnTo>
                  <a:lnTo>
                    <a:pt x="40" y="94"/>
                  </a:lnTo>
                  <a:lnTo>
                    <a:pt x="48" y="84"/>
                  </a:lnTo>
                  <a:lnTo>
                    <a:pt x="20" y="88"/>
                  </a:lnTo>
                  <a:lnTo>
                    <a:pt x="21" y="61"/>
                  </a:lnTo>
                  <a:lnTo>
                    <a:pt x="5" y="74"/>
                  </a:lnTo>
                  <a:lnTo>
                    <a:pt x="13" y="46"/>
                  </a:lnTo>
                  <a:lnTo>
                    <a:pt x="0" y="45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78" name="Freeform 175"/>
            <p:cNvSpPr>
              <a:spLocks/>
            </p:cNvSpPr>
            <p:nvPr/>
          </p:nvSpPr>
          <p:spPr bwMode="auto">
            <a:xfrm>
              <a:off x="2920" y="1936"/>
              <a:ext cx="127" cy="9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8"/>
                </a:cxn>
                <a:cxn ang="0">
                  <a:pos x="38" y="0"/>
                </a:cxn>
                <a:cxn ang="0">
                  <a:pos x="68" y="23"/>
                </a:cxn>
                <a:cxn ang="0">
                  <a:pos x="103" y="16"/>
                </a:cxn>
                <a:cxn ang="0">
                  <a:pos x="145" y="53"/>
                </a:cxn>
                <a:cxn ang="0">
                  <a:pos x="139" y="93"/>
                </a:cxn>
                <a:cxn ang="0">
                  <a:pos x="149" y="109"/>
                </a:cxn>
                <a:cxn ang="0">
                  <a:pos x="117" y="118"/>
                </a:cxn>
                <a:cxn ang="0">
                  <a:pos x="102" y="86"/>
                </a:cxn>
                <a:cxn ang="0">
                  <a:pos x="89" y="99"/>
                </a:cxn>
                <a:cxn ang="0">
                  <a:pos x="38" y="67"/>
                </a:cxn>
                <a:cxn ang="0">
                  <a:pos x="14" y="33"/>
                </a:cxn>
                <a:cxn ang="0">
                  <a:pos x="1" y="40"/>
                </a:cxn>
                <a:cxn ang="0">
                  <a:pos x="0" y="28"/>
                </a:cxn>
              </a:cxnLst>
              <a:rect l="0" t="0" r="r" b="b"/>
              <a:pathLst>
                <a:path w="150" h="119">
                  <a:moveTo>
                    <a:pt x="0" y="28"/>
                  </a:moveTo>
                  <a:lnTo>
                    <a:pt x="0" y="8"/>
                  </a:lnTo>
                  <a:lnTo>
                    <a:pt x="38" y="0"/>
                  </a:lnTo>
                  <a:lnTo>
                    <a:pt x="68" y="23"/>
                  </a:lnTo>
                  <a:lnTo>
                    <a:pt x="103" y="16"/>
                  </a:lnTo>
                  <a:lnTo>
                    <a:pt x="145" y="53"/>
                  </a:lnTo>
                  <a:lnTo>
                    <a:pt x="139" y="93"/>
                  </a:lnTo>
                  <a:lnTo>
                    <a:pt x="149" y="109"/>
                  </a:lnTo>
                  <a:lnTo>
                    <a:pt x="117" y="118"/>
                  </a:lnTo>
                  <a:lnTo>
                    <a:pt x="102" y="86"/>
                  </a:lnTo>
                  <a:lnTo>
                    <a:pt x="89" y="99"/>
                  </a:lnTo>
                  <a:lnTo>
                    <a:pt x="38" y="67"/>
                  </a:lnTo>
                  <a:lnTo>
                    <a:pt x="14" y="33"/>
                  </a:lnTo>
                  <a:lnTo>
                    <a:pt x="1" y="40"/>
                  </a:lnTo>
                  <a:lnTo>
                    <a:pt x="0" y="28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79" name="Freeform 176"/>
            <p:cNvSpPr>
              <a:spLocks/>
            </p:cNvSpPr>
            <p:nvPr/>
          </p:nvSpPr>
          <p:spPr bwMode="auto">
            <a:xfrm>
              <a:off x="2891" y="2700"/>
              <a:ext cx="172" cy="170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27" y="181"/>
                </a:cxn>
                <a:cxn ang="0">
                  <a:pos x="158" y="201"/>
                </a:cxn>
                <a:cxn ang="0">
                  <a:pos x="187" y="192"/>
                </a:cxn>
                <a:cxn ang="0">
                  <a:pos x="167" y="177"/>
                </a:cxn>
                <a:cxn ang="0">
                  <a:pos x="167" y="116"/>
                </a:cxn>
                <a:cxn ang="0">
                  <a:pos x="203" y="116"/>
                </a:cxn>
                <a:cxn ang="0">
                  <a:pos x="201" y="83"/>
                </a:cxn>
                <a:cxn ang="0">
                  <a:pos x="167" y="86"/>
                </a:cxn>
                <a:cxn ang="0">
                  <a:pos x="164" y="28"/>
                </a:cxn>
                <a:cxn ang="0">
                  <a:pos x="149" y="18"/>
                </a:cxn>
                <a:cxn ang="0">
                  <a:pos x="128" y="19"/>
                </a:cxn>
                <a:cxn ang="0">
                  <a:pos x="123" y="35"/>
                </a:cxn>
                <a:cxn ang="0">
                  <a:pos x="100" y="37"/>
                </a:cxn>
                <a:cxn ang="0">
                  <a:pos x="75" y="0"/>
                </a:cxn>
                <a:cxn ang="0">
                  <a:pos x="14" y="8"/>
                </a:cxn>
                <a:cxn ang="0">
                  <a:pos x="36" y="84"/>
                </a:cxn>
                <a:cxn ang="0">
                  <a:pos x="0" y="188"/>
                </a:cxn>
              </a:cxnLst>
              <a:rect l="0" t="0" r="r" b="b"/>
              <a:pathLst>
                <a:path w="204" h="202">
                  <a:moveTo>
                    <a:pt x="0" y="188"/>
                  </a:moveTo>
                  <a:lnTo>
                    <a:pt x="27" y="181"/>
                  </a:lnTo>
                  <a:lnTo>
                    <a:pt x="158" y="201"/>
                  </a:lnTo>
                  <a:lnTo>
                    <a:pt x="187" y="192"/>
                  </a:lnTo>
                  <a:lnTo>
                    <a:pt x="167" y="177"/>
                  </a:lnTo>
                  <a:lnTo>
                    <a:pt x="167" y="116"/>
                  </a:lnTo>
                  <a:lnTo>
                    <a:pt x="203" y="116"/>
                  </a:lnTo>
                  <a:lnTo>
                    <a:pt x="201" y="83"/>
                  </a:lnTo>
                  <a:lnTo>
                    <a:pt x="167" y="86"/>
                  </a:lnTo>
                  <a:lnTo>
                    <a:pt x="164" y="28"/>
                  </a:lnTo>
                  <a:lnTo>
                    <a:pt x="149" y="18"/>
                  </a:lnTo>
                  <a:lnTo>
                    <a:pt x="128" y="19"/>
                  </a:lnTo>
                  <a:lnTo>
                    <a:pt x="123" y="35"/>
                  </a:lnTo>
                  <a:lnTo>
                    <a:pt x="100" y="37"/>
                  </a:lnTo>
                  <a:lnTo>
                    <a:pt x="75" y="0"/>
                  </a:lnTo>
                  <a:lnTo>
                    <a:pt x="14" y="8"/>
                  </a:lnTo>
                  <a:lnTo>
                    <a:pt x="36" y="84"/>
                  </a:lnTo>
                  <a:lnTo>
                    <a:pt x="0" y="188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80" name="Freeform 177"/>
            <p:cNvSpPr>
              <a:spLocks/>
            </p:cNvSpPr>
            <p:nvPr/>
          </p:nvSpPr>
          <p:spPr bwMode="auto">
            <a:xfrm>
              <a:off x="2895" y="2685"/>
              <a:ext cx="16" cy="1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17"/>
                </a:cxn>
                <a:cxn ang="0">
                  <a:pos x="17" y="0"/>
                </a:cxn>
                <a:cxn ang="0">
                  <a:pos x="0" y="5"/>
                </a:cxn>
              </a:cxnLst>
              <a:rect l="0" t="0" r="r" b="b"/>
              <a:pathLst>
                <a:path w="18" h="18">
                  <a:moveTo>
                    <a:pt x="0" y="5"/>
                  </a:moveTo>
                  <a:lnTo>
                    <a:pt x="8" y="17"/>
                  </a:lnTo>
                  <a:lnTo>
                    <a:pt x="17" y="0"/>
                  </a:lnTo>
                  <a:lnTo>
                    <a:pt x="0" y="5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81" name="Freeform 178"/>
            <p:cNvSpPr>
              <a:spLocks/>
            </p:cNvSpPr>
            <p:nvPr/>
          </p:nvSpPr>
          <p:spPr bwMode="auto">
            <a:xfrm>
              <a:off x="3003" y="2865"/>
              <a:ext cx="128" cy="127"/>
            </a:xfrm>
            <a:custGeom>
              <a:avLst/>
              <a:gdLst/>
              <a:ahLst/>
              <a:cxnLst>
                <a:cxn ang="0">
                  <a:pos x="0" y="115"/>
                </a:cxn>
                <a:cxn ang="0">
                  <a:pos x="0" y="70"/>
                </a:cxn>
                <a:cxn ang="0">
                  <a:pos x="17" y="70"/>
                </a:cxn>
                <a:cxn ang="0">
                  <a:pos x="17" y="12"/>
                </a:cxn>
                <a:cxn ang="0">
                  <a:pos x="49" y="5"/>
                </a:cxn>
                <a:cxn ang="0">
                  <a:pos x="58" y="15"/>
                </a:cxn>
                <a:cxn ang="0">
                  <a:pos x="85" y="0"/>
                </a:cxn>
                <a:cxn ang="0">
                  <a:pos x="129" y="62"/>
                </a:cxn>
                <a:cxn ang="0">
                  <a:pos x="151" y="73"/>
                </a:cxn>
                <a:cxn ang="0">
                  <a:pos x="91" y="130"/>
                </a:cxn>
                <a:cxn ang="0">
                  <a:pos x="55" y="130"/>
                </a:cxn>
                <a:cxn ang="0">
                  <a:pos x="36" y="150"/>
                </a:cxn>
                <a:cxn ang="0">
                  <a:pos x="14" y="150"/>
                </a:cxn>
                <a:cxn ang="0">
                  <a:pos x="15" y="132"/>
                </a:cxn>
                <a:cxn ang="0">
                  <a:pos x="0" y="115"/>
                </a:cxn>
              </a:cxnLst>
              <a:rect l="0" t="0" r="r" b="b"/>
              <a:pathLst>
                <a:path w="152" h="151">
                  <a:moveTo>
                    <a:pt x="0" y="115"/>
                  </a:moveTo>
                  <a:lnTo>
                    <a:pt x="0" y="70"/>
                  </a:lnTo>
                  <a:lnTo>
                    <a:pt x="17" y="70"/>
                  </a:lnTo>
                  <a:lnTo>
                    <a:pt x="17" y="12"/>
                  </a:lnTo>
                  <a:lnTo>
                    <a:pt x="49" y="5"/>
                  </a:lnTo>
                  <a:lnTo>
                    <a:pt x="58" y="15"/>
                  </a:lnTo>
                  <a:lnTo>
                    <a:pt x="85" y="0"/>
                  </a:lnTo>
                  <a:lnTo>
                    <a:pt x="129" y="62"/>
                  </a:lnTo>
                  <a:lnTo>
                    <a:pt x="151" y="73"/>
                  </a:lnTo>
                  <a:lnTo>
                    <a:pt x="91" y="130"/>
                  </a:lnTo>
                  <a:lnTo>
                    <a:pt x="55" y="130"/>
                  </a:lnTo>
                  <a:lnTo>
                    <a:pt x="36" y="150"/>
                  </a:lnTo>
                  <a:lnTo>
                    <a:pt x="14" y="150"/>
                  </a:lnTo>
                  <a:lnTo>
                    <a:pt x="15" y="132"/>
                  </a:lnTo>
                  <a:lnTo>
                    <a:pt x="0" y="115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82" name="Freeform 179"/>
            <p:cNvSpPr>
              <a:spLocks/>
            </p:cNvSpPr>
            <p:nvPr/>
          </p:nvSpPr>
          <p:spPr bwMode="auto">
            <a:xfrm>
              <a:off x="3127" y="2654"/>
              <a:ext cx="25" cy="2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" y="16"/>
                </a:cxn>
                <a:cxn ang="0">
                  <a:pos x="11" y="31"/>
                </a:cxn>
                <a:cxn ang="0">
                  <a:pos x="28" y="13"/>
                </a:cxn>
                <a:cxn ang="0">
                  <a:pos x="27" y="0"/>
                </a:cxn>
                <a:cxn ang="0">
                  <a:pos x="0" y="4"/>
                </a:cxn>
              </a:cxnLst>
              <a:rect l="0" t="0" r="r" b="b"/>
              <a:pathLst>
                <a:path w="29" h="32">
                  <a:moveTo>
                    <a:pt x="0" y="4"/>
                  </a:moveTo>
                  <a:lnTo>
                    <a:pt x="3" y="16"/>
                  </a:lnTo>
                  <a:lnTo>
                    <a:pt x="11" y="31"/>
                  </a:lnTo>
                  <a:lnTo>
                    <a:pt x="28" y="13"/>
                  </a:lnTo>
                  <a:lnTo>
                    <a:pt x="27" y="0"/>
                  </a:lnTo>
                  <a:lnTo>
                    <a:pt x="0" y="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83" name="Freeform 180"/>
            <p:cNvSpPr>
              <a:spLocks/>
            </p:cNvSpPr>
            <p:nvPr/>
          </p:nvSpPr>
          <p:spPr bwMode="auto">
            <a:xfrm>
              <a:off x="2848" y="2448"/>
              <a:ext cx="105" cy="154"/>
            </a:xfrm>
            <a:custGeom>
              <a:avLst/>
              <a:gdLst/>
              <a:ahLst/>
              <a:cxnLst>
                <a:cxn ang="0">
                  <a:pos x="0" y="129"/>
                </a:cxn>
                <a:cxn ang="0">
                  <a:pos x="17" y="96"/>
                </a:cxn>
                <a:cxn ang="0">
                  <a:pos x="47" y="100"/>
                </a:cxn>
                <a:cxn ang="0">
                  <a:pos x="81" y="29"/>
                </a:cxn>
                <a:cxn ang="0">
                  <a:pos x="97" y="17"/>
                </a:cxn>
                <a:cxn ang="0">
                  <a:pos x="90" y="3"/>
                </a:cxn>
                <a:cxn ang="0">
                  <a:pos x="99" y="0"/>
                </a:cxn>
                <a:cxn ang="0">
                  <a:pos x="109" y="44"/>
                </a:cxn>
                <a:cxn ang="0">
                  <a:pos x="90" y="52"/>
                </a:cxn>
                <a:cxn ang="0">
                  <a:pos x="112" y="87"/>
                </a:cxn>
                <a:cxn ang="0">
                  <a:pos x="99" y="128"/>
                </a:cxn>
                <a:cxn ang="0">
                  <a:pos x="124" y="160"/>
                </a:cxn>
                <a:cxn ang="0">
                  <a:pos x="121" y="182"/>
                </a:cxn>
                <a:cxn ang="0">
                  <a:pos x="78" y="172"/>
                </a:cxn>
                <a:cxn ang="0">
                  <a:pos x="45" y="171"/>
                </a:cxn>
                <a:cxn ang="0">
                  <a:pos x="19" y="172"/>
                </a:cxn>
                <a:cxn ang="0">
                  <a:pos x="19" y="141"/>
                </a:cxn>
                <a:cxn ang="0">
                  <a:pos x="0" y="129"/>
                </a:cxn>
              </a:cxnLst>
              <a:rect l="0" t="0" r="r" b="b"/>
              <a:pathLst>
                <a:path w="125" h="183">
                  <a:moveTo>
                    <a:pt x="0" y="129"/>
                  </a:moveTo>
                  <a:lnTo>
                    <a:pt x="17" y="96"/>
                  </a:lnTo>
                  <a:lnTo>
                    <a:pt x="47" y="100"/>
                  </a:lnTo>
                  <a:lnTo>
                    <a:pt x="81" y="29"/>
                  </a:lnTo>
                  <a:lnTo>
                    <a:pt x="97" y="17"/>
                  </a:lnTo>
                  <a:lnTo>
                    <a:pt x="90" y="3"/>
                  </a:lnTo>
                  <a:lnTo>
                    <a:pt x="99" y="0"/>
                  </a:lnTo>
                  <a:lnTo>
                    <a:pt x="109" y="44"/>
                  </a:lnTo>
                  <a:lnTo>
                    <a:pt x="90" y="52"/>
                  </a:lnTo>
                  <a:lnTo>
                    <a:pt x="112" y="87"/>
                  </a:lnTo>
                  <a:lnTo>
                    <a:pt x="99" y="128"/>
                  </a:lnTo>
                  <a:lnTo>
                    <a:pt x="124" y="160"/>
                  </a:lnTo>
                  <a:lnTo>
                    <a:pt x="121" y="182"/>
                  </a:lnTo>
                  <a:lnTo>
                    <a:pt x="78" y="172"/>
                  </a:lnTo>
                  <a:lnTo>
                    <a:pt x="45" y="171"/>
                  </a:lnTo>
                  <a:lnTo>
                    <a:pt x="19" y="172"/>
                  </a:lnTo>
                  <a:lnTo>
                    <a:pt x="19" y="141"/>
                  </a:lnTo>
                  <a:lnTo>
                    <a:pt x="0" y="12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84" name="Freeform 181"/>
            <p:cNvSpPr>
              <a:spLocks/>
            </p:cNvSpPr>
            <p:nvPr/>
          </p:nvSpPr>
          <p:spPr bwMode="auto">
            <a:xfrm>
              <a:off x="2932" y="2473"/>
              <a:ext cx="176" cy="111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13" y="58"/>
                </a:cxn>
                <a:cxn ang="0">
                  <a:pos x="66" y="47"/>
                </a:cxn>
                <a:cxn ang="0">
                  <a:pos x="71" y="33"/>
                </a:cxn>
                <a:cxn ang="0">
                  <a:pos x="95" y="29"/>
                </a:cxn>
                <a:cxn ang="0">
                  <a:pos x="131" y="0"/>
                </a:cxn>
                <a:cxn ang="0">
                  <a:pos x="142" y="34"/>
                </a:cxn>
                <a:cxn ang="0">
                  <a:pos x="169" y="47"/>
                </a:cxn>
                <a:cxn ang="0">
                  <a:pos x="208" y="94"/>
                </a:cxn>
                <a:cxn ang="0">
                  <a:pos x="112" y="108"/>
                </a:cxn>
                <a:cxn ang="0">
                  <a:pos x="79" y="94"/>
                </a:cxn>
                <a:cxn ang="0">
                  <a:pos x="66" y="118"/>
                </a:cxn>
                <a:cxn ang="0">
                  <a:pos x="38" y="118"/>
                </a:cxn>
                <a:cxn ang="0">
                  <a:pos x="25" y="131"/>
                </a:cxn>
                <a:cxn ang="0">
                  <a:pos x="0" y="99"/>
                </a:cxn>
              </a:cxnLst>
              <a:rect l="0" t="0" r="r" b="b"/>
              <a:pathLst>
                <a:path w="209" h="132">
                  <a:moveTo>
                    <a:pt x="0" y="99"/>
                  </a:moveTo>
                  <a:lnTo>
                    <a:pt x="13" y="58"/>
                  </a:lnTo>
                  <a:lnTo>
                    <a:pt x="66" y="47"/>
                  </a:lnTo>
                  <a:lnTo>
                    <a:pt x="71" y="33"/>
                  </a:lnTo>
                  <a:lnTo>
                    <a:pt x="95" y="29"/>
                  </a:lnTo>
                  <a:lnTo>
                    <a:pt x="131" y="0"/>
                  </a:lnTo>
                  <a:lnTo>
                    <a:pt x="142" y="34"/>
                  </a:lnTo>
                  <a:lnTo>
                    <a:pt x="169" y="47"/>
                  </a:lnTo>
                  <a:lnTo>
                    <a:pt x="208" y="94"/>
                  </a:lnTo>
                  <a:lnTo>
                    <a:pt x="112" y="108"/>
                  </a:lnTo>
                  <a:lnTo>
                    <a:pt x="79" y="94"/>
                  </a:lnTo>
                  <a:lnTo>
                    <a:pt x="66" y="118"/>
                  </a:lnTo>
                  <a:lnTo>
                    <a:pt x="38" y="118"/>
                  </a:lnTo>
                  <a:lnTo>
                    <a:pt x="25" y="131"/>
                  </a:lnTo>
                  <a:lnTo>
                    <a:pt x="0" y="9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85" name="Freeform 182"/>
            <p:cNvSpPr>
              <a:spLocks/>
            </p:cNvSpPr>
            <p:nvPr/>
          </p:nvSpPr>
          <p:spPr bwMode="auto">
            <a:xfrm>
              <a:off x="2915" y="2298"/>
              <a:ext cx="146" cy="225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25" y="164"/>
                </a:cxn>
                <a:cxn ang="0">
                  <a:pos x="19" y="178"/>
                </a:cxn>
                <a:cxn ang="0">
                  <a:pos x="29" y="222"/>
                </a:cxn>
                <a:cxn ang="0">
                  <a:pos x="10" y="230"/>
                </a:cxn>
                <a:cxn ang="0">
                  <a:pos x="32" y="265"/>
                </a:cxn>
                <a:cxn ang="0">
                  <a:pos x="85" y="254"/>
                </a:cxn>
                <a:cxn ang="0">
                  <a:pos x="90" y="240"/>
                </a:cxn>
                <a:cxn ang="0">
                  <a:pos x="114" y="236"/>
                </a:cxn>
                <a:cxn ang="0">
                  <a:pos x="150" y="207"/>
                </a:cxn>
                <a:cxn ang="0">
                  <a:pos x="137" y="174"/>
                </a:cxn>
                <a:cxn ang="0">
                  <a:pos x="154" y="131"/>
                </a:cxn>
                <a:cxn ang="0">
                  <a:pos x="171" y="128"/>
                </a:cxn>
                <a:cxn ang="0">
                  <a:pos x="171" y="67"/>
                </a:cxn>
                <a:cxn ang="0">
                  <a:pos x="43" y="0"/>
                </a:cxn>
                <a:cxn ang="0">
                  <a:pos x="27" y="7"/>
                </a:cxn>
                <a:cxn ang="0">
                  <a:pos x="27" y="32"/>
                </a:cxn>
                <a:cxn ang="0">
                  <a:pos x="43" y="50"/>
                </a:cxn>
                <a:cxn ang="0">
                  <a:pos x="32" y="108"/>
                </a:cxn>
                <a:cxn ang="0">
                  <a:pos x="0" y="152"/>
                </a:cxn>
              </a:cxnLst>
              <a:rect l="0" t="0" r="r" b="b"/>
              <a:pathLst>
                <a:path w="172" h="266">
                  <a:moveTo>
                    <a:pt x="0" y="152"/>
                  </a:moveTo>
                  <a:lnTo>
                    <a:pt x="25" y="164"/>
                  </a:lnTo>
                  <a:lnTo>
                    <a:pt x="19" y="178"/>
                  </a:lnTo>
                  <a:lnTo>
                    <a:pt x="29" y="222"/>
                  </a:lnTo>
                  <a:lnTo>
                    <a:pt x="10" y="230"/>
                  </a:lnTo>
                  <a:lnTo>
                    <a:pt x="32" y="265"/>
                  </a:lnTo>
                  <a:lnTo>
                    <a:pt x="85" y="254"/>
                  </a:lnTo>
                  <a:lnTo>
                    <a:pt x="90" y="240"/>
                  </a:lnTo>
                  <a:lnTo>
                    <a:pt x="114" y="236"/>
                  </a:lnTo>
                  <a:lnTo>
                    <a:pt x="150" y="207"/>
                  </a:lnTo>
                  <a:lnTo>
                    <a:pt x="137" y="174"/>
                  </a:lnTo>
                  <a:lnTo>
                    <a:pt x="154" y="131"/>
                  </a:lnTo>
                  <a:lnTo>
                    <a:pt x="171" y="128"/>
                  </a:lnTo>
                  <a:lnTo>
                    <a:pt x="171" y="67"/>
                  </a:lnTo>
                  <a:lnTo>
                    <a:pt x="43" y="0"/>
                  </a:lnTo>
                  <a:lnTo>
                    <a:pt x="27" y="7"/>
                  </a:lnTo>
                  <a:lnTo>
                    <a:pt x="27" y="32"/>
                  </a:lnTo>
                  <a:lnTo>
                    <a:pt x="43" y="50"/>
                  </a:lnTo>
                  <a:lnTo>
                    <a:pt x="32" y="108"/>
                  </a:lnTo>
                  <a:lnTo>
                    <a:pt x="0" y="152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86" name="Freeform 183"/>
            <p:cNvSpPr>
              <a:spLocks/>
            </p:cNvSpPr>
            <p:nvPr/>
          </p:nvSpPr>
          <p:spPr bwMode="auto">
            <a:xfrm>
              <a:off x="2886" y="2572"/>
              <a:ext cx="103" cy="119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12" y="140"/>
                </a:cxn>
                <a:cxn ang="0">
                  <a:pos x="29" y="135"/>
                </a:cxn>
                <a:cxn ang="0">
                  <a:pos x="54" y="136"/>
                </a:cxn>
                <a:cxn ang="0">
                  <a:pos x="76" y="121"/>
                </a:cxn>
                <a:cxn ang="0">
                  <a:pos x="82" y="93"/>
                </a:cxn>
                <a:cxn ang="0">
                  <a:pos x="105" y="70"/>
                </a:cxn>
                <a:cxn ang="0">
                  <a:pos x="121" y="0"/>
                </a:cxn>
                <a:cxn ang="0">
                  <a:pos x="93" y="0"/>
                </a:cxn>
                <a:cxn ang="0">
                  <a:pos x="80" y="13"/>
                </a:cxn>
                <a:cxn ang="0">
                  <a:pos x="77" y="35"/>
                </a:cxn>
                <a:cxn ang="0">
                  <a:pos x="34" y="25"/>
                </a:cxn>
                <a:cxn ang="0">
                  <a:pos x="33" y="39"/>
                </a:cxn>
                <a:cxn ang="0">
                  <a:pos x="50" y="40"/>
                </a:cxn>
                <a:cxn ang="0">
                  <a:pos x="45" y="96"/>
                </a:cxn>
                <a:cxn ang="0">
                  <a:pos x="24" y="89"/>
                </a:cxn>
                <a:cxn ang="0">
                  <a:pos x="0" y="122"/>
                </a:cxn>
              </a:cxnLst>
              <a:rect l="0" t="0" r="r" b="b"/>
              <a:pathLst>
                <a:path w="122" h="141">
                  <a:moveTo>
                    <a:pt x="0" y="122"/>
                  </a:moveTo>
                  <a:lnTo>
                    <a:pt x="12" y="140"/>
                  </a:lnTo>
                  <a:lnTo>
                    <a:pt x="29" y="135"/>
                  </a:lnTo>
                  <a:lnTo>
                    <a:pt x="54" y="136"/>
                  </a:lnTo>
                  <a:lnTo>
                    <a:pt x="76" y="121"/>
                  </a:lnTo>
                  <a:lnTo>
                    <a:pt x="82" y="93"/>
                  </a:lnTo>
                  <a:lnTo>
                    <a:pt x="105" y="70"/>
                  </a:lnTo>
                  <a:lnTo>
                    <a:pt x="121" y="0"/>
                  </a:lnTo>
                  <a:lnTo>
                    <a:pt x="93" y="0"/>
                  </a:lnTo>
                  <a:lnTo>
                    <a:pt x="80" y="13"/>
                  </a:lnTo>
                  <a:lnTo>
                    <a:pt x="77" y="35"/>
                  </a:lnTo>
                  <a:lnTo>
                    <a:pt x="34" y="25"/>
                  </a:lnTo>
                  <a:lnTo>
                    <a:pt x="33" y="39"/>
                  </a:lnTo>
                  <a:lnTo>
                    <a:pt x="50" y="40"/>
                  </a:lnTo>
                  <a:lnTo>
                    <a:pt x="45" y="96"/>
                  </a:lnTo>
                  <a:lnTo>
                    <a:pt x="24" y="89"/>
                  </a:lnTo>
                  <a:lnTo>
                    <a:pt x="0" y="122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87" name="Freeform 184"/>
            <p:cNvSpPr>
              <a:spLocks/>
            </p:cNvSpPr>
            <p:nvPr/>
          </p:nvSpPr>
          <p:spPr bwMode="auto">
            <a:xfrm>
              <a:off x="2903" y="2551"/>
              <a:ext cx="255" cy="252"/>
            </a:xfrm>
            <a:custGeom>
              <a:avLst/>
              <a:gdLst/>
              <a:ahLst/>
              <a:cxnLst>
                <a:cxn ang="0">
                  <a:pos x="0" y="176"/>
                </a:cxn>
                <a:cxn ang="0">
                  <a:pos x="0" y="184"/>
                </a:cxn>
                <a:cxn ang="0">
                  <a:pos x="61" y="176"/>
                </a:cxn>
                <a:cxn ang="0">
                  <a:pos x="86" y="213"/>
                </a:cxn>
                <a:cxn ang="0">
                  <a:pos x="109" y="211"/>
                </a:cxn>
                <a:cxn ang="0">
                  <a:pos x="114" y="195"/>
                </a:cxn>
                <a:cxn ang="0">
                  <a:pos x="135" y="194"/>
                </a:cxn>
                <a:cxn ang="0">
                  <a:pos x="150" y="204"/>
                </a:cxn>
                <a:cxn ang="0">
                  <a:pos x="153" y="262"/>
                </a:cxn>
                <a:cxn ang="0">
                  <a:pos x="187" y="259"/>
                </a:cxn>
                <a:cxn ang="0">
                  <a:pos x="278" y="297"/>
                </a:cxn>
                <a:cxn ang="0">
                  <a:pos x="278" y="279"/>
                </a:cxn>
                <a:cxn ang="0">
                  <a:pos x="259" y="271"/>
                </a:cxn>
                <a:cxn ang="0">
                  <a:pos x="262" y="229"/>
                </a:cxn>
                <a:cxn ang="0">
                  <a:pos x="291" y="214"/>
                </a:cxn>
                <a:cxn ang="0">
                  <a:pos x="274" y="186"/>
                </a:cxn>
                <a:cxn ang="0">
                  <a:pos x="270" y="137"/>
                </a:cxn>
                <a:cxn ang="0">
                  <a:pos x="267" y="125"/>
                </a:cxn>
                <a:cxn ang="0">
                  <a:pos x="278" y="104"/>
                </a:cxn>
                <a:cxn ang="0">
                  <a:pos x="291" y="63"/>
                </a:cxn>
                <a:cxn ang="0">
                  <a:pos x="302" y="48"/>
                </a:cxn>
                <a:cxn ang="0">
                  <a:pos x="297" y="24"/>
                </a:cxn>
                <a:cxn ang="0">
                  <a:pos x="243" y="0"/>
                </a:cxn>
                <a:cxn ang="0">
                  <a:pos x="147" y="14"/>
                </a:cxn>
                <a:cxn ang="0">
                  <a:pos x="114" y="0"/>
                </a:cxn>
                <a:cxn ang="0">
                  <a:pos x="101" y="24"/>
                </a:cxn>
                <a:cxn ang="0">
                  <a:pos x="85" y="94"/>
                </a:cxn>
                <a:cxn ang="0">
                  <a:pos x="62" y="117"/>
                </a:cxn>
                <a:cxn ang="0">
                  <a:pos x="56" y="145"/>
                </a:cxn>
                <a:cxn ang="0">
                  <a:pos x="34" y="160"/>
                </a:cxn>
                <a:cxn ang="0">
                  <a:pos x="9" y="159"/>
                </a:cxn>
                <a:cxn ang="0">
                  <a:pos x="0" y="176"/>
                </a:cxn>
              </a:cxnLst>
              <a:rect l="0" t="0" r="r" b="b"/>
              <a:pathLst>
                <a:path w="303" h="298">
                  <a:moveTo>
                    <a:pt x="0" y="176"/>
                  </a:moveTo>
                  <a:lnTo>
                    <a:pt x="0" y="184"/>
                  </a:lnTo>
                  <a:lnTo>
                    <a:pt x="61" y="176"/>
                  </a:lnTo>
                  <a:lnTo>
                    <a:pt x="86" y="213"/>
                  </a:lnTo>
                  <a:lnTo>
                    <a:pt x="109" y="211"/>
                  </a:lnTo>
                  <a:lnTo>
                    <a:pt x="114" y="195"/>
                  </a:lnTo>
                  <a:lnTo>
                    <a:pt x="135" y="194"/>
                  </a:lnTo>
                  <a:lnTo>
                    <a:pt x="150" y="204"/>
                  </a:lnTo>
                  <a:lnTo>
                    <a:pt x="153" y="262"/>
                  </a:lnTo>
                  <a:lnTo>
                    <a:pt x="187" y="259"/>
                  </a:lnTo>
                  <a:lnTo>
                    <a:pt x="278" y="297"/>
                  </a:lnTo>
                  <a:lnTo>
                    <a:pt x="278" y="279"/>
                  </a:lnTo>
                  <a:lnTo>
                    <a:pt x="259" y="271"/>
                  </a:lnTo>
                  <a:lnTo>
                    <a:pt x="262" y="229"/>
                  </a:lnTo>
                  <a:lnTo>
                    <a:pt x="291" y="214"/>
                  </a:lnTo>
                  <a:lnTo>
                    <a:pt x="274" y="186"/>
                  </a:lnTo>
                  <a:lnTo>
                    <a:pt x="270" y="137"/>
                  </a:lnTo>
                  <a:lnTo>
                    <a:pt x="267" y="125"/>
                  </a:lnTo>
                  <a:lnTo>
                    <a:pt x="278" y="104"/>
                  </a:lnTo>
                  <a:lnTo>
                    <a:pt x="291" y="63"/>
                  </a:lnTo>
                  <a:lnTo>
                    <a:pt x="302" y="48"/>
                  </a:lnTo>
                  <a:lnTo>
                    <a:pt x="297" y="24"/>
                  </a:lnTo>
                  <a:lnTo>
                    <a:pt x="243" y="0"/>
                  </a:lnTo>
                  <a:lnTo>
                    <a:pt x="147" y="14"/>
                  </a:lnTo>
                  <a:lnTo>
                    <a:pt x="114" y="0"/>
                  </a:lnTo>
                  <a:lnTo>
                    <a:pt x="101" y="24"/>
                  </a:lnTo>
                  <a:lnTo>
                    <a:pt x="85" y="94"/>
                  </a:lnTo>
                  <a:lnTo>
                    <a:pt x="62" y="117"/>
                  </a:lnTo>
                  <a:lnTo>
                    <a:pt x="56" y="145"/>
                  </a:lnTo>
                  <a:lnTo>
                    <a:pt x="34" y="160"/>
                  </a:lnTo>
                  <a:lnTo>
                    <a:pt x="9" y="159"/>
                  </a:lnTo>
                  <a:lnTo>
                    <a:pt x="0" y="17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88" name="Freeform 185"/>
            <p:cNvSpPr>
              <a:spLocks/>
            </p:cNvSpPr>
            <p:nvPr/>
          </p:nvSpPr>
          <p:spPr bwMode="auto">
            <a:xfrm>
              <a:off x="3172" y="2117"/>
              <a:ext cx="32" cy="1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4" y="20"/>
                </a:cxn>
                <a:cxn ang="0">
                  <a:pos x="38" y="0"/>
                </a:cxn>
                <a:cxn ang="0">
                  <a:pos x="0" y="11"/>
                </a:cxn>
              </a:cxnLst>
              <a:rect l="0" t="0" r="r" b="b"/>
              <a:pathLst>
                <a:path w="39" h="21">
                  <a:moveTo>
                    <a:pt x="0" y="11"/>
                  </a:moveTo>
                  <a:lnTo>
                    <a:pt x="14" y="20"/>
                  </a:lnTo>
                  <a:lnTo>
                    <a:pt x="38" y="0"/>
                  </a:lnTo>
                  <a:lnTo>
                    <a:pt x="0" y="11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89" name="Freeform 186"/>
            <p:cNvSpPr>
              <a:spLocks/>
            </p:cNvSpPr>
            <p:nvPr/>
          </p:nvSpPr>
          <p:spPr bwMode="auto">
            <a:xfrm>
              <a:off x="2747" y="2453"/>
              <a:ext cx="37" cy="85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7" y="100"/>
                </a:cxn>
                <a:cxn ang="0">
                  <a:pos x="31" y="99"/>
                </a:cxn>
                <a:cxn ang="0">
                  <a:pos x="43" y="12"/>
                </a:cxn>
                <a:cxn ang="0">
                  <a:pos x="31" y="0"/>
                </a:cxn>
                <a:cxn ang="0">
                  <a:pos x="23" y="8"/>
                </a:cxn>
                <a:cxn ang="0">
                  <a:pos x="0" y="24"/>
                </a:cxn>
              </a:cxnLst>
              <a:rect l="0" t="0" r="r" b="b"/>
              <a:pathLst>
                <a:path w="44" h="101">
                  <a:moveTo>
                    <a:pt x="0" y="24"/>
                  </a:moveTo>
                  <a:lnTo>
                    <a:pt x="17" y="100"/>
                  </a:lnTo>
                  <a:lnTo>
                    <a:pt x="31" y="99"/>
                  </a:lnTo>
                  <a:lnTo>
                    <a:pt x="43" y="12"/>
                  </a:lnTo>
                  <a:lnTo>
                    <a:pt x="31" y="0"/>
                  </a:lnTo>
                  <a:lnTo>
                    <a:pt x="23" y="8"/>
                  </a:lnTo>
                  <a:lnTo>
                    <a:pt x="0" y="2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90" name="Freeform 187"/>
            <p:cNvSpPr>
              <a:spLocks/>
            </p:cNvSpPr>
            <p:nvPr/>
          </p:nvSpPr>
          <p:spPr bwMode="auto">
            <a:xfrm>
              <a:off x="2863" y="2592"/>
              <a:ext cx="24" cy="1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1"/>
                </a:cxn>
                <a:cxn ang="0">
                  <a:pos x="28" y="0"/>
                </a:cxn>
                <a:cxn ang="0">
                  <a:pos x="28" y="17"/>
                </a:cxn>
                <a:cxn ang="0">
                  <a:pos x="0" y="20"/>
                </a:cxn>
              </a:cxnLst>
              <a:rect l="0" t="0" r="r" b="b"/>
              <a:pathLst>
                <a:path w="29" h="21">
                  <a:moveTo>
                    <a:pt x="0" y="20"/>
                  </a:moveTo>
                  <a:lnTo>
                    <a:pt x="2" y="1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0" y="2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91" name="Freeform 188"/>
            <p:cNvSpPr>
              <a:spLocks/>
            </p:cNvSpPr>
            <p:nvPr/>
          </p:nvSpPr>
          <p:spPr bwMode="auto">
            <a:xfrm>
              <a:off x="3180" y="2374"/>
              <a:ext cx="206" cy="201"/>
            </a:xfrm>
            <a:custGeom>
              <a:avLst/>
              <a:gdLst/>
              <a:ahLst/>
              <a:cxnLst>
                <a:cxn ang="0">
                  <a:pos x="0" y="167"/>
                </a:cxn>
                <a:cxn ang="0">
                  <a:pos x="19" y="154"/>
                </a:cxn>
                <a:cxn ang="0">
                  <a:pos x="22" y="125"/>
                </a:cxn>
                <a:cxn ang="0">
                  <a:pos x="52" y="85"/>
                </a:cxn>
                <a:cxn ang="0">
                  <a:pos x="64" y="16"/>
                </a:cxn>
                <a:cxn ang="0">
                  <a:pos x="90" y="0"/>
                </a:cxn>
                <a:cxn ang="0">
                  <a:pos x="108" y="48"/>
                </a:cxn>
                <a:cxn ang="0">
                  <a:pos x="160" y="88"/>
                </a:cxn>
                <a:cxn ang="0">
                  <a:pos x="142" y="113"/>
                </a:cxn>
                <a:cxn ang="0">
                  <a:pos x="160" y="119"/>
                </a:cxn>
                <a:cxn ang="0">
                  <a:pos x="179" y="148"/>
                </a:cxn>
                <a:cxn ang="0">
                  <a:pos x="243" y="164"/>
                </a:cxn>
                <a:cxn ang="0">
                  <a:pos x="194" y="212"/>
                </a:cxn>
                <a:cxn ang="0">
                  <a:pos x="143" y="231"/>
                </a:cxn>
                <a:cxn ang="0">
                  <a:pos x="97" y="238"/>
                </a:cxn>
                <a:cxn ang="0">
                  <a:pos x="47" y="220"/>
                </a:cxn>
                <a:cxn ang="0">
                  <a:pos x="28" y="186"/>
                </a:cxn>
                <a:cxn ang="0">
                  <a:pos x="0" y="167"/>
                </a:cxn>
              </a:cxnLst>
              <a:rect l="0" t="0" r="r" b="b"/>
              <a:pathLst>
                <a:path w="244" h="239">
                  <a:moveTo>
                    <a:pt x="0" y="167"/>
                  </a:moveTo>
                  <a:lnTo>
                    <a:pt x="19" y="154"/>
                  </a:lnTo>
                  <a:lnTo>
                    <a:pt x="22" y="125"/>
                  </a:lnTo>
                  <a:lnTo>
                    <a:pt x="52" y="85"/>
                  </a:lnTo>
                  <a:lnTo>
                    <a:pt x="64" y="16"/>
                  </a:lnTo>
                  <a:lnTo>
                    <a:pt x="90" y="0"/>
                  </a:lnTo>
                  <a:lnTo>
                    <a:pt x="108" y="48"/>
                  </a:lnTo>
                  <a:lnTo>
                    <a:pt x="160" y="88"/>
                  </a:lnTo>
                  <a:lnTo>
                    <a:pt x="142" y="113"/>
                  </a:lnTo>
                  <a:lnTo>
                    <a:pt x="160" y="119"/>
                  </a:lnTo>
                  <a:lnTo>
                    <a:pt x="179" y="148"/>
                  </a:lnTo>
                  <a:lnTo>
                    <a:pt x="243" y="164"/>
                  </a:lnTo>
                  <a:lnTo>
                    <a:pt x="194" y="212"/>
                  </a:lnTo>
                  <a:lnTo>
                    <a:pt x="143" y="231"/>
                  </a:lnTo>
                  <a:lnTo>
                    <a:pt x="97" y="238"/>
                  </a:lnTo>
                  <a:lnTo>
                    <a:pt x="47" y="220"/>
                  </a:lnTo>
                  <a:lnTo>
                    <a:pt x="28" y="186"/>
                  </a:lnTo>
                  <a:lnTo>
                    <a:pt x="0" y="16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92" name="Freeform 189"/>
            <p:cNvSpPr>
              <a:spLocks/>
            </p:cNvSpPr>
            <p:nvPr/>
          </p:nvSpPr>
          <p:spPr bwMode="auto">
            <a:xfrm>
              <a:off x="3300" y="2448"/>
              <a:ext cx="22" cy="2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8" y="31"/>
                </a:cxn>
                <a:cxn ang="0">
                  <a:pos x="24" y="21"/>
                </a:cxn>
                <a:cxn ang="0">
                  <a:pos x="12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0" y="25"/>
                </a:cxn>
              </a:cxnLst>
              <a:rect l="0" t="0" r="r" b="b"/>
              <a:pathLst>
                <a:path w="26" h="32">
                  <a:moveTo>
                    <a:pt x="0" y="25"/>
                  </a:moveTo>
                  <a:lnTo>
                    <a:pt x="18" y="31"/>
                  </a:lnTo>
                  <a:lnTo>
                    <a:pt x="24" y="21"/>
                  </a:lnTo>
                  <a:lnTo>
                    <a:pt x="12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0" y="25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93" name="Freeform 190"/>
            <p:cNvSpPr>
              <a:spLocks/>
            </p:cNvSpPr>
            <p:nvPr/>
          </p:nvSpPr>
          <p:spPr bwMode="auto">
            <a:xfrm>
              <a:off x="2853" y="2592"/>
              <a:ext cx="75" cy="83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10" y="31"/>
                </a:cxn>
                <a:cxn ang="0">
                  <a:pos x="17" y="32"/>
                </a:cxn>
                <a:cxn ang="0">
                  <a:pos x="12" y="20"/>
                </a:cxn>
                <a:cxn ang="0">
                  <a:pos x="40" y="17"/>
                </a:cxn>
                <a:cxn ang="0">
                  <a:pos x="40" y="0"/>
                </a:cxn>
                <a:cxn ang="0">
                  <a:pos x="73" y="1"/>
                </a:cxn>
                <a:cxn ang="0">
                  <a:pos x="72" y="15"/>
                </a:cxn>
                <a:cxn ang="0">
                  <a:pos x="89" y="16"/>
                </a:cxn>
                <a:cxn ang="0">
                  <a:pos x="84" y="72"/>
                </a:cxn>
                <a:cxn ang="0">
                  <a:pos x="63" y="65"/>
                </a:cxn>
                <a:cxn ang="0">
                  <a:pos x="39" y="98"/>
                </a:cxn>
                <a:cxn ang="0">
                  <a:pos x="0" y="46"/>
                </a:cxn>
              </a:cxnLst>
              <a:rect l="0" t="0" r="r" b="b"/>
              <a:pathLst>
                <a:path w="90" h="99">
                  <a:moveTo>
                    <a:pt x="0" y="46"/>
                  </a:moveTo>
                  <a:lnTo>
                    <a:pt x="10" y="31"/>
                  </a:lnTo>
                  <a:lnTo>
                    <a:pt x="17" y="32"/>
                  </a:lnTo>
                  <a:lnTo>
                    <a:pt x="12" y="20"/>
                  </a:lnTo>
                  <a:lnTo>
                    <a:pt x="40" y="17"/>
                  </a:lnTo>
                  <a:lnTo>
                    <a:pt x="40" y="0"/>
                  </a:lnTo>
                  <a:lnTo>
                    <a:pt x="73" y="1"/>
                  </a:lnTo>
                  <a:lnTo>
                    <a:pt x="72" y="15"/>
                  </a:lnTo>
                  <a:lnTo>
                    <a:pt x="89" y="16"/>
                  </a:lnTo>
                  <a:lnTo>
                    <a:pt x="84" y="72"/>
                  </a:lnTo>
                  <a:lnTo>
                    <a:pt x="63" y="65"/>
                  </a:lnTo>
                  <a:lnTo>
                    <a:pt x="39" y="98"/>
                  </a:lnTo>
                  <a:lnTo>
                    <a:pt x="0" y="4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94" name="Freeform 191"/>
            <p:cNvSpPr>
              <a:spLocks/>
            </p:cNvSpPr>
            <p:nvPr/>
          </p:nvSpPr>
          <p:spPr bwMode="auto">
            <a:xfrm>
              <a:off x="2508" y="2436"/>
              <a:ext cx="42" cy="1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0"/>
                </a:cxn>
                <a:cxn ang="0">
                  <a:pos x="48" y="5"/>
                </a:cxn>
                <a:cxn ang="0">
                  <a:pos x="0" y="16"/>
                </a:cxn>
              </a:cxnLst>
              <a:rect l="0" t="0" r="r" b="b"/>
              <a:pathLst>
                <a:path w="49" h="17">
                  <a:moveTo>
                    <a:pt x="0" y="16"/>
                  </a:moveTo>
                  <a:lnTo>
                    <a:pt x="3" y="0"/>
                  </a:lnTo>
                  <a:lnTo>
                    <a:pt x="48" y="5"/>
                  </a:lnTo>
                  <a:lnTo>
                    <a:pt x="0" y="1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95" name="Freeform 192"/>
            <p:cNvSpPr>
              <a:spLocks/>
            </p:cNvSpPr>
            <p:nvPr/>
          </p:nvSpPr>
          <p:spPr bwMode="auto">
            <a:xfrm>
              <a:off x="2694" y="2469"/>
              <a:ext cx="59" cy="90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7" y="27"/>
                </a:cxn>
                <a:cxn ang="0">
                  <a:pos x="4" y="4"/>
                </a:cxn>
                <a:cxn ang="0">
                  <a:pos x="46" y="0"/>
                </a:cxn>
                <a:cxn ang="0">
                  <a:pos x="69" y="83"/>
                </a:cxn>
                <a:cxn ang="0">
                  <a:pos x="17" y="105"/>
                </a:cxn>
                <a:cxn ang="0">
                  <a:pos x="0" y="99"/>
                </a:cxn>
              </a:cxnLst>
              <a:rect l="0" t="0" r="r" b="b"/>
              <a:pathLst>
                <a:path w="70" h="106">
                  <a:moveTo>
                    <a:pt x="0" y="99"/>
                  </a:moveTo>
                  <a:lnTo>
                    <a:pt x="7" y="27"/>
                  </a:lnTo>
                  <a:lnTo>
                    <a:pt x="4" y="4"/>
                  </a:lnTo>
                  <a:lnTo>
                    <a:pt x="46" y="0"/>
                  </a:lnTo>
                  <a:lnTo>
                    <a:pt x="69" y="83"/>
                  </a:lnTo>
                  <a:lnTo>
                    <a:pt x="17" y="105"/>
                  </a:lnTo>
                  <a:lnTo>
                    <a:pt x="0" y="9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96" name="Freeform 193"/>
            <p:cNvSpPr>
              <a:spLocks/>
            </p:cNvSpPr>
            <p:nvPr/>
          </p:nvSpPr>
          <p:spPr bwMode="auto">
            <a:xfrm>
              <a:off x="2532" y="2448"/>
              <a:ext cx="100" cy="75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20" y="17"/>
                </a:cxn>
                <a:cxn ang="0">
                  <a:pos x="20" y="0"/>
                </a:cxn>
                <a:cxn ang="0">
                  <a:pos x="59" y="4"/>
                </a:cxn>
                <a:cxn ang="0">
                  <a:pos x="70" y="12"/>
                </a:cxn>
                <a:cxn ang="0">
                  <a:pos x="97" y="3"/>
                </a:cxn>
                <a:cxn ang="0">
                  <a:pos x="113" y="42"/>
                </a:cxn>
                <a:cxn ang="0">
                  <a:pos x="118" y="71"/>
                </a:cxn>
                <a:cxn ang="0">
                  <a:pos x="108" y="69"/>
                </a:cxn>
                <a:cxn ang="0">
                  <a:pos x="105" y="85"/>
                </a:cxn>
                <a:cxn ang="0">
                  <a:pos x="88" y="87"/>
                </a:cxn>
                <a:cxn ang="0">
                  <a:pos x="88" y="71"/>
                </a:cxn>
                <a:cxn ang="0">
                  <a:pos x="78" y="70"/>
                </a:cxn>
                <a:cxn ang="0">
                  <a:pos x="62" y="46"/>
                </a:cxn>
                <a:cxn ang="0">
                  <a:pos x="29" y="59"/>
                </a:cxn>
                <a:cxn ang="0">
                  <a:pos x="0" y="29"/>
                </a:cxn>
              </a:cxnLst>
              <a:rect l="0" t="0" r="r" b="b"/>
              <a:pathLst>
                <a:path w="119" h="88">
                  <a:moveTo>
                    <a:pt x="0" y="29"/>
                  </a:moveTo>
                  <a:lnTo>
                    <a:pt x="20" y="17"/>
                  </a:lnTo>
                  <a:lnTo>
                    <a:pt x="20" y="0"/>
                  </a:lnTo>
                  <a:lnTo>
                    <a:pt x="59" y="4"/>
                  </a:lnTo>
                  <a:lnTo>
                    <a:pt x="70" y="12"/>
                  </a:lnTo>
                  <a:lnTo>
                    <a:pt x="97" y="3"/>
                  </a:lnTo>
                  <a:lnTo>
                    <a:pt x="113" y="42"/>
                  </a:lnTo>
                  <a:lnTo>
                    <a:pt x="118" y="71"/>
                  </a:lnTo>
                  <a:lnTo>
                    <a:pt x="108" y="69"/>
                  </a:lnTo>
                  <a:lnTo>
                    <a:pt x="105" y="85"/>
                  </a:lnTo>
                  <a:lnTo>
                    <a:pt x="88" y="87"/>
                  </a:lnTo>
                  <a:lnTo>
                    <a:pt x="88" y="71"/>
                  </a:lnTo>
                  <a:lnTo>
                    <a:pt x="78" y="70"/>
                  </a:lnTo>
                  <a:lnTo>
                    <a:pt x="62" y="46"/>
                  </a:lnTo>
                  <a:lnTo>
                    <a:pt x="29" y="59"/>
                  </a:lnTo>
                  <a:lnTo>
                    <a:pt x="0" y="2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97" name="Freeform 194"/>
            <p:cNvSpPr>
              <a:spLocks/>
            </p:cNvSpPr>
            <p:nvPr/>
          </p:nvSpPr>
          <p:spPr bwMode="auto">
            <a:xfrm>
              <a:off x="3339" y="2214"/>
              <a:ext cx="25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6"/>
                </a:cxn>
                <a:cxn ang="0">
                  <a:pos x="29" y="4"/>
                </a:cxn>
                <a:cxn ang="0">
                  <a:pos x="0" y="0"/>
                </a:cxn>
              </a:cxnLst>
              <a:rect l="0" t="0" r="r" b="b"/>
              <a:pathLst>
                <a:path w="30" h="17">
                  <a:moveTo>
                    <a:pt x="0" y="0"/>
                  </a:moveTo>
                  <a:lnTo>
                    <a:pt x="14" y="16"/>
                  </a:lnTo>
                  <a:lnTo>
                    <a:pt x="29" y="4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98" name="Freeform 195"/>
            <p:cNvSpPr>
              <a:spLocks/>
            </p:cNvSpPr>
            <p:nvPr/>
          </p:nvSpPr>
          <p:spPr bwMode="auto">
            <a:xfrm>
              <a:off x="3194" y="2154"/>
              <a:ext cx="22" cy="59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13" y="69"/>
                </a:cxn>
                <a:cxn ang="0">
                  <a:pos x="15" y="68"/>
                </a:cxn>
                <a:cxn ang="0">
                  <a:pos x="22" y="31"/>
                </a:cxn>
                <a:cxn ang="0">
                  <a:pos x="12" y="34"/>
                </a:cxn>
                <a:cxn ang="0">
                  <a:pos x="15" y="18"/>
                </a:cxn>
                <a:cxn ang="0">
                  <a:pos x="23" y="10"/>
                </a:cxn>
                <a:cxn ang="0">
                  <a:pos x="25" y="0"/>
                </a:cxn>
                <a:cxn ang="0">
                  <a:pos x="15" y="2"/>
                </a:cxn>
                <a:cxn ang="0">
                  <a:pos x="0" y="35"/>
                </a:cxn>
              </a:cxnLst>
              <a:rect l="0" t="0" r="r" b="b"/>
              <a:pathLst>
                <a:path w="26" h="70">
                  <a:moveTo>
                    <a:pt x="0" y="35"/>
                  </a:moveTo>
                  <a:lnTo>
                    <a:pt x="13" y="69"/>
                  </a:lnTo>
                  <a:lnTo>
                    <a:pt x="15" y="68"/>
                  </a:lnTo>
                  <a:lnTo>
                    <a:pt x="22" y="31"/>
                  </a:lnTo>
                  <a:lnTo>
                    <a:pt x="12" y="34"/>
                  </a:lnTo>
                  <a:lnTo>
                    <a:pt x="15" y="18"/>
                  </a:lnTo>
                  <a:lnTo>
                    <a:pt x="23" y="10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0" y="35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99" name="Freeform 196"/>
            <p:cNvSpPr>
              <a:spLocks/>
            </p:cNvSpPr>
            <p:nvPr/>
          </p:nvSpPr>
          <p:spPr bwMode="auto">
            <a:xfrm>
              <a:off x="2619" y="2476"/>
              <a:ext cx="82" cy="86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1" y="52"/>
                </a:cxn>
                <a:cxn ang="0">
                  <a:pos x="4" y="36"/>
                </a:cxn>
                <a:cxn ang="0">
                  <a:pos x="14" y="38"/>
                </a:cxn>
                <a:cxn ang="0">
                  <a:pos x="9" y="9"/>
                </a:cxn>
                <a:cxn ang="0">
                  <a:pos x="38" y="0"/>
                </a:cxn>
                <a:cxn ang="0">
                  <a:pos x="53" y="6"/>
                </a:cxn>
                <a:cxn ang="0">
                  <a:pos x="63" y="15"/>
                </a:cxn>
                <a:cxn ang="0">
                  <a:pos x="95" y="19"/>
                </a:cxn>
                <a:cxn ang="0">
                  <a:pos x="88" y="91"/>
                </a:cxn>
                <a:cxn ang="0">
                  <a:pos x="15" y="102"/>
                </a:cxn>
                <a:cxn ang="0">
                  <a:pos x="16" y="79"/>
                </a:cxn>
                <a:cxn ang="0">
                  <a:pos x="0" y="67"/>
                </a:cxn>
              </a:cxnLst>
              <a:rect l="0" t="0" r="r" b="b"/>
              <a:pathLst>
                <a:path w="96" h="103">
                  <a:moveTo>
                    <a:pt x="0" y="67"/>
                  </a:moveTo>
                  <a:lnTo>
                    <a:pt x="1" y="52"/>
                  </a:lnTo>
                  <a:lnTo>
                    <a:pt x="4" y="36"/>
                  </a:lnTo>
                  <a:lnTo>
                    <a:pt x="14" y="38"/>
                  </a:lnTo>
                  <a:lnTo>
                    <a:pt x="9" y="9"/>
                  </a:lnTo>
                  <a:lnTo>
                    <a:pt x="38" y="0"/>
                  </a:lnTo>
                  <a:lnTo>
                    <a:pt x="53" y="6"/>
                  </a:lnTo>
                  <a:lnTo>
                    <a:pt x="63" y="15"/>
                  </a:lnTo>
                  <a:lnTo>
                    <a:pt x="95" y="19"/>
                  </a:lnTo>
                  <a:lnTo>
                    <a:pt x="88" y="91"/>
                  </a:lnTo>
                  <a:lnTo>
                    <a:pt x="15" y="102"/>
                  </a:lnTo>
                  <a:lnTo>
                    <a:pt x="16" y="79"/>
                  </a:lnTo>
                  <a:lnTo>
                    <a:pt x="0" y="6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00" name="Freeform 197"/>
            <p:cNvSpPr>
              <a:spLocks/>
            </p:cNvSpPr>
            <p:nvPr/>
          </p:nvSpPr>
          <p:spPr bwMode="auto">
            <a:xfrm>
              <a:off x="3204" y="2152"/>
              <a:ext cx="61" cy="6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" y="20"/>
                </a:cxn>
                <a:cxn ang="0">
                  <a:pos x="11" y="12"/>
                </a:cxn>
                <a:cxn ang="0">
                  <a:pos x="27" y="19"/>
                </a:cxn>
                <a:cxn ang="0">
                  <a:pos x="62" y="0"/>
                </a:cxn>
                <a:cxn ang="0">
                  <a:pos x="70" y="21"/>
                </a:cxn>
                <a:cxn ang="0">
                  <a:pos x="33" y="33"/>
                </a:cxn>
                <a:cxn ang="0">
                  <a:pos x="52" y="50"/>
                </a:cxn>
                <a:cxn ang="0">
                  <a:pos x="42" y="60"/>
                </a:cxn>
                <a:cxn ang="0">
                  <a:pos x="21" y="75"/>
                </a:cxn>
                <a:cxn ang="0">
                  <a:pos x="3" y="70"/>
                </a:cxn>
                <a:cxn ang="0">
                  <a:pos x="10" y="33"/>
                </a:cxn>
                <a:cxn ang="0">
                  <a:pos x="0" y="36"/>
                </a:cxn>
              </a:cxnLst>
              <a:rect l="0" t="0" r="r" b="b"/>
              <a:pathLst>
                <a:path w="71" h="76">
                  <a:moveTo>
                    <a:pt x="0" y="36"/>
                  </a:moveTo>
                  <a:lnTo>
                    <a:pt x="3" y="20"/>
                  </a:lnTo>
                  <a:lnTo>
                    <a:pt x="11" y="12"/>
                  </a:lnTo>
                  <a:lnTo>
                    <a:pt x="27" y="19"/>
                  </a:lnTo>
                  <a:lnTo>
                    <a:pt x="62" y="0"/>
                  </a:lnTo>
                  <a:lnTo>
                    <a:pt x="70" y="21"/>
                  </a:lnTo>
                  <a:lnTo>
                    <a:pt x="33" y="33"/>
                  </a:lnTo>
                  <a:lnTo>
                    <a:pt x="52" y="50"/>
                  </a:lnTo>
                  <a:lnTo>
                    <a:pt x="42" y="60"/>
                  </a:lnTo>
                  <a:lnTo>
                    <a:pt x="21" y="75"/>
                  </a:lnTo>
                  <a:lnTo>
                    <a:pt x="3" y="70"/>
                  </a:lnTo>
                  <a:lnTo>
                    <a:pt x="10" y="33"/>
                  </a:lnTo>
                  <a:lnTo>
                    <a:pt x="0" y="3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01" name="Freeform 198"/>
            <p:cNvSpPr>
              <a:spLocks/>
            </p:cNvSpPr>
            <p:nvPr/>
          </p:nvSpPr>
          <p:spPr bwMode="auto">
            <a:xfrm>
              <a:off x="3194" y="2560"/>
              <a:ext cx="108" cy="125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6" y="41"/>
                </a:cxn>
                <a:cxn ang="0">
                  <a:pos x="0" y="70"/>
                </a:cxn>
                <a:cxn ang="0">
                  <a:pos x="13" y="78"/>
                </a:cxn>
                <a:cxn ang="0">
                  <a:pos x="5" y="89"/>
                </a:cxn>
                <a:cxn ang="0">
                  <a:pos x="86" y="149"/>
                </a:cxn>
                <a:cxn ang="0">
                  <a:pos x="122" y="101"/>
                </a:cxn>
                <a:cxn ang="0">
                  <a:pos x="113" y="88"/>
                </a:cxn>
                <a:cxn ang="0">
                  <a:pos x="113" y="28"/>
                </a:cxn>
                <a:cxn ang="0">
                  <a:pos x="126" y="11"/>
                </a:cxn>
                <a:cxn ang="0">
                  <a:pos x="80" y="18"/>
                </a:cxn>
                <a:cxn ang="0">
                  <a:pos x="30" y="0"/>
                </a:cxn>
                <a:cxn ang="0">
                  <a:pos x="0" y="9"/>
                </a:cxn>
              </a:cxnLst>
              <a:rect l="0" t="0" r="r" b="b"/>
              <a:pathLst>
                <a:path w="127" h="150">
                  <a:moveTo>
                    <a:pt x="0" y="9"/>
                  </a:moveTo>
                  <a:lnTo>
                    <a:pt x="16" y="41"/>
                  </a:lnTo>
                  <a:lnTo>
                    <a:pt x="0" y="70"/>
                  </a:lnTo>
                  <a:lnTo>
                    <a:pt x="13" y="78"/>
                  </a:lnTo>
                  <a:lnTo>
                    <a:pt x="5" y="89"/>
                  </a:lnTo>
                  <a:lnTo>
                    <a:pt x="86" y="149"/>
                  </a:lnTo>
                  <a:lnTo>
                    <a:pt x="122" y="101"/>
                  </a:lnTo>
                  <a:lnTo>
                    <a:pt x="113" y="88"/>
                  </a:lnTo>
                  <a:lnTo>
                    <a:pt x="113" y="28"/>
                  </a:lnTo>
                  <a:lnTo>
                    <a:pt x="126" y="11"/>
                  </a:lnTo>
                  <a:lnTo>
                    <a:pt x="80" y="18"/>
                  </a:lnTo>
                  <a:lnTo>
                    <a:pt x="30" y="0"/>
                  </a:lnTo>
                  <a:lnTo>
                    <a:pt x="0" y="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02" name="Freeform 199"/>
            <p:cNvSpPr>
              <a:spLocks/>
            </p:cNvSpPr>
            <p:nvPr/>
          </p:nvSpPr>
          <p:spPr bwMode="auto">
            <a:xfrm>
              <a:off x="3364" y="2203"/>
              <a:ext cx="25" cy="22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24" y="0"/>
                </a:cxn>
                <a:cxn ang="0">
                  <a:pos x="29" y="25"/>
                </a:cxn>
                <a:cxn ang="0">
                  <a:pos x="0" y="15"/>
                </a:cxn>
              </a:cxnLst>
              <a:rect l="0" t="0" r="r" b="b"/>
              <a:pathLst>
                <a:path w="30" h="26">
                  <a:moveTo>
                    <a:pt x="0" y="15"/>
                  </a:moveTo>
                  <a:lnTo>
                    <a:pt x="24" y="0"/>
                  </a:lnTo>
                  <a:lnTo>
                    <a:pt x="29" y="25"/>
                  </a:lnTo>
                  <a:lnTo>
                    <a:pt x="0" y="15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03" name="Freeform 200"/>
            <p:cNvSpPr>
              <a:spLocks/>
            </p:cNvSpPr>
            <p:nvPr/>
          </p:nvSpPr>
          <p:spPr bwMode="auto">
            <a:xfrm>
              <a:off x="3207" y="2131"/>
              <a:ext cx="22" cy="2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0" y="27"/>
                </a:cxn>
                <a:cxn ang="0">
                  <a:pos x="26" y="9"/>
                </a:cxn>
                <a:cxn ang="0">
                  <a:pos x="17" y="0"/>
                </a:cxn>
                <a:cxn ang="0">
                  <a:pos x="0" y="29"/>
                </a:cxn>
              </a:cxnLst>
              <a:rect l="0" t="0" r="r" b="b"/>
              <a:pathLst>
                <a:path w="27" h="30">
                  <a:moveTo>
                    <a:pt x="0" y="29"/>
                  </a:moveTo>
                  <a:lnTo>
                    <a:pt x="10" y="27"/>
                  </a:lnTo>
                  <a:lnTo>
                    <a:pt x="26" y="9"/>
                  </a:lnTo>
                  <a:lnTo>
                    <a:pt x="17" y="0"/>
                  </a:lnTo>
                  <a:lnTo>
                    <a:pt x="0" y="2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04" name="Freeform 201"/>
            <p:cNvSpPr>
              <a:spLocks/>
            </p:cNvSpPr>
            <p:nvPr/>
          </p:nvSpPr>
          <p:spPr bwMode="auto">
            <a:xfrm>
              <a:off x="2580" y="2507"/>
              <a:ext cx="54" cy="55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0" y="0"/>
                </a:cxn>
                <a:cxn ang="0">
                  <a:pos x="30" y="1"/>
                </a:cxn>
                <a:cxn ang="0">
                  <a:pos x="30" y="17"/>
                </a:cxn>
                <a:cxn ang="0">
                  <a:pos x="47" y="15"/>
                </a:cxn>
                <a:cxn ang="0">
                  <a:pos x="46" y="30"/>
                </a:cxn>
                <a:cxn ang="0">
                  <a:pos x="62" y="42"/>
                </a:cxn>
                <a:cxn ang="0">
                  <a:pos x="61" y="65"/>
                </a:cxn>
                <a:cxn ang="0">
                  <a:pos x="0" y="24"/>
                </a:cxn>
              </a:cxnLst>
              <a:rect l="0" t="0" r="r" b="b"/>
              <a:pathLst>
                <a:path w="63" h="66">
                  <a:moveTo>
                    <a:pt x="0" y="24"/>
                  </a:moveTo>
                  <a:lnTo>
                    <a:pt x="20" y="0"/>
                  </a:lnTo>
                  <a:lnTo>
                    <a:pt x="30" y="1"/>
                  </a:lnTo>
                  <a:lnTo>
                    <a:pt x="30" y="17"/>
                  </a:lnTo>
                  <a:lnTo>
                    <a:pt x="47" y="15"/>
                  </a:lnTo>
                  <a:lnTo>
                    <a:pt x="46" y="30"/>
                  </a:lnTo>
                  <a:lnTo>
                    <a:pt x="62" y="42"/>
                  </a:lnTo>
                  <a:lnTo>
                    <a:pt x="61" y="65"/>
                  </a:lnTo>
                  <a:lnTo>
                    <a:pt x="0" y="2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05" name="Freeform 202"/>
            <p:cNvSpPr>
              <a:spLocks/>
            </p:cNvSpPr>
            <p:nvPr/>
          </p:nvSpPr>
          <p:spPr bwMode="auto">
            <a:xfrm>
              <a:off x="2861" y="2156"/>
              <a:ext cx="213" cy="200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0" y="50"/>
                </a:cxn>
                <a:cxn ang="0">
                  <a:pos x="32" y="0"/>
                </a:cxn>
                <a:cxn ang="0">
                  <a:pos x="92" y="15"/>
                </a:cxn>
                <a:cxn ang="0">
                  <a:pos x="103" y="32"/>
                </a:cxn>
                <a:cxn ang="0">
                  <a:pos x="152" y="50"/>
                </a:cxn>
                <a:cxn ang="0">
                  <a:pos x="167" y="44"/>
                </a:cxn>
                <a:cxn ang="0">
                  <a:pos x="168" y="19"/>
                </a:cxn>
                <a:cxn ang="0">
                  <a:pos x="185" y="6"/>
                </a:cxn>
                <a:cxn ang="0">
                  <a:pos x="251" y="27"/>
                </a:cxn>
                <a:cxn ang="0">
                  <a:pos x="243" y="54"/>
                </a:cxn>
                <a:cxn ang="0">
                  <a:pos x="251" y="192"/>
                </a:cxn>
                <a:cxn ang="0">
                  <a:pos x="251" y="226"/>
                </a:cxn>
                <a:cxn ang="0">
                  <a:pos x="236" y="226"/>
                </a:cxn>
                <a:cxn ang="0">
                  <a:pos x="236" y="236"/>
                </a:cxn>
                <a:cxn ang="0">
                  <a:pos x="108" y="169"/>
                </a:cxn>
                <a:cxn ang="0">
                  <a:pos x="92" y="176"/>
                </a:cxn>
                <a:cxn ang="0">
                  <a:pos x="37" y="168"/>
                </a:cxn>
                <a:cxn ang="0">
                  <a:pos x="0" y="122"/>
                </a:cxn>
              </a:cxnLst>
              <a:rect l="0" t="0" r="r" b="b"/>
              <a:pathLst>
                <a:path w="252" h="237">
                  <a:moveTo>
                    <a:pt x="0" y="122"/>
                  </a:moveTo>
                  <a:lnTo>
                    <a:pt x="0" y="50"/>
                  </a:lnTo>
                  <a:lnTo>
                    <a:pt x="32" y="0"/>
                  </a:lnTo>
                  <a:lnTo>
                    <a:pt x="92" y="15"/>
                  </a:lnTo>
                  <a:lnTo>
                    <a:pt x="103" y="32"/>
                  </a:lnTo>
                  <a:lnTo>
                    <a:pt x="152" y="50"/>
                  </a:lnTo>
                  <a:lnTo>
                    <a:pt x="167" y="44"/>
                  </a:lnTo>
                  <a:lnTo>
                    <a:pt x="168" y="19"/>
                  </a:lnTo>
                  <a:lnTo>
                    <a:pt x="185" y="6"/>
                  </a:lnTo>
                  <a:lnTo>
                    <a:pt x="251" y="27"/>
                  </a:lnTo>
                  <a:lnTo>
                    <a:pt x="243" y="54"/>
                  </a:lnTo>
                  <a:lnTo>
                    <a:pt x="251" y="192"/>
                  </a:lnTo>
                  <a:lnTo>
                    <a:pt x="251" y="226"/>
                  </a:lnTo>
                  <a:lnTo>
                    <a:pt x="236" y="226"/>
                  </a:lnTo>
                  <a:lnTo>
                    <a:pt x="236" y="236"/>
                  </a:lnTo>
                  <a:lnTo>
                    <a:pt x="108" y="169"/>
                  </a:lnTo>
                  <a:lnTo>
                    <a:pt x="92" y="176"/>
                  </a:lnTo>
                  <a:lnTo>
                    <a:pt x="37" y="168"/>
                  </a:lnTo>
                  <a:lnTo>
                    <a:pt x="0" y="122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06" name="Freeform 203"/>
            <p:cNvSpPr>
              <a:spLocks/>
            </p:cNvSpPr>
            <p:nvPr/>
          </p:nvSpPr>
          <p:spPr bwMode="auto">
            <a:xfrm>
              <a:off x="3316" y="2787"/>
              <a:ext cx="97" cy="190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11" y="207"/>
                </a:cxn>
                <a:cxn ang="0">
                  <a:pos x="32" y="225"/>
                </a:cxn>
                <a:cxn ang="0">
                  <a:pos x="67" y="207"/>
                </a:cxn>
                <a:cxn ang="0">
                  <a:pos x="106" y="53"/>
                </a:cxn>
                <a:cxn ang="0">
                  <a:pos x="113" y="59"/>
                </a:cxn>
                <a:cxn ang="0">
                  <a:pos x="96" y="0"/>
                </a:cxn>
                <a:cxn ang="0">
                  <a:pos x="76" y="24"/>
                </a:cxn>
                <a:cxn ang="0">
                  <a:pos x="76" y="42"/>
                </a:cxn>
                <a:cxn ang="0">
                  <a:pos x="51" y="60"/>
                </a:cxn>
                <a:cxn ang="0">
                  <a:pos x="19" y="68"/>
                </a:cxn>
                <a:cxn ang="0">
                  <a:pos x="12" y="88"/>
                </a:cxn>
                <a:cxn ang="0">
                  <a:pos x="19" y="128"/>
                </a:cxn>
                <a:cxn ang="0">
                  <a:pos x="0" y="161"/>
                </a:cxn>
              </a:cxnLst>
              <a:rect l="0" t="0" r="r" b="b"/>
              <a:pathLst>
                <a:path w="114" h="226">
                  <a:moveTo>
                    <a:pt x="0" y="161"/>
                  </a:moveTo>
                  <a:lnTo>
                    <a:pt x="11" y="207"/>
                  </a:lnTo>
                  <a:lnTo>
                    <a:pt x="32" y="225"/>
                  </a:lnTo>
                  <a:lnTo>
                    <a:pt x="67" y="207"/>
                  </a:lnTo>
                  <a:lnTo>
                    <a:pt x="106" y="53"/>
                  </a:lnTo>
                  <a:lnTo>
                    <a:pt x="113" y="59"/>
                  </a:lnTo>
                  <a:lnTo>
                    <a:pt x="96" y="0"/>
                  </a:lnTo>
                  <a:lnTo>
                    <a:pt x="76" y="24"/>
                  </a:lnTo>
                  <a:lnTo>
                    <a:pt x="76" y="42"/>
                  </a:lnTo>
                  <a:lnTo>
                    <a:pt x="51" y="60"/>
                  </a:lnTo>
                  <a:lnTo>
                    <a:pt x="19" y="68"/>
                  </a:lnTo>
                  <a:lnTo>
                    <a:pt x="12" y="88"/>
                  </a:lnTo>
                  <a:lnTo>
                    <a:pt x="19" y="128"/>
                  </a:lnTo>
                  <a:lnTo>
                    <a:pt x="0" y="161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07" name="Freeform 204"/>
            <p:cNvSpPr>
              <a:spLocks/>
            </p:cNvSpPr>
            <p:nvPr/>
          </p:nvSpPr>
          <p:spPr bwMode="auto">
            <a:xfrm>
              <a:off x="3177" y="2750"/>
              <a:ext cx="45" cy="106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8" y="77"/>
                </a:cxn>
                <a:cxn ang="0">
                  <a:pos x="28" y="83"/>
                </a:cxn>
                <a:cxn ang="0">
                  <a:pos x="26" y="107"/>
                </a:cxn>
                <a:cxn ang="0">
                  <a:pos x="43" y="126"/>
                </a:cxn>
                <a:cxn ang="0">
                  <a:pos x="53" y="91"/>
                </a:cxn>
                <a:cxn ang="0">
                  <a:pos x="36" y="66"/>
                </a:cxn>
                <a:cxn ang="0">
                  <a:pos x="41" y="80"/>
                </a:cxn>
                <a:cxn ang="0">
                  <a:pos x="31" y="79"/>
                </a:cxn>
                <a:cxn ang="0">
                  <a:pos x="21" y="46"/>
                </a:cxn>
                <a:cxn ang="0">
                  <a:pos x="20" y="3"/>
                </a:cxn>
                <a:cxn ang="0">
                  <a:pos x="4" y="0"/>
                </a:cxn>
                <a:cxn ang="0">
                  <a:pos x="17" y="21"/>
                </a:cxn>
                <a:cxn ang="0">
                  <a:pos x="0" y="68"/>
                </a:cxn>
              </a:cxnLst>
              <a:rect l="0" t="0" r="r" b="b"/>
              <a:pathLst>
                <a:path w="54" h="127">
                  <a:moveTo>
                    <a:pt x="0" y="68"/>
                  </a:moveTo>
                  <a:lnTo>
                    <a:pt x="8" y="77"/>
                  </a:lnTo>
                  <a:lnTo>
                    <a:pt x="28" y="83"/>
                  </a:lnTo>
                  <a:lnTo>
                    <a:pt x="26" y="107"/>
                  </a:lnTo>
                  <a:lnTo>
                    <a:pt x="43" y="126"/>
                  </a:lnTo>
                  <a:lnTo>
                    <a:pt x="53" y="91"/>
                  </a:lnTo>
                  <a:lnTo>
                    <a:pt x="36" y="66"/>
                  </a:lnTo>
                  <a:lnTo>
                    <a:pt x="41" y="80"/>
                  </a:lnTo>
                  <a:lnTo>
                    <a:pt x="31" y="79"/>
                  </a:lnTo>
                  <a:lnTo>
                    <a:pt x="21" y="46"/>
                  </a:lnTo>
                  <a:lnTo>
                    <a:pt x="20" y="3"/>
                  </a:lnTo>
                  <a:lnTo>
                    <a:pt x="4" y="0"/>
                  </a:lnTo>
                  <a:lnTo>
                    <a:pt x="17" y="21"/>
                  </a:lnTo>
                  <a:lnTo>
                    <a:pt x="0" y="68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08" name="Freeform 205"/>
            <p:cNvSpPr>
              <a:spLocks/>
            </p:cNvSpPr>
            <p:nvPr/>
          </p:nvSpPr>
          <p:spPr bwMode="auto">
            <a:xfrm>
              <a:off x="2572" y="2276"/>
              <a:ext cx="219" cy="208"/>
            </a:xfrm>
            <a:custGeom>
              <a:avLst/>
              <a:gdLst/>
              <a:ahLst/>
              <a:cxnLst>
                <a:cxn ang="0">
                  <a:pos x="0" y="170"/>
                </a:cxn>
                <a:cxn ang="0">
                  <a:pos x="11" y="153"/>
                </a:cxn>
                <a:cxn ang="0">
                  <a:pos x="23" y="164"/>
                </a:cxn>
                <a:cxn ang="0">
                  <a:pos x="104" y="159"/>
                </a:cxn>
                <a:cxn ang="0">
                  <a:pos x="87" y="0"/>
                </a:cxn>
                <a:cxn ang="0">
                  <a:pos x="117" y="0"/>
                </a:cxn>
                <a:cxn ang="0">
                  <a:pos x="244" y="86"/>
                </a:cxn>
                <a:cxn ang="0">
                  <a:pos x="245" y="101"/>
                </a:cxn>
                <a:cxn ang="0">
                  <a:pos x="259" y="99"/>
                </a:cxn>
                <a:cxn ang="0">
                  <a:pos x="259" y="149"/>
                </a:cxn>
                <a:cxn ang="0">
                  <a:pos x="248" y="160"/>
                </a:cxn>
                <a:cxn ang="0">
                  <a:pos x="196" y="167"/>
                </a:cxn>
                <a:cxn ang="0">
                  <a:pos x="130" y="196"/>
                </a:cxn>
                <a:cxn ang="0">
                  <a:pos x="109" y="243"/>
                </a:cxn>
                <a:cxn ang="0">
                  <a:pos x="94" y="237"/>
                </a:cxn>
                <a:cxn ang="0">
                  <a:pos x="65" y="246"/>
                </a:cxn>
                <a:cxn ang="0">
                  <a:pos x="49" y="207"/>
                </a:cxn>
                <a:cxn ang="0">
                  <a:pos x="22" y="216"/>
                </a:cxn>
                <a:cxn ang="0">
                  <a:pos x="11" y="208"/>
                </a:cxn>
                <a:cxn ang="0">
                  <a:pos x="0" y="170"/>
                </a:cxn>
              </a:cxnLst>
              <a:rect l="0" t="0" r="r" b="b"/>
              <a:pathLst>
                <a:path w="260" h="247">
                  <a:moveTo>
                    <a:pt x="0" y="170"/>
                  </a:moveTo>
                  <a:lnTo>
                    <a:pt x="11" y="153"/>
                  </a:lnTo>
                  <a:lnTo>
                    <a:pt x="23" y="164"/>
                  </a:lnTo>
                  <a:lnTo>
                    <a:pt x="104" y="159"/>
                  </a:lnTo>
                  <a:lnTo>
                    <a:pt x="87" y="0"/>
                  </a:lnTo>
                  <a:lnTo>
                    <a:pt x="117" y="0"/>
                  </a:lnTo>
                  <a:lnTo>
                    <a:pt x="244" y="86"/>
                  </a:lnTo>
                  <a:lnTo>
                    <a:pt x="245" y="101"/>
                  </a:lnTo>
                  <a:lnTo>
                    <a:pt x="259" y="99"/>
                  </a:lnTo>
                  <a:lnTo>
                    <a:pt x="259" y="149"/>
                  </a:lnTo>
                  <a:lnTo>
                    <a:pt x="248" y="160"/>
                  </a:lnTo>
                  <a:lnTo>
                    <a:pt x="196" y="167"/>
                  </a:lnTo>
                  <a:lnTo>
                    <a:pt x="130" y="196"/>
                  </a:lnTo>
                  <a:lnTo>
                    <a:pt x="109" y="243"/>
                  </a:lnTo>
                  <a:lnTo>
                    <a:pt x="94" y="237"/>
                  </a:lnTo>
                  <a:lnTo>
                    <a:pt x="65" y="246"/>
                  </a:lnTo>
                  <a:lnTo>
                    <a:pt x="49" y="207"/>
                  </a:lnTo>
                  <a:lnTo>
                    <a:pt x="22" y="216"/>
                  </a:lnTo>
                  <a:lnTo>
                    <a:pt x="11" y="208"/>
                  </a:lnTo>
                  <a:lnTo>
                    <a:pt x="0" y="17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09" name="Freeform 206"/>
            <p:cNvSpPr>
              <a:spLocks/>
            </p:cNvSpPr>
            <p:nvPr/>
          </p:nvSpPr>
          <p:spPr bwMode="auto">
            <a:xfrm>
              <a:off x="2505" y="2244"/>
              <a:ext cx="167" cy="176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13" y="117"/>
                </a:cxn>
                <a:cxn ang="0">
                  <a:pos x="15" y="148"/>
                </a:cxn>
                <a:cxn ang="0">
                  <a:pos x="6" y="188"/>
                </a:cxn>
                <a:cxn ang="0">
                  <a:pos x="43" y="179"/>
                </a:cxn>
                <a:cxn ang="0">
                  <a:pos x="79" y="209"/>
                </a:cxn>
                <a:cxn ang="0">
                  <a:pos x="90" y="192"/>
                </a:cxn>
                <a:cxn ang="0">
                  <a:pos x="102" y="203"/>
                </a:cxn>
                <a:cxn ang="0">
                  <a:pos x="183" y="198"/>
                </a:cxn>
                <a:cxn ang="0">
                  <a:pos x="166" y="39"/>
                </a:cxn>
                <a:cxn ang="0">
                  <a:pos x="196" y="39"/>
                </a:cxn>
                <a:cxn ang="0">
                  <a:pos x="135" y="0"/>
                </a:cxn>
                <a:cxn ang="0">
                  <a:pos x="133" y="20"/>
                </a:cxn>
                <a:cxn ang="0">
                  <a:pos x="83" y="19"/>
                </a:cxn>
                <a:cxn ang="0">
                  <a:pos x="82" y="64"/>
                </a:cxn>
                <a:cxn ang="0">
                  <a:pos x="64" y="72"/>
                </a:cxn>
                <a:cxn ang="0">
                  <a:pos x="65" y="98"/>
                </a:cxn>
                <a:cxn ang="0">
                  <a:pos x="0" y="105"/>
                </a:cxn>
              </a:cxnLst>
              <a:rect l="0" t="0" r="r" b="b"/>
              <a:pathLst>
                <a:path w="197" h="210">
                  <a:moveTo>
                    <a:pt x="0" y="105"/>
                  </a:moveTo>
                  <a:lnTo>
                    <a:pt x="13" y="117"/>
                  </a:lnTo>
                  <a:lnTo>
                    <a:pt x="15" y="148"/>
                  </a:lnTo>
                  <a:lnTo>
                    <a:pt x="6" y="188"/>
                  </a:lnTo>
                  <a:lnTo>
                    <a:pt x="43" y="179"/>
                  </a:lnTo>
                  <a:lnTo>
                    <a:pt x="79" y="209"/>
                  </a:lnTo>
                  <a:lnTo>
                    <a:pt x="90" y="192"/>
                  </a:lnTo>
                  <a:lnTo>
                    <a:pt x="102" y="203"/>
                  </a:lnTo>
                  <a:lnTo>
                    <a:pt x="183" y="198"/>
                  </a:lnTo>
                  <a:lnTo>
                    <a:pt x="166" y="39"/>
                  </a:lnTo>
                  <a:lnTo>
                    <a:pt x="196" y="39"/>
                  </a:lnTo>
                  <a:lnTo>
                    <a:pt x="135" y="0"/>
                  </a:lnTo>
                  <a:lnTo>
                    <a:pt x="133" y="20"/>
                  </a:lnTo>
                  <a:lnTo>
                    <a:pt x="83" y="19"/>
                  </a:lnTo>
                  <a:lnTo>
                    <a:pt x="82" y="64"/>
                  </a:lnTo>
                  <a:lnTo>
                    <a:pt x="64" y="72"/>
                  </a:lnTo>
                  <a:lnTo>
                    <a:pt x="65" y="98"/>
                  </a:lnTo>
                  <a:lnTo>
                    <a:pt x="0" y="105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10" name="Freeform 207"/>
            <p:cNvSpPr>
              <a:spLocks/>
            </p:cNvSpPr>
            <p:nvPr/>
          </p:nvSpPr>
          <p:spPr bwMode="auto">
            <a:xfrm>
              <a:off x="2560" y="2117"/>
              <a:ext cx="159" cy="121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46" y="114"/>
                </a:cxn>
                <a:cxn ang="0">
                  <a:pos x="63" y="57"/>
                </a:cxn>
                <a:cxn ang="0">
                  <a:pos x="102" y="28"/>
                </a:cxn>
                <a:cxn ang="0">
                  <a:pos x="115" y="0"/>
                </a:cxn>
                <a:cxn ang="0">
                  <a:pos x="172" y="9"/>
                </a:cxn>
                <a:cxn ang="0">
                  <a:pos x="188" y="63"/>
                </a:cxn>
                <a:cxn ang="0">
                  <a:pos x="163" y="64"/>
                </a:cxn>
                <a:cxn ang="0">
                  <a:pos x="149" y="70"/>
                </a:cxn>
                <a:cxn ang="0">
                  <a:pos x="151" y="84"/>
                </a:cxn>
                <a:cxn ang="0">
                  <a:pos x="78" y="116"/>
                </a:cxn>
                <a:cxn ang="0">
                  <a:pos x="69" y="143"/>
                </a:cxn>
                <a:cxn ang="0">
                  <a:pos x="0" y="141"/>
                </a:cxn>
              </a:cxnLst>
              <a:rect l="0" t="0" r="r" b="b"/>
              <a:pathLst>
                <a:path w="189" h="144">
                  <a:moveTo>
                    <a:pt x="0" y="141"/>
                  </a:moveTo>
                  <a:lnTo>
                    <a:pt x="46" y="114"/>
                  </a:lnTo>
                  <a:lnTo>
                    <a:pt x="63" y="57"/>
                  </a:lnTo>
                  <a:lnTo>
                    <a:pt x="102" y="28"/>
                  </a:lnTo>
                  <a:lnTo>
                    <a:pt x="115" y="0"/>
                  </a:lnTo>
                  <a:lnTo>
                    <a:pt x="172" y="9"/>
                  </a:lnTo>
                  <a:lnTo>
                    <a:pt x="188" y="63"/>
                  </a:lnTo>
                  <a:lnTo>
                    <a:pt x="163" y="64"/>
                  </a:lnTo>
                  <a:lnTo>
                    <a:pt x="149" y="70"/>
                  </a:lnTo>
                  <a:lnTo>
                    <a:pt x="151" y="84"/>
                  </a:lnTo>
                  <a:lnTo>
                    <a:pt x="78" y="116"/>
                  </a:lnTo>
                  <a:lnTo>
                    <a:pt x="69" y="143"/>
                  </a:lnTo>
                  <a:lnTo>
                    <a:pt x="0" y="141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11" name="Freeform 208"/>
            <p:cNvSpPr>
              <a:spLocks/>
            </p:cNvSpPr>
            <p:nvPr/>
          </p:nvSpPr>
          <p:spPr bwMode="auto">
            <a:xfrm>
              <a:off x="3140" y="2764"/>
              <a:ext cx="143" cy="228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4" y="84"/>
                </a:cxn>
                <a:cxn ang="0">
                  <a:pos x="43" y="97"/>
                </a:cxn>
                <a:cxn ang="0">
                  <a:pos x="47" y="113"/>
                </a:cxn>
                <a:cxn ang="0">
                  <a:pos x="45" y="157"/>
                </a:cxn>
                <a:cxn ang="0">
                  <a:pos x="24" y="201"/>
                </a:cxn>
                <a:cxn ang="0">
                  <a:pos x="31" y="254"/>
                </a:cxn>
                <a:cxn ang="0">
                  <a:pos x="33" y="270"/>
                </a:cxn>
                <a:cxn ang="0">
                  <a:pos x="44" y="270"/>
                </a:cxn>
                <a:cxn ang="0">
                  <a:pos x="44" y="252"/>
                </a:cxn>
                <a:cxn ang="0">
                  <a:pos x="86" y="228"/>
                </a:cxn>
                <a:cxn ang="0">
                  <a:pos x="74" y="157"/>
                </a:cxn>
                <a:cxn ang="0">
                  <a:pos x="166" y="84"/>
                </a:cxn>
                <a:cxn ang="0">
                  <a:pos x="168" y="0"/>
                </a:cxn>
                <a:cxn ang="0">
                  <a:pos x="144" y="15"/>
                </a:cxn>
                <a:cxn ang="0">
                  <a:pos x="79" y="19"/>
                </a:cxn>
                <a:cxn ang="0">
                  <a:pos x="79" y="49"/>
                </a:cxn>
                <a:cxn ang="0">
                  <a:pos x="96" y="74"/>
                </a:cxn>
                <a:cxn ang="0">
                  <a:pos x="86" y="109"/>
                </a:cxn>
                <a:cxn ang="0">
                  <a:pos x="69" y="90"/>
                </a:cxn>
                <a:cxn ang="0">
                  <a:pos x="71" y="66"/>
                </a:cxn>
                <a:cxn ang="0">
                  <a:pos x="51" y="60"/>
                </a:cxn>
                <a:cxn ang="0">
                  <a:pos x="0" y="76"/>
                </a:cxn>
              </a:cxnLst>
              <a:rect l="0" t="0" r="r" b="b"/>
              <a:pathLst>
                <a:path w="169" h="271">
                  <a:moveTo>
                    <a:pt x="0" y="76"/>
                  </a:moveTo>
                  <a:lnTo>
                    <a:pt x="4" y="84"/>
                  </a:lnTo>
                  <a:lnTo>
                    <a:pt x="43" y="97"/>
                  </a:lnTo>
                  <a:lnTo>
                    <a:pt x="47" y="113"/>
                  </a:lnTo>
                  <a:lnTo>
                    <a:pt x="45" y="157"/>
                  </a:lnTo>
                  <a:lnTo>
                    <a:pt x="24" y="201"/>
                  </a:lnTo>
                  <a:lnTo>
                    <a:pt x="31" y="254"/>
                  </a:lnTo>
                  <a:lnTo>
                    <a:pt x="33" y="270"/>
                  </a:lnTo>
                  <a:lnTo>
                    <a:pt x="44" y="270"/>
                  </a:lnTo>
                  <a:lnTo>
                    <a:pt x="44" y="252"/>
                  </a:lnTo>
                  <a:lnTo>
                    <a:pt x="86" y="228"/>
                  </a:lnTo>
                  <a:lnTo>
                    <a:pt x="74" y="157"/>
                  </a:lnTo>
                  <a:lnTo>
                    <a:pt x="166" y="84"/>
                  </a:lnTo>
                  <a:lnTo>
                    <a:pt x="168" y="0"/>
                  </a:lnTo>
                  <a:lnTo>
                    <a:pt x="144" y="15"/>
                  </a:lnTo>
                  <a:lnTo>
                    <a:pt x="79" y="19"/>
                  </a:lnTo>
                  <a:lnTo>
                    <a:pt x="79" y="49"/>
                  </a:lnTo>
                  <a:lnTo>
                    <a:pt x="96" y="74"/>
                  </a:lnTo>
                  <a:lnTo>
                    <a:pt x="86" y="109"/>
                  </a:lnTo>
                  <a:lnTo>
                    <a:pt x="69" y="90"/>
                  </a:lnTo>
                  <a:lnTo>
                    <a:pt x="71" y="66"/>
                  </a:lnTo>
                  <a:lnTo>
                    <a:pt x="51" y="60"/>
                  </a:lnTo>
                  <a:lnTo>
                    <a:pt x="0" y="7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12" name="Freeform 209"/>
            <p:cNvSpPr>
              <a:spLocks/>
            </p:cNvSpPr>
            <p:nvPr/>
          </p:nvSpPr>
          <p:spPr bwMode="auto">
            <a:xfrm>
              <a:off x="2738" y="2297"/>
              <a:ext cx="215" cy="167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3" y="157"/>
                </a:cxn>
                <a:cxn ang="0">
                  <a:pos x="34" y="192"/>
                </a:cxn>
                <a:cxn ang="0">
                  <a:pos x="42" y="184"/>
                </a:cxn>
                <a:cxn ang="0">
                  <a:pos x="54" y="196"/>
                </a:cxn>
                <a:cxn ang="0">
                  <a:pos x="74" y="161"/>
                </a:cxn>
                <a:cxn ang="0">
                  <a:pos x="146" y="179"/>
                </a:cxn>
                <a:cxn ang="0">
                  <a:pos x="208" y="161"/>
                </a:cxn>
                <a:cxn ang="0">
                  <a:pos x="211" y="153"/>
                </a:cxn>
                <a:cxn ang="0">
                  <a:pos x="243" y="109"/>
                </a:cxn>
                <a:cxn ang="0">
                  <a:pos x="254" y="51"/>
                </a:cxn>
                <a:cxn ang="0">
                  <a:pos x="238" y="33"/>
                </a:cxn>
                <a:cxn ang="0">
                  <a:pos x="238" y="8"/>
                </a:cxn>
                <a:cxn ang="0">
                  <a:pos x="183" y="0"/>
                </a:cxn>
                <a:cxn ang="0">
                  <a:pos x="87" y="67"/>
                </a:cxn>
                <a:cxn ang="0">
                  <a:pos x="63" y="74"/>
                </a:cxn>
                <a:cxn ang="0">
                  <a:pos x="63" y="124"/>
                </a:cxn>
                <a:cxn ang="0">
                  <a:pos x="52" y="135"/>
                </a:cxn>
                <a:cxn ang="0">
                  <a:pos x="0" y="142"/>
                </a:cxn>
              </a:cxnLst>
              <a:rect l="0" t="0" r="r" b="b"/>
              <a:pathLst>
                <a:path w="255" h="197">
                  <a:moveTo>
                    <a:pt x="0" y="142"/>
                  </a:moveTo>
                  <a:lnTo>
                    <a:pt x="3" y="157"/>
                  </a:lnTo>
                  <a:lnTo>
                    <a:pt x="34" y="192"/>
                  </a:lnTo>
                  <a:lnTo>
                    <a:pt x="42" y="184"/>
                  </a:lnTo>
                  <a:lnTo>
                    <a:pt x="54" y="196"/>
                  </a:lnTo>
                  <a:lnTo>
                    <a:pt x="74" y="161"/>
                  </a:lnTo>
                  <a:lnTo>
                    <a:pt x="146" y="179"/>
                  </a:lnTo>
                  <a:lnTo>
                    <a:pt x="208" y="161"/>
                  </a:lnTo>
                  <a:lnTo>
                    <a:pt x="211" y="153"/>
                  </a:lnTo>
                  <a:lnTo>
                    <a:pt x="243" y="109"/>
                  </a:lnTo>
                  <a:lnTo>
                    <a:pt x="254" y="51"/>
                  </a:lnTo>
                  <a:lnTo>
                    <a:pt x="238" y="33"/>
                  </a:lnTo>
                  <a:lnTo>
                    <a:pt x="238" y="8"/>
                  </a:lnTo>
                  <a:lnTo>
                    <a:pt x="183" y="0"/>
                  </a:lnTo>
                  <a:lnTo>
                    <a:pt x="87" y="67"/>
                  </a:lnTo>
                  <a:lnTo>
                    <a:pt x="63" y="74"/>
                  </a:lnTo>
                  <a:lnTo>
                    <a:pt x="63" y="124"/>
                  </a:lnTo>
                  <a:lnTo>
                    <a:pt x="52" y="135"/>
                  </a:lnTo>
                  <a:lnTo>
                    <a:pt x="0" y="142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13" name="Freeform 210"/>
            <p:cNvSpPr>
              <a:spLocks/>
            </p:cNvSpPr>
            <p:nvPr/>
          </p:nvSpPr>
          <p:spPr bwMode="auto">
            <a:xfrm>
              <a:off x="2773" y="2433"/>
              <a:ext cx="158" cy="133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12" y="35"/>
                </a:cxn>
                <a:cxn ang="0">
                  <a:pos x="32" y="0"/>
                </a:cxn>
                <a:cxn ang="0">
                  <a:pos x="104" y="18"/>
                </a:cxn>
                <a:cxn ang="0">
                  <a:pos x="166" y="0"/>
                </a:cxn>
                <a:cxn ang="0">
                  <a:pos x="179" y="21"/>
                </a:cxn>
                <a:cxn ang="0">
                  <a:pos x="186" y="35"/>
                </a:cxn>
                <a:cxn ang="0">
                  <a:pos x="170" y="47"/>
                </a:cxn>
                <a:cxn ang="0">
                  <a:pos x="136" y="118"/>
                </a:cxn>
                <a:cxn ang="0">
                  <a:pos x="106" y="114"/>
                </a:cxn>
                <a:cxn ang="0">
                  <a:pos x="89" y="147"/>
                </a:cxn>
                <a:cxn ang="0">
                  <a:pos x="53" y="157"/>
                </a:cxn>
                <a:cxn ang="0">
                  <a:pos x="32" y="126"/>
                </a:cxn>
                <a:cxn ang="0">
                  <a:pos x="0" y="122"/>
                </a:cxn>
              </a:cxnLst>
              <a:rect l="0" t="0" r="r" b="b"/>
              <a:pathLst>
                <a:path w="187" h="158">
                  <a:moveTo>
                    <a:pt x="0" y="122"/>
                  </a:moveTo>
                  <a:lnTo>
                    <a:pt x="12" y="35"/>
                  </a:lnTo>
                  <a:lnTo>
                    <a:pt x="32" y="0"/>
                  </a:lnTo>
                  <a:lnTo>
                    <a:pt x="104" y="18"/>
                  </a:lnTo>
                  <a:lnTo>
                    <a:pt x="166" y="0"/>
                  </a:lnTo>
                  <a:lnTo>
                    <a:pt x="179" y="21"/>
                  </a:lnTo>
                  <a:lnTo>
                    <a:pt x="186" y="35"/>
                  </a:lnTo>
                  <a:lnTo>
                    <a:pt x="170" y="47"/>
                  </a:lnTo>
                  <a:lnTo>
                    <a:pt x="136" y="118"/>
                  </a:lnTo>
                  <a:lnTo>
                    <a:pt x="106" y="114"/>
                  </a:lnTo>
                  <a:lnTo>
                    <a:pt x="89" y="147"/>
                  </a:lnTo>
                  <a:lnTo>
                    <a:pt x="53" y="157"/>
                  </a:lnTo>
                  <a:lnTo>
                    <a:pt x="32" y="126"/>
                  </a:lnTo>
                  <a:lnTo>
                    <a:pt x="0" y="122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14" name="Freeform 211"/>
            <p:cNvSpPr>
              <a:spLocks/>
            </p:cNvSpPr>
            <p:nvPr/>
          </p:nvSpPr>
          <p:spPr bwMode="auto">
            <a:xfrm>
              <a:off x="2508" y="2448"/>
              <a:ext cx="42" cy="2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5" y="17"/>
                </a:cxn>
                <a:cxn ang="0">
                  <a:pos x="30" y="13"/>
                </a:cxn>
                <a:cxn ang="0">
                  <a:pos x="22" y="17"/>
                </a:cxn>
                <a:cxn ang="0">
                  <a:pos x="28" y="29"/>
                </a:cxn>
                <a:cxn ang="0">
                  <a:pos x="48" y="17"/>
                </a:cxn>
                <a:cxn ang="0">
                  <a:pos x="48" y="0"/>
                </a:cxn>
                <a:cxn ang="0">
                  <a:pos x="0" y="4"/>
                </a:cxn>
              </a:cxnLst>
              <a:rect l="0" t="0" r="r" b="b"/>
              <a:pathLst>
                <a:path w="49" h="30">
                  <a:moveTo>
                    <a:pt x="0" y="4"/>
                  </a:moveTo>
                  <a:lnTo>
                    <a:pt x="15" y="17"/>
                  </a:lnTo>
                  <a:lnTo>
                    <a:pt x="30" y="13"/>
                  </a:lnTo>
                  <a:lnTo>
                    <a:pt x="22" y="17"/>
                  </a:lnTo>
                  <a:lnTo>
                    <a:pt x="28" y="29"/>
                  </a:lnTo>
                  <a:lnTo>
                    <a:pt x="48" y="17"/>
                  </a:lnTo>
                  <a:lnTo>
                    <a:pt x="48" y="0"/>
                  </a:lnTo>
                  <a:lnTo>
                    <a:pt x="0" y="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15" name="Freeform 212"/>
            <p:cNvSpPr>
              <a:spLocks/>
            </p:cNvSpPr>
            <p:nvPr/>
          </p:nvSpPr>
          <p:spPr bwMode="auto">
            <a:xfrm>
              <a:off x="3421" y="2260"/>
              <a:ext cx="15" cy="24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7" y="27"/>
                </a:cxn>
                <a:cxn ang="0">
                  <a:pos x="16" y="26"/>
                </a:cxn>
                <a:cxn ang="0">
                  <a:pos x="8" y="0"/>
                </a:cxn>
                <a:cxn ang="0">
                  <a:pos x="0" y="22"/>
                </a:cxn>
              </a:cxnLst>
              <a:rect l="0" t="0" r="r" b="b"/>
              <a:pathLst>
                <a:path w="17" h="28">
                  <a:moveTo>
                    <a:pt x="0" y="22"/>
                  </a:moveTo>
                  <a:lnTo>
                    <a:pt x="7" y="27"/>
                  </a:lnTo>
                  <a:lnTo>
                    <a:pt x="16" y="26"/>
                  </a:lnTo>
                  <a:lnTo>
                    <a:pt x="8" y="0"/>
                  </a:lnTo>
                  <a:lnTo>
                    <a:pt x="0" y="22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16" name="Freeform 213"/>
            <p:cNvSpPr>
              <a:spLocks/>
            </p:cNvSpPr>
            <p:nvPr/>
          </p:nvSpPr>
          <p:spPr bwMode="auto">
            <a:xfrm>
              <a:off x="3127" y="2635"/>
              <a:ext cx="25" cy="2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1" y="5"/>
                </a:cxn>
                <a:cxn ang="0">
                  <a:pos x="23" y="0"/>
                </a:cxn>
                <a:cxn ang="0">
                  <a:pos x="27" y="22"/>
                </a:cxn>
                <a:cxn ang="0">
                  <a:pos x="0" y="26"/>
                </a:cxn>
              </a:cxnLst>
              <a:rect l="0" t="0" r="r" b="b"/>
              <a:pathLst>
                <a:path w="28" h="27">
                  <a:moveTo>
                    <a:pt x="0" y="26"/>
                  </a:moveTo>
                  <a:lnTo>
                    <a:pt x="11" y="5"/>
                  </a:lnTo>
                  <a:lnTo>
                    <a:pt x="23" y="0"/>
                  </a:lnTo>
                  <a:lnTo>
                    <a:pt x="27" y="22"/>
                  </a:lnTo>
                  <a:lnTo>
                    <a:pt x="0" y="2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17" name="Freeform 214"/>
            <p:cNvSpPr>
              <a:spLocks/>
            </p:cNvSpPr>
            <p:nvPr/>
          </p:nvSpPr>
          <p:spPr bwMode="auto">
            <a:xfrm>
              <a:off x="2499" y="2394"/>
              <a:ext cx="83" cy="59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4" y="49"/>
                </a:cxn>
                <a:cxn ang="0">
                  <a:pos x="59" y="52"/>
                </a:cxn>
                <a:cxn ang="0">
                  <a:pos x="11" y="58"/>
                </a:cxn>
                <a:cxn ang="0">
                  <a:pos x="11" y="68"/>
                </a:cxn>
                <a:cxn ang="0">
                  <a:pos x="59" y="64"/>
                </a:cxn>
                <a:cxn ang="0">
                  <a:pos x="98" y="68"/>
                </a:cxn>
                <a:cxn ang="0">
                  <a:pos x="87" y="30"/>
                </a:cxn>
                <a:cxn ang="0">
                  <a:pos x="51" y="0"/>
                </a:cxn>
                <a:cxn ang="0">
                  <a:pos x="14" y="9"/>
                </a:cxn>
                <a:cxn ang="0">
                  <a:pos x="0" y="30"/>
                </a:cxn>
              </a:cxnLst>
              <a:rect l="0" t="0" r="r" b="b"/>
              <a:pathLst>
                <a:path w="99" h="69">
                  <a:moveTo>
                    <a:pt x="0" y="30"/>
                  </a:moveTo>
                  <a:lnTo>
                    <a:pt x="14" y="49"/>
                  </a:lnTo>
                  <a:lnTo>
                    <a:pt x="59" y="52"/>
                  </a:lnTo>
                  <a:lnTo>
                    <a:pt x="11" y="58"/>
                  </a:lnTo>
                  <a:lnTo>
                    <a:pt x="11" y="68"/>
                  </a:lnTo>
                  <a:lnTo>
                    <a:pt x="59" y="64"/>
                  </a:lnTo>
                  <a:lnTo>
                    <a:pt x="98" y="68"/>
                  </a:lnTo>
                  <a:lnTo>
                    <a:pt x="87" y="30"/>
                  </a:lnTo>
                  <a:lnTo>
                    <a:pt x="51" y="0"/>
                  </a:lnTo>
                  <a:lnTo>
                    <a:pt x="14" y="9"/>
                  </a:lnTo>
                  <a:lnTo>
                    <a:pt x="0" y="3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18" name="Freeform 215"/>
            <p:cNvSpPr>
              <a:spLocks/>
            </p:cNvSpPr>
            <p:nvPr/>
          </p:nvSpPr>
          <p:spPr bwMode="auto">
            <a:xfrm>
              <a:off x="2556" y="2487"/>
              <a:ext cx="43" cy="41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5" y="33"/>
                </a:cxn>
                <a:cxn ang="0">
                  <a:pos x="29" y="48"/>
                </a:cxn>
                <a:cxn ang="0">
                  <a:pos x="49" y="24"/>
                </a:cxn>
                <a:cxn ang="0">
                  <a:pos x="33" y="0"/>
                </a:cxn>
                <a:cxn ang="0">
                  <a:pos x="0" y="13"/>
                </a:cxn>
              </a:cxnLst>
              <a:rect l="0" t="0" r="r" b="b"/>
              <a:pathLst>
                <a:path w="50" h="49">
                  <a:moveTo>
                    <a:pt x="0" y="13"/>
                  </a:moveTo>
                  <a:lnTo>
                    <a:pt x="5" y="33"/>
                  </a:lnTo>
                  <a:lnTo>
                    <a:pt x="29" y="48"/>
                  </a:lnTo>
                  <a:lnTo>
                    <a:pt x="49" y="24"/>
                  </a:lnTo>
                  <a:lnTo>
                    <a:pt x="33" y="0"/>
                  </a:lnTo>
                  <a:lnTo>
                    <a:pt x="0" y="13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19" name="Freeform 216"/>
            <p:cNvSpPr>
              <a:spLocks/>
            </p:cNvSpPr>
            <p:nvPr/>
          </p:nvSpPr>
          <p:spPr bwMode="auto">
            <a:xfrm>
              <a:off x="3290" y="2459"/>
              <a:ext cx="139" cy="187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0" y="147"/>
                </a:cxn>
                <a:cxn ang="0">
                  <a:pos x="13" y="130"/>
                </a:cxn>
                <a:cxn ang="0">
                  <a:pos x="64" y="111"/>
                </a:cxn>
                <a:cxn ang="0">
                  <a:pos x="113" y="63"/>
                </a:cxn>
                <a:cxn ang="0">
                  <a:pos x="49" y="47"/>
                </a:cxn>
                <a:cxn ang="0">
                  <a:pos x="30" y="18"/>
                </a:cxn>
                <a:cxn ang="0">
                  <a:pos x="36" y="8"/>
                </a:cxn>
                <a:cxn ang="0">
                  <a:pos x="62" y="26"/>
                </a:cxn>
                <a:cxn ang="0">
                  <a:pos x="157" y="0"/>
                </a:cxn>
                <a:cxn ang="0">
                  <a:pos x="164" y="26"/>
                </a:cxn>
                <a:cxn ang="0">
                  <a:pos x="106" y="128"/>
                </a:cxn>
                <a:cxn ang="0">
                  <a:pos x="9" y="220"/>
                </a:cxn>
                <a:cxn ang="0">
                  <a:pos x="0" y="207"/>
                </a:cxn>
              </a:cxnLst>
              <a:rect l="0" t="0" r="r" b="b"/>
              <a:pathLst>
                <a:path w="165" h="221">
                  <a:moveTo>
                    <a:pt x="0" y="207"/>
                  </a:moveTo>
                  <a:lnTo>
                    <a:pt x="0" y="147"/>
                  </a:lnTo>
                  <a:lnTo>
                    <a:pt x="13" y="130"/>
                  </a:lnTo>
                  <a:lnTo>
                    <a:pt x="64" y="111"/>
                  </a:lnTo>
                  <a:lnTo>
                    <a:pt x="113" y="63"/>
                  </a:lnTo>
                  <a:lnTo>
                    <a:pt x="49" y="47"/>
                  </a:lnTo>
                  <a:lnTo>
                    <a:pt x="30" y="18"/>
                  </a:lnTo>
                  <a:lnTo>
                    <a:pt x="36" y="8"/>
                  </a:lnTo>
                  <a:lnTo>
                    <a:pt x="62" y="26"/>
                  </a:lnTo>
                  <a:lnTo>
                    <a:pt x="157" y="0"/>
                  </a:lnTo>
                  <a:lnTo>
                    <a:pt x="164" y="26"/>
                  </a:lnTo>
                  <a:lnTo>
                    <a:pt x="106" y="128"/>
                  </a:lnTo>
                  <a:lnTo>
                    <a:pt x="9" y="220"/>
                  </a:lnTo>
                  <a:lnTo>
                    <a:pt x="0" y="20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20" name="Freeform 217"/>
            <p:cNvSpPr>
              <a:spLocks/>
            </p:cNvSpPr>
            <p:nvPr/>
          </p:nvSpPr>
          <p:spPr bwMode="auto">
            <a:xfrm>
              <a:off x="3075" y="2835"/>
              <a:ext cx="106" cy="99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8" y="37"/>
                </a:cxn>
                <a:cxn ang="0">
                  <a:pos x="55" y="15"/>
                </a:cxn>
                <a:cxn ang="0">
                  <a:pos x="57" y="6"/>
                </a:cxn>
                <a:cxn ang="0">
                  <a:pos x="82" y="0"/>
                </a:cxn>
                <a:cxn ang="0">
                  <a:pos x="121" y="13"/>
                </a:cxn>
                <a:cxn ang="0">
                  <a:pos x="125" y="29"/>
                </a:cxn>
                <a:cxn ang="0">
                  <a:pos x="123" y="73"/>
                </a:cxn>
                <a:cxn ang="0">
                  <a:pos x="102" y="117"/>
                </a:cxn>
                <a:cxn ang="0">
                  <a:pos x="66" y="109"/>
                </a:cxn>
                <a:cxn ang="0">
                  <a:pos x="44" y="98"/>
                </a:cxn>
                <a:cxn ang="0">
                  <a:pos x="0" y="36"/>
                </a:cxn>
              </a:cxnLst>
              <a:rect l="0" t="0" r="r" b="b"/>
              <a:pathLst>
                <a:path w="126" h="118">
                  <a:moveTo>
                    <a:pt x="0" y="36"/>
                  </a:moveTo>
                  <a:lnTo>
                    <a:pt x="28" y="37"/>
                  </a:lnTo>
                  <a:lnTo>
                    <a:pt x="55" y="15"/>
                  </a:lnTo>
                  <a:lnTo>
                    <a:pt x="57" y="6"/>
                  </a:lnTo>
                  <a:lnTo>
                    <a:pt x="82" y="0"/>
                  </a:lnTo>
                  <a:lnTo>
                    <a:pt x="121" y="13"/>
                  </a:lnTo>
                  <a:lnTo>
                    <a:pt x="125" y="29"/>
                  </a:lnTo>
                  <a:lnTo>
                    <a:pt x="123" y="73"/>
                  </a:lnTo>
                  <a:lnTo>
                    <a:pt x="102" y="117"/>
                  </a:lnTo>
                  <a:lnTo>
                    <a:pt x="66" y="109"/>
                  </a:lnTo>
                  <a:lnTo>
                    <a:pt x="44" y="98"/>
                  </a:lnTo>
                  <a:lnTo>
                    <a:pt x="0" y="3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21" name="Freeform 218"/>
            <p:cNvSpPr>
              <a:spLocks/>
            </p:cNvSpPr>
            <p:nvPr/>
          </p:nvSpPr>
          <p:spPr bwMode="auto">
            <a:xfrm>
              <a:off x="2891" y="2852"/>
              <a:ext cx="185" cy="1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7" y="0"/>
                </a:cxn>
                <a:cxn ang="0">
                  <a:pos x="158" y="20"/>
                </a:cxn>
                <a:cxn ang="0">
                  <a:pos x="187" y="11"/>
                </a:cxn>
                <a:cxn ang="0">
                  <a:pos x="218" y="15"/>
                </a:cxn>
                <a:cxn ang="0">
                  <a:pos x="191" y="30"/>
                </a:cxn>
                <a:cxn ang="0">
                  <a:pos x="182" y="20"/>
                </a:cxn>
                <a:cxn ang="0">
                  <a:pos x="150" y="27"/>
                </a:cxn>
                <a:cxn ang="0">
                  <a:pos x="150" y="85"/>
                </a:cxn>
                <a:cxn ang="0">
                  <a:pos x="133" y="85"/>
                </a:cxn>
                <a:cxn ang="0">
                  <a:pos x="133" y="130"/>
                </a:cxn>
                <a:cxn ang="0">
                  <a:pos x="133" y="196"/>
                </a:cxn>
                <a:cxn ang="0">
                  <a:pos x="120" y="207"/>
                </a:cxn>
                <a:cxn ang="0">
                  <a:pos x="99" y="207"/>
                </a:cxn>
                <a:cxn ang="0">
                  <a:pos x="88" y="192"/>
                </a:cxn>
                <a:cxn ang="0">
                  <a:pos x="79" y="200"/>
                </a:cxn>
                <a:cxn ang="0">
                  <a:pos x="57" y="178"/>
                </a:cxn>
                <a:cxn ang="0">
                  <a:pos x="47" y="105"/>
                </a:cxn>
                <a:cxn ang="0">
                  <a:pos x="47" y="97"/>
                </a:cxn>
                <a:cxn ang="0">
                  <a:pos x="0" y="7"/>
                </a:cxn>
              </a:cxnLst>
              <a:rect l="0" t="0" r="r" b="b"/>
              <a:pathLst>
                <a:path w="219" h="208">
                  <a:moveTo>
                    <a:pt x="0" y="7"/>
                  </a:moveTo>
                  <a:lnTo>
                    <a:pt x="27" y="0"/>
                  </a:lnTo>
                  <a:lnTo>
                    <a:pt x="158" y="20"/>
                  </a:lnTo>
                  <a:lnTo>
                    <a:pt x="187" y="11"/>
                  </a:lnTo>
                  <a:lnTo>
                    <a:pt x="218" y="15"/>
                  </a:lnTo>
                  <a:lnTo>
                    <a:pt x="191" y="30"/>
                  </a:lnTo>
                  <a:lnTo>
                    <a:pt x="182" y="20"/>
                  </a:lnTo>
                  <a:lnTo>
                    <a:pt x="150" y="27"/>
                  </a:lnTo>
                  <a:lnTo>
                    <a:pt x="150" y="85"/>
                  </a:lnTo>
                  <a:lnTo>
                    <a:pt x="133" y="85"/>
                  </a:lnTo>
                  <a:lnTo>
                    <a:pt x="133" y="130"/>
                  </a:lnTo>
                  <a:lnTo>
                    <a:pt x="133" y="196"/>
                  </a:lnTo>
                  <a:lnTo>
                    <a:pt x="120" y="207"/>
                  </a:lnTo>
                  <a:lnTo>
                    <a:pt x="99" y="207"/>
                  </a:lnTo>
                  <a:lnTo>
                    <a:pt x="88" y="192"/>
                  </a:lnTo>
                  <a:lnTo>
                    <a:pt x="79" y="200"/>
                  </a:lnTo>
                  <a:lnTo>
                    <a:pt x="57" y="178"/>
                  </a:lnTo>
                  <a:lnTo>
                    <a:pt x="47" y="105"/>
                  </a:lnTo>
                  <a:lnTo>
                    <a:pt x="47" y="97"/>
                  </a:lnTo>
                  <a:lnTo>
                    <a:pt x="0" y="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22" name="Freeform 219"/>
            <p:cNvSpPr>
              <a:spLocks/>
            </p:cNvSpPr>
            <p:nvPr/>
          </p:nvSpPr>
          <p:spPr bwMode="auto">
            <a:xfrm>
              <a:off x="2505" y="2236"/>
              <a:ext cx="115" cy="97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64" y="0"/>
                </a:cxn>
                <a:cxn ang="0">
                  <a:pos x="133" y="2"/>
                </a:cxn>
                <a:cxn ang="0">
                  <a:pos x="135" y="9"/>
                </a:cxn>
                <a:cxn ang="0">
                  <a:pos x="133" y="29"/>
                </a:cxn>
                <a:cxn ang="0">
                  <a:pos x="83" y="28"/>
                </a:cxn>
                <a:cxn ang="0">
                  <a:pos x="82" y="73"/>
                </a:cxn>
                <a:cxn ang="0">
                  <a:pos x="64" y="81"/>
                </a:cxn>
                <a:cxn ang="0">
                  <a:pos x="65" y="107"/>
                </a:cxn>
                <a:cxn ang="0">
                  <a:pos x="0" y="114"/>
                </a:cxn>
              </a:cxnLst>
              <a:rect l="0" t="0" r="r" b="b"/>
              <a:pathLst>
                <a:path w="136" h="115">
                  <a:moveTo>
                    <a:pt x="0" y="114"/>
                  </a:moveTo>
                  <a:lnTo>
                    <a:pt x="64" y="0"/>
                  </a:lnTo>
                  <a:lnTo>
                    <a:pt x="133" y="2"/>
                  </a:lnTo>
                  <a:lnTo>
                    <a:pt x="135" y="9"/>
                  </a:lnTo>
                  <a:lnTo>
                    <a:pt x="133" y="29"/>
                  </a:lnTo>
                  <a:lnTo>
                    <a:pt x="83" y="28"/>
                  </a:lnTo>
                  <a:lnTo>
                    <a:pt x="82" y="73"/>
                  </a:lnTo>
                  <a:lnTo>
                    <a:pt x="64" y="81"/>
                  </a:lnTo>
                  <a:lnTo>
                    <a:pt x="65" y="107"/>
                  </a:lnTo>
                  <a:lnTo>
                    <a:pt x="0" y="11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23" name="Freeform 220"/>
            <p:cNvSpPr>
              <a:spLocks/>
            </p:cNvSpPr>
            <p:nvPr/>
          </p:nvSpPr>
          <p:spPr bwMode="auto">
            <a:xfrm>
              <a:off x="3031" y="2303"/>
              <a:ext cx="226" cy="270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13" y="201"/>
                </a:cxn>
                <a:cxn ang="0">
                  <a:pos x="24" y="235"/>
                </a:cxn>
                <a:cxn ang="0">
                  <a:pos x="51" y="248"/>
                </a:cxn>
                <a:cxn ang="0">
                  <a:pos x="90" y="295"/>
                </a:cxn>
                <a:cxn ang="0">
                  <a:pos x="144" y="319"/>
                </a:cxn>
                <a:cxn ang="0">
                  <a:pos x="193" y="313"/>
                </a:cxn>
                <a:cxn ang="0">
                  <a:pos x="223" y="304"/>
                </a:cxn>
                <a:cxn ang="0">
                  <a:pos x="204" y="270"/>
                </a:cxn>
                <a:cxn ang="0">
                  <a:pos x="176" y="251"/>
                </a:cxn>
                <a:cxn ang="0">
                  <a:pos x="195" y="238"/>
                </a:cxn>
                <a:cxn ang="0">
                  <a:pos x="198" y="209"/>
                </a:cxn>
                <a:cxn ang="0">
                  <a:pos x="228" y="169"/>
                </a:cxn>
                <a:cxn ang="0">
                  <a:pos x="240" y="100"/>
                </a:cxn>
                <a:cxn ang="0">
                  <a:pos x="266" y="84"/>
                </a:cxn>
                <a:cxn ang="0">
                  <a:pos x="246" y="70"/>
                </a:cxn>
                <a:cxn ang="0">
                  <a:pos x="238" y="18"/>
                </a:cxn>
                <a:cxn ang="0">
                  <a:pos x="218" y="0"/>
                </a:cxn>
                <a:cxn ang="0">
                  <a:pos x="193" y="22"/>
                </a:cxn>
                <a:cxn ang="0">
                  <a:pos x="49" y="17"/>
                </a:cxn>
                <a:cxn ang="0">
                  <a:pos x="49" y="51"/>
                </a:cxn>
                <a:cxn ang="0">
                  <a:pos x="34" y="51"/>
                </a:cxn>
                <a:cxn ang="0">
                  <a:pos x="34" y="61"/>
                </a:cxn>
                <a:cxn ang="0">
                  <a:pos x="34" y="122"/>
                </a:cxn>
                <a:cxn ang="0">
                  <a:pos x="17" y="125"/>
                </a:cxn>
                <a:cxn ang="0">
                  <a:pos x="0" y="168"/>
                </a:cxn>
              </a:cxnLst>
              <a:rect l="0" t="0" r="r" b="b"/>
              <a:pathLst>
                <a:path w="267" h="320">
                  <a:moveTo>
                    <a:pt x="0" y="168"/>
                  </a:moveTo>
                  <a:lnTo>
                    <a:pt x="13" y="201"/>
                  </a:lnTo>
                  <a:lnTo>
                    <a:pt x="24" y="235"/>
                  </a:lnTo>
                  <a:lnTo>
                    <a:pt x="51" y="248"/>
                  </a:lnTo>
                  <a:lnTo>
                    <a:pt x="90" y="295"/>
                  </a:lnTo>
                  <a:lnTo>
                    <a:pt x="144" y="319"/>
                  </a:lnTo>
                  <a:lnTo>
                    <a:pt x="193" y="313"/>
                  </a:lnTo>
                  <a:lnTo>
                    <a:pt x="223" y="304"/>
                  </a:lnTo>
                  <a:lnTo>
                    <a:pt x="204" y="270"/>
                  </a:lnTo>
                  <a:lnTo>
                    <a:pt x="176" y="251"/>
                  </a:lnTo>
                  <a:lnTo>
                    <a:pt x="195" y="238"/>
                  </a:lnTo>
                  <a:lnTo>
                    <a:pt x="198" y="209"/>
                  </a:lnTo>
                  <a:lnTo>
                    <a:pt x="228" y="169"/>
                  </a:lnTo>
                  <a:lnTo>
                    <a:pt x="240" y="100"/>
                  </a:lnTo>
                  <a:lnTo>
                    <a:pt x="266" y="84"/>
                  </a:lnTo>
                  <a:lnTo>
                    <a:pt x="246" y="70"/>
                  </a:lnTo>
                  <a:lnTo>
                    <a:pt x="238" y="18"/>
                  </a:lnTo>
                  <a:lnTo>
                    <a:pt x="218" y="0"/>
                  </a:lnTo>
                  <a:lnTo>
                    <a:pt x="193" y="22"/>
                  </a:lnTo>
                  <a:lnTo>
                    <a:pt x="49" y="17"/>
                  </a:lnTo>
                  <a:lnTo>
                    <a:pt x="49" y="51"/>
                  </a:lnTo>
                  <a:lnTo>
                    <a:pt x="34" y="51"/>
                  </a:lnTo>
                  <a:lnTo>
                    <a:pt x="34" y="61"/>
                  </a:lnTo>
                  <a:lnTo>
                    <a:pt x="34" y="122"/>
                  </a:lnTo>
                  <a:lnTo>
                    <a:pt x="17" y="125"/>
                  </a:lnTo>
                  <a:lnTo>
                    <a:pt x="0" y="168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24" name="Freeform 221"/>
            <p:cNvSpPr>
              <a:spLocks/>
            </p:cNvSpPr>
            <p:nvPr/>
          </p:nvSpPr>
          <p:spPr bwMode="auto">
            <a:xfrm>
              <a:off x="3152" y="2978"/>
              <a:ext cx="17" cy="2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1" y="26"/>
                </a:cxn>
                <a:cxn ang="0">
                  <a:pos x="20" y="16"/>
                </a:cxn>
                <a:cxn ang="0">
                  <a:pos x="18" y="0"/>
                </a:cxn>
                <a:cxn ang="0">
                  <a:pos x="0" y="14"/>
                </a:cxn>
              </a:cxnLst>
              <a:rect l="0" t="0" r="r" b="b"/>
              <a:pathLst>
                <a:path w="21" h="27">
                  <a:moveTo>
                    <a:pt x="0" y="14"/>
                  </a:moveTo>
                  <a:lnTo>
                    <a:pt x="11" y="26"/>
                  </a:lnTo>
                  <a:lnTo>
                    <a:pt x="20" y="16"/>
                  </a:lnTo>
                  <a:lnTo>
                    <a:pt x="18" y="0"/>
                  </a:lnTo>
                  <a:lnTo>
                    <a:pt x="0" y="1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25" name="Freeform 222"/>
            <p:cNvSpPr>
              <a:spLocks/>
            </p:cNvSpPr>
            <p:nvPr/>
          </p:nvSpPr>
          <p:spPr bwMode="auto">
            <a:xfrm>
              <a:off x="3137" y="2634"/>
              <a:ext cx="146" cy="146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1" y="88"/>
                </a:cxn>
                <a:cxn ang="0">
                  <a:pos x="22" y="122"/>
                </a:cxn>
                <a:cxn ang="0">
                  <a:pos x="51" y="137"/>
                </a:cxn>
                <a:cxn ang="0">
                  <a:pos x="67" y="140"/>
                </a:cxn>
                <a:cxn ang="0">
                  <a:pos x="83" y="173"/>
                </a:cxn>
                <a:cxn ang="0">
                  <a:pos x="148" y="169"/>
                </a:cxn>
                <a:cxn ang="0">
                  <a:pos x="172" y="154"/>
                </a:cxn>
                <a:cxn ang="0">
                  <a:pos x="147" y="86"/>
                </a:cxn>
                <a:cxn ang="0">
                  <a:pos x="154" y="60"/>
                </a:cxn>
                <a:cxn ang="0">
                  <a:pos x="73" y="0"/>
                </a:cxn>
                <a:cxn ang="0">
                  <a:pos x="49" y="30"/>
                </a:cxn>
                <a:cxn ang="0">
                  <a:pos x="41" y="22"/>
                </a:cxn>
                <a:cxn ang="0">
                  <a:pos x="35" y="29"/>
                </a:cxn>
                <a:cxn ang="0">
                  <a:pos x="34" y="0"/>
                </a:cxn>
                <a:cxn ang="0">
                  <a:pos x="12" y="1"/>
                </a:cxn>
                <a:cxn ang="0">
                  <a:pos x="16" y="23"/>
                </a:cxn>
                <a:cxn ang="0">
                  <a:pos x="17" y="36"/>
                </a:cxn>
                <a:cxn ang="0">
                  <a:pos x="0" y="54"/>
                </a:cxn>
              </a:cxnLst>
              <a:rect l="0" t="0" r="r" b="b"/>
              <a:pathLst>
                <a:path w="173" h="174">
                  <a:moveTo>
                    <a:pt x="0" y="54"/>
                  </a:moveTo>
                  <a:lnTo>
                    <a:pt x="1" y="88"/>
                  </a:lnTo>
                  <a:lnTo>
                    <a:pt x="22" y="122"/>
                  </a:lnTo>
                  <a:lnTo>
                    <a:pt x="51" y="137"/>
                  </a:lnTo>
                  <a:lnTo>
                    <a:pt x="67" y="140"/>
                  </a:lnTo>
                  <a:lnTo>
                    <a:pt x="83" y="173"/>
                  </a:lnTo>
                  <a:lnTo>
                    <a:pt x="148" y="169"/>
                  </a:lnTo>
                  <a:lnTo>
                    <a:pt x="172" y="154"/>
                  </a:lnTo>
                  <a:lnTo>
                    <a:pt x="147" y="86"/>
                  </a:lnTo>
                  <a:lnTo>
                    <a:pt x="154" y="60"/>
                  </a:lnTo>
                  <a:lnTo>
                    <a:pt x="73" y="0"/>
                  </a:lnTo>
                  <a:lnTo>
                    <a:pt x="49" y="30"/>
                  </a:lnTo>
                  <a:lnTo>
                    <a:pt x="41" y="22"/>
                  </a:lnTo>
                  <a:lnTo>
                    <a:pt x="35" y="29"/>
                  </a:lnTo>
                  <a:lnTo>
                    <a:pt x="34" y="0"/>
                  </a:lnTo>
                  <a:lnTo>
                    <a:pt x="12" y="1"/>
                  </a:lnTo>
                  <a:lnTo>
                    <a:pt x="16" y="23"/>
                  </a:lnTo>
                  <a:lnTo>
                    <a:pt x="17" y="36"/>
                  </a:lnTo>
                  <a:lnTo>
                    <a:pt x="0" y="54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26" name="Freeform 223"/>
            <p:cNvSpPr>
              <a:spLocks/>
            </p:cNvSpPr>
            <p:nvPr/>
          </p:nvSpPr>
          <p:spPr bwMode="auto">
            <a:xfrm>
              <a:off x="2733" y="2469"/>
              <a:ext cx="29" cy="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"/>
                </a:cxn>
                <a:cxn ang="0">
                  <a:pos x="34" y="80"/>
                </a:cxn>
                <a:cxn ang="0">
                  <a:pos x="23" y="83"/>
                </a:cxn>
                <a:cxn ang="0">
                  <a:pos x="0" y="0"/>
                </a:cxn>
              </a:cxnLst>
              <a:rect l="0" t="0" r="r" b="b"/>
              <a:pathLst>
                <a:path w="35" h="84">
                  <a:moveTo>
                    <a:pt x="0" y="0"/>
                  </a:moveTo>
                  <a:lnTo>
                    <a:pt x="17" y="4"/>
                  </a:lnTo>
                  <a:lnTo>
                    <a:pt x="34" y="80"/>
                  </a:lnTo>
                  <a:lnTo>
                    <a:pt x="23" y="83"/>
                  </a:lnTo>
                  <a:lnTo>
                    <a:pt x="0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27" name="Freeform 224"/>
            <p:cNvSpPr>
              <a:spLocks/>
            </p:cNvSpPr>
            <p:nvPr/>
          </p:nvSpPr>
          <p:spPr bwMode="auto">
            <a:xfrm>
              <a:off x="3137" y="2567"/>
              <a:ext cx="72" cy="73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12" y="81"/>
                </a:cxn>
                <a:cxn ang="0">
                  <a:pos x="34" y="80"/>
                </a:cxn>
                <a:cxn ang="0">
                  <a:pos x="35" y="68"/>
                </a:cxn>
                <a:cxn ang="0">
                  <a:pos x="68" y="61"/>
                </a:cxn>
                <a:cxn ang="0">
                  <a:pos x="84" y="32"/>
                </a:cxn>
                <a:cxn ang="0">
                  <a:pos x="68" y="0"/>
                </a:cxn>
                <a:cxn ang="0">
                  <a:pos x="19" y="6"/>
                </a:cxn>
                <a:cxn ang="0">
                  <a:pos x="24" y="30"/>
                </a:cxn>
                <a:cxn ang="0">
                  <a:pos x="13" y="45"/>
                </a:cxn>
                <a:cxn ang="0">
                  <a:pos x="0" y="86"/>
                </a:cxn>
              </a:cxnLst>
              <a:rect l="0" t="0" r="r" b="b"/>
              <a:pathLst>
                <a:path w="85" h="87">
                  <a:moveTo>
                    <a:pt x="0" y="86"/>
                  </a:moveTo>
                  <a:lnTo>
                    <a:pt x="12" y="81"/>
                  </a:lnTo>
                  <a:lnTo>
                    <a:pt x="34" y="80"/>
                  </a:lnTo>
                  <a:lnTo>
                    <a:pt x="35" y="68"/>
                  </a:lnTo>
                  <a:lnTo>
                    <a:pt x="68" y="61"/>
                  </a:lnTo>
                  <a:lnTo>
                    <a:pt x="84" y="32"/>
                  </a:lnTo>
                  <a:lnTo>
                    <a:pt x="68" y="0"/>
                  </a:lnTo>
                  <a:lnTo>
                    <a:pt x="19" y="6"/>
                  </a:lnTo>
                  <a:lnTo>
                    <a:pt x="24" y="30"/>
                  </a:lnTo>
                  <a:lnTo>
                    <a:pt x="13" y="45"/>
                  </a:lnTo>
                  <a:lnTo>
                    <a:pt x="0" y="8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28" name="Freeform 225"/>
            <p:cNvSpPr>
              <a:spLocks/>
            </p:cNvSpPr>
            <p:nvPr/>
          </p:nvSpPr>
          <p:spPr bwMode="auto">
            <a:xfrm>
              <a:off x="3066" y="2178"/>
              <a:ext cx="153" cy="14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8" y="165"/>
                </a:cxn>
                <a:cxn ang="0">
                  <a:pos x="152" y="170"/>
                </a:cxn>
                <a:cxn ang="0">
                  <a:pos x="177" y="148"/>
                </a:cxn>
                <a:cxn ang="0">
                  <a:pos x="180" y="133"/>
                </a:cxn>
                <a:cxn ang="0">
                  <a:pos x="125" y="35"/>
                </a:cxn>
                <a:cxn ang="0">
                  <a:pos x="152" y="67"/>
                </a:cxn>
                <a:cxn ang="0">
                  <a:pos x="165" y="40"/>
                </a:cxn>
                <a:cxn ang="0">
                  <a:pos x="152" y="6"/>
                </a:cxn>
                <a:cxn ang="0">
                  <a:pos x="119" y="11"/>
                </a:cxn>
                <a:cxn ang="0">
                  <a:pos x="118" y="2"/>
                </a:cxn>
                <a:cxn ang="0">
                  <a:pos x="100" y="2"/>
                </a:cxn>
                <a:cxn ang="0">
                  <a:pos x="70" y="15"/>
                </a:cxn>
                <a:cxn ang="0">
                  <a:pos x="8" y="0"/>
                </a:cxn>
                <a:cxn ang="0">
                  <a:pos x="0" y="27"/>
                </a:cxn>
              </a:cxnLst>
              <a:rect l="0" t="0" r="r" b="b"/>
              <a:pathLst>
                <a:path w="181" h="171">
                  <a:moveTo>
                    <a:pt x="0" y="27"/>
                  </a:moveTo>
                  <a:lnTo>
                    <a:pt x="8" y="165"/>
                  </a:lnTo>
                  <a:lnTo>
                    <a:pt x="152" y="170"/>
                  </a:lnTo>
                  <a:lnTo>
                    <a:pt x="177" y="148"/>
                  </a:lnTo>
                  <a:lnTo>
                    <a:pt x="180" y="133"/>
                  </a:lnTo>
                  <a:lnTo>
                    <a:pt x="125" y="35"/>
                  </a:lnTo>
                  <a:lnTo>
                    <a:pt x="152" y="67"/>
                  </a:lnTo>
                  <a:lnTo>
                    <a:pt x="165" y="40"/>
                  </a:lnTo>
                  <a:lnTo>
                    <a:pt x="152" y="6"/>
                  </a:lnTo>
                  <a:lnTo>
                    <a:pt x="119" y="11"/>
                  </a:lnTo>
                  <a:lnTo>
                    <a:pt x="118" y="2"/>
                  </a:lnTo>
                  <a:lnTo>
                    <a:pt x="100" y="2"/>
                  </a:lnTo>
                  <a:lnTo>
                    <a:pt x="70" y="15"/>
                  </a:lnTo>
                  <a:lnTo>
                    <a:pt x="8" y="0"/>
                  </a:lnTo>
                  <a:lnTo>
                    <a:pt x="0" y="2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29" name="Freeform 226"/>
            <p:cNvSpPr>
              <a:spLocks/>
            </p:cNvSpPr>
            <p:nvPr/>
          </p:nvSpPr>
          <p:spPr bwMode="auto">
            <a:xfrm>
              <a:off x="2665" y="2418"/>
              <a:ext cx="102" cy="75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10" y="85"/>
                </a:cxn>
                <a:cxn ang="0">
                  <a:pos x="42" y="89"/>
                </a:cxn>
                <a:cxn ang="0">
                  <a:pos x="39" y="66"/>
                </a:cxn>
                <a:cxn ang="0">
                  <a:pos x="81" y="62"/>
                </a:cxn>
                <a:cxn ang="0">
                  <a:pos x="98" y="66"/>
                </a:cxn>
                <a:cxn ang="0">
                  <a:pos x="121" y="50"/>
                </a:cxn>
                <a:cxn ang="0">
                  <a:pos x="90" y="15"/>
                </a:cxn>
                <a:cxn ang="0">
                  <a:pos x="87" y="0"/>
                </a:cxn>
                <a:cxn ang="0">
                  <a:pos x="21" y="29"/>
                </a:cxn>
                <a:cxn ang="0">
                  <a:pos x="0" y="76"/>
                </a:cxn>
              </a:cxnLst>
              <a:rect l="0" t="0" r="r" b="b"/>
              <a:pathLst>
                <a:path w="122" h="90">
                  <a:moveTo>
                    <a:pt x="0" y="76"/>
                  </a:moveTo>
                  <a:lnTo>
                    <a:pt x="10" y="85"/>
                  </a:lnTo>
                  <a:lnTo>
                    <a:pt x="42" y="89"/>
                  </a:lnTo>
                  <a:lnTo>
                    <a:pt x="39" y="66"/>
                  </a:lnTo>
                  <a:lnTo>
                    <a:pt x="81" y="62"/>
                  </a:lnTo>
                  <a:lnTo>
                    <a:pt x="98" y="66"/>
                  </a:lnTo>
                  <a:lnTo>
                    <a:pt x="121" y="50"/>
                  </a:lnTo>
                  <a:lnTo>
                    <a:pt x="90" y="15"/>
                  </a:lnTo>
                  <a:lnTo>
                    <a:pt x="87" y="0"/>
                  </a:lnTo>
                  <a:lnTo>
                    <a:pt x="21" y="29"/>
                  </a:lnTo>
                  <a:lnTo>
                    <a:pt x="0" y="7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30" name="Freeform 227"/>
            <p:cNvSpPr>
              <a:spLocks/>
            </p:cNvSpPr>
            <p:nvPr/>
          </p:nvSpPr>
          <p:spPr bwMode="auto">
            <a:xfrm>
              <a:off x="3031" y="2732"/>
              <a:ext cx="160" cy="134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0" y="139"/>
                </a:cxn>
                <a:cxn ang="0">
                  <a:pos x="20" y="154"/>
                </a:cxn>
                <a:cxn ang="0">
                  <a:pos x="51" y="158"/>
                </a:cxn>
                <a:cxn ang="0">
                  <a:pos x="79" y="159"/>
                </a:cxn>
                <a:cxn ang="0">
                  <a:pos x="106" y="137"/>
                </a:cxn>
                <a:cxn ang="0">
                  <a:pos x="108" y="128"/>
                </a:cxn>
                <a:cxn ang="0">
                  <a:pos x="133" y="122"/>
                </a:cxn>
                <a:cxn ang="0">
                  <a:pos x="129" y="114"/>
                </a:cxn>
                <a:cxn ang="0">
                  <a:pos x="180" y="98"/>
                </a:cxn>
                <a:cxn ang="0">
                  <a:pos x="172" y="89"/>
                </a:cxn>
                <a:cxn ang="0">
                  <a:pos x="189" y="42"/>
                </a:cxn>
                <a:cxn ang="0">
                  <a:pos x="176" y="21"/>
                </a:cxn>
                <a:cxn ang="0">
                  <a:pos x="147" y="6"/>
                </a:cxn>
                <a:cxn ang="0">
                  <a:pos x="138" y="0"/>
                </a:cxn>
                <a:cxn ang="0">
                  <a:pos x="109" y="15"/>
                </a:cxn>
                <a:cxn ang="0">
                  <a:pos x="106" y="57"/>
                </a:cxn>
                <a:cxn ang="0">
                  <a:pos x="125" y="65"/>
                </a:cxn>
                <a:cxn ang="0">
                  <a:pos x="125" y="83"/>
                </a:cxn>
                <a:cxn ang="0">
                  <a:pos x="34" y="45"/>
                </a:cxn>
                <a:cxn ang="0">
                  <a:pos x="36" y="78"/>
                </a:cxn>
                <a:cxn ang="0">
                  <a:pos x="0" y="78"/>
                </a:cxn>
              </a:cxnLst>
              <a:rect l="0" t="0" r="r" b="b"/>
              <a:pathLst>
                <a:path w="190" h="160">
                  <a:moveTo>
                    <a:pt x="0" y="78"/>
                  </a:moveTo>
                  <a:lnTo>
                    <a:pt x="0" y="139"/>
                  </a:lnTo>
                  <a:lnTo>
                    <a:pt x="20" y="154"/>
                  </a:lnTo>
                  <a:lnTo>
                    <a:pt x="51" y="158"/>
                  </a:lnTo>
                  <a:lnTo>
                    <a:pt x="79" y="159"/>
                  </a:lnTo>
                  <a:lnTo>
                    <a:pt x="106" y="137"/>
                  </a:lnTo>
                  <a:lnTo>
                    <a:pt x="108" y="128"/>
                  </a:lnTo>
                  <a:lnTo>
                    <a:pt x="133" y="122"/>
                  </a:lnTo>
                  <a:lnTo>
                    <a:pt x="129" y="114"/>
                  </a:lnTo>
                  <a:lnTo>
                    <a:pt x="180" y="98"/>
                  </a:lnTo>
                  <a:lnTo>
                    <a:pt x="172" y="89"/>
                  </a:lnTo>
                  <a:lnTo>
                    <a:pt x="189" y="42"/>
                  </a:lnTo>
                  <a:lnTo>
                    <a:pt x="176" y="21"/>
                  </a:lnTo>
                  <a:lnTo>
                    <a:pt x="147" y="6"/>
                  </a:lnTo>
                  <a:lnTo>
                    <a:pt x="138" y="0"/>
                  </a:lnTo>
                  <a:lnTo>
                    <a:pt x="109" y="15"/>
                  </a:lnTo>
                  <a:lnTo>
                    <a:pt x="106" y="57"/>
                  </a:lnTo>
                  <a:lnTo>
                    <a:pt x="125" y="65"/>
                  </a:lnTo>
                  <a:lnTo>
                    <a:pt x="125" y="83"/>
                  </a:lnTo>
                  <a:lnTo>
                    <a:pt x="34" y="45"/>
                  </a:lnTo>
                  <a:lnTo>
                    <a:pt x="36" y="78"/>
                  </a:lnTo>
                  <a:lnTo>
                    <a:pt x="0" y="78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31" name="Freeform 228"/>
            <p:cNvSpPr>
              <a:spLocks/>
            </p:cNvSpPr>
            <p:nvPr/>
          </p:nvSpPr>
          <p:spPr bwMode="auto">
            <a:xfrm>
              <a:off x="2957" y="2926"/>
              <a:ext cx="221" cy="180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9" y="104"/>
                </a:cxn>
                <a:cxn ang="0">
                  <a:pos x="20" y="119"/>
                </a:cxn>
                <a:cxn ang="0">
                  <a:pos x="41" y="119"/>
                </a:cxn>
                <a:cxn ang="0">
                  <a:pos x="54" y="108"/>
                </a:cxn>
                <a:cxn ang="0">
                  <a:pos x="54" y="42"/>
                </a:cxn>
                <a:cxn ang="0">
                  <a:pos x="69" y="59"/>
                </a:cxn>
                <a:cxn ang="0">
                  <a:pos x="68" y="77"/>
                </a:cxn>
                <a:cxn ang="0">
                  <a:pos x="90" y="77"/>
                </a:cxn>
                <a:cxn ang="0">
                  <a:pos x="109" y="57"/>
                </a:cxn>
                <a:cxn ang="0">
                  <a:pos x="145" y="57"/>
                </a:cxn>
                <a:cxn ang="0">
                  <a:pos x="205" y="0"/>
                </a:cxn>
                <a:cxn ang="0">
                  <a:pos x="241" y="8"/>
                </a:cxn>
                <a:cxn ang="0">
                  <a:pos x="248" y="61"/>
                </a:cxn>
                <a:cxn ang="0">
                  <a:pos x="230" y="75"/>
                </a:cxn>
                <a:cxn ang="0">
                  <a:pos x="241" y="87"/>
                </a:cxn>
                <a:cxn ang="0">
                  <a:pos x="250" y="77"/>
                </a:cxn>
                <a:cxn ang="0">
                  <a:pos x="261" y="77"/>
                </a:cxn>
                <a:cxn ang="0">
                  <a:pos x="255" y="108"/>
                </a:cxn>
                <a:cxn ang="0">
                  <a:pos x="218" y="157"/>
                </a:cxn>
                <a:cxn ang="0">
                  <a:pos x="169" y="198"/>
                </a:cxn>
                <a:cxn ang="0">
                  <a:pos x="133" y="212"/>
                </a:cxn>
                <a:cxn ang="0">
                  <a:pos x="31" y="213"/>
                </a:cxn>
                <a:cxn ang="0">
                  <a:pos x="22" y="189"/>
                </a:cxn>
                <a:cxn ang="0">
                  <a:pos x="26" y="170"/>
                </a:cxn>
                <a:cxn ang="0">
                  <a:pos x="0" y="112"/>
                </a:cxn>
              </a:cxnLst>
              <a:rect l="0" t="0" r="r" b="b"/>
              <a:pathLst>
                <a:path w="262" h="214">
                  <a:moveTo>
                    <a:pt x="0" y="112"/>
                  </a:moveTo>
                  <a:lnTo>
                    <a:pt x="9" y="104"/>
                  </a:lnTo>
                  <a:lnTo>
                    <a:pt x="20" y="119"/>
                  </a:lnTo>
                  <a:lnTo>
                    <a:pt x="41" y="119"/>
                  </a:lnTo>
                  <a:lnTo>
                    <a:pt x="54" y="108"/>
                  </a:lnTo>
                  <a:lnTo>
                    <a:pt x="54" y="42"/>
                  </a:lnTo>
                  <a:lnTo>
                    <a:pt x="69" y="59"/>
                  </a:lnTo>
                  <a:lnTo>
                    <a:pt x="68" y="77"/>
                  </a:lnTo>
                  <a:lnTo>
                    <a:pt x="90" y="77"/>
                  </a:lnTo>
                  <a:lnTo>
                    <a:pt x="109" y="57"/>
                  </a:lnTo>
                  <a:lnTo>
                    <a:pt x="145" y="57"/>
                  </a:lnTo>
                  <a:lnTo>
                    <a:pt x="205" y="0"/>
                  </a:lnTo>
                  <a:lnTo>
                    <a:pt x="241" y="8"/>
                  </a:lnTo>
                  <a:lnTo>
                    <a:pt x="248" y="61"/>
                  </a:lnTo>
                  <a:lnTo>
                    <a:pt x="230" y="75"/>
                  </a:lnTo>
                  <a:lnTo>
                    <a:pt x="241" y="87"/>
                  </a:lnTo>
                  <a:lnTo>
                    <a:pt x="250" y="77"/>
                  </a:lnTo>
                  <a:lnTo>
                    <a:pt x="261" y="77"/>
                  </a:lnTo>
                  <a:lnTo>
                    <a:pt x="255" y="108"/>
                  </a:lnTo>
                  <a:lnTo>
                    <a:pt x="218" y="157"/>
                  </a:lnTo>
                  <a:lnTo>
                    <a:pt x="169" y="198"/>
                  </a:lnTo>
                  <a:lnTo>
                    <a:pt x="133" y="212"/>
                  </a:lnTo>
                  <a:lnTo>
                    <a:pt x="31" y="213"/>
                  </a:lnTo>
                  <a:lnTo>
                    <a:pt x="22" y="189"/>
                  </a:lnTo>
                  <a:lnTo>
                    <a:pt x="26" y="170"/>
                  </a:lnTo>
                  <a:lnTo>
                    <a:pt x="0" y="112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32" name="Freeform 229"/>
            <p:cNvSpPr>
              <a:spLocks/>
            </p:cNvSpPr>
            <p:nvPr/>
          </p:nvSpPr>
          <p:spPr bwMode="auto">
            <a:xfrm>
              <a:off x="3100" y="3022"/>
              <a:ext cx="31" cy="3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4" y="39"/>
                </a:cxn>
                <a:cxn ang="0">
                  <a:pos x="36" y="19"/>
                </a:cxn>
                <a:cxn ang="0">
                  <a:pos x="25" y="0"/>
                </a:cxn>
                <a:cxn ang="0">
                  <a:pos x="0" y="19"/>
                </a:cxn>
              </a:cxnLst>
              <a:rect l="0" t="0" r="r" b="b"/>
              <a:pathLst>
                <a:path w="37" h="40">
                  <a:moveTo>
                    <a:pt x="0" y="19"/>
                  </a:moveTo>
                  <a:lnTo>
                    <a:pt x="14" y="39"/>
                  </a:lnTo>
                  <a:lnTo>
                    <a:pt x="36" y="19"/>
                  </a:lnTo>
                  <a:lnTo>
                    <a:pt x="25" y="0"/>
                  </a:lnTo>
                  <a:lnTo>
                    <a:pt x="0" y="1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33" name="Freeform 230"/>
            <p:cNvSpPr>
              <a:spLocks/>
            </p:cNvSpPr>
            <p:nvPr/>
          </p:nvSpPr>
          <p:spPr bwMode="auto">
            <a:xfrm>
              <a:off x="3049" y="1779"/>
              <a:ext cx="107" cy="84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2" y="2"/>
                </a:cxn>
                <a:cxn ang="0">
                  <a:pos x="62" y="10"/>
                </a:cxn>
                <a:cxn ang="0">
                  <a:pos x="79" y="10"/>
                </a:cxn>
                <a:cxn ang="0">
                  <a:pos x="98" y="12"/>
                </a:cxn>
                <a:cxn ang="0">
                  <a:pos x="107" y="24"/>
                </a:cxn>
                <a:cxn ang="0">
                  <a:pos x="113" y="41"/>
                </a:cxn>
                <a:cxn ang="0">
                  <a:pos x="115" y="47"/>
                </a:cxn>
                <a:cxn ang="0">
                  <a:pos x="123" y="52"/>
                </a:cxn>
                <a:cxn ang="0">
                  <a:pos x="127" y="57"/>
                </a:cxn>
                <a:cxn ang="0">
                  <a:pos x="127" y="63"/>
                </a:cxn>
                <a:cxn ang="0">
                  <a:pos x="119" y="63"/>
                </a:cxn>
                <a:cxn ang="0">
                  <a:pos x="109" y="63"/>
                </a:cxn>
                <a:cxn ang="0">
                  <a:pos x="113" y="70"/>
                </a:cxn>
                <a:cxn ang="0">
                  <a:pos x="117" y="74"/>
                </a:cxn>
                <a:cxn ang="0">
                  <a:pos x="119" y="82"/>
                </a:cxn>
                <a:cxn ang="0">
                  <a:pos x="113" y="86"/>
                </a:cxn>
                <a:cxn ang="0">
                  <a:pos x="104" y="86"/>
                </a:cxn>
                <a:cxn ang="0">
                  <a:pos x="103" y="86"/>
                </a:cxn>
                <a:cxn ang="0">
                  <a:pos x="98" y="90"/>
                </a:cxn>
                <a:cxn ang="0">
                  <a:pos x="98" y="98"/>
                </a:cxn>
                <a:cxn ang="0">
                  <a:pos x="90" y="100"/>
                </a:cxn>
                <a:cxn ang="0">
                  <a:pos x="84" y="96"/>
                </a:cxn>
                <a:cxn ang="0">
                  <a:pos x="74" y="94"/>
                </a:cxn>
                <a:cxn ang="0">
                  <a:pos x="65" y="90"/>
                </a:cxn>
                <a:cxn ang="0">
                  <a:pos x="56" y="92"/>
                </a:cxn>
                <a:cxn ang="0">
                  <a:pos x="30" y="82"/>
                </a:cxn>
                <a:cxn ang="0">
                  <a:pos x="19" y="84"/>
                </a:cxn>
                <a:cxn ang="0">
                  <a:pos x="11" y="82"/>
                </a:cxn>
                <a:cxn ang="0">
                  <a:pos x="5" y="90"/>
                </a:cxn>
                <a:cxn ang="0">
                  <a:pos x="0" y="73"/>
                </a:cxn>
                <a:cxn ang="0">
                  <a:pos x="11" y="62"/>
                </a:cxn>
                <a:cxn ang="0">
                  <a:pos x="3" y="41"/>
                </a:cxn>
                <a:cxn ang="0">
                  <a:pos x="7" y="32"/>
                </a:cxn>
                <a:cxn ang="0">
                  <a:pos x="1" y="32"/>
                </a:cxn>
                <a:cxn ang="0">
                  <a:pos x="14" y="31"/>
                </a:cxn>
                <a:cxn ang="0">
                  <a:pos x="18" y="27"/>
                </a:cxn>
                <a:cxn ang="0">
                  <a:pos x="19" y="17"/>
                </a:cxn>
                <a:cxn ang="0">
                  <a:pos x="28" y="8"/>
                </a:cxn>
                <a:cxn ang="0">
                  <a:pos x="34" y="0"/>
                </a:cxn>
                <a:cxn ang="0">
                  <a:pos x="41" y="0"/>
                </a:cxn>
              </a:cxnLst>
              <a:rect l="0" t="0" r="r" b="b"/>
              <a:pathLst>
                <a:path w="127" h="100">
                  <a:moveTo>
                    <a:pt x="41" y="0"/>
                  </a:moveTo>
                  <a:lnTo>
                    <a:pt x="52" y="2"/>
                  </a:lnTo>
                  <a:lnTo>
                    <a:pt x="62" y="10"/>
                  </a:lnTo>
                  <a:lnTo>
                    <a:pt x="79" y="10"/>
                  </a:lnTo>
                  <a:lnTo>
                    <a:pt x="98" y="12"/>
                  </a:lnTo>
                  <a:lnTo>
                    <a:pt x="107" y="24"/>
                  </a:lnTo>
                  <a:lnTo>
                    <a:pt x="113" y="41"/>
                  </a:lnTo>
                  <a:lnTo>
                    <a:pt x="115" y="47"/>
                  </a:lnTo>
                  <a:lnTo>
                    <a:pt x="123" y="52"/>
                  </a:lnTo>
                  <a:lnTo>
                    <a:pt x="127" y="57"/>
                  </a:lnTo>
                  <a:lnTo>
                    <a:pt x="127" y="63"/>
                  </a:lnTo>
                  <a:lnTo>
                    <a:pt x="119" y="63"/>
                  </a:lnTo>
                  <a:lnTo>
                    <a:pt x="109" y="63"/>
                  </a:lnTo>
                  <a:lnTo>
                    <a:pt x="113" y="70"/>
                  </a:lnTo>
                  <a:lnTo>
                    <a:pt x="117" y="74"/>
                  </a:lnTo>
                  <a:lnTo>
                    <a:pt x="119" y="82"/>
                  </a:lnTo>
                  <a:lnTo>
                    <a:pt x="113" y="86"/>
                  </a:lnTo>
                  <a:lnTo>
                    <a:pt x="104" y="86"/>
                  </a:lnTo>
                  <a:lnTo>
                    <a:pt x="103" y="86"/>
                  </a:lnTo>
                  <a:lnTo>
                    <a:pt x="98" y="90"/>
                  </a:lnTo>
                  <a:lnTo>
                    <a:pt x="98" y="98"/>
                  </a:lnTo>
                  <a:lnTo>
                    <a:pt x="90" y="100"/>
                  </a:lnTo>
                  <a:lnTo>
                    <a:pt x="84" y="96"/>
                  </a:lnTo>
                  <a:lnTo>
                    <a:pt x="74" y="94"/>
                  </a:lnTo>
                  <a:lnTo>
                    <a:pt x="65" y="90"/>
                  </a:lnTo>
                  <a:lnTo>
                    <a:pt x="56" y="92"/>
                  </a:lnTo>
                  <a:lnTo>
                    <a:pt x="30" y="82"/>
                  </a:lnTo>
                  <a:lnTo>
                    <a:pt x="19" y="84"/>
                  </a:lnTo>
                  <a:lnTo>
                    <a:pt x="11" y="82"/>
                  </a:lnTo>
                  <a:lnTo>
                    <a:pt x="5" y="90"/>
                  </a:lnTo>
                  <a:lnTo>
                    <a:pt x="0" y="73"/>
                  </a:lnTo>
                  <a:lnTo>
                    <a:pt x="11" y="62"/>
                  </a:lnTo>
                  <a:lnTo>
                    <a:pt x="3" y="41"/>
                  </a:lnTo>
                  <a:lnTo>
                    <a:pt x="7" y="32"/>
                  </a:lnTo>
                  <a:lnTo>
                    <a:pt x="1" y="32"/>
                  </a:lnTo>
                  <a:lnTo>
                    <a:pt x="14" y="31"/>
                  </a:lnTo>
                  <a:lnTo>
                    <a:pt x="18" y="27"/>
                  </a:lnTo>
                  <a:lnTo>
                    <a:pt x="19" y="17"/>
                  </a:lnTo>
                  <a:lnTo>
                    <a:pt x="28" y="8"/>
                  </a:lnTo>
                  <a:lnTo>
                    <a:pt x="34" y="0"/>
                  </a:lnTo>
                  <a:lnTo>
                    <a:pt x="41" y="0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34" name="Freeform 231"/>
            <p:cNvSpPr>
              <a:spLocks/>
            </p:cNvSpPr>
            <p:nvPr/>
          </p:nvSpPr>
          <p:spPr bwMode="auto">
            <a:xfrm>
              <a:off x="3033" y="1839"/>
              <a:ext cx="239" cy="139"/>
            </a:xfrm>
            <a:custGeom>
              <a:avLst/>
              <a:gdLst/>
              <a:ahLst/>
              <a:cxnLst>
                <a:cxn ang="0">
                  <a:pos x="145" y="6"/>
                </a:cxn>
                <a:cxn ang="0">
                  <a:pos x="160" y="0"/>
                </a:cxn>
                <a:cxn ang="0">
                  <a:pos x="176" y="10"/>
                </a:cxn>
                <a:cxn ang="0">
                  <a:pos x="183" y="23"/>
                </a:cxn>
                <a:cxn ang="0">
                  <a:pos x="202" y="35"/>
                </a:cxn>
                <a:cxn ang="0">
                  <a:pos x="228" y="53"/>
                </a:cxn>
                <a:cxn ang="0">
                  <a:pos x="247" y="53"/>
                </a:cxn>
                <a:cxn ang="0">
                  <a:pos x="274" y="60"/>
                </a:cxn>
                <a:cxn ang="0">
                  <a:pos x="268" y="89"/>
                </a:cxn>
                <a:cxn ang="0">
                  <a:pos x="243" y="114"/>
                </a:cxn>
                <a:cxn ang="0">
                  <a:pos x="206" y="134"/>
                </a:cxn>
                <a:cxn ang="0">
                  <a:pos x="208" y="145"/>
                </a:cxn>
                <a:cxn ang="0">
                  <a:pos x="191" y="163"/>
                </a:cxn>
                <a:cxn ang="0">
                  <a:pos x="187" y="131"/>
                </a:cxn>
                <a:cxn ang="0">
                  <a:pos x="158" y="128"/>
                </a:cxn>
                <a:cxn ang="0">
                  <a:pos x="157" y="117"/>
                </a:cxn>
                <a:cxn ang="0">
                  <a:pos x="121" y="145"/>
                </a:cxn>
                <a:cxn ang="0">
                  <a:pos x="107" y="129"/>
                </a:cxn>
                <a:cxn ang="0">
                  <a:pos x="119" y="119"/>
                </a:cxn>
                <a:cxn ang="0">
                  <a:pos x="126" y="110"/>
                </a:cxn>
                <a:cxn ang="0">
                  <a:pos x="111" y="93"/>
                </a:cxn>
                <a:cxn ang="0">
                  <a:pos x="86" y="83"/>
                </a:cxn>
                <a:cxn ang="0">
                  <a:pos x="43" y="89"/>
                </a:cxn>
                <a:cxn ang="0">
                  <a:pos x="11" y="91"/>
                </a:cxn>
                <a:cxn ang="0">
                  <a:pos x="7" y="68"/>
                </a:cxn>
                <a:cxn ang="0">
                  <a:pos x="31" y="36"/>
                </a:cxn>
                <a:cxn ang="0">
                  <a:pos x="25" y="14"/>
                </a:cxn>
                <a:cxn ang="0">
                  <a:pos x="38" y="12"/>
                </a:cxn>
                <a:cxn ang="0">
                  <a:pos x="61" y="14"/>
                </a:cxn>
                <a:cxn ang="0">
                  <a:pos x="84" y="17"/>
                </a:cxn>
                <a:cxn ang="0">
                  <a:pos x="103" y="24"/>
                </a:cxn>
                <a:cxn ang="0">
                  <a:pos x="117" y="26"/>
                </a:cxn>
                <a:cxn ang="0">
                  <a:pos x="122" y="14"/>
                </a:cxn>
                <a:cxn ang="0">
                  <a:pos x="136" y="12"/>
                </a:cxn>
              </a:cxnLst>
              <a:rect l="0" t="0" r="r" b="b"/>
              <a:pathLst>
                <a:path w="283" h="164">
                  <a:moveTo>
                    <a:pt x="140" y="8"/>
                  </a:moveTo>
                  <a:lnTo>
                    <a:pt x="145" y="6"/>
                  </a:lnTo>
                  <a:lnTo>
                    <a:pt x="153" y="2"/>
                  </a:lnTo>
                  <a:lnTo>
                    <a:pt x="160" y="0"/>
                  </a:lnTo>
                  <a:lnTo>
                    <a:pt x="170" y="2"/>
                  </a:lnTo>
                  <a:lnTo>
                    <a:pt x="176" y="10"/>
                  </a:lnTo>
                  <a:lnTo>
                    <a:pt x="179" y="20"/>
                  </a:lnTo>
                  <a:lnTo>
                    <a:pt x="183" y="23"/>
                  </a:lnTo>
                  <a:lnTo>
                    <a:pt x="189" y="21"/>
                  </a:lnTo>
                  <a:lnTo>
                    <a:pt x="202" y="35"/>
                  </a:lnTo>
                  <a:lnTo>
                    <a:pt x="209" y="45"/>
                  </a:lnTo>
                  <a:lnTo>
                    <a:pt x="228" y="53"/>
                  </a:lnTo>
                  <a:lnTo>
                    <a:pt x="241" y="55"/>
                  </a:lnTo>
                  <a:lnTo>
                    <a:pt x="247" y="53"/>
                  </a:lnTo>
                  <a:lnTo>
                    <a:pt x="259" y="58"/>
                  </a:lnTo>
                  <a:lnTo>
                    <a:pt x="274" y="60"/>
                  </a:lnTo>
                  <a:lnTo>
                    <a:pt x="282" y="85"/>
                  </a:lnTo>
                  <a:lnTo>
                    <a:pt x="268" y="89"/>
                  </a:lnTo>
                  <a:lnTo>
                    <a:pt x="265" y="101"/>
                  </a:lnTo>
                  <a:lnTo>
                    <a:pt x="243" y="114"/>
                  </a:lnTo>
                  <a:lnTo>
                    <a:pt x="210" y="122"/>
                  </a:lnTo>
                  <a:lnTo>
                    <a:pt x="206" y="134"/>
                  </a:lnTo>
                  <a:lnTo>
                    <a:pt x="194" y="129"/>
                  </a:lnTo>
                  <a:lnTo>
                    <a:pt x="208" y="145"/>
                  </a:lnTo>
                  <a:lnTo>
                    <a:pt x="227" y="147"/>
                  </a:lnTo>
                  <a:lnTo>
                    <a:pt x="191" y="163"/>
                  </a:lnTo>
                  <a:lnTo>
                    <a:pt x="168" y="145"/>
                  </a:lnTo>
                  <a:lnTo>
                    <a:pt x="187" y="131"/>
                  </a:lnTo>
                  <a:lnTo>
                    <a:pt x="168" y="128"/>
                  </a:lnTo>
                  <a:lnTo>
                    <a:pt x="158" y="128"/>
                  </a:lnTo>
                  <a:lnTo>
                    <a:pt x="161" y="116"/>
                  </a:lnTo>
                  <a:lnTo>
                    <a:pt x="157" y="117"/>
                  </a:lnTo>
                  <a:lnTo>
                    <a:pt x="130" y="124"/>
                  </a:lnTo>
                  <a:lnTo>
                    <a:pt x="121" y="145"/>
                  </a:lnTo>
                  <a:lnTo>
                    <a:pt x="103" y="144"/>
                  </a:lnTo>
                  <a:lnTo>
                    <a:pt x="107" y="129"/>
                  </a:lnTo>
                  <a:lnTo>
                    <a:pt x="108" y="122"/>
                  </a:lnTo>
                  <a:lnTo>
                    <a:pt x="119" y="119"/>
                  </a:lnTo>
                  <a:lnTo>
                    <a:pt x="124" y="114"/>
                  </a:lnTo>
                  <a:lnTo>
                    <a:pt x="126" y="110"/>
                  </a:lnTo>
                  <a:lnTo>
                    <a:pt x="119" y="108"/>
                  </a:lnTo>
                  <a:lnTo>
                    <a:pt x="111" y="93"/>
                  </a:lnTo>
                  <a:lnTo>
                    <a:pt x="100" y="83"/>
                  </a:lnTo>
                  <a:lnTo>
                    <a:pt x="86" y="83"/>
                  </a:lnTo>
                  <a:lnTo>
                    <a:pt x="68" y="87"/>
                  </a:lnTo>
                  <a:lnTo>
                    <a:pt x="43" y="89"/>
                  </a:lnTo>
                  <a:lnTo>
                    <a:pt x="30" y="91"/>
                  </a:lnTo>
                  <a:lnTo>
                    <a:pt x="11" y="91"/>
                  </a:lnTo>
                  <a:lnTo>
                    <a:pt x="0" y="82"/>
                  </a:lnTo>
                  <a:lnTo>
                    <a:pt x="7" y="68"/>
                  </a:lnTo>
                  <a:lnTo>
                    <a:pt x="18" y="52"/>
                  </a:lnTo>
                  <a:lnTo>
                    <a:pt x="31" y="36"/>
                  </a:lnTo>
                  <a:lnTo>
                    <a:pt x="24" y="17"/>
                  </a:lnTo>
                  <a:lnTo>
                    <a:pt x="25" y="14"/>
                  </a:lnTo>
                  <a:lnTo>
                    <a:pt x="30" y="10"/>
                  </a:lnTo>
                  <a:lnTo>
                    <a:pt x="38" y="12"/>
                  </a:lnTo>
                  <a:lnTo>
                    <a:pt x="49" y="10"/>
                  </a:lnTo>
                  <a:lnTo>
                    <a:pt x="61" y="14"/>
                  </a:lnTo>
                  <a:lnTo>
                    <a:pt x="75" y="20"/>
                  </a:lnTo>
                  <a:lnTo>
                    <a:pt x="84" y="17"/>
                  </a:lnTo>
                  <a:lnTo>
                    <a:pt x="93" y="22"/>
                  </a:lnTo>
                  <a:lnTo>
                    <a:pt x="103" y="24"/>
                  </a:lnTo>
                  <a:lnTo>
                    <a:pt x="109" y="28"/>
                  </a:lnTo>
                  <a:lnTo>
                    <a:pt x="117" y="26"/>
                  </a:lnTo>
                  <a:lnTo>
                    <a:pt x="117" y="18"/>
                  </a:lnTo>
                  <a:lnTo>
                    <a:pt x="122" y="14"/>
                  </a:lnTo>
                  <a:lnTo>
                    <a:pt x="132" y="14"/>
                  </a:lnTo>
                  <a:lnTo>
                    <a:pt x="136" y="12"/>
                  </a:lnTo>
                  <a:lnTo>
                    <a:pt x="140" y="8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35" name="Freeform 232"/>
            <p:cNvSpPr>
              <a:spLocks/>
            </p:cNvSpPr>
            <p:nvPr/>
          </p:nvSpPr>
          <p:spPr bwMode="auto">
            <a:xfrm>
              <a:off x="3094" y="1910"/>
              <a:ext cx="46" cy="50"/>
            </a:xfrm>
            <a:custGeom>
              <a:avLst/>
              <a:gdLst/>
              <a:ahLst/>
              <a:cxnLst>
                <a:cxn ang="0">
                  <a:pos x="13" y="16"/>
                </a:cxn>
                <a:cxn ang="0">
                  <a:pos x="20" y="25"/>
                </a:cxn>
                <a:cxn ang="0">
                  <a:pos x="22" y="32"/>
                </a:cxn>
                <a:cxn ang="0">
                  <a:pos x="26" y="60"/>
                </a:cxn>
                <a:cxn ang="0">
                  <a:pos x="31" y="60"/>
                </a:cxn>
                <a:cxn ang="0">
                  <a:pos x="35" y="46"/>
                </a:cxn>
                <a:cxn ang="0">
                  <a:pos x="36" y="39"/>
                </a:cxn>
                <a:cxn ang="0">
                  <a:pos x="51" y="34"/>
                </a:cxn>
                <a:cxn ang="0">
                  <a:pos x="54" y="28"/>
                </a:cxn>
                <a:cxn ang="0">
                  <a:pos x="48" y="26"/>
                </a:cxn>
                <a:cxn ang="0">
                  <a:pos x="39" y="10"/>
                </a:cxn>
                <a:cxn ang="0">
                  <a:pos x="28" y="1"/>
                </a:cxn>
                <a:cxn ang="0">
                  <a:pos x="14" y="0"/>
                </a:cxn>
                <a:cxn ang="0">
                  <a:pos x="0" y="2"/>
                </a:cxn>
                <a:cxn ang="0">
                  <a:pos x="13" y="16"/>
                </a:cxn>
              </a:cxnLst>
              <a:rect l="0" t="0" r="r" b="b"/>
              <a:pathLst>
                <a:path w="55" h="61">
                  <a:moveTo>
                    <a:pt x="13" y="16"/>
                  </a:moveTo>
                  <a:lnTo>
                    <a:pt x="20" y="25"/>
                  </a:lnTo>
                  <a:lnTo>
                    <a:pt x="22" y="32"/>
                  </a:lnTo>
                  <a:lnTo>
                    <a:pt x="26" y="60"/>
                  </a:lnTo>
                  <a:lnTo>
                    <a:pt x="31" y="60"/>
                  </a:lnTo>
                  <a:lnTo>
                    <a:pt x="35" y="46"/>
                  </a:lnTo>
                  <a:lnTo>
                    <a:pt x="36" y="39"/>
                  </a:lnTo>
                  <a:lnTo>
                    <a:pt x="51" y="34"/>
                  </a:lnTo>
                  <a:lnTo>
                    <a:pt x="54" y="28"/>
                  </a:lnTo>
                  <a:lnTo>
                    <a:pt x="48" y="26"/>
                  </a:lnTo>
                  <a:lnTo>
                    <a:pt x="39" y="10"/>
                  </a:lnTo>
                  <a:lnTo>
                    <a:pt x="28" y="1"/>
                  </a:lnTo>
                  <a:lnTo>
                    <a:pt x="14" y="0"/>
                  </a:lnTo>
                  <a:lnTo>
                    <a:pt x="0" y="2"/>
                  </a:lnTo>
                  <a:lnTo>
                    <a:pt x="13" y="16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36" name="Freeform 233"/>
            <p:cNvSpPr>
              <a:spLocks/>
            </p:cNvSpPr>
            <p:nvPr/>
          </p:nvSpPr>
          <p:spPr bwMode="auto">
            <a:xfrm>
              <a:off x="3257" y="1978"/>
              <a:ext cx="100" cy="4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55" y="11"/>
                </a:cxn>
                <a:cxn ang="0">
                  <a:pos x="67" y="23"/>
                </a:cxn>
                <a:cxn ang="0">
                  <a:pos x="81" y="23"/>
                </a:cxn>
                <a:cxn ang="0">
                  <a:pos x="90" y="18"/>
                </a:cxn>
                <a:cxn ang="0">
                  <a:pos x="98" y="16"/>
                </a:cxn>
                <a:cxn ang="0">
                  <a:pos x="105" y="28"/>
                </a:cxn>
                <a:cxn ang="0">
                  <a:pos x="117" y="31"/>
                </a:cxn>
                <a:cxn ang="0">
                  <a:pos x="115" y="37"/>
                </a:cxn>
                <a:cxn ang="0">
                  <a:pos x="118" y="46"/>
                </a:cxn>
                <a:cxn ang="0">
                  <a:pos x="117" y="53"/>
                </a:cxn>
                <a:cxn ang="0">
                  <a:pos x="105" y="42"/>
                </a:cxn>
                <a:cxn ang="0">
                  <a:pos x="98" y="39"/>
                </a:cxn>
                <a:cxn ang="0">
                  <a:pos x="90" y="39"/>
                </a:cxn>
                <a:cxn ang="0">
                  <a:pos x="88" y="51"/>
                </a:cxn>
                <a:cxn ang="0">
                  <a:pos x="79" y="47"/>
                </a:cxn>
                <a:cxn ang="0">
                  <a:pos x="64" y="53"/>
                </a:cxn>
                <a:cxn ang="0">
                  <a:pos x="46" y="52"/>
                </a:cxn>
                <a:cxn ang="0">
                  <a:pos x="45" y="31"/>
                </a:cxn>
                <a:cxn ang="0">
                  <a:pos x="16" y="13"/>
                </a:cxn>
                <a:cxn ang="0">
                  <a:pos x="0" y="3"/>
                </a:cxn>
              </a:cxnLst>
              <a:rect l="0" t="0" r="r" b="b"/>
              <a:pathLst>
                <a:path w="119" h="54">
                  <a:moveTo>
                    <a:pt x="0" y="3"/>
                  </a:moveTo>
                  <a:lnTo>
                    <a:pt x="28" y="0"/>
                  </a:lnTo>
                  <a:lnTo>
                    <a:pt x="55" y="11"/>
                  </a:lnTo>
                  <a:lnTo>
                    <a:pt x="67" y="23"/>
                  </a:lnTo>
                  <a:lnTo>
                    <a:pt x="81" y="23"/>
                  </a:lnTo>
                  <a:lnTo>
                    <a:pt x="90" y="18"/>
                  </a:lnTo>
                  <a:lnTo>
                    <a:pt x="98" y="16"/>
                  </a:lnTo>
                  <a:lnTo>
                    <a:pt x="105" y="28"/>
                  </a:lnTo>
                  <a:lnTo>
                    <a:pt x="117" y="31"/>
                  </a:lnTo>
                  <a:lnTo>
                    <a:pt x="115" y="37"/>
                  </a:lnTo>
                  <a:lnTo>
                    <a:pt x="118" y="46"/>
                  </a:lnTo>
                  <a:lnTo>
                    <a:pt x="117" y="53"/>
                  </a:lnTo>
                  <a:lnTo>
                    <a:pt x="105" y="42"/>
                  </a:lnTo>
                  <a:lnTo>
                    <a:pt x="98" y="39"/>
                  </a:lnTo>
                  <a:lnTo>
                    <a:pt x="90" y="39"/>
                  </a:lnTo>
                  <a:lnTo>
                    <a:pt x="88" y="51"/>
                  </a:lnTo>
                  <a:lnTo>
                    <a:pt x="79" y="47"/>
                  </a:lnTo>
                  <a:lnTo>
                    <a:pt x="64" y="53"/>
                  </a:lnTo>
                  <a:lnTo>
                    <a:pt x="46" y="52"/>
                  </a:lnTo>
                  <a:lnTo>
                    <a:pt x="45" y="31"/>
                  </a:lnTo>
                  <a:lnTo>
                    <a:pt x="16" y="13"/>
                  </a:lnTo>
                  <a:lnTo>
                    <a:pt x="0" y="3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37" name="Freeform 234"/>
            <p:cNvSpPr>
              <a:spLocks/>
            </p:cNvSpPr>
            <p:nvPr/>
          </p:nvSpPr>
          <p:spPr bwMode="auto">
            <a:xfrm>
              <a:off x="3331" y="2004"/>
              <a:ext cx="83" cy="69"/>
            </a:xfrm>
            <a:custGeom>
              <a:avLst/>
              <a:gdLst/>
              <a:ahLst/>
              <a:cxnLst>
                <a:cxn ang="0">
                  <a:pos x="36" y="3"/>
                </a:cxn>
                <a:cxn ang="0">
                  <a:pos x="42" y="3"/>
                </a:cxn>
                <a:cxn ang="0">
                  <a:pos x="57" y="8"/>
                </a:cxn>
                <a:cxn ang="0">
                  <a:pos x="71" y="18"/>
                </a:cxn>
                <a:cxn ang="0">
                  <a:pos x="80" y="30"/>
                </a:cxn>
                <a:cxn ang="0">
                  <a:pos x="98" y="46"/>
                </a:cxn>
                <a:cxn ang="0">
                  <a:pos x="88" y="49"/>
                </a:cxn>
                <a:cxn ang="0">
                  <a:pos x="83" y="59"/>
                </a:cxn>
                <a:cxn ang="0">
                  <a:pos x="81" y="63"/>
                </a:cxn>
                <a:cxn ang="0">
                  <a:pos x="76" y="81"/>
                </a:cxn>
                <a:cxn ang="0">
                  <a:pos x="64" y="76"/>
                </a:cxn>
                <a:cxn ang="0">
                  <a:pos x="59" y="61"/>
                </a:cxn>
                <a:cxn ang="0">
                  <a:pos x="47" y="67"/>
                </a:cxn>
                <a:cxn ang="0">
                  <a:pos x="32" y="76"/>
                </a:cxn>
                <a:cxn ang="0">
                  <a:pos x="24" y="74"/>
                </a:cxn>
                <a:cxn ang="0">
                  <a:pos x="17" y="66"/>
                </a:cxn>
                <a:cxn ang="0">
                  <a:pos x="13" y="59"/>
                </a:cxn>
                <a:cxn ang="0">
                  <a:pos x="19" y="51"/>
                </a:cxn>
                <a:cxn ang="0">
                  <a:pos x="23" y="57"/>
                </a:cxn>
                <a:cxn ang="0">
                  <a:pos x="40" y="65"/>
                </a:cxn>
                <a:cxn ang="0">
                  <a:pos x="45" y="58"/>
                </a:cxn>
                <a:cxn ang="0">
                  <a:pos x="28" y="45"/>
                </a:cxn>
                <a:cxn ang="0">
                  <a:pos x="22" y="34"/>
                </a:cxn>
                <a:cxn ang="0">
                  <a:pos x="17" y="30"/>
                </a:cxn>
                <a:cxn ang="0">
                  <a:pos x="17" y="24"/>
                </a:cxn>
                <a:cxn ang="0">
                  <a:pos x="10" y="22"/>
                </a:cxn>
                <a:cxn ang="0">
                  <a:pos x="0" y="20"/>
                </a:cxn>
                <a:cxn ang="0">
                  <a:pos x="2" y="12"/>
                </a:cxn>
                <a:cxn ang="0">
                  <a:pos x="3" y="8"/>
                </a:cxn>
                <a:cxn ang="0">
                  <a:pos x="12" y="8"/>
                </a:cxn>
                <a:cxn ang="0">
                  <a:pos x="17" y="11"/>
                </a:cxn>
                <a:cxn ang="0">
                  <a:pos x="29" y="22"/>
                </a:cxn>
                <a:cxn ang="0">
                  <a:pos x="30" y="15"/>
                </a:cxn>
                <a:cxn ang="0">
                  <a:pos x="27" y="6"/>
                </a:cxn>
                <a:cxn ang="0">
                  <a:pos x="29" y="0"/>
                </a:cxn>
                <a:cxn ang="0">
                  <a:pos x="36" y="3"/>
                </a:cxn>
              </a:cxnLst>
              <a:rect l="0" t="0" r="r" b="b"/>
              <a:pathLst>
                <a:path w="99" h="82">
                  <a:moveTo>
                    <a:pt x="36" y="3"/>
                  </a:moveTo>
                  <a:lnTo>
                    <a:pt x="42" y="3"/>
                  </a:lnTo>
                  <a:lnTo>
                    <a:pt x="57" y="8"/>
                  </a:lnTo>
                  <a:lnTo>
                    <a:pt x="71" y="18"/>
                  </a:lnTo>
                  <a:lnTo>
                    <a:pt x="80" y="30"/>
                  </a:lnTo>
                  <a:lnTo>
                    <a:pt x="98" y="46"/>
                  </a:lnTo>
                  <a:lnTo>
                    <a:pt x="88" y="49"/>
                  </a:lnTo>
                  <a:lnTo>
                    <a:pt x="83" y="59"/>
                  </a:lnTo>
                  <a:lnTo>
                    <a:pt x="81" y="63"/>
                  </a:lnTo>
                  <a:lnTo>
                    <a:pt x="76" y="81"/>
                  </a:lnTo>
                  <a:lnTo>
                    <a:pt x="64" y="76"/>
                  </a:lnTo>
                  <a:lnTo>
                    <a:pt x="59" y="61"/>
                  </a:lnTo>
                  <a:lnTo>
                    <a:pt x="47" y="67"/>
                  </a:lnTo>
                  <a:lnTo>
                    <a:pt x="32" y="76"/>
                  </a:lnTo>
                  <a:lnTo>
                    <a:pt x="24" y="74"/>
                  </a:lnTo>
                  <a:lnTo>
                    <a:pt x="17" y="66"/>
                  </a:lnTo>
                  <a:lnTo>
                    <a:pt x="13" y="59"/>
                  </a:lnTo>
                  <a:lnTo>
                    <a:pt x="19" y="51"/>
                  </a:lnTo>
                  <a:lnTo>
                    <a:pt x="23" y="57"/>
                  </a:lnTo>
                  <a:lnTo>
                    <a:pt x="40" y="65"/>
                  </a:lnTo>
                  <a:lnTo>
                    <a:pt x="45" y="58"/>
                  </a:lnTo>
                  <a:lnTo>
                    <a:pt x="28" y="45"/>
                  </a:lnTo>
                  <a:lnTo>
                    <a:pt x="22" y="34"/>
                  </a:lnTo>
                  <a:lnTo>
                    <a:pt x="17" y="30"/>
                  </a:lnTo>
                  <a:lnTo>
                    <a:pt x="17" y="24"/>
                  </a:lnTo>
                  <a:lnTo>
                    <a:pt x="10" y="22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3" y="8"/>
                  </a:lnTo>
                  <a:lnTo>
                    <a:pt x="12" y="8"/>
                  </a:lnTo>
                  <a:lnTo>
                    <a:pt x="17" y="11"/>
                  </a:lnTo>
                  <a:lnTo>
                    <a:pt x="29" y="22"/>
                  </a:lnTo>
                  <a:lnTo>
                    <a:pt x="30" y="15"/>
                  </a:lnTo>
                  <a:lnTo>
                    <a:pt x="27" y="6"/>
                  </a:lnTo>
                  <a:lnTo>
                    <a:pt x="29" y="0"/>
                  </a:lnTo>
                  <a:lnTo>
                    <a:pt x="36" y="3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38" name="Freeform 235"/>
            <p:cNvSpPr>
              <a:spLocks/>
            </p:cNvSpPr>
            <p:nvPr/>
          </p:nvSpPr>
          <p:spPr bwMode="auto">
            <a:xfrm>
              <a:off x="3314" y="2017"/>
              <a:ext cx="56" cy="4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15"/>
                </a:cxn>
                <a:cxn ang="0">
                  <a:pos x="17" y="27"/>
                </a:cxn>
                <a:cxn ang="0">
                  <a:pos x="32" y="43"/>
                </a:cxn>
                <a:cxn ang="0">
                  <a:pos x="42" y="34"/>
                </a:cxn>
                <a:cxn ang="0">
                  <a:pos x="42" y="42"/>
                </a:cxn>
                <a:cxn ang="0">
                  <a:pos x="49" y="43"/>
                </a:cxn>
                <a:cxn ang="0">
                  <a:pos x="61" y="49"/>
                </a:cxn>
                <a:cxn ang="0">
                  <a:pos x="66" y="42"/>
                </a:cxn>
                <a:cxn ang="0">
                  <a:pos x="49" y="29"/>
                </a:cxn>
                <a:cxn ang="0">
                  <a:pos x="44" y="19"/>
                </a:cxn>
                <a:cxn ang="0">
                  <a:pos x="38" y="14"/>
                </a:cxn>
                <a:cxn ang="0">
                  <a:pos x="38" y="8"/>
                </a:cxn>
                <a:cxn ang="0">
                  <a:pos x="31" y="6"/>
                </a:cxn>
                <a:cxn ang="0">
                  <a:pos x="20" y="4"/>
                </a:cxn>
                <a:cxn ang="0">
                  <a:pos x="11" y="0"/>
                </a:cxn>
                <a:cxn ang="0">
                  <a:pos x="2" y="2"/>
                </a:cxn>
                <a:cxn ang="0">
                  <a:pos x="0" y="7"/>
                </a:cxn>
              </a:cxnLst>
              <a:rect l="0" t="0" r="r" b="b"/>
              <a:pathLst>
                <a:path w="67" h="50">
                  <a:moveTo>
                    <a:pt x="0" y="7"/>
                  </a:moveTo>
                  <a:lnTo>
                    <a:pt x="7" y="15"/>
                  </a:lnTo>
                  <a:lnTo>
                    <a:pt x="17" y="27"/>
                  </a:lnTo>
                  <a:lnTo>
                    <a:pt x="32" y="43"/>
                  </a:lnTo>
                  <a:lnTo>
                    <a:pt x="42" y="34"/>
                  </a:lnTo>
                  <a:lnTo>
                    <a:pt x="42" y="42"/>
                  </a:lnTo>
                  <a:lnTo>
                    <a:pt x="49" y="43"/>
                  </a:lnTo>
                  <a:lnTo>
                    <a:pt x="61" y="49"/>
                  </a:lnTo>
                  <a:lnTo>
                    <a:pt x="66" y="42"/>
                  </a:lnTo>
                  <a:lnTo>
                    <a:pt x="49" y="29"/>
                  </a:lnTo>
                  <a:lnTo>
                    <a:pt x="44" y="19"/>
                  </a:lnTo>
                  <a:lnTo>
                    <a:pt x="38" y="14"/>
                  </a:lnTo>
                  <a:lnTo>
                    <a:pt x="38" y="8"/>
                  </a:lnTo>
                  <a:lnTo>
                    <a:pt x="31" y="6"/>
                  </a:lnTo>
                  <a:lnTo>
                    <a:pt x="20" y="4"/>
                  </a:lnTo>
                  <a:lnTo>
                    <a:pt x="11" y="0"/>
                  </a:lnTo>
                  <a:lnTo>
                    <a:pt x="2" y="2"/>
                  </a:lnTo>
                  <a:lnTo>
                    <a:pt x="0" y="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39" name="Freeform 236"/>
            <p:cNvSpPr>
              <a:spLocks/>
            </p:cNvSpPr>
            <p:nvPr/>
          </p:nvSpPr>
          <p:spPr bwMode="auto">
            <a:xfrm>
              <a:off x="3344" y="1784"/>
              <a:ext cx="566" cy="246"/>
            </a:xfrm>
            <a:custGeom>
              <a:avLst/>
              <a:gdLst/>
              <a:ahLst/>
              <a:cxnLst>
                <a:cxn ang="0">
                  <a:pos x="636" y="120"/>
                </a:cxn>
                <a:cxn ang="0">
                  <a:pos x="569" y="114"/>
                </a:cxn>
                <a:cxn ang="0">
                  <a:pos x="544" y="90"/>
                </a:cxn>
                <a:cxn ang="0">
                  <a:pos x="513" y="94"/>
                </a:cxn>
                <a:cxn ang="0">
                  <a:pos x="482" y="84"/>
                </a:cxn>
                <a:cxn ang="0">
                  <a:pos x="426" y="49"/>
                </a:cxn>
                <a:cxn ang="0">
                  <a:pos x="357" y="35"/>
                </a:cxn>
                <a:cxn ang="0">
                  <a:pos x="309" y="21"/>
                </a:cxn>
                <a:cxn ang="0">
                  <a:pos x="261" y="11"/>
                </a:cxn>
                <a:cxn ang="0">
                  <a:pos x="216" y="25"/>
                </a:cxn>
                <a:cxn ang="0">
                  <a:pos x="165" y="25"/>
                </a:cxn>
                <a:cxn ang="0">
                  <a:pos x="165" y="58"/>
                </a:cxn>
                <a:cxn ang="0">
                  <a:pos x="184" y="74"/>
                </a:cxn>
                <a:cxn ang="0">
                  <a:pos x="184" y="96"/>
                </a:cxn>
                <a:cxn ang="0">
                  <a:pos x="165" y="98"/>
                </a:cxn>
                <a:cxn ang="0">
                  <a:pos x="135" y="86"/>
                </a:cxn>
                <a:cxn ang="0">
                  <a:pos x="114" y="90"/>
                </a:cxn>
                <a:cxn ang="0">
                  <a:pos x="92" y="82"/>
                </a:cxn>
                <a:cxn ang="0">
                  <a:pos x="35" y="80"/>
                </a:cxn>
                <a:cxn ang="0">
                  <a:pos x="23" y="93"/>
                </a:cxn>
                <a:cxn ang="0">
                  <a:pos x="21" y="109"/>
                </a:cxn>
                <a:cxn ang="0">
                  <a:pos x="3" y="101"/>
                </a:cxn>
                <a:cxn ang="0">
                  <a:pos x="0" y="134"/>
                </a:cxn>
                <a:cxn ang="0">
                  <a:pos x="8" y="155"/>
                </a:cxn>
                <a:cxn ang="0">
                  <a:pos x="31" y="154"/>
                </a:cxn>
                <a:cxn ang="0">
                  <a:pos x="50" y="187"/>
                </a:cxn>
                <a:cxn ang="0">
                  <a:pos x="122" y="174"/>
                </a:cxn>
                <a:cxn ang="0">
                  <a:pos x="115" y="209"/>
                </a:cxn>
                <a:cxn ang="0">
                  <a:pos x="80" y="227"/>
                </a:cxn>
                <a:cxn ang="0">
                  <a:pos x="119" y="260"/>
                </a:cxn>
                <a:cxn ang="0">
                  <a:pos x="148" y="264"/>
                </a:cxn>
                <a:cxn ang="0">
                  <a:pos x="170" y="269"/>
                </a:cxn>
                <a:cxn ang="0">
                  <a:pos x="169" y="203"/>
                </a:cxn>
                <a:cxn ang="0">
                  <a:pos x="197" y="183"/>
                </a:cxn>
                <a:cxn ang="0">
                  <a:pos x="206" y="174"/>
                </a:cxn>
                <a:cxn ang="0">
                  <a:pos x="220" y="180"/>
                </a:cxn>
                <a:cxn ang="0">
                  <a:pos x="228" y="186"/>
                </a:cxn>
                <a:cxn ang="0">
                  <a:pos x="245" y="213"/>
                </a:cxn>
                <a:cxn ang="0">
                  <a:pos x="260" y="230"/>
                </a:cxn>
                <a:cxn ang="0">
                  <a:pos x="300" y="230"/>
                </a:cxn>
                <a:cxn ang="0">
                  <a:pos x="315" y="276"/>
                </a:cxn>
                <a:cxn ang="0">
                  <a:pos x="330" y="291"/>
                </a:cxn>
                <a:cxn ang="0">
                  <a:pos x="369" y="283"/>
                </a:cxn>
                <a:cxn ang="0">
                  <a:pos x="414" y="284"/>
                </a:cxn>
                <a:cxn ang="0">
                  <a:pos x="413" y="265"/>
                </a:cxn>
                <a:cxn ang="0">
                  <a:pos x="420" y="255"/>
                </a:cxn>
                <a:cxn ang="0">
                  <a:pos x="449" y="259"/>
                </a:cxn>
                <a:cxn ang="0">
                  <a:pos x="488" y="250"/>
                </a:cxn>
                <a:cxn ang="0">
                  <a:pos x="556" y="263"/>
                </a:cxn>
                <a:cxn ang="0">
                  <a:pos x="556" y="221"/>
                </a:cxn>
                <a:cxn ang="0">
                  <a:pos x="607" y="174"/>
                </a:cxn>
              </a:cxnLst>
              <a:rect l="0" t="0" r="r" b="b"/>
              <a:pathLst>
                <a:path w="670" h="292">
                  <a:moveTo>
                    <a:pt x="653" y="149"/>
                  </a:moveTo>
                  <a:lnTo>
                    <a:pt x="669" y="143"/>
                  </a:lnTo>
                  <a:lnTo>
                    <a:pt x="636" y="120"/>
                  </a:lnTo>
                  <a:lnTo>
                    <a:pt x="615" y="130"/>
                  </a:lnTo>
                  <a:lnTo>
                    <a:pt x="584" y="121"/>
                  </a:lnTo>
                  <a:lnTo>
                    <a:pt x="569" y="114"/>
                  </a:lnTo>
                  <a:lnTo>
                    <a:pt x="556" y="114"/>
                  </a:lnTo>
                  <a:lnTo>
                    <a:pt x="549" y="99"/>
                  </a:lnTo>
                  <a:lnTo>
                    <a:pt x="544" y="90"/>
                  </a:lnTo>
                  <a:lnTo>
                    <a:pt x="533" y="90"/>
                  </a:lnTo>
                  <a:lnTo>
                    <a:pt x="522" y="90"/>
                  </a:lnTo>
                  <a:lnTo>
                    <a:pt x="513" y="94"/>
                  </a:lnTo>
                  <a:lnTo>
                    <a:pt x="497" y="78"/>
                  </a:lnTo>
                  <a:lnTo>
                    <a:pt x="490" y="80"/>
                  </a:lnTo>
                  <a:lnTo>
                    <a:pt x="482" y="84"/>
                  </a:lnTo>
                  <a:lnTo>
                    <a:pt x="475" y="87"/>
                  </a:lnTo>
                  <a:lnTo>
                    <a:pt x="460" y="75"/>
                  </a:lnTo>
                  <a:lnTo>
                    <a:pt x="426" y="49"/>
                  </a:lnTo>
                  <a:lnTo>
                    <a:pt x="401" y="33"/>
                  </a:lnTo>
                  <a:lnTo>
                    <a:pt x="385" y="18"/>
                  </a:lnTo>
                  <a:lnTo>
                    <a:pt x="357" y="35"/>
                  </a:lnTo>
                  <a:lnTo>
                    <a:pt x="352" y="23"/>
                  </a:lnTo>
                  <a:lnTo>
                    <a:pt x="314" y="21"/>
                  </a:lnTo>
                  <a:lnTo>
                    <a:pt x="309" y="21"/>
                  </a:lnTo>
                  <a:lnTo>
                    <a:pt x="292" y="0"/>
                  </a:lnTo>
                  <a:lnTo>
                    <a:pt x="273" y="3"/>
                  </a:lnTo>
                  <a:lnTo>
                    <a:pt x="261" y="11"/>
                  </a:lnTo>
                  <a:lnTo>
                    <a:pt x="237" y="16"/>
                  </a:lnTo>
                  <a:lnTo>
                    <a:pt x="228" y="12"/>
                  </a:lnTo>
                  <a:lnTo>
                    <a:pt x="216" y="25"/>
                  </a:lnTo>
                  <a:lnTo>
                    <a:pt x="206" y="23"/>
                  </a:lnTo>
                  <a:lnTo>
                    <a:pt x="171" y="26"/>
                  </a:lnTo>
                  <a:lnTo>
                    <a:pt x="165" y="25"/>
                  </a:lnTo>
                  <a:lnTo>
                    <a:pt x="160" y="27"/>
                  </a:lnTo>
                  <a:lnTo>
                    <a:pt x="174" y="43"/>
                  </a:lnTo>
                  <a:lnTo>
                    <a:pt x="165" y="58"/>
                  </a:lnTo>
                  <a:lnTo>
                    <a:pt x="166" y="69"/>
                  </a:lnTo>
                  <a:lnTo>
                    <a:pt x="166" y="74"/>
                  </a:lnTo>
                  <a:lnTo>
                    <a:pt x="184" y="74"/>
                  </a:lnTo>
                  <a:lnTo>
                    <a:pt x="190" y="84"/>
                  </a:lnTo>
                  <a:lnTo>
                    <a:pt x="190" y="94"/>
                  </a:lnTo>
                  <a:lnTo>
                    <a:pt x="184" y="96"/>
                  </a:lnTo>
                  <a:lnTo>
                    <a:pt x="177" y="90"/>
                  </a:lnTo>
                  <a:lnTo>
                    <a:pt x="169" y="94"/>
                  </a:lnTo>
                  <a:lnTo>
                    <a:pt x="165" y="98"/>
                  </a:lnTo>
                  <a:lnTo>
                    <a:pt x="151" y="90"/>
                  </a:lnTo>
                  <a:lnTo>
                    <a:pt x="147" y="82"/>
                  </a:lnTo>
                  <a:lnTo>
                    <a:pt x="135" y="86"/>
                  </a:lnTo>
                  <a:lnTo>
                    <a:pt x="135" y="89"/>
                  </a:lnTo>
                  <a:lnTo>
                    <a:pt x="126" y="82"/>
                  </a:lnTo>
                  <a:lnTo>
                    <a:pt x="114" y="90"/>
                  </a:lnTo>
                  <a:lnTo>
                    <a:pt x="101" y="94"/>
                  </a:lnTo>
                  <a:lnTo>
                    <a:pt x="96" y="90"/>
                  </a:lnTo>
                  <a:lnTo>
                    <a:pt x="92" y="82"/>
                  </a:lnTo>
                  <a:lnTo>
                    <a:pt x="73" y="80"/>
                  </a:lnTo>
                  <a:lnTo>
                    <a:pt x="43" y="78"/>
                  </a:lnTo>
                  <a:lnTo>
                    <a:pt x="35" y="80"/>
                  </a:lnTo>
                  <a:lnTo>
                    <a:pt x="33" y="86"/>
                  </a:lnTo>
                  <a:lnTo>
                    <a:pt x="29" y="84"/>
                  </a:lnTo>
                  <a:lnTo>
                    <a:pt x="23" y="93"/>
                  </a:lnTo>
                  <a:lnTo>
                    <a:pt x="18" y="99"/>
                  </a:lnTo>
                  <a:lnTo>
                    <a:pt x="18" y="103"/>
                  </a:lnTo>
                  <a:lnTo>
                    <a:pt x="21" y="109"/>
                  </a:lnTo>
                  <a:lnTo>
                    <a:pt x="16" y="111"/>
                  </a:lnTo>
                  <a:lnTo>
                    <a:pt x="11" y="99"/>
                  </a:lnTo>
                  <a:lnTo>
                    <a:pt x="3" y="101"/>
                  </a:lnTo>
                  <a:lnTo>
                    <a:pt x="0" y="116"/>
                  </a:lnTo>
                  <a:lnTo>
                    <a:pt x="0" y="126"/>
                  </a:lnTo>
                  <a:lnTo>
                    <a:pt x="0" y="134"/>
                  </a:lnTo>
                  <a:lnTo>
                    <a:pt x="4" y="141"/>
                  </a:lnTo>
                  <a:lnTo>
                    <a:pt x="8" y="146"/>
                  </a:lnTo>
                  <a:lnTo>
                    <a:pt x="8" y="155"/>
                  </a:lnTo>
                  <a:lnTo>
                    <a:pt x="16" y="154"/>
                  </a:lnTo>
                  <a:lnTo>
                    <a:pt x="26" y="147"/>
                  </a:lnTo>
                  <a:lnTo>
                    <a:pt x="31" y="154"/>
                  </a:lnTo>
                  <a:lnTo>
                    <a:pt x="37" y="163"/>
                  </a:lnTo>
                  <a:lnTo>
                    <a:pt x="43" y="171"/>
                  </a:lnTo>
                  <a:lnTo>
                    <a:pt x="50" y="187"/>
                  </a:lnTo>
                  <a:lnTo>
                    <a:pt x="65" y="183"/>
                  </a:lnTo>
                  <a:lnTo>
                    <a:pt x="87" y="179"/>
                  </a:lnTo>
                  <a:lnTo>
                    <a:pt x="122" y="174"/>
                  </a:lnTo>
                  <a:lnTo>
                    <a:pt x="131" y="185"/>
                  </a:lnTo>
                  <a:lnTo>
                    <a:pt x="132" y="205"/>
                  </a:lnTo>
                  <a:lnTo>
                    <a:pt x="115" y="209"/>
                  </a:lnTo>
                  <a:lnTo>
                    <a:pt x="101" y="213"/>
                  </a:lnTo>
                  <a:lnTo>
                    <a:pt x="103" y="227"/>
                  </a:lnTo>
                  <a:lnTo>
                    <a:pt x="80" y="227"/>
                  </a:lnTo>
                  <a:lnTo>
                    <a:pt x="101" y="256"/>
                  </a:lnTo>
                  <a:lnTo>
                    <a:pt x="109" y="258"/>
                  </a:lnTo>
                  <a:lnTo>
                    <a:pt x="119" y="260"/>
                  </a:lnTo>
                  <a:lnTo>
                    <a:pt x="124" y="272"/>
                  </a:lnTo>
                  <a:lnTo>
                    <a:pt x="130" y="267"/>
                  </a:lnTo>
                  <a:lnTo>
                    <a:pt x="148" y="264"/>
                  </a:lnTo>
                  <a:lnTo>
                    <a:pt x="158" y="269"/>
                  </a:lnTo>
                  <a:lnTo>
                    <a:pt x="165" y="275"/>
                  </a:lnTo>
                  <a:lnTo>
                    <a:pt x="170" y="269"/>
                  </a:lnTo>
                  <a:lnTo>
                    <a:pt x="182" y="271"/>
                  </a:lnTo>
                  <a:lnTo>
                    <a:pt x="162" y="207"/>
                  </a:lnTo>
                  <a:lnTo>
                    <a:pt x="169" y="203"/>
                  </a:lnTo>
                  <a:lnTo>
                    <a:pt x="196" y="189"/>
                  </a:lnTo>
                  <a:lnTo>
                    <a:pt x="201" y="188"/>
                  </a:lnTo>
                  <a:lnTo>
                    <a:pt x="197" y="183"/>
                  </a:lnTo>
                  <a:lnTo>
                    <a:pt x="203" y="186"/>
                  </a:lnTo>
                  <a:lnTo>
                    <a:pt x="203" y="179"/>
                  </a:lnTo>
                  <a:lnTo>
                    <a:pt x="206" y="174"/>
                  </a:lnTo>
                  <a:lnTo>
                    <a:pt x="208" y="176"/>
                  </a:lnTo>
                  <a:lnTo>
                    <a:pt x="215" y="176"/>
                  </a:lnTo>
                  <a:lnTo>
                    <a:pt x="220" y="180"/>
                  </a:lnTo>
                  <a:lnTo>
                    <a:pt x="228" y="172"/>
                  </a:lnTo>
                  <a:lnTo>
                    <a:pt x="233" y="174"/>
                  </a:lnTo>
                  <a:lnTo>
                    <a:pt x="228" y="186"/>
                  </a:lnTo>
                  <a:lnTo>
                    <a:pt x="232" y="201"/>
                  </a:lnTo>
                  <a:lnTo>
                    <a:pt x="245" y="210"/>
                  </a:lnTo>
                  <a:lnTo>
                    <a:pt x="245" y="213"/>
                  </a:lnTo>
                  <a:lnTo>
                    <a:pt x="241" y="220"/>
                  </a:lnTo>
                  <a:lnTo>
                    <a:pt x="242" y="223"/>
                  </a:lnTo>
                  <a:lnTo>
                    <a:pt x="260" y="230"/>
                  </a:lnTo>
                  <a:lnTo>
                    <a:pt x="264" y="240"/>
                  </a:lnTo>
                  <a:lnTo>
                    <a:pt x="281" y="234"/>
                  </a:lnTo>
                  <a:lnTo>
                    <a:pt x="300" y="230"/>
                  </a:lnTo>
                  <a:lnTo>
                    <a:pt x="314" y="259"/>
                  </a:lnTo>
                  <a:lnTo>
                    <a:pt x="320" y="273"/>
                  </a:lnTo>
                  <a:lnTo>
                    <a:pt x="315" y="276"/>
                  </a:lnTo>
                  <a:lnTo>
                    <a:pt x="312" y="281"/>
                  </a:lnTo>
                  <a:lnTo>
                    <a:pt x="326" y="285"/>
                  </a:lnTo>
                  <a:lnTo>
                    <a:pt x="330" y="291"/>
                  </a:lnTo>
                  <a:lnTo>
                    <a:pt x="349" y="285"/>
                  </a:lnTo>
                  <a:lnTo>
                    <a:pt x="356" y="291"/>
                  </a:lnTo>
                  <a:lnTo>
                    <a:pt x="369" y="283"/>
                  </a:lnTo>
                  <a:lnTo>
                    <a:pt x="379" y="282"/>
                  </a:lnTo>
                  <a:lnTo>
                    <a:pt x="390" y="284"/>
                  </a:lnTo>
                  <a:lnTo>
                    <a:pt x="414" y="284"/>
                  </a:lnTo>
                  <a:lnTo>
                    <a:pt x="409" y="279"/>
                  </a:lnTo>
                  <a:lnTo>
                    <a:pt x="409" y="271"/>
                  </a:lnTo>
                  <a:lnTo>
                    <a:pt x="413" y="265"/>
                  </a:lnTo>
                  <a:lnTo>
                    <a:pt x="413" y="260"/>
                  </a:lnTo>
                  <a:lnTo>
                    <a:pt x="405" y="256"/>
                  </a:lnTo>
                  <a:lnTo>
                    <a:pt x="420" y="255"/>
                  </a:lnTo>
                  <a:lnTo>
                    <a:pt x="435" y="256"/>
                  </a:lnTo>
                  <a:lnTo>
                    <a:pt x="439" y="260"/>
                  </a:lnTo>
                  <a:lnTo>
                    <a:pt x="449" y="259"/>
                  </a:lnTo>
                  <a:lnTo>
                    <a:pt x="442" y="246"/>
                  </a:lnTo>
                  <a:lnTo>
                    <a:pt x="449" y="244"/>
                  </a:lnTo>
                  <a:lnTo>
                    <a:pt x="488" y="250"/>
                  </a:lnTo>
                  <a:lnTo>
                    <a:pt x="520" y="252"/>
                  </a:lnTo>
                  <a:lnTo>
                    <a:pt x="544" y="263"/>
                  </a:lnTo>
                  <a:lnTo>
                    <a:pt x="556" y="263"/>
                  </a:lnTo>
                  <a:lnTo>
                    <a:pt x="560" y="275"/>
                  </a:lnTo>
                  <a:lnTo>
                    <a:pt x="569" y="250"/>
                  </a:lnTo>
                  <a:lnTo>
                    <a:pt x="556" y="221"/>
                  </a:lnTo>
                  <a:lnTo>
                    <a:pt x="596" y="213"/>
                  </a:lnTo>
                  <a:lnTo>
                    <a:pt x="601" y="197"/>
                  </a:lnTo>
                  <a:lnTo>
                    <a:pt x="607" y="174"/>
                  </a:lnTo>
                  <a:lnTo>
                    <a:pt x="647" y="176"/>
                  </a:lnTo>
                  <a:lnTo>
                    <a:pt x="653" y="149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40" name="Freeform 237"/>
            <p:cNvSpPr>
              <a:spLocks/>
            </p:cNvSpPr>
            <p:nvPr/>
          </p:nvSpPr>
          <p:spPr bwMode="auto">
            <a:xfrm>
              <a:off x="3481" y="1942"/>
              <a:ext cx="247" cy="152"/>
            </a:xfrm>
            <a:custGeom>
              <a:avLst/>
              <a:gdLst/>
              <a:ahLst/>
              <a:cxnLst>
                <a:cxn ang="0">
                  <a:pos x="27" y="81"/>
                </a:cxn>
                <a:cxn ang="0">
                  <a:pos x="33" y="68"/>
                </a:cxn>
                <a:cxn ang="0">
                  <a:pos x="39" y="62"/>
                </a:cxn>
                <a:cxn ang="0">
                  <a:pos x="51" y="64"/>
                </a:cxn>
                <a:cxn ang="0">
                  <a:pos x="66" y="68"/>
                </a:cxn>
                <a:cxn ang="0">
                  <a:pos x="70" y="72"/>
                </a:cxn>
                <a:cxn ang="0">
                  <a:pos x="79" y="81"/>
                </a:cxn>
                <a:cxn ang="0">
                  <a:pos x="85" y="101"/>
                </a:cxn>
                <a:cxn ang="0">
                  <a:pos x="96" y="99"/>
                </a:cxn>
                <a:cxn ang="0">
                  <a:pos x="113" y="101"/>
                </a:cxn>
                <a:cxn ang="0">
                  <a:pos x="136" y="126"/>
                </a:cxn>
                <a:cxn ang="0">
                  <a:pos x="161" y="141"/>
                </a:cxn>
                <a:cxn ang="0">
                  <a:pos x="184" y="155"/>
                </a:cxn>
                <a:cxn ang="0">
                  <a:pos x="192" y="180"/>
                </a:cxn>
                <a:cxn ang="0">
                  <a:pos x="208" y="161"/>
                </a:cxn>
                <a:cxn ang="0">
                  <a:pos x="209" y="142"/>
                </a:cxn>
                <a:cxn ang="0">
                  <a:pos x="201" y="115"/>
                </a:cxn>
                <a:cxn ang="0">
                  <a:pos x="220" y="109"/>
                </a:cxn>
                <a:cxn ang="0">
                  <a:pos x="245" y="114"/>
                </a:cxn>
                <a:cxn ang="0">
                  <a:pos x="285" y="112"/>
                </a:cxn>
                <a:cxn ang="0">
                  <a:pos x="285" y="95"/>
                </a:cxn>
                <a:cxn ang="0">
                  <a:pos x="237" y="95"/>
                </a:cxn>
                <a:cxn ang="0">
                  <a:pos x="213" y="94"/>
                </a:cxn>
                <a:cxn ang="0">
                  <a:pos x="192" y="101"/>
                </a:cxn>
                <a:cxn ang="0">
                  <a:pos x="178" y="99"/>
                </a:cxn>
                <a:cxn ang="0">
                  <a:pos x="166" y="101"/>
                </a:cxn>
                <a:cxn ang="0">
                  <a:pos x="153" y="94"/>
                </a:cxn>
                <a:cxn ang="0">
                  <a:pos x="152" y="88"/>
                </a:cxn>
                <a:cxn ang="0">
                  <a:pos x="150" y="67"/>
                </a:cxn>
                <a:cxn ang="0">
                  <a:pos x="103" y="50"/>
                </a:cxn>
                <a:cxn ang="0">
                  <a:pos x="80" y="35"/>
                </a:cxn>
                <a:cxn ang="0">
                  <a:pos x="52" y="43"/>
                </a:cxn>
                <a:cxn ang="0">
                  <a:pos x="34" y="19"/>
                </a:cxn>
                <a:cxn ang="0">
                  <a:pos x="34" y="0"/>
                </a:cxn>
                <a:cxn ang="0">
                  <a:pos x="20" y="83"/>
                </a:cxn>
              </a:cxnLst>
              <a:rect l="0" t="0" r="r" b="b"/>
              <a:pathLst>
                <a:path w="293" h="181">
                  <a:moveTo>
                    <a:pt x="20" y="83"/>
                  </a:moveTo>
                  <a:lnTo>
                    <a:pt x="27" y="81"/>
                  </a:lnTo>
                  <a:lnTo>
                    <a:pt x="30" y="74"/>
                  </a:lnTo>
                  <a:lnTo>
                    <a:pt x="33" y="68"/>
                  </a:lnTo>
                  <a:lnTo>
                    <a:pt x="41" y="71"/>
                  </a:lnTo>
                  <a:lnTo>
                    <a:pt x="39" y="62"/>
                  </a:lnTo>
                  <a:lnTo>
                    <a:pt x="46" y="58"/>
                  </a:lnTo>
                  <a:lnTo>
                    <a:pt x="51" y="64"/>
                  </a:lnTo>
                  <a:lnTo>
                    <a:pt x="58" y="64"/>
                  </a:lnTo>
                  <a:lnTo>
                    <a:pt x="66" y="68"/>
                  </a:lnTo>
                  <a:lnTo>
                    <a:pt x="70" y="71"/>
                  </a:lnTo>
                  <a:lnTo>
                    <a:pt x="70" y="72"/>
                  </a:lnTo>
                  <a:lnTo>
                    <a:pt x="71" y="79"/>
                  </a:lnTo>
                  <a:lnTo>
                    <a:pt x="79" y="81"/>
                  </a:lnTo>
                  <a:lnTo>
                    <a:pt x="79" y="89"/>
                  </a:lnTo>
                  <a:lnTo>
                    <a:pt x="85" y="101"/>
                  </a:lnTo>
                  <a:lnTo>
                    <a:pt x="94" y="103"/>
                  </a:lnTo>
                  <a:lnTo>
                    <a:pt x="96" y="99"/>
                  </a:lnTo>
                  <a:lnTo>
                    <a:pt x="105" y="95"/>
                  </a:lnTo>
                  <a:lnTo>
                    <a:pt x="113" y="101"/>
                  </a:lnTo>
                  <a:lnTo>
                    <a:pt x="121" y="112"/>
                  </a:lnTo>
                  <a:lnTo>
                    <a:pt x="136" y="126"/>
                  </a:lnTo>
                  <a:lnTo>
                    <a:pt x="160" y="132"/>
                  </a:lnTo>
                  <a:lnTo>
                    <a:pt x="161" y="141"/>
                  </a:lnTo>
                  <a:lnTo>
                    <a:pt x="177" y="147"/>
                  </a:lnTo>
                  <a:lnTo>
                    <a:pt x="184" y="155"/>
                  </a:lnTo>
                  <a:lnTo>
                    <a:pt x="179" y="180"/>
                  </a:lnTo>
                  <a:lnTo>
                    <a:pt x="192" y="180"/>
                  </a:lnTo>
                  <a:lnTo>
                    <a:pt x="202" y="167"/>
                  </a:lnTo>
                  <a:lnTo>
                    <a:pt x="208" y="161"/>
                  </a:lnTo>
                  <a:lnTo>
                    <a:pt x="212" y="154"/>
                  </a:lnTo>
                  <a:lnTo>
                    <a:pt x="209" y="142"/>
                  </a:lnTo>
                  <a:lnTo>
                    <a:pt x="198" y="137"/>
                  </a:lnTo>
                  <a:lnTo>
                    <a:pt x="201" y="115"/>
                  </a:lnTo>
                  <a:lnTo>
                    <a:pt x="211" y="106"/>
                  </a:lnTo>
                  <a:lnTo>
                    <a:pt x="220" y="109"/>
                  </a:lnTo>
                  <a:lnTo>
                    <a:pt x="242" y="105"/>
                  </a:lnTo>
                  <a:lnTo>
                    <a:pt x="245" y="114"/>
                  </a:lnTo>
                  <a:lnTo>
                    <a:pt x="257" y="114"/>
                  </a:lnTo>
                  <a:lnTo>
                    <a:pt x="285" y="112"/>
                  </a:lnTo>
                  <a:lnTo>
                    <a:pt x="292" y="101"/>
                  </a:lnTo>
                  <a:lnTo>
                    <a:pt x="285" y="95"/>
                  </a:lnTo>
                  <a:lnTo>
                    <a:pt x="267" y="95"/>
                  </a:lnTo>
                  <a:lnTo>
                    <a:pt x="237" y="95"/>
                  </a:lnTo>
                  <a:lnTo>
                    <a:pt x="225" y="95"/>
                  </a:lnTo>
                  <a:lnTo>
                    <a:pt x="213" y="94"/>
                  </a:lnTo>
                  <a:lnTo>
                    <a:pt x="194" y="103"/>
                  </a:lnTo>
                  <a:lnTo>
                    <a:pt x="192" y="101"/>
                  </a:lnTo>
                  <a:lnTo>
                    <a:pt x="187" y="97"/>
                  </a:lnTo>
                  <a:lnTo>
                    <a:pt x="178" y="99"/>
                  </a:lnTo>
                  <a:lnTo>
                    <a:pt x="168" y="103"/>
                  </a:lnTo>
                  <a:lnTo>
                    <a:pt x="166" y="101"/>
                  </a:lnTo>
                  <a:lnTo>
                    <a:pt x="164" y="97"/>
                  </a:lnTo>
                  <a:lnTo>
                    <a:pt x="153" y="94"/>
                  </a:lnTo>
                  <a:lnTo>
                    <a:pt x="150" y="93"/>
                  </a:lnTo>
                  <a:lnTo>
                    <a:pt x="152" y="88"/>
                  </a:lnTo>
                  <a:lnTo>
                    <a:pt x="158" y="85"/>
                  </a:lnTo>
                  <a:lnTo>
                    <a:pt x="150" y="67"/>
                  </a:lnTo>
                  <a:lnTo>
                    <a:pt x="138" y="42"/>
                  </a:lnTo>
                  <a:lnTo>
                    <a:pt x="103" y="50"/>
                  </a:lnTo>
                  <a:lnTo>
                    <a:pt x="96" y="42"/>
                  </a:lnTo>
                  <a:lnTo>
                    <a:pt x="80" y="35"/>
                  </a:lnTo>
                  <a:lnTo>
                    <a:pt x="66" y="45"/>
                  </a:lnTo>
                  <a:lnTo>
                    <a:pt x="52" y="43"/>
                  </a:lnTo>
                  <a:lnTo>
                    <a:pt x="37" y="32"/>
                  </a:lnTo>
                  <a:lnTo>
                    <a:pt x="34" y="19"/>
                  </a:lnTo>
                  <a:lnTo>
                    <a:pt x="35" y="10"/>
                  </a:lnTo>
                  <a:lnTo>
                    <a:pt x="34" y="0"/>
                  </a:lnTo>
                  <a:lnTo>
                    <a:pt x="0" y="19"/>
                  </a:lnTo>
                  <a:lnTo>
                    <a:pt x="20" y="83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41" name="Freeform 238"/>
            <p:cNvSpPr>
              <a:spLocks/>
            </p:cNvSpPr>
            <p:nvPr/>
          </p:nvSpPr>
          <p:spPr bwMode="auto">
            <a:xfrm>
              <a:off x="3449" y="1991"/>
              <a:ext cx="190" cy="134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1" y="43"/>
                </a:cxn>
                <a:cxn ang="0">
                  <a:pos x="13" y="31"/>
                </a:cxn>
                <a:cxn ang="0">
                  <a:pos x="30" y="47"/>
                </a:cxn>
                <a:cxn ang="0">
                  <a:pos x="22" y="57"/>
                </a:cxn>
                <a:cxn ang="0">
                  <a:pos x="3" y="47"/>
                </a:cxn>
                <a:cxn ang="0">
                  <a:pos x="1" y="62"/>
                </a:cxn>
                <a:cxn ang="0">
                  <a:pos x="3" y="70"/>
                </a:cxn>
                <a:cxn ang="0">
                  <a:pos x="13" y="72"/>
                </a:cxn>
                <a:cxn ang="0">
                  <a:pos x="9" y="80"/>
                </a:cxn>
                <a:cxn ang="0">
                  <a:pos x="18" y="87"/>
                </a:cxn>
                <a:cxn ang="0">
                  <a:pos x="18" y="115"/>
                </a:cxn>
                <a:cxn ang="0">
                  <a:pos x="48" y="107"/>
                </a:cxn>
                <a:cxn ang="0">
                  <a:pos x="66" y="99"/>
                </a:cxn>
                <a:cxn ang="0">
                  <a:pos x="105" y="117"/>
                </a:cxn>
                <a:cxn ang="0">
                  <a:pos x="130" y="128"/>
                </a:cxn>
                <a:cxn ang="0">
                  <a:pos x="135" y="134"/>
                </a:cxn>
                <a:cxn ang="0">
                  <a:pos x="137" y="148"/>
                </a:cxn>
                <a:cxn ang="0">
                  <a:pos x="160" y="158"/>
                </a:cxn>
                <a:cxn ang="0">
                  <a:pos x="195" y="120"/>
                </a:cxn>
                <a:cxn ang="0">
                  <a:pos x="218" y="120"/>
                </a:cxn>
                <a:cxn ang="0">
                  <a:pos x="221" y="105"/>
                </a:cxn>
                <a:cxn ang="0">
                  <a:pos x="224" y="98"/>
                </a:cxn>
                <a:cxn ang="0">
                  <a:pos x="216" y="88"/>
                </a:cxn>
                <a:cxn ang="0">
                  <a:pos x="200" y="82"/>
                </a:cxn>
                <a:cxn ang="0">
                  <a:pos x="198" y="74"/>
                </a:cxn>
                <a:cxn ang="0">
                  <a:pos x="175" y="68"/>
                </a:cxn>
                <a:cxn ang="0">
                  <a:pos x="160" y="54"/>
                </a:cxn>
                <a:cxn ang="0">
                  <a:pos x="155" y="45"/>
                </a:cxn>
                <a:cxn ang="0">
                  <a:pos x="144" y="36"/>
                </a:cxn>
                <a:cxn ang="0">
                  <a:pos x="137" y="41"/>
                </a:cxn>
                <a:cxn ang="0">
                  <a:pos x="133" y="45"/>
                </a:cxn>
                <a:cxn ang="0">
                  <a:pos x="124" y="43"/>
                </a:cxn>
                <a:cxn ang="0">
                  <a:pos x="118" y="31"/>
                </a:cxn>
                <a:cxn ang="0">
                  <a:pos x="118" y="23"/>
                </a:cxn>
                <a:cxn ang="0">
                  <a:pos x="110" y="21"/>
                </a:cxn>
                <a:cxn ang="0">
                  <a:pos x="107" y="13"/>
                </a:cxn>
                <a:cxn ang="0">
                  <a:pos x="97" y="6"/>
                </a:cxn>
                <a:cxn ang="0">
                  <a:pos x="90" y="6"/>
                </a:cxn>
                <a:cxn ang="0">
                  <a:pos x="85" y="0"/>
                </a:cxn>
                <a:cxn ang="0">
                  <a:pos x="78" y="4"/>
                </a:cxn>
                <a:cxn ang="0">
                  <a:pos x="80" y="13"/>
                </a:cxn>
                <a:cxn ang="0">
                  <a:pos x="76" y="11"/>
                </a:cxn>
                <a:cxn ang="0">
                  <a:pos x="72" y="10"/>
                </a:cxn>
                <a:cxn ang="0">
                  <a:pos x="66" y="23"/>
                </a:cxn>
                <a:cxn ang="0">
                  <a:pos x="57" y="25"/>
                </a:cxn>
                <a:cxn ang="0">
                  <a:pos x="48" y="23"/>
                </a:cxn>
                <a:cxn ang="0">
                  <a:pos x="42" y="29"/>
                </a:cxn>
                <a:cxn ang="0">
                  <a:pos x="35" y="23"/>
                </a:cxn>
                <a:cxn ang="0">
                  <a:pos x="24" y="17"/>
                </a:cxn>
                <a:cxn ang="0">
                  <a:pos x="0" y="23"/>
                </a:cxn>
              </a:cxnLst>
              <a:rect l="0" t="0" r="r" b="b"/>
              <a:pathLst>
                <a:path w="225" h="159">
                  <a:moveTo>
                    <a:pt x="0" y="23"/>
                  </a:moveTo>
                  <a:lnTo>
                    <a:pt x="1" y="43"/>
                  </a:lnTo>
                  <a:lnTo>
                    <a:pt x="13" y="31"/>
                  </a:lnTo>
                  <a:lnTo>
                    <a:pt x="30" y="47"/>
                  </a:lnTo>
                  <a:lnTo>
                    <a:pt x="22" y="57"/>
                  </a:lnTo>
                  <a:lnTo>
                    <a:pt x="3" y="47"/>
                  </a:lnTo>
                  <a:lnTo>
                    <a:pt x="1" y="62"/>
                  </a:lnTo>
                  <a:lnTo>
                    <a:pt x="3" y="70"/>
                  </a:lnTo>
                  <a:lnTo>
                    <a:pt x="13" y="72"/>
                  </a:lnTo>
                  <a:lnTo>
                    <a:pt x="9" y="80"/>
                  </a:lnTo>
                  <a:lnTo>
                    <a:pt x="18" y="87"/>
                  </a:lnTo>
                  <a:lnTo>
                    <a:pt x="18" y="115"/>
                  </a:lnTo>
                  <a:lnTo>
                    <a:pt x="48" y="107"/>
                  </a:lnTo>
                  <a:lnTo>
                    <a:pt x="66" y="99"/>
                  </a:lnTo>
                  <a:lnTo>
                    <a:pt x="105" y="117"/>
                  </a:lnTo>
                  <a:lnTo>
                    <a:pt x="130" y="128"/>
                  </a:lnTo>
                  <a:lnTo>
                    <a:pt x="135" y="134"/>
                  </a:lnTo>
                  <a:lnTo>
                    <a:pt x="137" y="148"/>
                  </a:lnTo>
                  <a:lnTo>
                    <a:pt x="160" y="158"/>
                  </a:lnTo>
                  <a:lnTo>
                    <a:pt x="195" y="120"/>
                  </a:lnTo>
                  <a:lnTo>
                    <a:pt x="218" y="120"/>
                  </a:lnTo>
                  <a:lnTo>
                    <a:pt x="221" y="105"/>
                  </a:lnTo>
                  <a:lnTo>
                    <a:pt x="224" y="98"/>
                  </a:lnTo>
                  <a:lnTo>
                    <a:pt x="216" y="88"/>
                  </a:lnTo>
                  <a:lnTo>
                    <a:pt x="200" y="82"/>
                  </a:lnTo>
                  <a:lnTo>
                    <a:pt x="198" y="74"/>
                  </a:lnTo>
                  <a:lnTo>
                    <a:pt x="175" y="68"/>
                  </a:lnTo>
                  <a:lnTo>
                    <a:pt x="160" y="54"/>
                  </a:lnTo>
                  <a:lnTo>
                    <a:pt x="155" y="45"/>
                  </a:lnTo>
                  <a:lnTo>
                    <a:pt x="144" y="36"/>
                  </a:lnTo>
                  <a:lnTo>
                    <a:pt x="137" y="41"/>
                  </a:lnTo>
                  <a:lnTo>
                    <a:pt x="133" y="45"/>
                  </a:lnTo>
                  <a:lnTo>
                    <a:pt x="124" y="43"/>
                  </a:lnTo>
                  <a:lnTo>
                    <a:pt x="118" y="31"/>
                  </a:lnTo>
                  <a:lnTo>
                    <a:pt x="118" y="23"/>
                  </a:lnTo>
                  <a:lnTo>
                    <a:pt x="110" y="21"/>
                  </a:lnTo>
                  <a:lnTo>
                    <a:pt x="107" y="13"/>
                  </a:lnTo>
                  <a:lnTo>
                    <a:pt x="97" y="6"/>
                  </a:lnTo>
                  <a:lnTo>
                    <a:pt x="90" y="6"/>
                  </a:lnTo>
                  <a:lnTo>
                    <a:pt x="85" y="0"/>
                  </a:lnTo>
                  <a:lnTo>
                    <a:pt x="78" y="4"/>
                  </a:lnTo>
                  <a:lnTo>
                    <a:pt x="80" y="13"/>
                  </a:lnTo>
                  <a:lnTo>
                    <a:pt x="76" y="11"/>
                  </a:lnTo>
                  <a:lnTo>
                    <a:pt x="72" y="10"/>
                  </a:lnTo>
                  <a:lnTo>
                    <a:pt x="66" y="23"/>
                  </a:lnTo>
                  <a:lnTo>
                    <a:pt x="57" y="25"/>
                  </a:lnTo>
                  <a:lnTo>
                    <a:pt x="48" y="23"/>
                  </a:lnTo>
                  <a:lnTo>
                    <a:pt x="42" y="29"/>
                  </a:lnTo>
                  <a:lnTo>
                    <a:pt x="35" y="23"/>
                  </a:lnTo>
                  <a:lnTo>
                    <a:pt x="24" y="17"/>
                  </a:lnTo>
                  <a:lnTo>
                    <a:pt x="0" y="23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42" name="Freeform 239"/>
            <p:cNvSpPr>
              <a:spLocks/>
            </p:cNvSpPr>
            <p:nvPr/>
          </p:nvSpPr>
          <p:spPr bwMode="auto">
            <a:xfrm>
              <a:off x="3659" y="1989"/>
              <a:ext cx="158" cy="69"/>
            </a:xfrm>
            <a:custGeom>
              <a:avLst/>
              <a:gdLst/>
              <a:ahLst/>
              <a:cxnLst>
                <a:cxn ang="0">
                  <a:pos x="47" y="58"/>
                </a:cxn>
                <a:cxn ang="0">
                  <a:pos x="34" y="58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7" y="74"/>
                </a:cxn>
                <a:cxn ang="0">
                  <a:pos x="13" y="76"/>
                </a:cxn>
                <a:cxn ang="0">
                  <a:pos x="50" y="76"/>
                </a:cxn>
                <a:cxn ang="0">
                  <a:pos x="75" y="76"/>
                </a:cxn>
                <a:cxn ang="0">
                  <a:pos x="87" y="81"/>
                </a:cxn>
                <a:cxn ang="0">
                  <a:pos x="91" y="71"/>
                </a:cxn>
                <a:cxn ang="0">
                  <a:pos x="102" y="70"/>
                </a:cxn>
                <a:cxn ang="0">
                  <a:pos x="117" y="66"/>
                </a:cxn>
                <a:cxn ang="0">
                  <a:pos x="129" y="64"/>
                </a:cxn>
                <a:cxn ang="0">
                  <a:pos x="153" y="50"/>
                </a:cxn>
                <a:cxn ang="0">
                  <a:pos x="178" y="38"/>
                </a:cxn>
                <a:cxn ang="0">
                  <a:pos x="186" y="31"/>
                </a:cxn>
                <a:cxn ang="0">
                  <a:pos x="183" y="19"/>
                </a:cxn>
                <a:cxn ang="0">
                  <a:pos x="171" y="19"/>
                </a:cxn>
                <a:cxn ang="0">
                  <a:pos x="160" y="13"/>
                </a:cxn>
                <a:cxn ang="0">
                  <a:pos x="146" y="8"/>
                </a:cxn>
                <a:cxn ang="0">
                  <a:pos x="115" y="6"/>
                </a:cxn>
                <a:cxn ang="0">
                  <a:pos x="76" y="0"/>
                </a:cxn>
                <a:cxn ang="0">
                  <a:pos x="70" y="2"/>
                </a:cxn>
                <a:cxn ang="0">
                  <a:pos x="72" y="8"/>
                </a:cxn>
                <a:cxn ang="0">
                  <a:pos x="76" y="15"/>
                </a:cxn>
                <a:cxn ang="0">
                  <a:pos x="66" y="16"/>
                </a:cxn>
                <a:cxn ang="0">
                  <a:pos x="62" y="12"/>
                </a:cxn>
                <a:cxn ang="0">
                  <a:pos x="49" y="11"/>
                </a:cxn>
                <a:cxn ang="0">
                  <a:pos x="32" y="12"/>
                </a:cxn>
                <a:cxn ang="0">
                  <a:pos x="40" y="16"/>
                </a:cxn>
                <a:cxn ang="0">
                  <a:pos x="40" y="21"/>
                </a:cxn>
                <a:cxn ang="0">
                  <a:pos x="36" y="27"/>
                </a:cxn>
                <a:cxn ang="0">
                  <a:pos x="36" y="35"/>
                </a:cxn>
                <a:cxn ang="0">
                  <a:pos x="41" y="40"/>
                </a:cxn>
                <a:cxn ang="0">
                  <a:pos x="66" y="40"/>
                </a:cxn>
                <a:cxn ang="0">
                  <a:pos x="73" y="39"/>
                </a:cxn>
                <a:cxn ang="0">
                  <a:pos x="81" y="47"/>
                </a:cxn>
                <a:cxn ang="0">
                  <a:pos x="72" y="56"/>
                </a:cxn>
                <a:cxn ang="0">
                  <a:pos x="65" y="56"/>
                </a:cxn>
                <a:cxn ang="0">
                  <a:pos x="56" y="56"/>
                </a:cxn>
                <a:cxn ang="0">
                  <a:pos x="52" y="56"/>
                </a:cxn>
                <a:cxn ang="0">
                  <a:pos x="47" y="58"/>
                </a:cxn>
              </a:cxnLst>
              <a:rect l="0" t="0" r="r" b="b"/>
              <a:pathLst>
                <a:path w="187" h="82">
                  <a:moveTo>
                    <a:pt x="47" y="58"/>
                  </a:moveTo>
                  <a:lnTo>
                    <a:pt x="34" y="58"/>
                  </a:lnTo>
                  <a:lnTo>
                    <a:pt x="7" y="61"/>
                  </a:lnTo>
                  <a:lnTo>
                    <a:pt x="0" y="70"/>
                  </a:lnTo>
                  <a:lnTo>
                    <a:pt x="7" y="74"/>
                  </a:lnTo>
                  <a:lnTo>
                    <a:pt x="13" y="76"/>
                  </a:lnTo>
                  <a:lnTo>
                    <a:pt x="50" y="76"/>
                  </a:lnTo>
                  <a:lnTo>
                    <a:pt x="75" y="76"/>
                  </a:lnTo>
                  <a:lnTo>
                    <a:pt x="87" y="81"/>
                  </a:lnTo>
                  <a:lnTo>
                    <a:pt x="91" y="71"/>
                  </a:lnTo>
                  <a:lnTo>
                    <a:pt x="102" y="70"/>
                  </a:lnTo>
                  <a:lnTo>
                    <a:pt x="117" y="66"/>
                  </a:lnTo>
                  <a:lnTo>
                    <a:pt x="129" y="64"/>
                  </a:lnTo>
                  <a:lnTo>
                    <a:pt x="153" y="50"/>
                  </a:lnTo>
                  <a:lnTo>
                    <a:pt x="178" y="38"/>
                  </a:lnTo>
                  <a:lnTo>
                    <a:pt x="186" y="31"/>
                  </a:lnTo>
                  <a:lnTo>
                    <a:pt x="183" y="19"/>
                  </a:lnTo>
                  <a:lnTo>
                    <a:pt x="171" y="19"/>
                  </a:lnTo>
                  <a:lnTo>
                    <a:pt x="160" y="13"/>
                  </a:lnTo>
                  <a:lnTo>
                    <a:pt x="146" y="8"/>
                  </a:lnTo>
                  <a:lnTo>
                    <a:pt x="115" y="6"/>
                  </a:lnTo>
                  <a:lnTo>
                    <a:pt x="76" y="0"/>
                  </a:lnTo>
                  <a:lnTo>
                    <a:pt x="70" y="2"/>
                  </a:lnTo>
                  <a:lnTo>
                    <a:pt x="72" y="8"/>
                  </a:lnTo>
                  <a:lnTo>
                    <a:pt x="76" y="15"/>
                  </a:lnTo>
                  <a:lnTo>
                    <a:pt x="66" y="16"/>
                  </a:lnTo>
                  <a:lnTo>
                    <a:pt x="62" y="12"/>
                  </a:lnTo>
                  <a:lnTo>
                    <a:pt x="49" y="11"/>
                  </a:lnTo>
                  <a:lnTo>
                    <a:pt x="32" y="12"/>
                  </a:lnTo>
                  <a:lnTo>
                    <a:pt x="40" y="16"/>
                  </a:lnTo>
                  <a:lnTo>
                    <a:pt x="40" y="21"/>
                  </a:lnTo>
                  <a:lnTo>
                    <a:pt x="36" y="27"/>
                  </a:lnTo>
                  <a:lnTo>
                    <a:pt x="36" y="35"/>
                  </a:lnTo>
                  <a:lnTo>
                    <a:pt x="41" y="40"/>
                  </a:lnTo>
                  <a:lnTo>
                    <a:pt x="66" y="40"/>
                  </a:lnTo>
                  <a:lnTo>
                    <a:pt x="73" y="39"/>
                  </a:lnTo>
                  <a:lnTo>
                    <a:pt x="81" y="47"/>
                  </a:lnTo>
                  <a:lnTo>
                    <a:pt x="72" y="56"/>
                  </a:lnTo>
                  <a:lnTo>
                    <a:pt x="65" y="56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8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43" name="Freeform 240"/>
            <p:cNvSpPr>
              <a:spLocks/>
            </p:cNvSpPr>
            <p:nvPr/>
          </p:nvSpPr>
          <p:spPr bwMode="auto">
            <a:xfrm>
              <a:off x="3645" y="2031"/>
              <a:ext cx="101" cy="71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" y="74"/>
                </a:cxn>
                <a:cxn ang="0">
                  <a:pos x="10" y="75"/>
                </a:cxn>
                <a:cxn ang="0">
                  <a:pos x="31" y="76"/>
                </a:cxn>
                <a:cxn ang="0">
                  <a:pos x="56" y="50"/>
                </a:cxn>
                <a:cxn ang="0">
                  <a:pos x="61" y="67"/>
                </a:cxn>
                <a:cxn ang="0">
                  <a:pos x="69" y="83"/>
                </a:cxn>
                <a:cxn ang="0">
                  <a:pos x="85" y="77"/>
                </a:cxn>
                <a:cxn ang="0">
                  <a:pos x="101" y="70"/>
                </a:cxn>
                <a:cxn ang="0">
                  <a:pos x="119" y="75"/>
                </a:cxn>
                <a:cxn ang="0">
                  <a:pos x="119" y="51"/>
                </a:cxn>
                <a:cxn ang="0">
                  <a:pos x="107" y="46"/>
                </a:cxn>
                <a:cxn ang="0">
                  <a:pos x="100" y="47"/>
                </a:cxn>
                <a:cxn ang="0">
                  <a:pos x="105" y="31"/>
                </a:cxn>
                <a:cxn ang="0">
                  <a:pos x="91" y="28"/>
                </a:cxn>
                <a:cxn ang="0">
                  <a:pos x="80" y="27"/>
                </a:cxn>
                <a:cxn ang="0">
                  <a:pos x="62" y="27"/>
                </a:cxn>
                <a:cxn ang="0">
                  <a:pos x="50" y="27"/>
                </a:cxn>
                <a:cxn ang="0">
                  <a:pos x="33" y="27"/>
                </a:cxn>
                <a:cxn ang="0">
                  <a:pos x="20" y="24"/>
                </a:cxn>
                <a:cxn ang="0">
                  <a:pos x="18" y="22"/>
                </a:cxn>
                <a:cxn ang="0">
                  <a:pos x="21" y="16"/>
                </a:cxn>
                <a:cxn ang="0">
                  <a:pos x="26" y="12"/>
                </a:cxn>
                <a:cxn ang="0">
                  <a:pos x="49" y="8"/>
                </a:cxn>
                <a:cxn ang="0">
                  <a:pos x="48" y="0"/>
                </a:cxn>
                <a:cxn ang="0">
                  <a:pos x="30" y="2"/>
                </a:cxn>
                <a:cxn ang="0">
                  <a:pos x="16" y="2"/>
                </a:cxn>
                <a:cxn ang="0">
                  <a:pos x="7" y="10"/>
                </a:cxn>
                <a:cxn ang="0">
                  <a:pos x="3" y="27"/>
                </a:cxn>
                <a:cxn ang="0">
                  <a:pos x="4" y="31"/>
                </a:cxn>
                <a:cxn ang="0">
                  <a:pos x="2" y="32"/>
                </a:cxn>
                <a:cxn ang="0">
                  <a:pos x="13" y="36"/>
                </a:cxn>
                <a:cxn ang="0">
                  <a:pos x="19" y="45"/>
                </a:cxn>
                <a:cxn ang="0">
                  <a:pos x="15" y="56"/>
                </a:cxn>
                <a:cxn ang="0">
                  <a:pos x="13" y="57"/>
                </a:cxn>
                <a:cxn ang="0">
                  <a:pos x="9" y="61"/>
                </a:cxn>
                <a:cxn ang="0">
                  <a:pos x="0" y="71"/>
                </a:cxn>
              </a:cxnLst>
              <a:rect l="0" t="0" r="r" b="b"/>
              <a:pathLst>
                <a:path w="120" h="84">
                  <a:moveTo>
                    <a:pt x="0" y="71"/>
                  </a:moveTo>
                  <a:lnTo>
                    <a:pt x="1" y="74"/>
                  </a:lnTo>
                  <a:lnTo>
                    <a:pt x="10" y="75"/>
                  </a:lnTo>
                  <a:lnTo>
                    <a:pt x="31" y="76"/>
                  </a:lnTo>
                  <a:lnTo>
                    <a:pt x="56" y="50"/>
                  </a:lnTo>
                  <a:lnTo>
                    <a:pt x="61" y="67"/>
                  </a:lnTo>
                  <a:lnTo>
                    <a:pt x="69" y="83"/>
                  </a:lnTo>
                  <a:lnTo>
                    <a:pt x="85" y="77"/>
                  </a:lnTo>
                  <a:lnTo>
                    <a:pt x="101" y="70"/>
                  </a:lnTo>
                  <a:lnTo>
                    <a:pt x="119" y="75"/>
                  </a:lnTo>
                  <a:lnTo>
                    <a:pt x="119" y="51"/>
                  </a:lnTo>
                  <a:lnTo>
                    <a:pt x="107" y="46"/>
                  </a:lnTo>
                  <a:lnTo>
                    <a:pt x="100" y="47"/>
                  </a:lnTo>
                  <a:lnTo>
                    <a:pt x="105" y="31"/>
                  </a:lnTo>
                  <a:lnTo>
                    <a:pt x="91" y="28"/>
                  </a:lnTo>
                  <a:lnTo>
                    <a:pt x="80" y="27"/>
                  </a:lnTo>
                  <a:lnTo>
                    <a:pt x="62" y="27"/>
                  </a:lnTo>
                  <a:lnTo>
                    <a:pt x="50" y="27"/>
                  </a:lnTo>
                  <a:lnTo>
                    <a:pt x="33" y="27"/>
                  </a:lnTo>
                  <a:lnTo>
                    <a:pt x="20" y="24"/>
                  </a:lnTo>
                  <a:lnTo>
                    <a:pt x="18" y="22"/>
                  </a:lnTo>
                  <a:lnTo>
                    <a:pt x="21" y="16"/>
                  </a:lnTo>
                  <a:lnTo>
                    <a:pt x="26" y="12"/>
                  </a:lnTo>
                  <a:lnTo>
                    <a:pt x="49" y="8"/>
                  </a:lnTo>
                  <a:lnTo>
                    <a:pt x="48" y="0"/>
                  </a:lnTo>
                  <a:lnTo>
                    <a:pt x="30" y="2"/>
                  </a:lnTo>
                  <a:lnTo>
                    <a:pt x="16" y="2"/>
                  </a:lnTo>
                  <a:lnTo>
                    <a:pt x="7" y="10"/>
                  </a:lnTo>
                  <a:lnTo>
                    <a:pt x="3" y="27"/>
                  </a:lnTo>
                  <a:lnTo>
                    <a:pt x="4" y="31"/>
                  </a:lnTo>
                  <a:lnTo>
                    <a:pt x="2" y="32"/>
                  </a:lnTo>
                  <a:lnTo>
                    <a:pt x="13" y="36"/>
                  </a:lnTo>
                  <a:lnTo>
                    <a:pt x="19" y="45"/>
                  </a:lnTo>
                  <a:lnTo>
                    <a:pt x="15" y="56"/>
                  </a:lnTo>
                  <a:lnTo>
                    <a:pt x="13" y="57"/>
                  </a:lnTo>
                  <a:lnTo>
                    <a:pt x="9" y="61"/>
                  </a:lnTo>
                  <a:lnTo>
                    <a:pt x="0" y="71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44" name="Freeform 241"/>
            <p:cNvSpPr>
              <a:spLocks/>
            </p:cNvSpPr>
            <p:nvPr/>
          </p:nvSpPr>
          <p:spPr bwMode="auto">
            <a:xfrm>
              <a:off x="2920" y="1936"/>
              <a:ext cx="33" cy="3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8"/>
                </a:cxn>
                <a:cxn ang="0">
                  <a:pos x="38" y="0"/>
                </a:cxn>
                <a:cxn ang="0">
                  <a:pos x="14" y="33"/>
                </a:cxn>
                <a:cxn ang="0">
                  <a:pos x="1" y="40"/>
                </a:cxn>
                <a:cxn ang="0">
                  <a:pos x="0" y="28"/>
                </a:cxn>
              </a:cxnLst>
              <a:rect l="0" t="0" r="r" b="b"/>
              <a:pathLst>
                <a:path w="38" h="40">
                  <a:moveTo>
                    <a:pt x="0" y="28"/>
                  </a:moveTo>
                  <a:lnTo>
                    <a:pt x="0" y="8"/>
                  </a:lnTo>
                  <a:lnTo>
                    <a:pt x="38" y="0"/>
                  </a:lnTo>
                  <a:lnTo>
                    <a:pt x="14" y="33"/>
                  </a:lnTo>
                  <a:lnTo>
                    <a:pt x="1" y="40"/>
                  </a:lnTo>
                  <a:lnTo>
                    <a:pt x="0" y="28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45" name="Freeform 242"/>
            <p:cNvSpPr>
              <a:spLocks/>
            </p:cNvSpPr>
            <p:nvPr/>
          </p:nvSpPr>
          <p:spPr bwMode="auto">
            <a:xfrm>
              <a:off x="3008" y="2001"/>
              <a:ext cx="39" cy="35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0" y="8"/>
                </a:cxn>
                <a:cxn ang="0">
                  <a:pos x="38" y="0"/>
                </a:cxn>
                <a:cxn ang="0">
                  <a:pos x="34" y="16"/>
                </a:cxn>
                <a:cxn ang="0">
                  <a:pos x="46" y="32"/>
                </a:cxn>
                <a:cxn ang="0">
                  <a:pos x="12" y="42"/>
                </a:cxn>
              </a:cxnLst>
              <a:rect l="0" t="0" r="r" b="b"/>
              <a:pathLst>
                <a:path w="46" h="42">
                  <a:moveTo>
                    <a:pt x="12" y="42"/>
                  </a:moveTo>
                  <a:lnTo>
                    <a:pt x="0" y="8"/>
                  </a:lnTo>
                  <a:lnTo>
                    <a:pt x="38" y="0"/>
                  </a:lnTo>
                  <a:lnTo>
                    <a:pt x="34" y="16"/>
                  </a:lnTo>
                  <a:lnTo>
                    <a:pt x="46" y="32"/>
                  </a:lnTo>
                  <a:lnTo>
                    <a:pt x="12" y="42"/>
                  </a:lnTo>
                  <a:close/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46" name="Freeform 243"/>
            <p:cNvSpPr>
              <a:spLocks/>
            </p:cNvSpPr>
            <p:nvPr/>
          </p:nvSpPr>
          <p:spPr bwMode="auto">
            <a:xfrm>
              <a:off x="2932" y="1936"/>
              <a:ext cx="58" cy="7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34"/>
                </a:cxn>
                <a:cxn ang="0">
                  <a:pos x="25" y="71"/>
                </a:cxn>
                <a:cxn ang="0">
                  <a:pos x="58" y="87"/>
                </a:cxn>
                <a:cxn ang="0">
                  <a:pos x="66" y="68"/>
                </a:cxn>
                <a:cxn ang="0">
                  <a:pos x="36" y="54"/>
                </a:cxn>
                <a:cxn ang="0">
                  <a:pos x="36" y="34"/>
                </a:cxn>
                <a:cxn ang="0">
                  <a:pos x="70" y="38"/>
                </a:cxn>
                <a:cxn ang="0">
                  <a:pos x="70" y="18"/>
                </a:cxn>
                <a:cxn ang="0">
                  <a:pos x="50" y="20"/>
                </a:cxn>
                <a:cxn ang="0">
                  <a:pos x="24" y="0"/>
                </a:cxn>
              </a:cxnLst>
              <a:rect l="0" t="0" r="r" b="b"/>
              <a:pathLst>
                <a:path w="70" h="87">
                  <a:moveTo>
                    <a:pt x="24" y="0"/>
                  </a:moveTo>
                  <a:lnTo>
                    <a:pt x="0" y="34"/>
                  </a:lnTo>
                  <a:lnTo>
                    <a:pt x="25" y="71"/>
                  </a:lnTo>
                  <a:lnTo>
                    <a:pt x="58" y="87"/>
                  </a:lnTo>
                  <a:lnTo>
                    <a:pt x="66" y="68"/>
                  </a:lnTo>
                  <a:lnTo>
                    <a:pt x="36" y="54"/>
                  </a:lnTo>
                  <a:lnTo>
                    <a:pt x="36" y="34"/>
                  </a:lnTo>
                  <a:lnTo>
                    <a:pt x="70" y="38"/>
                  </a:lnTo>
                  <a:lnTo>
                    <a:pt x="70" y="18"/>
                  </a:lnTo>
                  <a:lnTo>
                    <a:pt x="50" y="2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47" name="Freeform 244"/>
            <p:cNvSpPr>
              <a:spLocks/>
            </p:cNvSpPr>
            <p:nvPr/>
          </p:nvSpPr>
          <p:spPr bwMode="auto">
            <a:xfrm>
              <a:off x="2961" y="1964"/>
              <a:ext cx="33" cy="29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" y="0"/>
                </a:cxn>
                <a:cxn ang="0">
                  <a:pos x="0" y="20"/>
                </a:cxn>
                <a:cxn ang="0">
                  <a:pos x="26" y="34"/>
                </a:cxn>
                <a:cxn ang="0">
                  <a:pos x="40" y="18"/>
                </a:cxn>
                <a:cxn ang="0">
                  <a:pos x="30" y="4"/>
                </a:cxn>
              </a:cxnLst>
              <a:rect l="0" t="0" r="r" b="b"/>
              <a:pathLst>
                <a:path w="40" h="34">
                  <a:moveTo>
                    <a:pt x="30" y="4"/>
                  </a:moveTo>
                  <a:lnTo>
                    <a:pt x="2" y="0"/>
                  </a:lnTo>
                  <a:lnTo>
                    <a:pt x="0" y="20"/>
                  </a:lnTo>
                  <a:lnTo>
                    <a:pt x="26" y="34"/>
                  </a:lnTo>
                  <a:lnTo>
                    <a:pt x="40" y="18"/>
                  </a:lnTo>
                  <a:lnTo>
                    <a:pt x="30" y="4"/>
                  </a:lnTo>
                  <a:close/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48" name="Freeform 245"/>
            <p:cNvSpPr>
              <a:spLocks/>
            </p:cNvSpPr>
            <p:nvPr/>
          </p:nvSpPr>
          <p:spPr bwMode="auto">
            <a:xfrm>
              <a:off x="3001" y="1780"/>
              <a:ext cx="36" cy="26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34" y="30"/>
                </a:cxn>
                <a:cxn ang="0">
                  <a:pos x="42" y="10"/>
                </a:cxn>
                <a:cxn ang="0">
                  <a:pos x="20" y="0"/>
                </a:cxn>
                <a:cxn ang="0">
                  <a:pos x="0" y="20"/>
                </a:cxn>
              </a:cxnLst>
              <a:rect l="0" t="0" r="r" b="b"/>
              <a:pathLst>
                <a:path w="42" h="30">
                  <a:moveTo>
                    <a:pt x="0" y="20"/>
                  </a:moveTo>
                  <a:lnTo>
                    <a:pt x="34" y="30"/>
                  </a:lnTo>
                  <a:lnTo>
                    <a:pt x="42" y="10"/>
                  </a:lnTo>
                  <a:lnTo>
                    <a:pt x="20" y="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49" name="Freeform 246"/>
            <p:cNvSpPr>
              <a:spLocks/>
            </p:cNvSpPr>
            <p:nvPr/>
          </p:nvSpPr>
          <p:spPr bwMode="auto">
            <a:xfrm>
              <a:off x="3018" y="1760"/>
              <a:ext cx="54" cy="47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2" y="34"/>
                </a:cxn>
                <a:cxn ang="0">
                  <a:pos x="18" y="50"/>
                </a:cxn>
                <a:cxn ang="0">
                  <a:pos x="34" y="56"/>
                </a:cxn>
                <a:cxn ang="0">
                  <a:pos x="50" y="52"/>
                </a:cxn>
                <a:cxn ang="0">
                  <a:pos x="54" y="36"/>
                </a:cxn>
                <a:cxn ang="0">
                  <a:pos x="64" y="30"/>
                </a:cxn>
                <a:cxn ang="0">
                  <a:pos x="42" y="16"/>
                </a:cxn>
                <a:cxn ang="0">
                  <a:pos x="32" y="6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4"/>
                </a:cxn>
              </a:cxnLst>
              <a:rect l="0" t="0" r="r" b="b"/>
              <a:pathLst>
                <a:path w="64" h="56">
                  <a:moveTo>
                    <a:pt x="0" y="24"/>
                  </a:moveTo>
                  <a:lnTo>
                    <a:pt x="22" y="34"/>
                  </a:lnTo>
                  <a:lnTo>
                    <a:pt x="18" y="50"/>
                  </a:lnTo>
                  <a:lnTo>
                    <a:pt x="34" y="56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64" y="30"/>
                  </a:lnTo>
                  <a:lnTo>
                    <a:pt x="42" y="16"/>
                  </a:lnTo>
                  <a:lnTo>
                    <a:pt x="32" y="6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50" name="Freeform 247"/>
            <p:cNvSpPr>
              <a:spLocks/>
            </p:cNvSpPr>
            <p:nvPr/>
          </p:nvSpPr>
          <p:spPr bwMode="auto">
            <a:xfrm>
              <a:off x="3016" y="1727"/>
              <a:ext cx="81" cy="57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32" y="44"/>
                </a:cxn>
                <a:cxn ang="0">
                  <a:pos x="48" y="58"/>
                </a:cxn>
                <a:cxn ang="0">
                  <a:pos x="64" y="68"/>
                </a:cxn>
                <a:cxn ang="0">
                  <a:pos x="78" y="58"/>
                </a:cxn>
                <a:cxn ang="0">
                  <a:pos x="90" y="60"/>
                </a:cxn>
                <a:cxn ang="0">
                  <a:pos x="90" y="38"/>
                </a:cxn>
                <a:cxn ang="0">
                  <a:pos x="96" y="22"/>
                </a:cxn>
                <a:cxn ang="0">
                  <a:pos x="84" y="4"/>
                </a:cxn>
                <a:cxn ang="0">
                  <a:pos x="58" y="0"/>
                </a:cxn>
                <a:cxn ang="0">
                  <a:pos x="52" y="32"/>
                </a:cxn>
                <a:cxn ang="0">
                  <a:pos x="38" y="22"/>
                </a:cxn>
                <a:cxn ang="0">
                  <a:pos x="10" y="12"/>
                </a:cxn>
                <a:cxn ang="0">
                  <a:pos x="0" y="40"/>
                </a:cxn>
              </a:cxnLst>
              <a:rect l="0" t="0" r="r" b="b"/>
              <a:pathLst>
                <a:path w="96" h="68">
                  <a:moveTo>
                    <a:pt x="0" y="40"/>
                  </a:moveTo>
                  <a:lnTo>
                    <a:pt x="32" y="44"/>
                  </a:lnTo>
                  <a:lnTo>
                    <a:pt x="48" y="58"/>
                  </a:lnTo>
                  <a:lnTo>
                    <a:pt x="64" y="68"/>
                  </a:lnTo>
                  <a:lnTo>
                    <a:pt x="78" y="58"/>
                  </a:lnTo>
                  <a:lnTo>
                    <a:pt x="90" y="60"/>
                  </a:lnTo>
                  <a:lnTo>
                    <a:pt x="90" y="38"/>
                  </a:lnTo>
                  <a:lnTo>
                    <a:pt x="96" y="22"/>
                  </a:lnTo>
                  <a:lnTo>
                    <a:pt x="84" y="4"/>
                  </a:lnTo>
                  <a:lnTo>
                    <a:pt x="58" y="0"/>
                  </a:lnTo>
                  <a:lnTo>
                    <a:pt x="52" y="32"/>
                  </a:lnTo>
                  <a:lnTo>
                    <a:pt x="38" y="22"/>
                  </a:lnTo>
                  <a:lnTo>
                    <a:pt x="10" y="1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51" name="Freeform 248"/>
            <p:cNvSpPr>
              <a:spLocks/>
            </p:cNvSpPr>
            <p:nvPr/>
          </p:nvSpPr>
          <p:spPr bwMode="auto">
            <a:xfrm>
              <a:off x="3052" y="1700"/>
              <a:ext cx="49" cy="45"/>
            </a:xfrm>
            <a:custGeom>
              <a:avLst/>
              <a:gdLst/>
              <a:ahLst/>
              <a:cxnLst>
                <a:cxn ang="0">
                  <a:pos x="56" y="54"/>
                </a:cxn>
                <a:cxn ang="0">
                  <a:pos x="54" y="26"/>
                </a:cxn>
                <a:cxn ang="0">
                  <a:pos x="58" y="0"/>
                </a:cxn>
                <a:cxn ang="0">
                  <a:pos x="0" y="10"/>
                </a:cxn>
                <a:cxn ang="0">
                  <a:pos x="6" y="28"/>
                </a:cxn>
                <a:cxn ang="0">
                  <a:pos x="24" y="30"/>
                </a:cxn>
                <a:cxn ang="0">
                  <a:pos x="42" y="34"/>
                </a:cxn>
                <a:cxn ang="0">
                  <a:pos x="56" y="54"/>
                </a:cxn>
              </a:cxnLst>
              <a:rect l="0" t="0" r="r" b="b"/>
              <a:pathLst>
                <a:path w="58" h="54">
                  <a:moveTo>
                    <a:pt x="56" y="54"/>
                  </a:moveTo>
                  <a:lnTo>
                    <a:pt x="54" y="26"/>
                  </a:lnTo>
                  <a:lnTo>
                    <a:pt x="58" y="0"/>
                  </a:lnTo>
                  <a:lnTo>
                    <a:pt x="0" y="10"/>
                  </a:lnTo>
                  <a:lnTo>
                    <a:pt x="6" y="28"/>
                  </a:lnTo>
                  <a:lnTo>
                    <a:pt x="24" y="30"/>
                  </a:lnTo>
                  <a:lnTo>
                    <a:pt x="42" y="34"/>
                  </a:lnTo>
                  <a:lnTo>
                    <a:pt x="56" y="54"/>
                  </a:lnTo>
                  <a:close/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52" name="Oval 249"/>
            <p:cNvSpPr>
              <a:spLocks noChangeArrowheads="1"/>
            </p:cNvSpPr>
            <p:nvPr/>
          </p:nvSpPr>
          <p:spPr bwMode="auto">
            <a:xfrm>
              <a:off x="1058" y="2029"/>
              <a:ext cx="52" cy="51"/>
            </a:xfrm>
            <a:prstGeom prst="ellipse">
              <a:avLst/>
            </a:prstGeom>
            <a:grpFill/>
            <a:ln w="12700">
              <a:solidFill>
                <a:srgbClr val="D2DEE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sz="1400" i="1">
                <a:latin typeface="Arial" pitchFamily="-65" charset="0"/>
              </a:endParaRPr>
            </a:p>
          </p:txBody>
        </p:sp>
        <p:sp>
          <p:nvSpPr>
            <p:cNvPr id="253" name="Oval 253"/>
            <p:cNvSpPr>
              <a:spLocks noChangeArrowheads="1"/>
            </p:cNvSpPr>
            <p:nvPr/>
          </p:nvSpPr>
          <p:spPr bwMode="auto">
            <a:xfrm>
              <a:off x="4574" y="2079"/>
              <a:ext cx="52" cy="51"/>
            </a:xfrm>
            <a:prstGeom prst="ellipse">
              <a:avLst/>
            </a:prstGeom>
            <a:grpFill/>
            <a:ln w="12700">
              <a:solidFill>
                <a:srgbClr val="D2DEE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sz="1400" i="1">
                <a:latin typeface="Arial" pitchFamily="-65" charset="0"/>
              </a:endParaRPr>
            </a:p>
          </p:txBody>
        </p:sp>
        <p:sp>
          <p:nvSpPr>
            <p:cNvPr id="254" name="Oval 254"/>
            <p:cNvSpPr>
              <a:spLocks noChangeArrowheads="1"/>
            </p:cNvSpPr>
            <p:nvPr/>
          </p:nvSpPr>
          <p:spPr bwMode="auto">
            <a:xfrm>
              <a:off x="4309" y="2249"/>
              <a:ext cx="52" cy="52"/>
            </a:xfrm>
            <a:prstGeom prst="ellipse">
              <a:avLst/>
            </a:prstGeom>
            <a:grpFill/>
            <a:ln w="12700">
              <a:solidFill>
                <a:srgbClr val="D2DEE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sz="1400" i="1">
                <a:latin typeface="Arial" pitchFamily="-65" charset="0"/>
              </a:endParaRPr>
            </a:p>
          </p:txBody>
        </p:sp>
        <p:sp>
          <p:nvSpPr>
            <p:cNvPr id="255" name="Oval 255"/>
            <p:cNvSpPr>
              <a:spLocks noChangeArrowheads="1"/>
            </p:cNvSpPr>
            <p:nvPr/>
          </p:nvSpPr>
          <p:spPr bwMode="auto">
            <a:xfrm>
              <a:off x="4079" y="2509"/>
              <a:ext cx="52" cy="52"/>
            </a:xfrm>
            <a:prstGeom prst="ellipse">
              <a:avLst/>
            </a:prstGeom>
            <a:grpFill/>
            <a:ln w="12700">
              <a:solidFill>
                <a:srgbClr val="D2DEE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sz="1400" i="1">
                <a:latin typeface="Arial" pitchFamily="-65" charset="0"/>
              </a:endParaRPr>
            </a:p>
          </p:txBody>
        </p:sp>
        <p:sp>
          <p:nvSpPr>
            <p:cNvPr id="256" name="Oval 259"/>
            <p:cNvSpPr>
              <a:spLocks noChangeArrowheads="1"/>
            </p:cNvSpPr>
            <p:nvPr/>
          </p:nvSpPr>
          <p:spPr bwMode="auto">
            <a:xfrm>
              <a:off x="1662" y="2044"/>
              <a:ext cx="52" cy="52"/>
            </a:xfrm>
            <a:prstGeom prst="ellipse">
              <a:avLst/>
            </a:prstGeom>
            <a:grpFill/>
            <a:ln w="12700">
              <a:solidFill>
                <a:srgbClr val="D2DEE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sz="1400" i="1">
                <a:latin typeface="Arial" pitchFamily="-65" charset="0"/>
              </a:endParaRPr>
            </a:p>
          </p:txBody>
        </p:sp>
        <p:sp>
          <p:nvSpPr>
            <p:cNvPr id="257" name="Oval 263"/>
            <p:cNvSpPr>
              <a:spLocks noChangeAspect="1" noChangeArrowheads="1"/>
            </p:cNvSpPr>
            <p:nvPr/>
          </p:nvSpPr>
          <p:spPr bwMode="auto">
            <a:xfrm>
              <a:off x="2776" y="1848"/>
              <a:ext cx="58" cy="5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D2DEE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800">
                <a:solidFill>
                  <a:srgbClr val="800000"/>
                </a:solidFill>
                <a:latin typeface="Arial" pitchFamily="-65" charset="0"/>
              </a:endParaRPr>
            </a:p>
          </p:txBody>
        </p:sp>
        <p:sp>
          <p:nvSpPr>
            <p:cNvPr id="258" name="Freeform 267"/>
            <p:cNvSpPr>
              <a:spLocks/>
            </p:cNvSpPr>
            <p:nvPr/>
          </p:nvSpPr>
          <p:spPr bwMode="auto">
            <a:xfrm>
              <a:off x="3730" y="1818"/>
              <a:ext cx="828" cy="527"/>
            </a:xfrm>
            <a:custGeom>
              <a:avLst/>
              <a:gdLst/>
              <a:ahLst/>
              <a:cxnLst>
                <a:cxn ang="0">
                  <a:pos x="6" y="273"/>
                </a:cxn>
                <a:cxn ang="0">
                  <a:pos x="103" y="235"/>
                </a:cxn>
                <a:cxn ang="0">
                  <a:pos x="100" y="180"/>
                </a:cxn>
                <a:cxn ang="0">
                  <a:pos x="150" y="133"/>
                </a:cxn>
                <a:cxn ang="0">
                  <a:pos x="195" y="109"/>
                </a:cxn>
                <a:cxn ang="0">
                  <a:pos x="242" y="118"/>
                </a:cxn>
                <a:cxn ang="0">
                  <a:pos x="274" y="172"/>
                </a:cxn>
                <a:cxn ang="0">
                  <a:pos x="374" y="221"/>
                </a:cxn>
                <a:cxn ang="0">
                  <a:pos x="498" y="244"/>
                </a:cxn>
                <a:cxn ang="0">
                  <a:pos x="612" y="203"/>
                </a:cxn>
                <a:cxn ang="0">
                  <a:pos x="636" y="181"/>
                </a:cxn>
                <a:cxn ang="0">
                  <a:pos x="733" y="143"/>
                </a:cxn>
                <a:cxn ang="0">
                  <a:pos x="672" y="123"/>
                </a:cxn>
                <a:cxn ang="0">
                  <a:pos x="682" y="76"/>
                </a:cxn>
                <a:cxn ang="0">
                  <a:pos x="729" y="75"/>
                </a:cxn>
                <a:cxn ang="0">
                  <a:pos x="742" y="19"/>
                </a:cxn>
                <a:cxn ang="0">
                  <a:pos x="832" y="13"/>
                </a:cxn>
                <a:cxn ang="0">
                  <a:pos x="910" y="97"/>
                </a:cxn>
                <a:cxn ang="0">
                  <a:pos x="980" y="106"/>
                </a:cxn>
                <a:cxn ang="0">
                  <a:pos x="917" y="184"/>
                </a:cxn>
                <a:cxn ang="0">
                  <a:pos x="910" y="225"/>
                </a:cxn>
                <a:cxn ang="0">
                  <a:pos x="874" y="238"/>
                </a:cxn>
                <a:cxn ang="0">
                  <a:pos x="851" y="245"/>
                </a:cxn>
                <a:cxn ang="0">
                  <a:pos x="763" y="300"/>
                </a:cxn>
                <a:cxn ang="0">
                  <a:pos x="770" y="256"/>
                </a:cxn>
                <a:cxn ang="0">
                  <a:pos x="704" y="303"/>
                </a:cxn>
                <a:cxn ang="0">
                  <a:pos x="755" y="316"/>
                </a:cxn>
                <a:cxn ang="0">
                  <a:pos x="745" y="344"/>
                </a:cxn>
                <a:cxn ang="0">
                  <a:pos x="772" y="427"/>
                </a:cxn>
                <a:cxn ang="0">
                  <a:pos x="772" y="441"/>
                </a:cxn>
                <a:cxn ang="0">
                  <a:pos x="774" y="459"/>
                </a:cxn>
                <a:cxn ang="0">
                  <a:pos x="683" y="577"/>
                </a:cxn>
                <a:cxn ang="0">
                  <a:pos x="645" y="586"/>
                </a:cxn>
                <a:cxn ang="0">
                  <a:pos x="628" y="596"/>
                </a:cxn>
                <a:cxn ang="0">
                  <a:pos x="583" y="624"/>
                </a:cxn>
                <a:cxn ang="0">
                  <a:pos x="547" y="602"/>
                </a:cxn>
                <a:cxn ang="0">
                  <a:pos x="456" y="587"/>
                </a:cxn>
                <a:cxn ang="0">
                  <a:pos x="448" y="605"/>
                </a:cxn>
                <a:cxn ang="0">
                  <a:pos x="411" y="591"/>
                </a:cxn>
                <a:cxn ang="0">
                  <a:pos x="382" y="563"/>
                </a:cxn>
                <a:cxn ang="0">
                  <a:pos x="400" y="500"/>
                </a:cxn>
                <a:cxn ang="0">
                  <a:pos x="362" y="483"/>
                </a:cxn>
                <a:cxn ang="0">
                  <a:pos x="290" y="495"/>
                </a:cxn>
                <a:cxn ang="0">
                  <a:pos x="243" y="504"/>
                </a:cxn>
                <a:cxn ang="0">
                  <a:pos x="230" y="494"/>
                </a:cxn>
                <a:cxn ang="0">
                  <a:pos x="169" y="469"/>
                </a:cxn>
                <a:cxn ang="0">
                  <a:pos x="84" y="440"/>
                </a:cxn>
                <a:cxn ang="0">
                  <a:pos x="94" y="409"/>
                </a:cxn>
                <a:cxn ang="0">
                  <a:pos x="105" y="359"/>
                </a:cxn>
                <a:cxn ang="0">
                  <a:pos x="63" y="360"/>
                </a:cxn>
                <a:cxn ang="0">
                  <a:pos x="18" y="325"/>
                </a:cxn>
                <a:cxn ang="0">
                  <a:pos x="0" y="297"/>
                </a:cxn>
              </a:cxnLst>
              <a:rect l="0" t="0" r="r" b="b"/>
              <a:pathLst>
                <a:path w="981" h="625">
                  <a:moveTo>
                    <a:pt x="0" y="297"/>
                  </a:moveTo>
                  <a:lnTo>
                    <a:pt x="6" y="273"/>
                  </a:lnTo>
                  <a:lnTo>
                    <a:pt x="41" y="267"/>
                  </a:lnTo>
                  <a:lnTo>
                    <a:pt x="103" y="235"/>
                  </a:lnTo>
                  <a:lnTo>
                    <a:pt x="112" y="209"/>
                  </a:lnTo>
                  <a:lnTo>
                    <a:pt x="100" y="180"/>
                  </a:lnTo>
                  <a:lnTo>
                    <a:pt x="139" y="172"/>
                  </a:lnTo>
                  <a:lnTo>
                    <a:pt x="150" y="133"/>
                  </a:lnTo>
                  <a:lnTo>
                    <a:pt x="190" y="135"/>
                  </a:lnTo>
                  <a:lnTo>
                    <a:pt x="195" y="109"/>
                  </a:lnTo>
                  <a:lnTo>
                    <a:pt x="226" y="96"/>
                  </a:lnTo>
                  <a:lnTo>
                    <a:pt x="242" y="118"/>
                  </a:lnTo>
                  <a:lnTo>
                    <a:pt x="265" y="126"/>
                  </a:lnTo>
                  <a:lnTo>
                    <a:pt x="274" y="172"/>
                  </a:lnTo>
                  <a:lnTo>
                    <a:pt x="344" y="190"/>
                  </a:lnTo>
                  <a:lnTo>
                    <a:pt x="374" y="221"/>
                  </a:lnTo>
                  <a:lnTo>
                    <a:pt x="432" y="219"/>
                  </a:lnTo>
                  <a:lnTo>
                    <a:pt x="498" y="244"/>
                  </a:lnTo>
                  <a:lnTo>
                    <a:pt x="585" y="221"/>
                  </a:lnTo>
                  <a:lnTo>
                    <a:pt x="612" y="203"/>
                  </a:lnTo>
                  <a:lnTo>
                    <a:pt x="612" y="178"/>
                  </a:lnTo>
                  <a:lnTo>
                    <a:pt x="636" y="181"/>
                  </a:lnTo>
                  <a:lnTo>
                    <a:pt x="691" y="145"/>
                  </a:lnTo>
                  <a:lnTo>
                    <a:pt x="733" y="143"/>
                  </a:lnTo>
                  <a:lnTo>
                    <a:pt x="713" y="116"/>
                  </a:lnTo>
                  <a:lnTo>
                    <a:pt x="672" y="123"/>
                  </a:lnTo>
                  <a:lnTo>
                    <a:pt x="672" y="93"/>
                  </a:lnTo>
                  <a:lnTo>
                    <a:pt x="682" y="76"/>
                  </a:lnTo>
                  <a:lnTo>
                    <a:pt x="706" y="85"/>
                  </a:lnTo>
                  <a:lnTo>
                    <a:pt x="729" y="75"/>
                  </a:lnTo>
                  <a:lnTo>
                    <a:pt x="753" y="33"/>
                  </a:lnTo>
                  <a:lnTo>
                    <a:pt x="742" y="19"/>
                  </a:lnTo>
                  <a:lnTo>
                    <a:pt x="800" y="0"/>
                  </a:lnTo>
                  <a:lnTo>
                    <a:pt x="832" y="13"/>
                  </a:lnTo>
                  <a:lnTo>
                    <a:pt x="862" y="82"/>
                  </a:lnTo>
                  <a:lnTo>
                    <a:pt x="910" y="97"/>
                  </a:lnTo>
                  <a:lnTo>
                    <a:pt x="919" y="122"/>
                  </a:lnTo>
                  <a:lnTo>
                    <a:pt x="980" y="106"/>
                  </a:lnTo>
                  <a:lnTo>
                    <a:pt x="952" y="174"/>
                  </a:lnTo>
                  <a:lnTo>
                    <a:pt x="917" y="184"/>
                  </a:lnTo>
                  <a:lnTo>
                    <a:pt x="921" y="209"/>
                  </a:lnTo>
                  <a:lnTo>
                    <a:pt x="910" y="225"/>
                  </a:lnTo>
                  <a:lnTo>
                    <a:pt x="904" y="219"/>
                  </a:lnTo>
                  <a:lnTo>
                    <a:pt x="874" y="238"/>
                  </a:lnTo>
                  <a:lnTo>
                    <a:pt x="874" y="248"/>
                  </a:lnTo>
                  <a:lnTo>
                    <a:pt x="851" y="245"/>
                  </a:lnTo>
                  <a:lnTo>
                    <a:pt x="812" y="275"/>
                  </a:lnTo>
                  <a:lnTo>
                    <a:pt x="763" y="300"/>
                  </a:lnTo>
                  <a:lnTo>
                    <a:pt x="779" y="267"/>
                  </a:lnTo>
                  <a:lnTo>
                    <a:pt x="770" y="256"/>
                  </a:lnTo>
                  <a:lnTo>
                    <a:pt x="706" y="293"/>
                  </a:lnTo>
                  <a:lnTo>
                    <a:pt x="704" y="303"/>
                  </a:lnTo>
                  <a:lnTo>
                    <a:pt x="726" y="327"/>
                  </a:lnTo>
                  <a:lnTo>
                    <a:pt x="755" y="316"/>
                  </a:lnTo>
                  <a:lnTo>
                    <a:pt x="783" y="325"/>
                  </a:lnTo>
                  <a:lnTo>
                    <a:pt x="745" y="344"/>
                  </a:lnTo>
                  <a:lnTo>
                    <a:pt x="730" y="370"/>
                  </a:lnTo>
                  <a:lnTo>
                    <a:pt x="772" y="427"/>
                  </a:lnTo>
                  <a:lnTo>
                    <a:pt x="743" y="422"/>
                  </a:lnTo>
                  <a:lnTo>
                    <a:pt x="772" y="441"/>
                  </a:lnTo>
                  <a:lnTo>
                    <a:pt x="744" y="453"/>
                  </a:lnTo>
                  <a:lnTo>
                    <a:pt x="774" y="459"/>
                  </a:lnTo>
                  <a:lnTo>
                    <a:pt x="719" y="550"/>
                  </a:lnTo>
                  <a:lnTo>
                    <a:pt x="683" y="577"/>
                  </a:lnTo>
                  <a:lnTo>
                    <a:pt x="648" y="585"/>
                  </a:lnTo>
                  <a:lnTo>
                    <a:pt x="645" y="586"/>
                  </a:lnTo>
                  <a:lnTo>
                    <a:pt x="636" y="581"/>
                  </a:lnTo>
                  <a:lnTo>
                    <a:pt x="628" y="596"/>
                  </a:lnTo>
                  <a:lnTo>
                    <a:pt x="586" y="605"/>
                  </a:lnTo>
                  <a:lnTo>
                    <a:pt x="583" y="624"/>
                  </a:lnTo>
                  <a:lnTo>
                    <a:pt x="576" y="601"/>
                  </a:lnTo>
                  <a:lnTo>
                    <a:pt x="547" y="602"/>
                  </a:lnTo>
                  <a:lnTo>
                    <a:pt x="505" y="575"/>
                  </a:lnTo>
                  <a:lnTo>
                    <a:pt x="456" y="587"/>
                  </a:lnTo>
                  <a:lnTo>
                    <a:pt x="447" y="587"/>
                  </a:lnTo>
                  <a:lnTo>
                    <a:pt x="448" y="605"/>
                  </a:lnTo>
                  <a:lnTo>
                    <a:pt x="441" y="600"/>
                  </a:lnTo>
                  <a:lnTo>
                    <a:pt x="411" y="591"/>
                  </a:lnTo>
                  <a:lnTo>
                    <a:pt x="401" y="559"/>
                  </a:lnTo>
                  <a:lnTo>
                    <a:pt x="382" y="563"/>
                  </a:lnTo>
                  <a:lnTo>
                    <a:pt x="400" y="515"/>
                  </a:lnTo>
                  <a:lnTo>
                    <a:pt x="400" y="500"/>
                  </a:lnTo>
                  <a:lnTo>
                    <a:pt x="379" y="490"/>
                  </a:lnTo>
                  <a:lnTo>
                    <a:pt x="362" y="483"/>
                  </a:lnTo>
                  <a:lnTo>
                    <a:pt x="357" y="465"/>
                  </a:lnTo>
                  <a:lnTo>
                    <a:pt x="290" y="495"/>
                  </a:lnTo>
                  <a:lnTo>
                    <a:pt x="260" y="487"/>
                  </a:lnTo>
                  <a:lnTo>
                    <a:pt x="243" y="504"/>
                  </a:lnTo>
                  <a:lnTo>
                    <a:pt x="241" y="492"/>
                  </a:lnTo>
                  <a:lnTo>
                    <a:pt x="230" y="494"/>
                  </a:lnTo>
                  <a:lnTo>
                    <a:pt x="196" y="494"/>
                  </a:lnTo>
                  <a:lnTo>
                    <a:pt x="169" y="469"/>
                  </a:lnTo>
                  <a:lnTo>
                    <a:pt x="118" y="452"/>
                  </a:lnTo>
                  <a:lnTo>
                    <a:pt x="84" y="440"/>
                  </a:lnTo>
                  <a:lnTo>
                    <a:pt x="77" y="412"/>
                  </a:lnTo>
                  <a:lnTo>
                    <a:pt x="94" y="409"/>
                  </a:lnTo>
                  <a:lnTo>
                    <a:pt x="83" y="386"/>
                  </a:lnTo>
                  <a:lnTo>
                    <a:pt x="105" y="359"/>
                  </a:lnTo>
                  <a:lnTo>
                    <a:pt x="89" y="350"/>
                  </a:lnTo>
                  <a:lnTo>
                    <a:pt x="63" y="360"/>
                  </a:lnTo>
                  <a:lnTo>
                    <a:pt x="16" y="329"/>
                  </a:lnTo>
                  <a:lnTo>
                    <a:pt x="18" y="325"/>
                  </a:lnTo>
                  <a:lnTo>
                    <a:pt x="18" y="304"/>
                  </a:lnTo>
                  <a:lnTo>
                    <a:pt x="0" y="297"/>
                  </a:lnTo>
                </a:path>
              </a:pathLst>
            </a:custGeom>
            <a:grpFill/>
            <a:ln w="3175" cap="rnd" cmpd="sng">
              <a:solidFill>
                <a:srgbClr val="D2DE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259" name="Oval 268"/>
            <p:cNvSpPr>
              <a:spLocks noChangeArrowheads="1"/>
            </p:cNvSpPr>
            <p:nvPr/>
          </p:nvSpPr>
          <p:spPr bwMode="auto">
            <a:xfrm>
              <a:off x="1055" y="2025"/>
              <a:ext cx="53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D2DEE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800">
                <a:latin typeface="Arial" pitchFamily="-65" charset="0"/>
              </a:endParaRPr>
            </a:p>
          </p:txBody>
        </p:sp>
        <p:sp>
          <p:nvSpPr>
            <p:cNvPr id="260" name="Oval 273"/>
            <p:cNvSpPr>
              <a:spLocks noChangeArrowheads="1"/>
            </p:cNvSpPr>
            <p:nvPr/>
          </p:nvSpPr>
          <p:spPr bwMode="auto">
            <a:xfrm>
              <a:off x="1660" y="2046"/>
              <a:ext cx="54" cy="5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D2DEE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800">
                <a:latin typeface="Arial" pitchFamily="-65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架构的演变 </a:t>
            </a:r>
            <a:r>
              <a:rPr lang="en-US" altLang="zh-CN" dirty="0" smtClean="0"/>
              <a:t>-</a:t>
            </a:r>
            <a:r>
              <a:rPr lang="zh-CN" altLang="en-US" dirty="0" smtClean="0"/>
              <a:t>跨机房</a:t>
            </a:r>
            <a:r>
              <a:rPr lang="en-US" altLang="zh-CN" dirty="0" smtClean="0"/>
              <a:t> Cross the datacenters</a:t>
            </a:r>
            <a:endParaRPr lang="zh-CN" altLang="en-US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1331640" y="1988840"/>
            <a:ext cx="6120680" cy="31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代码发布</a:t>
            </a:r>
            <a:endParaRPr kumimoji="0" lang="en-US" altLang="zh-CN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静态内容分布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(Global CDN)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同步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Memcached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同步 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repcached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mcproxy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Cassandra</a:t>
            </a:r>
            <a:r>
              <a:rPr lang="zh-CN" altLang="en-US" sz="2800" dirty="0" smtClean="0"/>
              <a:t>同步</a:t>
            </a:r>
            <a:r>
              <a:rPr lang="zh-CN" altLang="en-US" sz="1600" dirty="0" smtClean="0"/>
              <a:t>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内置很好的机制。机架感知，注意网络规划的配合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挑战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其他需要注意的：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67544" y="1124744"/>
            <a:ext cx="8208912" cy="3816424"/>
          </a:xfrm>
        </p:spPr>
        <p:txBody>
          <a:bodyPr/>
          <a:lstStyle/>
          <a:p>
            <a:r>
              <a:rPr lang="zh-CN" altLang="en-US" sz="2400" dirty="0" smtClean="0"/>
              <a:t>前端优化 常被忽视，但实际上极为重要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1600" dirty="0" smtClean="0"/>
              <a:t>如果每个页面减少一个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请求，随着时间推移，将产生很可观的成本节约；同时让页面加载更好，提高用户体验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1600" dirty="0" smtClean="0"/>
              <a:t>推荐阅读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高性能网站建设指南</a:t>
            </a:r>
            <a:r>
              <a:rPr lang="en-US" altLang="zh-CN" sz="1600" dirty="0" smtClean="0"/>
              <a:t>》 </a:t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r>
              <a:rPr lang="zh-CN" altLang="en-US" sz="2400" dirty="0" smtClean="0"/>
              <a:t>应用程序设计与架构的配合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2000" dirty="0" smtClean="0"/>
              <a:t>数据访问，存储方式 甚或程序逻辑都可能随架构改变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r>
              <a:rPr lang="zh-CN" altLang="en-US" sz="2400" dirty="0" smtClean="0"/>
              <a:t>完善的产品环境监控体系 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2400" dirty="0" smtClean="0"/>
              <a:t>Cacti / </a:t>
            </a:r>
            <a:r>
              <a:rPr lang="en-US" altLang="zh-CN" sz="2400" dirty="0" err="1" smtClean="0"/>
              <a:t>Nagios</a:t>
            </a:r>
            <a:r>
              <a:rPr lang="en-US" altLang="zh-CN" sz="2400" dirty="0" smtClean="0"/>
              <a:t> / </a:t>
            </a:r>
            <a:r>
              <a:rPr lang="en-US" altLang="zh-CN" sz="2400" dirty="0" err="1" smtClean="0"/>
              <a:t>Zabbix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1800" dirty="0" smtClean="0"/>
              <a:t>根据整个系统运行情况，按需及时调整架构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架构的演变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3429000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一个典型</a:t>
            </a:r>
            <a:r>
              <a:rPr lang="en-US" altLang="zh-CN" sz="2800" dirty="0" smtClean="0"/>
              <a:t>LAMP</a:t>
            </a:r>
            <a:r>
              <a:rPr lang="zh-CN" altLang="en-US" sz="2800" dirty="0" smtClean="0"/>
              <a:t>站点由小到大的成长过程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4797152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 由简单到复杂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 各阶段面对的技术挑战与处理办法</a:t>
            </a: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1916832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任何大型站点都有一个成长过程；同时，任何大型站点都可以拆分成若干成子系统。架构师必须深刻理解每一阶段的架构异同点及可能的瓶颈所在。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架构师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67544" y="1124744"/>
            <a:ext cx="7920880" cy="2304256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高可用 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可扩展 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监控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成本控制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推荐阅读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67545" y="1124744"/>
            <a:ext cx="4608512" cy="4536504"/>
          </a:xfrm>
        </p:spPr>
        <p:txBody>
          <a:bodyPr/>
          <a:lstStyle/>
          <a:p>
            <a:r>
              <a:rPr lang="en-US" altLang="zh-CN" sz="2000" b="1" dirty="0" smtClean="0"/>
              <a:t>Scalable Internet Architectures</a:t>
            </a:r>
          </a:p>
          <a:p>
            <a:r>
              <a:rPr lang="en-US" altLang="zh-CN" sz="2000" b="1" dirty="0" smtClean="0"/>
              <a:t>Building Scalable Web Sites   *</a:t>
            </a:r>
          </a:p>
          <a:p>
            <a:r>
              <a:rPr lang="en-US" altLang="zh-CN" sz="2000" b="1" dirty="0" smtClean="0"/>
              <a:t>High Performance Web Sites  *</a:t>
            </a:r>
          </a:p>
          <a:p>
            <a:r>
              <a:rPr lang="en-US" altLang="zh-CN" sz="2000" b="1" dirty="0" smtClean="0"/>
              <a:t>High Performance MySQL</a:t>
            </a:r>
          </a:p>
          <a:p>
            <a:r>
              <a:rPr lang="en-US" altLang="zh-CN" sz="2000" b="1" dirty="0" smtClean="0"/>
              <a:t>MySQL High Availability</a:t>
            </a:r>
          </a:p>
          <a:p>
            <a:endParaRPr lang="en-US" altLang="zh-CN" sz="2000" b="1" dirty="0" smtClean="0"/>
          </a:p>
          <a:p>
            <a:r>
              <a:rPr lang="en-US" altLang="zh-CN" sz="1200" dirty="0" smtClean="0">
                <a:latin typeface="+mn-ea"/>
              </a:rPr>
              <a:t>* </a:t>
            </a:r>
            <a:r>
              <a:rPr lang="zh-CN" altLang="en-US" sz="1200" dirty="0" smtClean="0">
                <a:latin typeface="+mn-ea"/>
              </a:rPr>
              <a:t>有中文版本</a:t>
            </a:r>
            <a:endParaRPr lang="en-US" altLang="zh-CN" sz="1200" dirty="0" smtClean="0">
              <a:latin typeface="+mn-ea"/>
            </a:endParaRPr>
          </a:p>
          <a:p>
            <a:endParaRPr lang="en-US" altLang="zh-CN" sz="2000" b="1" dirty="0" smtClean="0"/>
          </a:p>
          <a:p>
            <a:endParaRPr lang="zh-CN" altLang="en-US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412776"/>
            <a:ext cx="166923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1340768"/>
            <a:ext cx="1584176" cy="209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4808" y="3645024"/>
            <a:ext cx="177345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280" y="3789040"/>
            <a:ext cx="160619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3848" y="3645024"/>
            <a:ext cx="191239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95736" y="2708920"/>
            <a:ext cx="525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i="1" dirty="0" smtClean="0">
                <a:solidFill>
                  <a:srgbClr val="C00000"/>
                </a:solidFill>
              </a:rPr>
              <a:t>谢谢！</a:t>
            </a:r>
            <a:endParaRPr lang="en-US" sz="6000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MSN: </a:t>
            </a:r>
            <a:r>
              <a:rPr lang="en-US" altLang="zh-CN" dirty="0" smtClean="0">
                <a:hlinkClick r:id="rId2"/>
              </a:rPr>
              <a:t>haohappy@php.net</a:t>
            </a:r>
            <a:endParaRPr lang="en-US" altLang="zh-CN" dirty="0" smtClean="0"/>
          </a:p>
          <a:p>
            <a:r>
              <a:rPr lang="en-US" altLang="zh-CN" dirty="0" smtClean="0"/>
              <a:t>QQ: 48730696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架构的演变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单机  </a:t>
            </a:r>
            <a:r>
              <a:rPr lang="en-US" altLang="zh-CN" dirty="0" smtClean="0"/>
              <a:t>One Box</a:t>
            </a:r>
            <a:endParaRPr lang="zh-CN" altLang="en-US" dirty="0"/>
          </a:p>
        </p:txBody>
      </p:sp>
      <p:pic>
        <p:nvPicPr>
          <p:cNvPr id="7" name="Picture 6" descr="one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844824"/>
            <a:ext cx="3348918" cy="4032448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251520" y="1268760"/>
            <a:ext cx="47525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 smtClean="0">
                <a:ea typeface="宋体" pitchFamily="2" charset="-122"/>
              </a:rPr>
              <a:t>简单</a:t>
            </a: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应用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访问量小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</a:rPr>
              <a:t> Apache/PHP/MySQL </a:t>
            </a:r>
            <a:r>
              <a:rPr lang="zh-CN" altLang="en-US" dirty="0" smtClean="0">
                <a:ea typeface="宋体" pitchFamily="2" charset="-122"/>
              </a:rPr>
              <a:t>在同一主机上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/>
              <a:t>瓶颈</a:t>
            </a:r>
            <a:endParaRPr lang="en-US" altLang="zh-CN" dirty="0" smtClean="0">
              <a:ea typeface="宋体" pitchFamily="2" charset="-122"/>
            </a:endParaRP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通常先出现在数据库，然后才是</a:t>
            </a:r>
            <a:r>
              <a:rPr lang="en-US" altLang="zh-CN" dirty="0" smtClean="0">
                <a:ea typeface="宋体" pitchFamily="2" charset="-122"/>
              </a:rPr>
              <a:t>Apache/</a:t>
            </a:r>
            <a:r>
              <a:rPr lang="en-US" altLang="zh-CN" dirty="0" err="1" smtClean="0">
                <a:ea typeface="宋体" pitchFamily="2" charset="-122"/>
              </a:rPr>
              <a:t>php</a:t>
            </a:r>
            <a:endParaRPr lang="en-US" altLang="zh-CN" dirty="0" smtClean="0">
              <a:ea typeface="宋体" pitchFamily="2" charset="-122"/>
            </a:endParaRP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硬盘</a:t>
            </a:r>
            <a:r>
              <a:rPr lang="en-US" altLang="zh-CN" dirty="0" smtClean="0">
                <a:ea typeface="宋体" pitchFamily="2" charset="-122"/>
              </a:rPr>
              <a:t> I/O (</a:t>
            </a:r>
            <a:r>
              <a:rPr lang="en-US" altLang="zh-CN" dirty="0" err="1" smtClean="0">
                <a:ea typeface="宋体" pitchFamily="2" charset="-122"/>
              </a:rPr>
              <a:t>Innodb</a:t>
            </a:r>
            <a:r>
              <a:rPr lang="en-US" altLang="zh-CN" dirty="0" smtClean="0">
                <a:ea typeface="宋体" pitchFamily="2" charset="-122"/>
              </a:rPr>
              <a:t>) </a:t>
            </a:r>
            <a:r>
              <a:rPr lang="zh-CN" altLang="en-US" dirty="0" smtClean="0">
                <a:ea typeface="宋体" pitchFamily="2" charset="-122"/>
              </a:rPr>
              <a:t>或</a:t>
            </a:r>
            <a:r>
              <a:rPr lang="en-US" altLang="zh-CN" dirty="0" err="1" smtClean="0">
                <a:ea typeface="宋体" pitchFamily="2" charset="-122"/>
              </a:rPr>
              <a:t>MyISAM</a:t>
            </a:r>
            <a:r>
              <a:rPr lang="zh-CN" altLang="en-US" dirty="0" smtClean="0">
                <a:ea typeface="宋体" pitchFamily="2" charset="-122"/>
              </a:rPr>
              <a:t>锁等待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架构的演变 </a:t>
            </a:r>
            <a:r>
              <a:rPr lang="en-US" altLang="zh-CN" dirty="0" smtClean="0"/>
              <a:t>-  </a:t>
            </a:r>
            <a:r>
              <a:rPr lang="zh-CN" altLang="en-US" dirty="0" smtClean="0"/>
              <a:t>双机  </a:t>
            </a:r>
            <a:r>
              <a:rPr lang="en-US" altLang="zh-CN" dirty="0" smtClean="0"/>
              <a:t>Two Box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5536" y="1340768"/>
            <a:ext cx="46805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访问量逐渐增大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</a:rPr>
              <a:t> Apache/PHP</a:t>
            </a:r>
            <a:r>
              <a:rPr lang="zh-CN" altLang="en-US" dirty="0" smtClean="0">
                <a:ea typeface="宋体" pitchFamily="2" charset="-122"/>
              </a:rPr>
              <a:t>在</a:t>
            </a:r>
            <a:r>
              <a:rPr lang="en-US" altLang="zh-CN" dirty="0" smtClean="0">
                <a:ea typeface="宋体" pitchFamily="2" charset="-122"/>
              </a:rPr>
              <a:t>Server  A</a:t>
            </a:r>
            <a:r>
              <a:rPr lang="zh-CN" altLang="en-US" dirty="0" smtClean="0">
                <a:ea typeface="宋体" pitchFamily="2" charset="-122"/>
              </a:rPr>
              <a:t>；</a:t>
            </a:r>
            <a:r>
              <a:rPr lang="en-US" altLang="zh-CN" dirty="0" smtClean="0">
                <a:ea typeface="宋体" pitchFamily="2" charset="-122"/>
              </a:rPr>
              <a:t>MySQL </a:t>
            </a:r>
            <a:r>
              <a:rPr lang="zh-CN" altLang="en-US" dirty="0" smtClean="0">
                <a:ea typeface="宋体" pitchFamily="2" charset="-122"/>
              </a:rPr>
              <a:t>在</a:t>
            </a:r>
            <a:r>
              <a:rPr lang="en-US" altLang="zh-CN" dirty="0" smtClean="0">
                <a:ea typeface="宋体" pitchFamily="2" charset="-122"/>
              </a:rPr>
              <a:t>Server B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/>
              <a:t>瓶颈</a:t>
            </a:r>
            <a:endParaRPr lang="en-US" altLang="zh-CN" dirty="0" smtClean="0">
              <a:ea typeface="宋体" pitchFamily="2" charset="-122"/>
            </a:endParaRP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硬盘</a:t>
            </a:r>
            <a:r>
              <a:rPr lang="en-US" altLang="zh-CN" dirty="0" smtClean="0">
                <a:ea typeface="宋体" pitchFamily="2" charset="-122"/>
              </a:rPr>
              <a:t> I/O (</a:t>
            </a:r>
            <a:r>
              <a:rPr lang="en-US" altLang="zh-CN" dirty="0" err="1" smtClean="0">
                <a:ea typeface="宋体" pitchFamily="2" charset="-122"/>
              </a:rPr>
              <a:t>Innodb</a:t>
            </a:r>
            <a:r>
              <a:rPr lang="en-US" altLang="zh-CN" dirty="0" smtClean="0">
                <a:ea typeface="宋体" pitchFamily="2" charset="-122"/>
              </a:rPr>
              <a:t>) </a:t>
            </a:r>
            <a:r>
              <a:rPr lang="zh-CN" altLang="en-US" dirty="0" smtClean="0">
                <a:ea typeface="宋体" pitchFamily="2" charset="-122"/>
              </a:rPr>
              <a:t>或</a:t>
            </a:r>
            <a:r>
              <a:rPr lang="en-US" altLang="zh-CN" dirty="0" err="1" smtClean="0">
                <a:ea typeface="宋体" pitchFamily="2" charset="-122"/>
              </a:rPr>
              <a:t>MyISAM</a:t>
            </a:r>
            <a:r>
              <a:rPr lang="zh-CN" altLang="en-US" dirty="0" smtClean="0">
                <a:ea typeface="宋体" pitchFamily="2" charset="-122"/>
              </a:rPr>
              <a:t>锁等待</a:t>
            </a:r>
            <a:endParaRPr lang="en-US" altLang="zh-CN" dirty="0" smtClean="0">
              <a:ea typeface="宋体" pitchFamily="2" charset="-122"/>
            </a:endParaRP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网络</a:t>
            </a:r>
            <a:r>
              <a:rPr lang="en-US" altLang="zh-CN" dirty="0" smtClean="0">
                <a:ea typeface="宋体" pitchFamily="2" charset="-122"/>
              </a:rPr>
              <a:t>I/O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9" name="Picture 4" descr="two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124744"/>
            <a:ext cx="3490913" cy="539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架构的演变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7544" y="1124744"/>
            <a:ext cx="6048672" cy="792163"/>
          </a:xfrm>
        </p:spPr>
        <p:txBody>
          <a:bodyPr/>
          <a:lstStyle/>
          <a:p>
            <a:r>
              <a:rPr lang="zh-CN" altLang="en-US" dirty="0" smtClean="0"/>
              <a:t>多机 </a:t>
            </a:r>
            <a:r>
              <a:rPr lang="en-US" altLang="zh-CN" dirty="0" smtClean="0">
                <a:ea typeface="宋体" pitchFamily="2" charset="-122"/>
              </a:rPr>
              <a:t>Many Boxes with Replication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1988840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访问量继续增大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</a:rPr>
              <a:t> MySQL</a:t>
            </a:r>
            <a:r>
              <a:rPr lang="zh-CN" altLang="en-US" dirty="0" smtClean="0">
                <a:ea typeface="宋体" pitchFamily="2" charset="-122"/>
              </a:rPr>
              <a:t>主从复制及读写分离 </a:t>
            </a:r>
            <a:r>
              <a:rPr lang="en-US" altLang="zh-CN" dirty="0" smtClean="0">
                <a:ea typeface="宋体" pitchFamily="2" charset="-122"/>
              </a:rPr>
              <a:t>(master </a:t>
            </a:r>
            <a:r>
              <a:rPr lang="zh-CN" altLang="en-US" dirty="0" smtClean="0">
                <a:ea typeface="宋体" pitchFamily="2" charset="-122"/>
              </a:rPr>
              <a:t>负责</a:t>
            </a:r>
            <a:r>
              <a:rPr lang="en-US" altLang="zh-CN" dirty="0" smtClean="0">
                <a:ea typeface="宋体" pitchFamily="2" charset="-122"/>
              </a:rPr>
              <a:t>IN/UP/DEL, slave</a:t>
            </a:r>
            <a:r>
              <a:rPr lang="zh-CN" altLang="en-US" dirty="0" smtClean="0">
                <a:ea typeface="宋体" pitchFamily="2" charset="-122"/>
              </a:rPr>
              <a:t>负责</a:t>
            </a:r>
            <a:r>
              <a:rPr lang="en-US" altLang="zh-CN" dirty="0" smtClean="0">
                <a:ea typeface="宋体" pitchFamily="2" charset="-122"/>
              </a:rPr>
              <a:t> SELECT)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</a:rPr>
              <a:t>SELECT, IN/UP/DEL</a:t>
            </a:r>
            <a:r>
              <a:rPr lang="zh-CN" altLang="en-US" dirty="0" smtClean="0">
                <a:ea typeface="宋体" pitchFamily="2" charset="-122"/>
              </a:rPr>
              <a:t>可以在应用程序内指定访问不同服务器 （如使用不同的</a:t>
            </a:r>
            <a:r>
              <a:rPr lang="en-US" altLang="zh-CN" dirty="0" smtClean="0">
                <a:ea typeface="宋体" pitchFamily="2" charset="-122"/>
              </a:rPr>
              <a:t>handle</a:t>
            </a:r>
            <a:r>
              <a:rPr lang="zh-CN" altLang="en-US" dirty="0" smtClean="0">
                <a:ea typeface="宋体" pitchFamily="2" charset="-122"/>
              </a:rPr>
              <a:t>或</a:t>
            </a:r>
            <a:r>
              <a:rPr lang="en-US" altLang="zh-CN" dirty="0" smtClean="0">
                <a:ea typeface="宋体" pitchFamily="2" charset="-122"/>
              </a:rPr>
              <a:t>Db Adapter</a:t>
            </a:r>
            <a:r>
              <a:rPr lang="zh-CN" altLang="en-US" dirty="0" smtClean="0">
                <a:ea typeface="宋体" pitchFamily="2" charset="-122"/>
              </a:rPr>
              <a:t>）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</a:rPr>
              <a:t>WEB Server</a:t>
            </a:r>
            <a:r>
              <a:rPr lang="zh-CN" altLang="en-US" dirty="0" smtClean="0">
                <a:ea typeface="宋体" pitchFamily="2" charset="-122"/>
              </a:rPr>
              <a:t>可能需要使用负载均衡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架构的演变 </a:t>
            </a:r>
            <a:r>
              <a:rPr lang="en-US" altLang="zh-CN" dirty="0" smtClean="0"/>
              <a:t>-</a:t>
            </a:r>
            <a:r>
              <a:rPr lang="zh-CN" altLang="en-US" dirty="0" smtClean="0"/>
              <a:t>多机 </a:t>
            </a:r>
            <a:r>
              <a:rPr lang="en-US" altLang="zh-CN" dirty="0" smtClean="0">
                <a:ea typeface="宋体" pitchFamily="2" charset="-122"/>
              </a:rPr>
              <a:t>Many Boxes with Replication</a:t>
            </a:r>
            <a:endParaRPr lang="zh-CN" altLang="en-US" dirty="0"/>
          </a:p>
        </p:txBody>
      </p:sp>
      <p:pic>
        <p:nvPicPr>
          <p:cNvPr id="6" name="Picture 5" descr="many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6080720" cy="47421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架构的演变 －阶段性成果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7544" y="1124744"/>
            <a:ext cx="8208912" cy="367240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恭喜！  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你终于拥有了一个可以</a:t>
            </a:r>
            <a:r>
              <a:rPr lang="zh-CN" altLang="en-US" sz="1400" dirty="0" smtClean="0"/>
              <a:t>（勉强</a:t>
            </a:r>
            <a:r>
              <a:rPr lang="en-US" altLang="zh-CN" sz="1400" dirty="0" smtClean="0"/>
              <a:t>?</a:t>
            </a:r>
            <a:r>
              <a:rPr lang="zh-CN" altLang="en-US" sz="1400" dirty="0" smtClean="0"/>
              <a:t>）</a:t>
            </a:r>
            <a:r>
              <a:rPr lang="zh-CN" altLang="en-US" dirty="0" smtClean="0"/>
              <a:t>称得上“大型”的网站！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100w PV/day?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429000"/>
            <a:ext cx="21209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915816" y="587727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挑战才刚刚开始！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架构的演变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遇到新问题</a:t>
            </a:r>
            <a:endParaRPr lang="zh-CN" altLang="en-US" dirty="0"/>
          </a:p>
        </p:txBody>
      </p:sp>
      <p:pic>
        <p:nvPicPr>
          <p:cNvPr id="9" name="Picture 5" descr="many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276872"/>
            <a:ext cx="4464496" cy="348168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3528" y="1052736"/>
            <a:ext cx="446449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MySQL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1. Slave Lag  </a:t>
            </a:r>
            <a:r>
              <a:rPr lang="zh-CN" altLang="en-US" dirty="0" smtClean="0"/>
              <a:t>每台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数据完全一样。有的忙，有的闲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 </a:t>
            </a:r>
            <a:r>
              <a:rPr lang="zh-CN" altLang="en-US" dirty="0" smtClean="0"/>
              <a:t>数据量越来越大，单表过大，查询效率太低；</a:t>
            </a:r>
            <a:endParaRPr lang="en-US" altLang="zh-CN" dirty="0" smtClean="0"/>
          </a:p>
          <a:p>
            <a:endParaRPr lang="en-US" altLang="zh-CN" sz="1600" dirty="0" smtClean="0">
              <a:solidFill>
                <a:srgbClr val="00CC00"/>
              </a:solidFill>
            </a:endParaRPr>
          </a:p>
          <a:p>
            <a:r>
              <a:rPr lang="zh-CN" altLang="en-US" sz="1600" dirty="0" smtClean="0">
                <a:solidFill>
                  <a:srgbClr val="00CC00"/>
                </a:solidFill>
              </a:rPr>
              <a:t>综合</a:t>
            </a:r>
            <a:r>
              <a:rPr lang="en-US" altLang="zh-CN" sz="1600" dirty="0" smtClean="0">
                <a:solidFill>
                  <a:srgbClr val="00CC00"/>
                </a:solidFill>
              </a:rPr>
              <a:t>1.2. </a:t>
            </a:r>
            <a:r>
              <a:rPr lang="zh-CN" altLang="en-US" sz="1600" dirty="0" smtClean="0">
                <a:solidFill>
                  <a:srgbClr val="00CC00"/>
                </a:solidFill>
              </a:rPr>
              <a:t>通常采用</a:t>
            </a:r>
            <a:endParaRPr lang="en-US" altLang="zh-CN" sz="1600" dirty="0" smtClean="0">
              <a:solidFill>
                <a:srgbClr val="00CC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00CC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CC00"/>
                </a:solidFill>
              </a:rPr>
              <a:t>memcached</a:t>
            </a:r>
            <a:r>
              <a:rPr lang="zh-CN" altLang="en-US" sz="1600" dirty="0" smtClean="0">
                <a:solidFill>
                  <a:srgbClr val="00CC00"/>
                </a:solidFill>
              </a:rPr>
              <a:t>数据缓存</a:t>
            </a:r>
            <a:r>
              <a:rPr lang="en-US" altLang="zh-CN" sz="1600" dirty="0" smtClean="0">
                <a:solidFill>
                  <a:srgbClr val="00CC00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00CC00"/>
                </a:solidFill>
              </a:rPr>
              <a:t> MySQL</a:t>
            </a:r>
            <a:r>
              <a:rPr lang="zh-CN" altLang="en-US" sz="1600" dirty="0" smtClean="0">
                <a:solidFill>
                  <a:srgbClr val="00CC00"/>
                </a:solidFill>
              </a:rPr>
              <a:t>水平扩展（库表拆分）</a:t>
            </a:r>
            <a:endParaRPr lang="en-US" altLang="zh-CN" sz="1600" dirty="0" smtClean="0">
              <a:solidFill>
                <a:srgbClr val="00CC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Web Server </a:t>
            </a:r>
            <a:r>
              <a:rPr lang="zh-CN" altLang="en-US" dirty="0" smtClean="0"/>
              <a:t>负载过高 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CC00"/>
                </a:solidFill>
              </a:rPr>
              <a:t> 提高</a:t>
            </a:r>
            <a:r>
              <a:rPr lang="en-US" altLang="zh-CN" dirty="0" smtClean="0">
                <a:solidFill>
                  <a:srgbClr val="00CC00"/>
                </a:solidFill>
              </a:rPr>
              <a:t>PHP</a:t>
            </a:r>
            <a:r>
              <a:rPr lang="zh-CN" altLang="en-US" dirty="0" smtClean="0">
                <a:solidFill>
                  <a:srgbClr val="00CC00"/>
                </a:solidFill>
              </a:rPr>
              <a:t>代码执行效率 </a:t>
            </a:r>
            <a:r>
              <a:rPr lang="en-US" altLang="zh-CN" dirty="0" err="1" smtClean="0">
                <a:solidFill>
                  <a:srgbClr val="00CC00"/>
                </a:solidFill>
              </a:rPr>
              <a:t>Opcode</a:t>
            </a:r>
            <a:r>
              <a:rPr lang="en-US" altLang="zh-CN" dirty="0" smtClean="0">
                <a:solidFill>
                  <a:srgbClr val="00CC00"/>
                </a:solidFill>
              </a:rPr>
              <a:t> Cache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CC00"/>
                </a:solidFill>
              </a:rPr>
              <a:t> 静态文件缓存  </a:t>
            </a:r>
            <a:r>
              <a:rPr lang="en-US" altLang="zh-CN" dirty="0" smtClean="0">
                <a:solidFill>
                  <a:srgbClr val="00CC00"/>
                </a:solidFill>
              </a:rPr>
              <a:t>Squid/Varnish / CDN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CC00"/>
                </a:solidFill>
              </a:rPr>
              <a:t> 负载均衡</a:t>
            </a:r>
            <a:endParaRPr lang="en-US" altLang="zh-CN" dirty="0" smtClean="0">
              <a:solidFill>
                <a:srgbClr val="00CC00"/>
              </a:solidFill>
            </a:endParaRPr>
          </a:p>
          <a:p>
            <a:pPr>
              <a:buFont typeface="Arial" pitchFamily="34" charset="0"/>
              <a:buChar char="•"/>
            </a:pPr>
            <a:endParaRPr lang="zh-CN" altLang="en-US" dirty="0">
              <a:solidFill>
                <a:srgbClr val="00CC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44208" y="4005064"/>
            <a:ext cx="1944216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Cache Tier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52320" y="3429000"/>
            <a:ext cx="1080120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Web Tier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283968" y="4365104"/>
            <a:ext cx="4608512" cy="1512168"/>
            <a:chOff x="4283968" y="4365104"/>
            <a:chExt cx="4608512" cy="1512168"/>
          </a:xfrm>
        </p:grpSpPr>
        <p:sp>
          <p:nvSpPr>
            <p:cNvPr id="13" name="矩形 12"/>
            <p:cNvSpPr/>
            <p:nvPr/>
          </p:nvSpPr>
          <p:spPr>
            <a:xfrm>
              <a:off x="4283968" y="4365104"/>
              <a:ext cx="4608512" cy="1224136"/>
            </a:xfrm>
            <a:prstGeom prst="rect">
              <a:avLst/>
            </a:prstGeom>
            <a:noFill/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812360" y="5589240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DB Tier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perfectwor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</TotalTime>
  <Words>853</Words>
  <Application>Microsoft Office PowerPoint</Application>
  <PresentationFormat>全屏显示(4:3)</PresentationFormat>
  <Paragraphs>198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perfectworld</vt:lpstr>
      <vt:lpstr>大型互联网应用架构设计 </vt:lpstr>
      <vt:lpstr>幻灯片 2</vt:lpstr>
      <vt:lpstr>幻灯片 3</vt:lpstr>
      <vt:lpstr>架构的演变 - 单机  One Box</vt:lpstr>
      <vt:lpstr>架构的演变 -  双机  Two Box</vt:lpstr>
      <vt:lpstr>架构的演变</vt:lpstr>
      <vt:lpstr>架构的演变 -多机 Many Boxes with Replication</vt:lpstr>
      <vt:lpstr>架构的演变 －阶段性成果</vt:lpstr>
      <vt:lpstr>架构的演变 –遇到新问题</vt:lpstr>
      <vt:lpstr>架构的演变 – 系统分层</vt:lpstr>
      <vt:lpstr>架构的演变 – 系统分层 – Web Tier</vt:lpstr>
      <vt:lpstr>架构的演变 – 系统分层 – Web Tier</vt:lpstr>
      <vt:lpstr>架构的演变 – 系统分层</vt:lpstr>
      <vt:lpstr>架构的演变 – 系统分层 – Cache Tier</vt:lpstr>
      <vt:lpstr>架构的演变 – 系统分层 – Cache Tier</vt:lpstr>
      <vt:lpstr>架构的演变 – 系统分层 – Cache Tier</vt:lpstr>
      <vt:lpstr>架构的演变 – 系统分层 – Cache Tier</vt:lpstr>
      <vt:lpstr>架构的演变 – 系统分层</vt:lpstr>
      <vt:lpstr>架构的演变 – Db Tier - MySQL数据库集群</vt:lpstr>
      <vt:lpstr>架构的演变 - MySQL库表散列</vt:lpstr>
      <vt:lpstr>架构的演变 - MySQL库表散列</vt:lpstr>
      <vt:lpstr>架构的演变 - MySQL库表散列</vt:lpstr>
      <vt:lpstr>架构的演变 - MySQL库表散列</vt:lpstr>
      <vt:lpstr>架构的演变 – Db Tier - NoSQL</vt:lpstr>
      <vt:lpstr>架构的演变 – File Tier</vt:lpstr>
      <vt:lpstr>实例</vt:lpstr>
      <vt:lpstr>架构的演变 -跨机房 Cross the datacenters</vt:lpstr>
      <vt:lpstr>架构的演变 -跨机房 Cross the datacenters</vt:lpstr>
      <vt:lpstr>其他需要注意的：</vt:lpstr>
      <vt:lpstr>架构师</vt:lpstr>
      <vt:lpstr>推荐阅读</vt:lpstr>
      <vt:lpstr>幻灯片 32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大型互联网应用架构设计 </dc:title>
  <cp:lastModifiedBy>Administrator</cp:lastModifiedBy>
  <cp:revision>270</cp:revision>
  <dcterms:modified xsi:type="dcterms:W3CDTF">2010-12-13T07:17:46Z</dcterms:modified>
</cp:coreProperties>
</file>