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506" r:id="rId2"/>
    <p:sldId id="557" r:id="rId3"/>
    <p:sldId id="532" r:id="rId4"/>
    <p:sldId id="531" r:id="rId5"/>
    <p:sldId id="519" r:id="rId6"/>
    <p:sldId id="533" r:id="rId7"/>
    <p:sldId id="534" r:id="rId8"/>
    <p:sldId id="535" r:id="rId9"/>
    <p:sldId id="544" r:id="rId10"/>
    <p:sldId id="540" r:id="rId11"/>
    <p:sldId id="542" r:id="rId12"/>
    <p:sldId id="552" r:id="rId13"/>
    <p:sldId id="558" r:id="rId14"/>
    <p:sldId id="559" r:id="rId15"/>
    <p:sldId id="561" r:id="rId16"/>
    <p:sldId id="560" r:id="rId17"/>
    <p:sldId id="520" r:id="rId18"/>
    <p:sldId id="543" r:id="rId19"/>
    <p:sldId id="551" r:id="rId20"/>
    <p:sldId id="514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4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92"/>
  </p:normalViewPr>
  <p:slideViewPr>
    <p:cSldViewPr>
      <p:cViewPr varScale="1">
        <p:scale>
          <a:sx n="127" d="100"/>
          <a:sy n="127" d="100"/>
        </p:scale>
        <p:origin x="184" y="496"/>
      </p:cViewPr>
      <p:guideLst>
        <p:guide orient="horz" pos="15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简单聊聊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运行过程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之前说的事件回调队列，被称为事件队列，任务队列，消息队列。</a:t>
            </a:r>
          </a:p>
          <a:p>
            <a:endParaRPr lang="zh-CN" altLang="en-US"/>
          </a:p>
          <a:p>
            <a:r>
              <a:rPr lang="zh-CN" altLang="en-US"/>
              <a:t>作业队列，也成为 微任务队列。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作业队列的特点是什么呢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定义：Promise 是一个对象，是一个用作延迟（也可能是异步）计算的最终结果的占位符。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promise 就像一个收据。它代表着还没有准备好的值，但等它准备好了才可以用。</a:t>
            </a:r>
          </a:p>
          <a:p>
            <a:endParaRPr lang="en-US" altLang="zh-CN" dirty="0"/>
          </a:p>
          <a:p>
            <a:r>
              <a:rPr lang="zh-CN" altLang="en-US" dirty="0"/>
              <a:t>例如，现在我将一个苹果放入盒子中，我希望得到苹果切片。</a:t>
            </a:r>
            <a:r>
              <a:rPr lang="en-US" altLang="zh-CN" dirty="0"/>
              <a:t>promise</a:t>
            </a:r>
            <a:r>
              <a:rPr lang="zh-CN" altLang="en-US" dirty="0"/>
              <a:t>就相当于对未来结果的票据。</a:t>
            </a:r>
          </a:p>
          <a:p>
            <a:endParaRPr lang="zh-CN" altLang="en-US" dirty="0"/>
          </a:p>
          <a:p>
            <a:r>
              <a:rPr lang="zh-CN" altLang="en-US" dirty="0"/>
              <a:t>有及早求值（evaluated eagerly）的特点。只要声明并将其绑定到变量，就立即开始执行</a:t>
            </a:r>
          </a:p>
          <a:p>
            <a:endParaRPr lang="zh-CN" altLang="en-US" dirty="0"/>
          </a:p>
          <a:p>
            <a:r>
              <a:rPr lang="en-US" altLang="zh-CN" dirty="0"/>
              <a:t>then</a:t>
            </a:r>
            <a:r>
              <a:rPr lang="zh-CN" altLang="en-US" dirty="0"/>
              <a:t>接受两个参数， </a:t>
            </a:r>
            <a:r>
              <a:rPr lang="en-US" altLang="zh-CN" dirty="0"/>
              <a:t>resolve</a:t>
            </a:r>
            <a:r>
              <a:rPr lang="zh-CN" altLang="en-US" dirty="0"/>
              <a:t>，</a:t>
            </a:r>
            <a:r>
              <a:rPr lang="en-US" altLang="zh-CN" dirty="0"/>
              <a:t> reject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是单线程的，程序代码有一定的执行顺序。在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执行过程中，如果某一任务执行时间较长，那么整个程序的运行会被卡住。我们希望将耗时较长的任务，延时处理</a:t>
            </a:r>
          </a:p>
          <a:p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当调用栈有函数要执行</a:t>
            </a:r>
            <a:r>
              <a:rPr lang="zh-CN" altLang="en-US">
                <a:sym typeface="+mn-ea"/>
              </a:rPr>
              <a:t>，浏览器会被阻塞住，不能渲染，也不能运行其他代码。页面会进入假死，无法操作。当浏览器长一段时间，大多数浏览器都会报一个错误，询问你是否想终止 web 页面。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又是如何处理异步的呢？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我们先来了解一下</a:t>
            </a:r>
            <a:r>
              <a:rPr lang="en-US" altLang="zh-CN"/>
              <a:t>JS</a:t>
            </a:r>
            <a:r>
              <a:rPr lang="zh-CN" altLang="en-US"/>
              <a:t>引擎，  以 </a:t>
            </a:r>
            <a:r>
              <a:rPr lang="en-US" altLang="zh-CN"/>
              <a:t>chrome </a:t>
            </a:r>
            <a:r>
              <a:rPr lang="zh-CN" altLang="en-US"/>
              <a:t>的 </a:t>
            </a:r>
            <a:r>
              <a:rPr lang="en-US" altLang="zh-CN"/>
              <a:t>V8</a:t>
            </a:r>
            <a:r>
              <a:rPr lang="zh-CN" altLang="en-US"/>
              <a:t>引擎 为例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调用栈是一种数据结构   栈  先进后出</a:t>
            </a:r>
          </a:p>
          <a:p>
            <a:endParaRPr lang="zh-CN" altLang="en-US"/>
          </a:p>
          <a:p>
            <a:r>
              <a:rPr lang="zh-CN" altLang="en-US"/>
              <a:t>下面我们来看一下调用栈的一个实例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如果一直向调用栈中放置函数，就会出现 堆栈溢出</a:t>
            </a:r>
          </a:p>
          <a:p>
            <a:endParaRPr lang="zh-CN" altLang="en-US"/>
          </a:p>
          <a:p>
            <a:r>
              <a:rPr lang="zh-CN" altLang="en-US"/>
              <a:t>例如下面的一个 迭代函数，当我不设置退出条件时，</a:t>
            </a:r>
            <a:r>
              <a:rPr lang="en-US" altLang="zh-CN"/>
              <a:t>total</a:t>
            </a:r>
            <a:r>
              <a:rPr lang="zh-CN" altLang="en-US"/>
              <a:t>就会一直被放置到调用栈中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事实上，JS 引擎不是单独运行的 —— 它运行在一个宿主环境中，对于大多数开发者来说就是典型的浏览器和 Node.js。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除了浏览器和</a:t>
            </a:r>
            <a:r>
              <a:rPr lang="en-US" altLang="zh-CN"/>
              <a:t>nodejs</a:t>
            </a:r>
            <a:r>
              <a:rPr lang="zh-CN" altLang="en-US"/>
              <a:t>环境，</a:t>
            </a:r>
            <a:r>
              <a:rPr lang="en-US" altLang="zh-CN"/>
              <a:t>JS</a:t>
            </a:r>
            <a:r>
              <a:rPr lang="zh-CN" altLang="en-US"/>
              <a:t>还被应用到机械设备上。每个设备都代表了一种不同类型的 JS 引擎的宿主环境。</a:t>
            </a:r>
          </a:p>
          <a:p>
            <a:endParaRPr lang="zh-CN" altLang="en-US"/>
          </a:p>
          <a:p>
            <a:r>
              <a:rPr lang="zh-CN" altLang="en-US"/>
              <a:t>所有的环境都有一个共同点，就是都拥有一个 事件循环 的内置机制。它随着时间的推移每次都去调用 JS 引擎去处理程序中多个块的执行。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/>
              <a:t>回调队列也被称为</a:t>
            </a:r>
            <a:r>
              <a:rPr lang="en-US" altLang="zh-CN"/>
              <a:t>“</a:t>
            </a:r>
            <a:r>
              <a:rPr lang="zh-CN" altLang="en-US"/>
              <a:t>任务队列</a:t>
            </a:r>
            <a:r>
              <a:rPr lang="en-US" altLang="zh-CN"/>
              <a:t>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我们先看一个栗子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6329045" cy="37211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3"/>
          </p:nvPr>
        </p:nvSpPr>
        <p:spPr>
          <a:xfrm>
            <a:off x="4646295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half" idx="14"/>
          </p:nvPr>
        </p:nvSpPr>
        <p:spPr>
          <a:xfrm>
            <a:off x="4646295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57200" y="1150620"/>
            <a:ext cx="4040505" cy="34442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half" idx="14"/>
          </p:nvPr>
        </p:nvSpPr>
        <p:spPr>
          <a:xfrm>
            <a:off x="4646295" y="1150620"/>
            <a:ext cx="4040505" cy="34442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6255385" cy="39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6"/>
          <a:stretch>
            <a:fillRect/>
          </a:stretch>
        </p:blipFill>
        <p:spPr>
          <a:xfrm rot="10800000" flipV="1">
            <a:off x="0" y="714362"/>
            <a:ext cx="9144000" cy="2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213747" y="247925"/>
            <a:ext cx="1144467" cy="3235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charset="0"/>
        <a:buChar char="Ø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4"/>
          <a:stretch>
            <a:fillRect/>
          </a:stretch>
        </p:blipFill>
        <p:spPr>
          <a:xfrm>
            <a:off x="0" y="4099560"/>
            <a:ext cx="9144000" cy="10439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357172"/>
            <a:ext cx="1584176" cy="44787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0" y="1571618"/>
            <a:ext cx="914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" charset="-122"/>
              </a:rPr>
              <a:t>聊聊</a:t>
            </a:r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" charset="-122"/>
              </a:rPr>
              <a:t>JS</a:t>
            </a:r>
            <a:r>
              <a:rPr kumimoji="1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" charset="-122"/>
              </a:rPr>
              <a:t>异步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0" y="2376072"/>
            <a:ext cx="914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Light" charset="-122"/>
              </a:rPr>
              <a:t>daiq@fxiaoke.com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Light" charset="-122"/>
              </a:rPr>
              <a:t>  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Light" charset="-122"/>
              </a:rPr>
              <a:t>2019.03.21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Noto Sans S Chinese Light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20" y="4509329"/>
            <a:ext cx="6215106" cy="2539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45720" rIns="45720">
            <a:spAutoFit/>
          </a:bodyPr>
          <a:lstStyle>
            <a:lvl1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5pPr>
            <a:lvl6pPr marL="457200" indent="2438400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6pPr>
            <a:lvl7pPr marL="914400" indent="2438400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7pPr>
            <a:lvl8pPr marL="1371600" indent="2438400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8pPr>
            <a:lvl9pPr marL="1828800" indent="2438400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9pPr>
          </a:lstStyle>
          <a:p>
            <a:r>
              <a:rPr lang="zh-CN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微软雅黑" panose="020B0503020204020204" charset="-122"/>
              </a:rPr>
              <a:t>©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微软雅黑" panose="020B0503020204020204" charset="-122"/>
              </a:rPr>
              <a:t>Beijing Facishare Technology Co., Ltd.        www.</a:t>
            </a:r>
            <a:r>
              <a:rPr lang="zh-CN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微软雅黑" panose="020B0503020204020204" charset="-122"/>
              </a:rPr>
              <a:t>fxiaoke.com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565" y="1214120"/>
            <a:ext cx="2527935" cy="22777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console.log('Hi');</a:t>
            </a:r>
          </a:p>
          <a:p>
            <a:pPr marL="0" indent="0">
              <a:buNone/>
            </a:pPr>
            <a:r>
              <a:rPr lang="zh-CN" altLang="en-US" sz="1600"/>
              <a:t>setTimeout(function cb1() { </a:t>
            </a:r>
          </a:p>
          <a:p>
            <a:pPr marL="0" indent="0">
              <a:buNone/>
            </a:pPr>
            <a:r>
              <a:rPr lang="zh-CN" altLang="en-US" sz="1600"/>
              <a:t>    console.log('cb1');</a:t>
            </a:r>
          </a:p>
          <a:p>
            <a:pPr marL="0" indent="0">
              <a:buNone/>
            </a:pPr>
            <a:r>
              <a:rPr lang="zh-CN" altLang="en-US" sz="1600"/>
              <a:t>}, 5000);</a:t>
            </a:r>
          </a:p>
          <a:p>
            <a:pPr marL="0" indent="0">
              <a:buNone/>
            </a:pPr>
            <a:r>
              <a:rPr lang="zh-CN" altLang="en-US" sz="1600"/>
              <a:t>console.log('Bye');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举个例子</a:t>
            </a:r>
          </a:p>
        </p:txBody>
      </p:sp>
      <p:pic>
        <p:nvPicPr>
          <p:cNvPr id="5" name="图片 1" descr="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6" name="图片 2" descr="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7" name="图片 3" descr="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8" name="图片 4" descr="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9" name="图片 5" descr="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10" name="图片 6" descr="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15" name="图片 7" descr="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16" name="图片 8" descr="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17" name="图片 9" descr="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18" name="图片 10" descr="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19" name="图片 11" descr="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20" name="图片 12" descr="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21" name="图片 13" descr="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22" name="图片 14" descr="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23" name="图片 15" descr="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  <p:pic>
        <p:nvPicPr>
          <p:cNvPr id="24" name="图片 16" descr="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0350" y="814070"/>
            <a:ext cx="5760000" cy="43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ES5</a:t>
            </a:r>
            <a:r>
              <a:rPr lang="zh-CN" altLang="en-US"/>
              <a:t>和</a:t>
            </a:r>
            <a:r>
              <a:rPr lang="en-US" altLang="zh-CN"/>
              <a:t>ES6</a:t>
            </a:r>
            <a:r>
              <a:rPr lang="zh-CN" altLang="en-US"/>
              <a:t>事件循环有何不同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ES5 vs ES6 </a:t>
            </a:r>
            <a:r>
              <a:rPr lang="zh-CN" altLang="en-US"/>
              <a:t>？</a:t>
            </a:r>
          </a:p>
          <a:p>
            <a:r>
              <a:rPr lang="en-US" altLang="zh-CN"/>
              <a:t>ES5</a:t>
            </a:r>
            <a:r>
              <a:rPr lang="zh-CN" altLang="en-US"/>
              <a:t>及之前，</a:t>
            </a:r>
            <a:r>
              <a:rPr lang="en-US" altLang="zh-CN"/>
              <a:t> </a:t>
            </a:r>
            <a:r>
              <a:rPr lang="zh-CN" altLang="en-US"/>
              <a:t>JavaScript 自身从未有过任何关于异步的直接概念。</a:t>
            </a:r>
          </a:p>
          <a:p>
            <a:r>
              <a:rPr lang="zh-CN" altLang="en-US"/>
              <a:t>ES6 指定了事件循环该如何工作，这意味着在技术上它属于 JS 引擎的职责范围了，不再是宿主环境的一部分了。造成这种变化的一个主要原因是在 ES6 中引入了 promise，因为后者需要对事件循环队列的调度操作进行直接的、细微的控制。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作业队列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ES6 中介绍了一种叫 “作业队列（Job Queue）” 的新概念。它是事件循环队列之上的一层。</a:t>
            </a:r>
            <a:endParaRPr lang="zh-CN" altLang="en-US"/>
          </a:p>
          <a:p>
            <a:r>
              <a:rPr lang="zh-CN" altLang="en-US"/>
              <a:t>作业队列是一个跟在事件队列的每个 tick 的末尾的一个队列。在事件循环队列的一个 tick 期间可能会发生某些异步操作，这不会导致把一整个新事件添加到事件循环队列中，而是会在当前 tick 的作业队列的末尾添加一项(也就是作业)。</a:t>
            </a:r>
          </a:p>
          <a:p>
            <a:r>
              <a:rPr lang="zh-CN" altLang="en-US"/>
              <a:t>作业有点像 setTimeout(callback, 0) 的“hack”，但是它们引入了一个更加明确、更有保证的执行顺序：稍后执行，但是会尽快执行。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作业队列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作业队列会比事件回调队列拥有更高的优先级。</a:t>
            </a:r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4"/>
          </p:nvPr>
        </p:nvSpPr>
        <p:spPr/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zh-CN" altLang="en-US"/>
              <a:t>console.log('start');</a:t>
            </a:r>
          </a:p>
          <a:p>
            <a:pPr marL="0" indent="0">
              <a:buNone/>
            </a:pPr>
            <a:r>
              <a:rPr lang="zh-CN" altLang="en-US"/>
              <a:t>setTimeout(() =&gt; {</a:t>
            </a:r>
          </a:p>
          <a:p>
            <a:pPr marL="0" indent="0">
              <a:buNone/>
            </a:pPr>
            <a:r>
              <a:rPr lang="zh-CN" altLang="en-US"/>
              <a:t>    console.log('setTimeout');</a:t>
            </a:r>
          </a:p>
          <a:p>
            <a:pPr marL="0" indent="0">
              <a:buNone/>
            </a:pPr>
            <a:r>
              <a:rPr lang="zh-CN" altLang="en-US"/>
              <a:t>}, 0);</a:t>
            </a:r>
          </a:p>
          <a:p>
            <a:pPr marL="0" indent="0">
              <a:buNone/>
            </a:pPr>
            <a:r>
              <a:rPr lang="zh-CN" altLang="en-US"/>
              <a:t>new Promise(resolve =&gt; {</a:t>
            </a:r>
          </a:p>
          <a:p>
            <a:pPr marL="0" indent="0">
              <a:buNone/>
            </a:pPr>
            <a:r>
              <a:rPr lang="zh-CN" altLang="en-US"/>
              <a:t>    console.log('promise1');</a:t>
            </a:r>
          </a:p>
          <a:p>
            <a:pPr marL="0" indent="0">
              <a:buNone/>
            </a:pPr>
            <a:r>
              <a:rPr lang="zh-CN" altLang="en-US"/>
              <a:t>    resolve();</a:t>
            </a:r>
          </a:p>
          <a:p>
            <a:pPr marL="0" indent="0">
              <a:buNone/>
            </a:pPr>
            <a:r>
              <a:rPr lang="zh-CN" altLang="en-US"/>
              <a:t>}).then(() =&gt; {</a:t>
            </a:r>
          </a:p>
          <a:p>
            <a:pPr marL="0" indent="0">
              <a:buNone/>
            </a:pPr>
            <a:r>
              <a:rPr lang="zh-CN" altLang="en-US"/>
              <a:t>    console.log('promise2');</a:t>
            </a:r>
          </a:p>
          <a:p>
            <a:pPr marL="0" indent="0">
              <a:buNone/>
            </a:pPr>
            <a:r>
              <a:rPr lang="zh-CN" altLang="en-US"/>
              <a:t>})</a:t>
            </a:r>
          </a:p>
          <a:p>
            <a:pPr marL="0" indent="0">
              <a:buNone/>
            </a:pPr>
            <a:r>
              <a:rPr lang="zh-CN" altLang="en-US"/>
              <a:t>console.log('end');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作业队列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作业队列会比事件回调队列拥有更高的优先级。</a:t>
            </a:r>
          </a:p>
          <a:p>
            <a:r>
              <a:rPr lang="zh-CN" altLang="en-US"/>
              <a:t>所有在作业中的任务都将在事件队列中的任务之前执行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14"/>
          </p:nvPr>
        </p:nvSpPr>
        <p:spPr>
          <a:xfrm>
            <a:off x="4663440" y="804545"/>
            <a:ext cx="4039870" cy="4171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400"/>
              <a:t>console.log('start');</a:t>
            </a:r>
          </a:p>
          <a:p>
            <a:pPr marL="0" indent="0">
              <a:buNone/>
            </a:pPr>
            <a:r>
              <a:rPr lang="zh-CN" altLang="en-US" sz="1400"/>
              <a:t>setTimeout(() =&gt; {</a:t>
            </a:r>
          </a:p>
          <a:p>
            <a:pPr marL="0" indent="0">
              <a:buNone/>
            </a:pPr>
            <a:r>
              <a:rPr lang="zh-CN" altLang="en-US" sz="1400"/>
              <a:t>  console.log('setTimeout');</a:t>
            </a:r>
          </a:p>
          <a:p>
            <a:pPr marL="0" indent="0">
              <a:buNone/>
            </a:pPr>
            <a:r>
              <a:rPr lang="zh-CN" altLang="en-US" sz="1400"/>
              <a:t>}, 0);</a:t>
            </a:r>
          </a:p>
          <a:p>
            <a:pPr marL="0" indent="0">
              <a:buNone/>
            </a:pPr>
            <a:r>
              <a:rPr lang="zh-CN" altLang="en-US" sz="1400"/>
              <a:t>new Promise(resolve =&gt; {</a:t>
            </a:r>
          </a:p>
          <a:p>
            <a:pPr marL="0" indent="0">
              <a:buNone/>
            </a:pPr>
            <a:r>
              <a:rPr lang="zh-CN" altLang="en-US" sz="1400"/>
              <a:t>    console.log('promise1'); resolve();</a:t>
            </a:r>
          </a:p>
          <a:p>
            <a:pPr marL="0" indent="0">
              <a:buNone/>
            </a:pPr>
            <a:r>
              <a:rPr lang="zh-CN" altLang="en-US" sz="1400"/>
              <a:t>  }).then(() =&gt; {</a:t>
            </a:r>
          </a:p>
          <a:p>
            <a:pPr marL="0" indent="0">
              <a:buNone/>
            </a:pPr>
            <a:r>
              <a:rPr lang="zh-CN" altLang="en-US" sz="1400"/>
              <a:t>    console.log('promise2');</a:t>
            </a:r>
          </a:p>
          <a:p>
            <a:pPr marL="0" indent="0">
              <a:buNone/>
            </a:pPr>
            <a:r>
              <a:rPr lang="zh-CN" altLang="en-US" sz="1400"/>
              <a:t>  }).then(() =&gt; {</a:t>
            </a:r>
          </a:p>
          <a:p>
            <a:pPr marL="0" indent="0">
              <a:buNone/>
            </a:pPr>
            <a:r>
              <a:rPr lang="zh-CN" altLang="en-US" sz="1400"/>
              <a:t>    console.log('promise3');</a:t>
            </a:r>
          </a:p>
          <a:p>
            <a:pPr marL="0" indent="0">
              <a:buNone/>
            </a:pPr>
            <a:r>
              <a:rPr lang="zh-CN" altLang="en-US" sz="1400"/>
              <a:t>  });</a:t>
            </a:r>
          </a:p>
          <a:p>
            <a:pPr marL="0" indent="0">
              <a:buNone/>
            </a:pPr>
            <a:r>
              <a:rPr lang="zh-CN" altLang="en-US" sz="1400"/>
              <a:t>new Promise(resolve =&gt; {</a:t>
            </a:r>
          </a:p>
          <a:p>
            <a:pPr marL="0" indent="0">
              <a:buNone/>
            </a:pPr>
            <a:r>
              <a:rPr lang="zh-CN" altLang="en-US" sz="1400"/>
              <a:t>  console.log('promise4'); resolve();</a:t>
            </a:r>
          </a:p>
          <a:p>
            <a:pPr marL="0" indent="0">
              <a:buNone/>
            </a:pPr>
            <a:r>
              <a:rPr lang="zh-CN" altLang="en-US" sz="1400"/>
              <a:t>}).then(() =&gt; {</a:t>
            </a:r>
          </a:p>
          <a:p>
            <a:pPr marL="0" indent="0">
              <a:buNone/>
            </a:pPr>
            <a:r>
              <a:rPr lang="zh-CN" altLang="en-US" sz="1400"/>
              <a:t>  console.log('promise5');</a:t>
            </a:r>
          </a:p>
          <a:p>
            <a:pPr marL="0" indent="0">
              <a:buNone/>
            </a:pPr>
            <a:r>
              <a:rPr lang="zh-CN" altLang="en-US" sz="1400"/>
              <a:t>});</a:t>
            </a:r>
          </a:p>
          <a:p>
            <a:pPr marL="0" indent="0">
              <a:buNone/>
            </a:pPr>
            <a:r>
              <a:rPr lang="zh-CN" altLang="en-US" sz="1400"/>
              <a:t>console.log('end');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00150"/>
            <a:ext cx="5855970" cy="3307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一份来自未来的票据！（</a:t>
            </a:r>
            <a:r>
              <a:rPr lang="zh-CN" altLang="en-US" dirty="0">
                <a:sym typeface="+mn-ea"/>
              </a:rPr>
              <a:t>可以视作未来值使用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生命周期（pending、fulfilled、rejected ）</a:t>
            </a:r>
          </a:p>
          <a:p>
            <a:pPr lvl="1"/>
            <a:r>
              <a:rPr lang="zh-CN" altLang="en-US" sz="1800" dirty="0"/>
              <a:t>一个</a:t>
            </a:r>
            <a:r>
              <a:rPr lang="en-US" altLang="zh-CN" sz="1800" dirty="0"/>
              <a:t>promise</a:t>
            </a:r>
            <a:r>
              <a:rPr lang="zh-CN" altLang="en-US" sz="1800" dirty="0"/>
              <a:t>只能成功或失败一次</a:t>
            </a:r>
          </a:p>
          <a:p>
            <a:pPr lvl="1"/>
            <a:r>
              <a:rPr lang="zh-CN" altLang="en-US" sz="1800" dirty="0"/>
              <a:t>及早求值</a:t>
            </a:r>
            <a:r>
              <a:rPr lang="en-US" altLang="zh-CN" sz="1800" dirty="0"/>
              <a:t> </a:t>
            </a:r>
            <a:r>
              <a:rPr lang="zh-CN" altLang="en-US" sz="1800" dirty="0"/>
              <a:t>（希望惰性求值 </a:t>
            </a:r>
            <a:r>
              <a:rPr lang="en-US" altLang="zh-CN" sz="1800" dirty="0"/>
              <a:t>-&gt; </a:t>
            </a:r>
            <a:r>
              <a:rPr lang="zh-CN" altLang="en-US" sz="1800" dirty="0"/>
              <a:t>函数包装）</a:t>
            </a:r>
            <a:endParaRPr lang="zh-CN" altLang="en-US" dirty="0"/>
          </a:p>
          <a:p>
            <a:r>
              <a:rPr lang="zh-CN" altLang="en-US" dirty="0"/>
              <a:t>流程控制</a:t>
            </a:r>
            <a:r>
              <a:rPr lang="en-US" altLang="zh-CN" dirty="0"/>
              <a:t>/</a:t>
            </a:r>
            <a:r>
              <a:rPr lang="zh-CN" altLang="en-US" dirty="0"/>
              <a:t>依赖关系（</a:t>
            </a:r>
            <a:r>
              <a:rPr lang="en-US" altLang="zh-CN" dirty="0"/>
              <a:t>then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、</a:t>
            </a:r>
            <a:r>
              <a:rPr lang="en-US" altLang="zh-CN" dirty="0"/>
              <a:t>finally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then </a:t>
            </a:r>
            <a:r>
              <a:rPr lang="zh-CN" altLang="en-US" dirty="0"/>
              <a:t>总是返回一个</a:t>
            </a:r>
            <a:r>
              <a:rPr lang="en-US" altLang="zh-CN" dirty="0"/>
              <a:t>promise </a:t>
            </a:r>
            <a:r>
              <a:rPr lang="zh-CN" altLang="en-US" dirty="0"/>
              <a:t>（链式调用）</a:t>
            </a:r>
          </a:p>
          <a:p>
            <a:pPr lvl="1"/>
            <a:r>
              <a:rPr lang="en-US" altLang="zh-CN" dirty="0">
                <a:sym typeface="+mn-ea"/>
              </a:rPr>
              <a:t>catch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then</a:t>
            </a:r>
            <a:r>
              <a:rPr lang="zh-CN" altLang="en-US" dirty="0">
                <a:sym typeface="+mn-ea"/>
              </a:rPr>
              <a:t>的语法糖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10" y="1200150"/>
            <a:ext cx="2320925" cy="259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实现一个最小程度的</a:t>
            </a:r>
            <a:r>
              <a:rPr lang="en-US" altLang="zh-CN" dirty="0"/>
              <a:t>promise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Promise</a:t>
            </a:r>
            <a:r>
              <a:rPr lang="zh-CN" altLang="en-US" dirty="0"/>
              <a:t>状态管理</a:t>
            </a:r>
            <a:endParaRPr lang="en-US" altLang="zh-CN" dirty="0"/>
          </a:p>
          <a:p>
            <a:r>
              <a:rPr lang="en-US" altLang="zh-CN" dirty="0"/>
              <a:t>Promise</a:t>
            </a:r>
            <a:r>
              <a:rPr lang="zh-CN" altLang="en-US" dirty="0"/>
              <a:t>依赖管理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错误处理</a:t>
            </a:r>
          </a:p>
          <a:p>
            <a:r>
              <a:rPr lang="zh-CN" altLang="en-US" dirty="0"/>
              <a:t>并发处理</a:t>
            </a:r>
          </a:p>
          <a:p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93F8384-0883-654E-9555-6422669FBF9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function </a:t>
            </a:r>
            <a:r>
              <a:rPr lang="en" altLang="zh-CN" dirty="0" err="1"/>
              <a:t>CreatePromise</a:t>
            </a:r>
            <a:r>
              <a:rPr lang="en" altLang="zh-CN" dirty="0"/>
              <a:t>() {</a:t>
            </a:r>
          </a:p>
          <a:p>
            <a:pPr marL="0" indent="0">
              <a:buNone/>
            </a:pPr>
            <a:r>
              <a:rPr lang="en" altLang="zh-CN" dirty="0"/>
              <a:t>    </a:t>
            </a:r>
            <a:r>
              <a:rPr lang="en" altLang="zh-CN" dirty="0" err="1"/>
              <a:t>this._state</a:t>
            </a:r>
            <a:r>
              <a:rPr lang="en" altLang="zh-CN" dirty="0"/>
              <a:t> = '</a:t>
            </a:r>
            <a:r>
              <a:rPr lang="en" altLang="zh-CN" dirty="0" err="1"/>
              <a:t>peding</a:t>
            </a:r>
            <a:r>
              <a:rPr lang="en" altLang="zh-CN" dirty="0"/>
              <a:t>'; // </a:t>
            </a:r>
            <a:r>
              <a:rPr lang="zh-CN" altLang="en-US" dirty="0"/>
              <a:t>状态</a:t>
            </a:r>
          </a:p>
          <a:p>
            <a:pPr marL="0" indent="0">
              <a:buNone/>
            </a:pPr>
            <a:r>
              <a:rPr lang="en" altLang="zh-CN" dirty="0"/>
              <a:t>    </a:t>
            </a:r>
            <a:r>
              <a:rPr lang="en" altLang="zh-CN" dirty="0" err="1"/>
              <a:t>this._dependencies</a:t>
            </a:r>
            <a:r>
              <a:rPr lang="en" altLang="zh-CN" dirty="0"/>
              <a:t> = []; // </a:t>
            </a:r>
            <a:r>
              <a:rPr lang="zh-CN" altLang="en-US" dirty="0"/>
              <a:t>依赖关系</a:t>
            </a:r>
          </a:p>
          <a:p>
            <a:pPr marL="0" indent="0">
              <a:buNone/>
            </a:pPr>
            <a:r>
              <a:rPr lang="en" altLang="zh-CN" dirty="0"/>
              <a:t>    </a:t>
            </a:r>
            <a:r>
              <a:rPr lang="en" altLang="zh-CN" dirty="0" err="1"/>
              <a:t>this._value</a:t>
            </a:r>
            <a:r>
              <a:rPr lang="en" altLang="zh-CN" dirty="0"/>
              <a:t> = null; // </a:t>
            </a:r>
            <a:r>
              <a:rPr lang="zh-CN" altLang="en-US" dirty="0"/>
              <a:t>处理结果数据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kumimoji="1" lang="en-US" altLang="zh-CN" dirty="0"/>
              <a:t>methods:</a:t>
            </a:r>
          </a:p>
          <a:p>
            <a:pPr marL="0" indent="0">
              <a:buNone/>
            </a:pPr>
            <a:r>
              <a:rPr kumimoji="1" lang="en-US" altLang="zh-CN" dirty="0"/>
              <a:t>fulfilled // promise</a:t>
            </a:r>
            <a:r>
              <a:rPr kumimoji="1" lang="zh-CN" altLang="en-US" dirty="0"/>
              <a:t>状态变更为失败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reject // promise</a:t>
            </a:r>
            <a:r>
              <a:rPr kumimoji="1" lang="zh-CN" altLang="en-US" dirty="0"/>
              <a:t>状态变更为失败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depend // </a:t>
            </a:r>
            <a:r>
              <a:rPr kumimoji="1" lang="zh-CN" altLang="en-US" dirty="0"/>
              <a:t>添加依赖关系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彩蛋</a:t>
            </a: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41425"/>
            <a:ext cx="2207895" cy="3394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09620" y="11906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执行结果是？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09620" y="1663700"/>
            <a:ext cx="25133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/>
              <a:t> </a:t>
            </a:r>
            <a:r>
              <a:rPr lang="zh-CN" altLang="en-US"/>
              <a:t>node v10.13.0运行结果</a:t>
            </a:r>
          </a:p>
          <a:p>
            <a:pPr algn="l">
              <a:buClrTx/>
              <a:buSzTx/>
              <a:buFontTx/>
            </a:pPr>
            <a:r>
              <a:rPr lang="zh-CN" altLang="en-US"/>
              <a:t>```</a:t>
            </a:r>
          </a:p>
          <a:p>
            <a:pPr algn="l">
              <a:buClrTx/>
              <a:buSzTx/>
              <a:buFontTx/>
            </a:pPr>
            <a:r>
              <a:rPr lang="zh-CN" altLang="en-US"/>
              <a:t>start</a:t>
            </a:r>
          </a:p>
          <a:p>
            <a:pPr algn="l">
              <a:buClrTx/>
              <a:buSzTx/>
              <a:buFontTx/>
            </a:pPr>
            <a:r>
              <a:rPr lang="zh-CN" altLang="en-US"/>
              <a:t>async1 start</a:t>
            </a:r>
          </a:p>
          <a:p>
            <a:pPr algn="l">
              <a:buClrTx/>
              <a:buSzTx/>
              <a:buFontTx/>
            </a:pPr>
            <a:r>
              <a:rPr lang="zh-CN" altLang="en-US"/>
              <a:t>async2</a:t>
            </a:r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promise1</a:t>
            </a:r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end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promise2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</a:rPr>
              <a:t>async1 end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/>
              <a:t>setTimeout</a:t>
            </a:r>
          </a:p>
          <a:p>
            <a:pPr algn="l">
              <a:buClrTx/>
              <a:buSzTx/>
              <a:buFontTx/>
            </a:pPr>
            <a:r>
              <a:rPr lang="zh-CN" altLang="en-US"/>
              <a:t>```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30265" y="1109345"/>
            <a:ext cx="27127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dirty="0"/>
              <a:t> chrome</a:t>
            </a:r>
            <a:r>
              <a:rPr lang="zh-CN" altLang="en-US" dirty="0"/>
              <a:t>浏览器</a:t>
            </a:r>
          </a:p>
          <a:p>
            <a:pPr algn="l">
              <a:buClrTx/>
              <a:buSzTx/>
              <a:buFontTx/>
            </a:pPr>
            <a:r>
              <a:rPr lang="zh-CN" altLang="en-US" dirty="0"/>
              <a:t>版本 73.0.3683.75（正式版本） （64 位）</a:t>
            </a:r>
          </a:p>
          <a:p>
            <a:pPr algn="l">
              <a:buClrTx/>
              <a:buSzTx/>
              <a:buFontTx/>
            </a:pPr>
            <a:r>
              <a:rPr lang="zh-CN" altLang="en-US" dirty="0"/>
              <a:t>```</a:t>
            </a:r>
          </a:p>
          <a:p>
            <a:pPr algn="l">
              <a:buClrTx/>
              <a:buSzTx/>
              <a:buFontTx/>
            </a:pPr>
            <a:r>
              <a:rPr lang="zh-CN" altLang="en-US" dirty="0"/>
              <a:t>start</a:t>
            </a:r>
          </a:p>
          <a:p>
            <a:pPr algn="l">
              <a:buClrTx/>
              <a:buSzTx/>
              <a:buFontTx/>
            </a:pPr>
            <a:r>
              <a:rPr lang="zh-CN" altLang="en-US" dirty="0"/>
              <a:t>async1 start</a:t>
            </a:r>
          </a:p>
          <a:p>
            <a:pPr algn="l">
              <a:buClrTx/>
              <a:buSzTx/>
              <a:buFontTx/>
            </a:pPr>
            <a:r>
              <a:rPr lang="zh-CN" altLang="en-US" dirty="0"/>
              <a:t>async2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</a:rPr>
              <a:t>promise1</a:t>
            </a:r>
            <a:endParaRPr lang="zh-CN" altLang="en-US" dirty="0">
              <a:solidFill>
                <a:srgbClr val="FF0000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</a:rPr>
              <a:t>end</a:t>
            </a:r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async1 end</a:t>
            </a:r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rgbClr val="FF0000"/>
                </a:solidFill>
              </a:rPr>
              <a:t>promise2</a:t>
            </a:r>
          </a:p>
          <a:p>
            <a:pPr algn="l">
              <a:buClrTx/>
              <a:buSzTx/>
              <a:buFontTx/>
            </a:pPr>
            <a:r>
              <a:rPr lang="zh-CN" altLang="en-US" dirty="0"/>
              <a:t>setTimeout</a:t>
            </a:r>
          </a:p>
          <a:p>
            <a:pPr algn="l">
              <a:buClrTx/>
              <a:buSzTx/>
              <a:buFontTx/>
            </a:pPr>
            <a:r>
              <a:rPr lang="zh-CN" altLang="en-US" dirty="0"/>
              <a:t>```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还有哪些内容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Node.js </a:t>
            </a:r>
            <a:r>
              <a:rPr lang="zh-CN" altLang="en-US"/>
              <a:t>的事件循环和浏览器的事件循环有哪些不同（libuv库、线程）</a:t>
            </a:r>
          </a:p>
          <a:p>
            <a:r>
              <a:rPr lang="en-US" altLang="zh-CN"/>
              <a:t>......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相关文章推荐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https://juejin.im/post/5a05b4576fb9a04519690d42</a:t>
            </a:r>
          </a:p>
          <a:p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https://juejin.im/post/5a102e656fb9a044fd1158c6</a:t>
            </a:r>
          </a:p>
          <a:p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https://juejin.im/post/5a221d35f265da43356291cc</a:t>
            </a:r>
          </a:p>
          <a:p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https://juejin.im/entry/56cc0bcf8ac2470053b7c5ab?utm_source=gold-miner&amp;utm_medium=readme&amp;utm_campaign=github</a:t>
            </a:r>
          </a:p>
          <a:p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https://juejin.im/post/5c0d148af265da612637fa76</a:t>
            </a:r>
          </a:p>
          <a:p>
            <a:endParaRPr lang="zh-CN" altLang="en-US" sz="18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内存管理 https://github.com/xitu/gold-miner/blob/master/TODO/how-javascript-works-memory-management-how-to-handle-4-common-memory-leaks.md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为什么要用异步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单线程</a:t>
            </a:r>
          </a:p>
          <a:p>
            <a:r>
              <a:rPr lang="zh-CN" altLang="en-US" dirty="0"/>
              <a:t>异步（非阻塞）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25" y="1193165"/>
            <a:ext cx="4422140" cy="2757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32"/>
          <p:cNvSpPr txBox="1"/>
          <p:nvPr/>
        </p:nvSpPr>
        <p:spPr>
          <a:xfrm>
            <a:off x="0" y="178593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" charset="-122"/>
              </a:rPr>
              <a:t>Thanks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Noto Sans S Chinese Black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4"/>
          <a:stretch>
            <a:fillRect/>
          </a:stretch>
        </p:blipFill>
        <p:spPr>
          <a:xfrm>
            <a:off x="0" y="4099560"/>
            <a:ext cx="9144000" cy="1043940"/>
          </a:xfrm>
          <a:prstGeom prst="rect">
            <a:avLst/>
          </a:prstGeom>
        </p:spPr>
      </p:pic>
      <p:sp>
        <p:nvSpPr>
          <p:cNvPr id="17" name="Rectangle 6"/>
          <p:cNvSpPr/>
          <p:nvPr/>
        </p:nvSpPr>
        <p:spPr bwMode="auto">
          <a:xfrm>
            <a:off x="285720" y="4509329"/>
            <a:ext cx="6215106" cy="25391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45720" rIns="45720">
            <a:spAutoFit/>
          </a:bodyPr>
          <a:lstStyle>
            <a:lvl1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1pPr>
            <a:lvl2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2pPr>
            <a:lvl3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3pPr>
            <a:lvl4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4pPr>
            <a:lvl5pPr defTabSz="457200"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5pPr>
            <a:lvl6pPr marL="457200" indent="2438400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6pPr>
            <a:lvl7pPr marL="914400" indent="2438400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7pPr>
            <a:lvl8pPr marL="1371600" indent="2438400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8pPr>
            <a:lvl9pPr marL="1828800" indent="2438400" defTabSz="457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  <a:sym typeface="Century Gothic" charset="0"/>
              </a:defRPr>
            </a:lvl9pPr>
          </a:lstStyle>
          <a:p>
            <a:r>
              <a:rPr lang="zh-CN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微软雅黑" panose="020B0503020204020204" charset="-122"/>
              </a:rPr>
              <a:t>©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微软雅黑" panose="020B0503020204020204" charset="-122"/>
              </a:rPr>
              <a:t>Beijing Facishare Technology Co., Ltd.        www.</a:t>
            </a:r>
            <a:r>
              <a:rPr lang="zh-CN" altLang="zh-CN" sz="105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微软雅黑" panose="020B0503020204020204" charset="-122"/>
              </a:rPr>
              <a:t>fxiaoke.com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797560"/>
            <a:ext cx="5600065" cy="42005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V8</a:t>
            </a:r>
            <a:r>
              <a:rPr lang="zh-CN" altLang="en-US"/>
              <a:t>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内存堆（内存分配）</a:t>
            </a:r>
          </a:p>
          <a:p>
            <a:r>
              <a:rPr lang="zh-CN" altLang="en-US">
                <a:sym typeface="+mn-ea"/>
              </a:rPr>
              <a:t>调用栈（代码执行）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85" y="1775460"/>
            <a:ext cx="4366895" cy="3275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调用栈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2020"/>
            <a:ext cx="8015605" cy="1119505"/>
          </a:xfrm>
        </p:spPr>
        <p:txBody>
          <a:bodyPr>
            <a:normAutofit fontScale="97500" lnSpcReduction="10000"/>
          </a:bodyPr>
          <a:lstStyle/>
          <a:p>
            <a:r>
              <a:rPr lang="zh-CN"/>
              <a:t>调用栈是一种数据结构，记录程序执行的位置。（能进行堆栈跟踪）</a:t>
            </a:r>
          </a:p>
          <a:p>
            <a:r>
              <a:rPr lang="zh-CN"/>
              <a:t>当运行到函数时，调用栈会将其放置到栈顶。</a:t>
            </a:r>
          </a:p>
          <a:p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是单线程的，仅有一个调用栈。</a:t>
            </a:r>
            <a:endParaRPr lang="zh-CN"/>
          </a:p>
          <a:p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457200" y="2116455"/>
            <a:ext cx="26689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    function multiply(x, y) {</a:t>
            </a:r>
          </a:p>
          <a:p>
            <a:pPr algn="l"/>
            <a:r>
              <a:rPr lang="zh-CN" altLang="en-US"/>
              <a:t>        return x * y;</a:t>
            </a:r>
          </a:p>
          <a:p>
            <a:pPr algn="l"/>
            <a:r>
              <a:rPr lang="zh-CN" altLang="en-US"/>
              <a:t>    }</a:t>
            </a:r>
          </a:p>
          <a:p>
            <a:pPr algn="l"/>
            <a:r>
              <a:rPr lang="zh-CN" altLang="en-US"/>
              <a:t>    function printSquare(x) {</a:t>
            </a:r>
          </a:p>
          <a:p>
            <a:pPr algn="l"/>
            <a:r>
              <a:rPr lang="zh-CN" altLang="en-US"/>
              <a:t>        var s = multiply(x, x);</a:t>
            </a:r>
          </a:p>
          <a:p>
            <a:pPr algn="l"/>
            <a:r>
              <a:rPr lang="zh-CN" altLang="en-US"/>
              <a:t>         console.log(s);</a:t>
            </a:r>
          </a:p>
          <a:p>
            <a:pPr algn="l"/>
            <a:r>
              <a:rPr lang="zh-CN" altLang="en-US"/>
              <a:t>    }</a:t>
            </a:r>
          </a:p>
          <a:p>
            <a:pPr algn="l"/>
            <a:r>
              <a:rPr lang="zh-CN" altLang="en-US"/>
              <a:t>    printSquare(5);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390" y="1967230"/>
            <a:ext cx="4895850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堆栈溢出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05" y="1762760"/>
            <a:ext cx="5274945" cy="1618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580" y="1639570"/>
            <a:ext cx="252539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function total(n) {</a:t>
            </a:r>
          </a:p>
          <a:p>
            <a:pPr algn="l"/>
            <a:r>
              <a:rPr lang="zh-CN" altLang="en-US"/>
              <a:t>     // if (n === 1) return 1;</a:t>
            </a:r>
          </a:p>
          <a:p>
            <a:pPr algn="l"/>
            <a:r>
              <a:rPr lang="zh-CN" altLang="en-US"/>
              <a:t>     return total(n-1) + n;</a:t>
            </a:r>
          </a:p>
          <a:p>
            <a:pPr algn="l"/>
            <a:r>
              <a:rPr lang="zh-CN" altLang="en-US"/>
              <a:t>}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total(100);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还有什么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1200150"/>
            <a:ext cx="8228965" cy="885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在浏览器、</a:t>
            </a:r>
            <a:r>
              <a:rPr lang="en-US" altLang="zh-CN"/>
              <a:t>node </a:t>
            </a:r>
            <a:r>
              <a:rPr lang="zh-CN" altLang="en-US"/>
              <a:t>或者其他环境中，除去 </a:t>
            </a:r>
            <a:r>
              <a:rPr lang="en-US" altLang="zh-CN"/>
              <a:t>JavaScript </a:t>
            </a:r>
            <a:r>
              <a:rPr lang="zh-CN" altLang="en-US"/>
              <a:t>引擎，还有那些东西呢？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31495" y="2331085"/>
            <a:ext cx="8155305" cy="250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Wingdings" panose="05000000000000000000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宿主环境：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web apis (DOM </a:t>
            </a:r>
            <a:r>
              <a:rPr lang="zh-CN" altLang="en-US"/>
              <a:t>、</a:t>
            </a:r>
            <a:r>
              <a:rPr lang="en-US" altLang="zh-CN"/>
              <a:t>AJAX</a:t>
            </a:r>
            <a:r>
              <a:rPr lang="zh-CN" altLang="en-US"/>
              <a:t>、</a:t>
            </a:r>
            <a:r>
              <a:rPr lang="en-US" altLang="zh-CN"/>
              <a:t>Timeout 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node modules (http</a:t>
            </a:r>
            <a:r>
              <a:rPr lang="zh-CN" altLang="en-US"/>
              <a:t>、</a:t>
            </a:r>
            <a:r>
              <a:rPr lang="en-US" altLang="zh-CN"/>
              <a:t>https </a:t>
            </a:r>
            <a:r>
              <a:rPr lang="zh-CN" altLang="en-US"/>
              <a:t>、</a:t>
            </a:r>
            <a:r>
              <a:rPr lang="en-US" altLang="zh-CN"/>
              <a:t>events...)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运行时</a:t>
            </a: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3890" y="895350"/>
            <a:ext cx="5176520" cy="388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监控调用栈和回调队列。如果调用栈为空，则取队列的第一个事件，将其压入调用栈。（这样的迭代在事件循环中被称作一个 tick。每一个事件就是一个回调函数。）</a:t>
            </a:r>
          </a:p>
          <a:p>
            <a:r>
              <a:rPr lang="zh-CN" altLang="en-US"/>
              <a:t>事件是由宿主环境放入事件循环队列中的。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" y="2795905"/>
            <a:ext cx="4552950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看个问题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定时器的回调函数一定是在指定时间执行吗？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setTimeout(function() {</a:t>
            </a:r>
          </a:p>
          <a:p>
            <a:pPr marL="0" indent="0">
              <a:buNone/>
            </a:pPr>
            <a:r>
              <a:rPr lang="en-US" altLang="zh-CN"/>
              <a:t>    console.log('callback');</a:t>
            </a:r>
          </a:p>
          <a:p>
            <a:pPr marL="0" indent="0">
              <a:buNone/>
            </a:pPr>
            <a:r>
              <a:rPr lang="en-US" altLang="zh-CN"/>
              <a:t>}, 1000);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'callback' </a:t>
            </a:r>
            <a:r>
              <a:rPr lang="zh-CN" altLang="en-US"/>
              <a:t>是在 </a:t>
            </a:r>
            <a:r>
              <a:rPr lang="en-US" altLang="zh-CN"/>
              <a:t>1000ms </a:t>
            </a:r>
            <a:r>
              <a:rPr lang="zh-CN" altLang="en-US"/>
              <a:t>之后执行吗？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db6f05d-43f8-4e77-89f0-a1029e3926d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1676</Words>
  <Application>Microsoft Macintosh PowerPoint</Application>
  <PresentationFormat>全屏显示(16:9)</PresentationFormat>
  <Paragraphs>188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微软雅黑</vt:lpstr>
      <vt:lpstr>微软雅黑 Light</vt:lpstr>
      <vt:lpstr>Noto Sans S Chinese Black</vt:lpstr>
      <vt:lpstr>Noto Sans S Chinese Light</vt:lpstr>
      <vt:lpstr>Arial</vt:lpstr>
      <vt:lpstr>Calibri</vt:lpstr>
      <vt:lpstr>Wingdings</vt:lpstr>
      <vt:lpstr>Office 主题</vt:lpstr>
      <vt:lpstr>PowerPoint 演示文稿</vt:lpstr>
      <vt:lpstr>为什么要用异步</vt:lpstr>
      <vt:lpstr>V8引擎</vt:lpstr>
      <vt:lpstr>调用栈</vt:lpstr>
      <vt:lpstr>堆栈溢出</vt:lpstr>
      <vt:lpstr>还有什么</vt:lpstr>
      <vt:lpstr>运行时</vt:lpstr>
      <vt:lpstr>事件循环</vt:lpstr>
      <vt:lpstr>看个问题</vt:lpstr>
      <vt:lpstr>举个例子</vt:lpstr>
      <vt:lpstr>ES5和ES6事件循环有何不同</vt:lpstr>
      <vt:lpstr>作业队列</vt:lpstr>
      <vt:lpstr>作业队列</vt:lpstr>
      <vt:lpstr>作业队列</vt:lpstr>
      <vt:lpstr>Promise</vt:lpstr>
      <vt:lpstr>Promise</vt:lpstr>
      <vt:lpstr>彩蛋</vt:lpstr>
      <vt:lpstr>还有哪些内容</vt:lpstr>
      <vt:lpstr>相关文章推荐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王一</dc:creator>
  <cp:lastModifiedBy>Microsoft Office User</cp:lastModifiedBy>
  <cp:revision>726</cp:revision>
  <dcterms:created xsi:type="dcterms:W3CDTF">2016-07-25T01:27:00Z</dcterms:created>
  <dcterms:modified xsi:type="dcterms:W3CDTF">2019-03-21T08:43:50Z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