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8.wmf"/><Relationship Id="rId18" Type="http://schemas.openxmlformats.org/officeDocument/2006/relationships/image" Target="../media/image33.wmf"/><Relationship Id="rId3" Type="http://schemas.openxmlformats.org/officeDocument/2006/relationships/image" Target="../media/image39.wmf"/><Relationship Id="rId7" Type="http://schemas.openxmlformats.org/officeDocument/2006/relationships/image" Target="../media/image14.wmf"/><Relationship Id="rId12" Type="http://schemas.openxmlformats.org/officeDocument/2006/relationships/image" Target="../media/image17.wmf"/><Relationship Id="rId17" Type="http://schemas.openxmlformats.org/officeDocument/2006/relationships/image" Target="../media/image26.wmf"/><Relationship Id="rId2" Type="http://schemas.openxmlformats.org/officeDocument/2006/relationships/image" Target="../media/image38.wmf"/><Relationship Id="rId16" Type="http://schemas.openxmlformats.org/officeDocument/2006/relationships/image" Target="../media/image20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31.wmf"/><Relationship Id="rId5" Type="http://schemas.openxmlformats.org/officeDocument/2006/relationships/image" Target="../media/image41.wmf"/><Relationship Id="rId15" Type="http://schemas.openxmlformats.org/officeDocument/2006/relationships/image" Target="../media/image19.wmf"/><Relationship Id="rId10" Type="http://schemas.openxmlformats.org/officeDocument/2006/relationships/image" Target="../media/image25.wmf"/><Relationship Id="rId4" Type="http://schemas.openxmlformats.org/officeDocument/2006/relationships/image" Target="../media/image40.wmf"/><Relationship Id="rId9" Type="http://schemas.openxmlformats.org/officeDocument/2006/relationships/image" Target="../media/image16.wmf"/><Relationship Id="rId1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image" Target="../media/image3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7.wmf"/><Relationship Id="rId11" Type="http://schemas.openxmlformats.org/officeDocument/2006/relationships/image" Target="../media/image26.wmf"/><Relationship Id="rId5" Type="http://schemas.openxmlformats.org/officeDocument/2006/relationships/image" Target="../media/image31.wmf"/><Relationship Id="rId10" Type="http://schemas.openxmlformats.org/officeDocument/2006/relationships/image" Target="../media/image20.wmf"/><Relationship Id="rId4" Type="http://schemas.openxmlformats.org/officeDocument/2006/relationships/image" Target="../media/image25.wmf"/><Relationship Id="rId9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3.wmf"/><Relationship Id="rId12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2.wmf"/><Relationship Id="rId11" Type="http://schemas.openxmlformats.org/officeDocument/2006/relationships/image" Target="../media/image53.wmf"/><Relationship Id="rId5" Type="http://schemas.openxmlformats.org/officeDocument/2006/relationships/image" Target="../media/image1.wmf"/><Relationship Id="rId10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6.wmf"/><Relationship Id="rId3" Type="http://schemas.openxmlformats.org/officeDocument/2006/relationships/image" Target="../media/image23.wmf"/><Relationship Id="rId7" Type="http://schemas.openxmlformats.org/officeDocument/2006/relationships/image" Target="../media/image16.wmf"/><Relationship Id="rId12" Type="http://schemas.openxmlformats.org/officeDocument/2006/relationships/image" Target="../media/image20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15.wmf"/><Relationship Id="rId11" Type="http://schemas.openxmlformats.org/officeDocument/2006/relationships/image" Target="../media/image19.wmf"/><Relationship Id="rId5" Type="http://schemas.openxmlformats.org/officeDocument/2006/relationships/image" Target="../media/image14.wmf"/><Relationship Id="rId10" Type="http://schemas.openxmlformats.org/officeDocument/2006/relationships/image" Target="../media/image18.wmf"/><Relationship Id="rId4" Type="http://schemas.openxmlformats.org/officeDocument/2006/relationships/image" Target="../media/image24.wmf"/><Relationship Id="rId9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4.wmf"/><Relationship Id="rId7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25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19.wmf"/><Relationship Id="rId3" Type="http://schemas.openxmlformats.org/officeDocument/2006/relationships/image" Target="../media/image29.wmf"/><Relationship Id="rId7" Type="http://schemas.openxmlformats.org/officeDocument/2006/relationships/image" Target="../media/image16.wmf"/><Relationship Id="rId12" Type="http://schemas.openxmlformats.org/officeDocument/2006/relationships/image" Target="../media/image32.wmf"/><Relationship Id="rId2" Type="http://schemas.openxmlformats.org/officeDocument/2006/relationships/image" Target="../media/image28.wmf"/><Relationship Id="rId16" Type="http://schemas.openxmlformats.org/officeDocument/2006/relationships/image" Target="../media/image33.wmf"/><Relationship Id="rId1" Type="http://schemas.openxmlformats.org/officeDocument/2006/relationships/image" Target="../media/image27.wmf"/><Relationship Id="rId6" Type="http://schemas.openxmlformats.org/officeDocument/2006/relationships/image" Target="../media/image15.wmf"/><Relationship Id="rId11" Type="http://schemas.openxmlformats.org/officeDocument/2006/relationships/image" Target="../media/image18.wmf"/><Relationship Id="rId5" Type="http://schemas.openxmlformats.org/officeDocument/2006/relationships/image" Target="../media/image14.wmf"/><Relationship Id="rId15" Type="http://schemas.openxmlformats.org/officeDocument/2006/relationships/image" Target="../media/image26.wmf"/><Relationship Id="rId10" Type="http://schemas.openxmlformats.org/officeDocument/2006/relationships/image" Target="../media/image17.wmf"/><Relationship Id="rId4" Type="http://schemas.openxmlformats.org/officeDocument/2006/relationships/image" Target="../media/image30.wmf"/><Relationship Id="rId9" Type="http://schemas.openxmlformats.org/officeDocument/2006/relationships/image" Target="../media/image31.wmf"/><Relationship Id="rId1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30.wmf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12" Type="http://schemas.openxmlformats.org/officeDocument/2006/relationships/image" Target="../media/image32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11" Type="http://schemas.openxmlformats.org/officeDocument/2006/relationships/image" Target="../media/image31.wmf"/><Relationship Id="rId5" Type="http://schemas.openxmlformats.org/officeDocument/2006/relationships/image" Target="../media/image17.wmf"/><Relationship Id="rId10" Type="http://schemas.openxmlformats.org/officeDocument/2006/relationships/image" Target="../media/image33.wmf"/><Relationship Id="rId4" Type="http://schemas.openxmlformats.org/officeDocument/2006/relationships/image" Target="../media/image25.wmf"/><Relationship Id="rId9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20.wmf"/><Relationship Id="rId3" Type="http://schemas.openxmlformats.org/officeDocument/2006/relationships/image" Target="../media/image36.wmf"/><Relationship Id="rId7" Type="http://schemas.openxmlformats.org/officeDocument/2006/relationships/image" Target="../media/image25.wmf"/><Relationship Id="rId12" Type="http://schemas.openxmlformats.org/officeDocument/2006/relationships/image" Target="../media/image19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16.wmf"/><Relationship Id="rId11" Type="http://schemas.openxmlformats.org/officeDocument/2006/relationships/image" Target="../media/image32.wmf"/><Relationship Id="rId5" Type="http://schemas.openxmlformats.org/officeDocument/2006/relationships/image" Target="../media/image15.wmf"/><Relationship Id="rId15" Type="http://schemas.openxmlformats.org/officeDocument/2006/relationships/image" Target="../media/image33.wmf"/><Relationship Id="rId10" Type="http://schemas.openxmlformats.org/officeDocument/2006/relationships/image" Target="../media/image18.wmf"/><Relationship Id="rId4" Type="http://schemas.openxmlformats.org/officeDocument/2006/relationships/image" Target="../media/image14.wmf"/><Relationship Id="rId9" Type="http://schemas.openxmlformats.org/officeDocument/2006/relationships/image" Target="../media/image17.wmf"/><Relationship Id="rId1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6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image" Target="../media/image3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7.wmf"/><Relationship Id="rId11" Type="http://schemas.openxmlformats.org/officeDocument/2006/relationships/image" Target="../media/image26.wmf"/><Relationship Id="rId5" Type="http://schemas.openxmlformats.org/officeDocument/2006/relationships/image" Target="../media/image31.wmf"/><Relationship Id="rId10" Type="http://schemas.openxmlformats.org/officeDocument/2006/relationships/image" Target="../media/image20.wmf"/><Relationship Id="rId4" Type="http://schemas.openxmlformats.org/officeDocument/2006/relationships/image" Target="../media/image25.wmf"/><Relationship Id="rId9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64D-98DE-429B-A57B-37CDA5665386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D62-2BC1-46EB-8AEB-A068D91B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7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64D-98DE-429B-A57B-37CDA5665386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D62-2BC1-46EB-8AEB-A068D91B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64D-98DE-429B-A57B-37CDA5665386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D62-2BC1-46EB-8AEB-A068D91B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8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64D-98DE-429B-A57B-37CDA5665386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D62-2BC1-46EB-8AEB-A068D91B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64D-98DE-429B-A57B-37CDA5665386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D62-2BC1-46EB-8AEB-A068D91B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3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64D-98DE-429B-A57B-37CDA5665386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D62-2BC1-46EB-8AEB-A068D91B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6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64D-98DE-429B-A57B-37CDA5665386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D62-2BC1-46EB-8AEB-A068D91B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3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64D-98DE-429B-A57B-37CDA5665386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D62-2BC1-46EB-8AEB-A068D91B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7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64D-98DE-429B-A57B-37CDA5665386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D62-2BC1-46EB-8AEB-A068D91B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0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64D-98DE-429B-A57B-37CDA5665386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D62-2BC1-46EB-8AEB-A068D91B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63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64D-98DE-429B-A57B-37CDA5665386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D62-2BC1-46EB-8AEB-A068D91B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FF64D-98DE-429B-A57B-37CDA5665386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DD62-2BC1-46EB-8AEB-A068D91B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3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5.wmf"/><Relationship Id="rId26" Type="http://schemas.openxmlformats.org/officeDocument/2006/relationships/image" Target="../media/image17.wmf"/><Relationship Id="rId21" Type="http://schemas.openxmlformats.org/officeDocument/2006/relationships/oleObject" Target="../embeddings/oleObject118.bin"/><Relationship Id="rId34" Type="http://schemas.openxmlformats.org/officeDocument/2006/relationships/image" Target="../media/image20.wmf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33" Type="http://schemas.openxmlformats.org/officeDocument/2006/relationships/oleObject" Target="../embeddings/oleObject124.bin"/><Relationship Id="rId38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12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31.wmf"/><Relationship Id="rId32" Type="http://schemas.openxmlformats.org/officeDocument/2006/relationships/image" Target="../media/image19.wmf"/><Relationship Id="rId37" Type="http://schemas.openxmlformats.org/officeDocument/2006/relationships/oleObject" Target="../embeddings/oleObject126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8.wmf"/><Relationship Id="rId36" Type="http://schemas.openxmlformats.org/officeDocument/2006/relationships/image" Target="../media/image26.w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117.bin"/><Relationship Id="rId31" Type="http://schemas.openxmlformats.org/officeDocument/2006/relationships/oleObject" Target="../embeddings/oleObject123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42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121.bin"/><Relationship Id="rId30" Type="http://schemas.openxmlformats.org/officeDocument/2006/relationships/image" Target="../media/image32.wmf"/><Relationship Id="rId35" Type="http://schemas.openxmlformats.org/officeDocument/2006/relationships/oleObject" Target="../embeddings/oleObject125.bin"/><Relationship Id="rId8" Type="http://schemas.openxmlformats.org/officeDocument/2006/relationships/image" Target="../media/image39.wmf"/><Relationship Id="rId3" Type="http://schemas.openxmlformats.org/officeDocument/2006/relationships/oleObject" Target="../embeddings/oleObject10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32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7.wmf"/><Relationship Id="rId22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4.wmf"/><Relationship Id="rId26" Type="http://schemas.openxmlformats.org/officeDocument/2006/relationships/image" Target="../media/image54.w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28" Type="http://schemas.openxmlformats.org/officeDocument/2006/relationships/image" Target="../media/image55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2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15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16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25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26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15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4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7.bin"/><Relationship Id="rId18" Type="http://schemas.openxmlformats.org/officeDocument/2006/relationships/image" Target="../media/image25.wmf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34" Type="http://schemas.openxmlformats.org/officeDocument/2006/relationships/image" Target="../media/image33.wmf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18.wmf"/><Relationship Id="rId32" Type="http://schemas.openxmlformats.org/officeDocument/2006/relationships/image" Target="../media/image26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19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15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20.wmf"/><Relationship Id="rId8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20.wmf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30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18.wmf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8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31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9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32.wmf"/><Relationship Id="rId32" Type="http://schemas.openxmlformats.org/officeDocument/2006/relationships/image" Target="../media/image33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20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89.bin"/><Relationship Id="rId31" Type="http://schemas.openxmlformats.org/officeDocument/2006/relationships/oleObject" Target="../embeddings/oleObject95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16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32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36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7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10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622925" y="1412875"/>
            <a:ext cx="3048000" cy="4819650"/>
            <a:chOff x="1008" y="864"/>
            <a:chExt cx="1920" cy="3036"/>
          </a:xfrm>
        </p:grpSpPr>
        <p:grpSp>
          <p:nvGrpSpPr>
            <p:cNvPr id="107551" name="Group 4"/>
            <p:cNvGrpSpPr>
              <a:grpSpLocks/>
            </p:cNvGrpSpPr>
            <p:nvPr/>
          </p:nvGrpSpPr>
          <p:grpSpPr bwMode="auto">
            <a:xfrm>
              <a:off x="1008" y="864"/>
              <a:ext cx="1920" cy="2736"/>
              <a:chOff x="1008" y="864"/>
              <a:chExt cx="1920" cy="2736"/>
            </a:xfrm>
          </p:grpSpPr>
          <p:sp>
            <p:nvSpPr>
              <p:cNvPr id="107553" name="Rectangle 5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920" cy="273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9pPr>
              </a:lstStyle>
              <a:p>
                <a:pPr algn="ctr" eaLnBrk="1" fontAlgn="t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8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7554" name="Rectangle 6"/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1920" cy="624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9pPr>
              </a:lstStyle>
              <a:p>
                <a:pPr algn="ctr" eaLnBrk="1" fontAlgn="t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8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7555" name="Oval 7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816" cy="816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07556" name="Rectangle 8"/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1920" cy="624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9pPr>
              </a:lstStyle>
              <a:p>
                <a:pPr algn="ctr" eaLnBrk="1" fontAlgn="t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8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7552" name="Text Box 9"/>
            <p:cNvSpPr txBox="1">
              <a:spLocks noChangeArrowheads="1"/>
            </p:cNvSpPr>
            <p:nvPr/>
          </p:nvSpPr>
          <p:spPr bwMode="auto">
            <a:xfrm>
              <a:off x="1353" y="3573"/>
              <a:ext cx="11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algn="ctr" eaLnBrk="1" fontAlgn="t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方正楷体简体" pitchFamily="65" charset="-122"/>
                </a:rPr>
                <a:t>Carnot</a:t>
              </a:r>
              <a:r>
                <a:rPr kumimoji="1" lang="zh-CN" altLang="en-US" sz="2800">
                  <a:solidFill>
                    <a:srgbClr val="0000FF"/>
                  </a:solidFill>
                  <a:latin typeface="方正楷体简体" pitchFamily="65" charset="-122"/>
                  <a:ea typeface="方正楷体简体" pitchFamily="65" charset="-122"/>
                </a:rPr>
                <a:t>循环</a:t>
              </a:r>
              <a:endPara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6175375" y="16002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algn="ctr"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80808"/>
                </a:solidFill>
                <a:latin typeface="方正魏碑简体" pitchFamily="65" charset="-122"/>
                <a:ea typeface="方正魏碑简体" pitchFamily="65" charset="-122"/>
              </a:rPr>
              <a:t>高温存储器</a:t>
            </a:r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6175375" y="504348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algn="ctr"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80808"/>
                </a:solidFill>
                <a:latin typeface="方正魏碑简体" pitchFamily="65" charset="-122"/>
                <a:ea typeface="方正魏碑简体" pitchFamily="65" charset="-122"/>
              </a:rPr>
              <a:t>低温存储器</a:t>
            </a: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5565775" y="32908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algn="ctr"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80808"/>
                </a:solidFill>
                <a:latin typeface="方正魏碑简体" pitchFamily="65" charset="-122"/>
                <a:ea typeface="方正魏碑简体" pitchFamily="65" charset="-122"/>
              </a:rPr>
              <a:t>热机</a:t>
            </a:r>
          </a:p>
        </p:txBody>
      </p:sp>
      <p:graphicFrame>
        <p:nvGraphicFramePr>
          <p:cNvPr id="273421" name="Object 13"/>
          <p:cNvGraphicFramePr>
            <a:graphicFrameLocks noChangeAspect="1"/>
          </p:cNvGraphicFramePr>
          <p:nvPr/>
        </p:nvGraphicFramePr>
        <p:xfrm>
          <a:off x="5783263" y="1720850"/>
          <a:ext cx="3730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64885" imgH="215619" progId="Equation.DSMT4">
                  <p:embed/>
                </p:oleObj>
              </mc:Choice>
              <mc:Fallback>
                <p:oleObj name="Equation" r:id="rId3" imgW="164885" imgH="215619" progId="Equation.DSMT4">
                  <p:embed/>
                  <p:pic>
                    <p:nvPicPr>
                      <p:cNvPr id="2734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63" y="1720850"/>
                        <a:ext cx="3730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137525" y="3032125"/>
            <a:ext cx="549275" cy="1006475"/>
            <a:chOff x="2592" y="1910"/>
            <a:chExt cx="346" cy="634"/>
          </a:xfrm>
        </p:grpSpPr>
        <p:sp>
          <p:nvSpPr>
            <p:cNvPr id="107549" name="Rectangle 15"/>
            <p:cNvSpPr>
              <a:spLocks noChangeArrowheads="1"/>
            </p:cNvSpPr>
            <p:nvPr/>
          </p:nvSpPr>
          <p:spPr bwMode="auto">
            <a:xfrm>
              <a:off x="2592" y="1920"/>
              <a:ext cx="336" cy="624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107550" name="Object 16"/>
            <p:cNvGraphicFramePr>
              <a:graphicFrameLocks noChangeAspect="1"/>
            </p:cNvGraphicFramePr>
            <p:nvPr/>
          </p:nvGraphicFramePr>
          <p:xfrm>
            <a:off x="2688" y="1910"/>
            <a:ext cx="25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Equation" r:id="rId5" imgW="177492" imgH="177492" progId="Equation.DSMT4">
                    <p:embed/>
                  </p:oleObj>
                </mc:Choice>
                <mc:Fallback>
                  <p:oleObj name="Equation" r:id="rId5" imgW="177492" imgH="177492" progId="Equation.DSMT4">
                    <p:embed/>
                    <p:pic>
                      <p:nvPicPr>
                        <p:cNvPr id="10755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910"/>
                          <a:ext cx="25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3425" name="Object 17"/>
          <p:cNvGraphicFramePr>
            <a:graphicFrameLocks noChangeAspect="1"/>
          </p:cNvGraphicFramePr>
          <p:nvPr/>
        </p:nvGraphicFramePr>
        <p:xfrm>
          <a:off x="5775325" y="4811713"/>
          <a:ext cx="3444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152334" imgH="228501" progId="Equation.DSMT4">
                  <p:embed/>
                </p:oleObj>
              </mc:Choice>
              <mc:Fallback>
                <p:oleObj name="Equation" r:id="rId7" imgW="152334" imgH="228501" progId="Equation.DSMT4">
                  <p:embed/>
                  <p:pic>
                    <p:nvPicPr>
                      <p:cNvPr id="2734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4811713"/>
                        <a:ext cx="34448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076950" y="2057400"/>
            <a:ext cx="1336675" cy="1219200"/>
            <a:chOff x="1294" y="1296"/>
            <a:chExt cx="842" cy="768"/>
          </a:xfrm>
        </p:grpSpPr>
        <p:graphicFrame>
          <p:nvGraphicFramePr>
            <p:cNvPr id="107547" name="Object 19"/>
            <p:cNvGraphicFramePr>
              <a:graphicFrameLocks noChangeAspect="1"/>
            </p:cNvGraphicFramePr>
            <p:nvPr/>
          </p:nvGraphicFramePr>
          <p:xfrm>
            <a:off x="1294" y="1584"/>
            <a:ext cx="29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9" name="Equation" r:id="rId9" imgW="203024" imgH="215713" progId="Equation.DSMT4">
                    <p:embed/>
                  </p:oleObj>
                </mc:Choice>
                <mc:Fallback>
                  <p:oleObj name="Equation" r:id="rId9" imgW="203024" imgH="215713" progId="Equation.DSMT4">
                    <p:embed/>
                    <p:pic>
                      <p:nvPicPr>
                        <p:cNvPr id="10754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1584"/>
                          <a:ext cx="29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8" name="Rectangle 20"/>
            <p:cNvSpPr>
              <a:spLocks noChangeArrowheads="1"/>
            </p:cNvSpPr>
            <p:nvPr/>
          </p:nvSpPr>
          <p:spPr bwMode="auto">
            <a:xfrm>
              <a:off x="1752" y="1296"/>
              <a:ext cx="384" cy="768"/>
            </a:xfrm>
            <a:prstGeom prst="rect">
              <a:avLst/>
            </a:prstGeom>
            <a:solidFill>
              <a:srgbClr val="F89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</p:grpSp>
      <p:sp>
        <p:nvSpPr>
          <p:cNvPr id="273429" name="AutoShape 21"/>
          <p:cNvSpPr>
            <a:spLocks noChangeArrowheads="1"/>
          </p:cNvSpPr>
          <p:nvPr/>
        </p:nvSpPr>
        <p:spPr bwMode="auto">
          <a:xfrm rot="10814323" flipH="1">
            <a:off x="7204075" y="3121025"/>
            <a:ext cx="1146175" cy="914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39 h 21600"/>
              <a:gd name="T14" fmla="*/ 19301 w 21600"/>
              <a:gd name="T15" fmla="*/ 801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395" y="0"/>
                </a:lnTo>
                <a:lnTo>
                  <a:pt x="14395" y="4139"/>
                </a:lnTo>
                <a:lnTo>
                  <a:pt x="12427" y="4139"/>
                </a:lnTo>
                <a:cubicBezTo>
                  <a:pt x="5564" y="4139"/>
                  <a:pt x="0" y="7729"/>
                  <a:pt x="0" y="12158"/>
                </a:cubicBezTo>
                <a:lnTo>
                  <a:pt x="0" y="21600"/>
                </a:lnTo>
                <a:lnTo>
                  <a:pt x="3966" y="21600"/>
                </a:lnTo>
                <a:lnTo>
                  <a:pt x="3966" y="12158"/>
                </a:lnTo>
                <a:cubicBezTo>
                  <a:pt x="3966" y="9872"/>
                  <a:pt x="7754" y="8019"/>
                  <a:pt x="12427" y="8019"/>
                </a:cubicBezTo>
                <a:lnTo>
                  <a:pt x="14395" y="8019"/>
                </a:lnTo>
                <a:lnTo>
                  <a:pt x="14395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894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089650" y="3241675"/>
            <a:ext cx="1339850" cy="1828800"/>
            <a:chOff x="1302" y="2064"/>
            <a:chExt cx="844" cy="1152"/>
          </a:xfrm>
        </p:grpSpPr>
        <p:graphicFrame>
          <p:nvGraphicFramePr>
            <p:cNvPr id="107545" name="Object 23"/>
            <p:cNvGraphicFramePr>
              <a:graphicFrameLocks noChangeAspect="1"/>
            </p:cNvGraphicFramePr>
            <p:nvPr/>
          </p:nvGraphicFramePr>
          <p:xfrm>
            <a:off x="1302" y="2630"/>
            <a:ext cx="2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" name="Equation" r:id="rId11" imgW="190500" imgH="228600" progId="Equation.DSMT4">
                    <p:embed/>
                  </p:oleObj>
                </mc:Choice>
                <mc:Fallback>
                  <p:oleObj name="Equation" r:id="rId11" imgW="190500" imgH="228600" progId="Equation.DSMT4">
                    <p:embed/>
                    <p:pic>
                      <p:nvPicPr>
                        <p:cNvPr id="10754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2630"/>
                          <a:ext cx="2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6" name="AutoShape 24"/>
            <p:cNvSpPr>
              <a:spLocks noChangeArrowheads="1"/>
            </p:cNvSpPr>
            <p:nvPr/>
          </p:nvSpPr>
          <p:spPr bwMode="auto">
            <a:xfrm>
              <a:off x="1618" y="2064"/>
              <a:ext cx="528" cy="1152"/>
            </a:xfrm>
            <a:prstGeom prst="downArrow">
              <a:avLst>
                <a:gd name="adj1" fmla="val 50000"/>
                <a:gd name="adj2" fmla="val 54545"/>
              </a:avLst>
            </a:prstGeom>
            <a:solidFill>
              <a:srgbClr val="F89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</p:grpSp>
      <p:sp>
        <p:nvSpPr>
          <p:cNvPr id="273434" name="Text Box 26"/>
          <p:cNvSpPr txBox="1">
            <a:spLocks noChangeArrowheads="1"/>
          </p:cNvSpPr>
          <p:nvPr/>
        </p:nvSpPr>
        <p:spPr bwMode="auto">
          <a:xfrm>
            <a:off x="468313" y="2420938"/>
            <a:ext cx="42481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以理想气体为工作物质</a:t>
            </a:r>
          </a:p>
        </p:txBody>
      </p:sp>
      <p:sp>
        <p:nvSpPr>
          <p:cNvPr id="273439" name="Rectangle 31"/>
          <p:cNvSpPr>
            <a:spLocks noChangeArrowheads="1"/>
          </p:cNvSpPr>
          <p:nvPr/>
        </p:nvSpPr>
        <p:spPr bwMode="auto">
          <a:xfrm>
            <a:off x="438150" y="1196975"/>
            <a:ext cx="47101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1824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年，法国工程师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N.L.S.Carnot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kumimoji="1" lang="zh-CN" altLang="en-US" sz="2800">
                <a:ea typeface="黑体" panose="02010609060101010101" pitchFamily="49" charset="-122"/>
              </a:rPr>
              <a:t>了一个循环</a:t>
            </a:r>
          </a:p>
        </p:txBody>
      </p:sp>
      <p:sp>
        <p:nvSpPr>
          <p:cNvPr id="273441" name="Rectangle 33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smtClean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§2.9      Carnot </a:t>
            </a:r>
            <a:r>
              <a:rPr lang="zh-CN" altLang="en-US" sz="3600" smtClean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循环</a:t>
            </a:r>
          </a:p>
        </p:txBody>
      </p:sp>
      <p:sp>
        <p:nvSpPr>
          <p:cNvPr id="273443" name="Text Box 35"/>
          <p:cNvSpPr txBox="1">
            <a:spLocks noChangeArrowheads="1"/>
          </p:cNvSpPr>
          <p:nvPr/>
        </p:nvSpPr>
        <p:spPr bwMode="auto">
          <a:xfrm>
            <a:off x="250825" y="4005263"/>
            <a:ext cx="489743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一部分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通过理想热机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做功 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endParaRPr kumimoji="1"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323850" y="3213100"/>
            <a:ext cx="4800600" cy="650875"/>
            <a:chOff x="204" y="2594"/>
            <a:chExt cx="3024" cy="410"/>
          </a:xfrm>
        </p:grpSpPr>
        <p:sp>
          <p:nvSpPr>
            <p:cNvPr id="107542" name="Text Box 34"/>
            <p:cNvSpPr txBox="1">
              <a:spLocks noChangeArrowheads="1"/>
            </p:cNvSpPr>
            <p:nvPr/>
          </p:nvSpPr>
          <p:spPr bwMode="auto">
            <a:xfrm>
              <a:off x="204" y="2594"/>
              <a:ext cx="302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从高温    热源吸收   热量</a:t>
              </a:r>
            </a:p>
          </p:txBody>
        </p:sp>
        <p:graphicFrame>
          <p:nvGraphicFramePr>
            <p:cNvPr id="107543" name="Object 27"/>
            <p:cNvGraphicFramePr>
              <a:graphicFrameLocks noChangeAspect="1"/>
            </p:cNvGraphicFramePr>
            <p:nvPr/>
          </p:nvGraphicFramePr>
          <p:xfrm>
            <a:off x="975" y="2686"/>
            <a:ext cx="37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" name="Equation" r:id="rId13" imgW="304668" imgH="228501" progId="Equation.DSMT4">
                    <p:embed/>
                  </p:oleObj>
                </mc:Choice>
                <mc:Fallback>
                  <p:oleObj name="Equation" r:id="rId13" imgW="304668" imgH="228501" progId="Equation.DSMT4">
                    <p:embed/>
                    <p:pic>
                      <p:nvPicPr>
                        <p:cNvPr id="10754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686"/>
                          <a:ext cx="379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4" name="Object 28"/>
            <p:cNvGraphicFramePr>
              <a:graphicFrameLocks noChangeAspect="1"/>
            </p:cNvGraphicFramePr>
            <p:nvPr/>
          </p:nvGraphicFramePr>
          <p:xfrm>
            <a:off x="2290" y="2614"/>
            <a:ext cx="36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2" name="Equation" r:id="rId15" imgW="215806" imgH="228501" progId="Equation.DSMT4">
                    <p:embed/>
                  </p:oleObj>
                </mc:Choice>
                <mc:Fallback>
                  <p:oleObj name="Equation" r:id="rId15" imgW="215806" imgH="228501" progId="Equation.DSMT4">
                    <p:embed/>
                    <p:pic>
                      <p:nvPicPr>
                        <p:cNvPr id="107544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614"/>
                          <a:ext cx="364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3446" name="Text Box 38"/>
          <p:cNvSpPr txBox="1">
            <a:spLocks noChangeArrowheads="1"/>
          </p:cNvSpPr>
          <p:nvPr/>
        </p:nvSpPr>
        <p:spPr bwMode="auto">
          <a:xfrm>
            <a:off x="684213" y="5897563"/>
            <a:ext cx="48006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这种循环称为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Carnot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循环。</a:t>
            </a:r>
          </a:p>
        </p:txBody>
      </p: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323850" y="4581525"/>
            <a:ext cx="4800600" cy="1176338"/>
            <a:chOff x="204" y="3113"/>
            <a:chExt cx="3024" cy="741"/>
          </a:xfrm>
        </p:grpSpPr>
        <p:sp>
          <p:nvSpPr>
            <p:cNvPr id="107539" name="Text Box 37"/>
            <p:cNvSpPr txBox="1">
              <a:spLocks noChangeArrowheads="1"/>
            </p:cNvSpPr>
            <p:nvPr/>
          </p:nvSpPr>
          <p:spPr bwMode="auto">
            <a:xfrm>
              <a:off x="204" y="3113"/>
              <a:ext cx="3024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另一部分</a:t>
              </a:r>
              <a:r>
                <a:rPr kumimoji="1" lang="zh-CN" altLang="en-US" sz="28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的热量放给低温        热源</a:t>
              </a:r>
            </a:p>
          </p:txBody>
        </p:sp>
        <p:graphicFrame>
          <p:nvGraphicFramePr>
            <p:cNvPr id="107540" name="Object 29"/>
            <p:cNvGraphicFramePr>
              <a:graphicFrameLocks noChangeAspect="1"/>
            </p:cNvGraphicFramePr>
            <p:nvPr/>
          </p:nvGraphicFramePr>
          <p:xfrm>
            <a:off x="1183" y="3221"/>
            <a:ext cx="26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3" name="Equation" r:id="rId17" imgW="241195" imgH="241195" progId="Equation.DSMT4">
                    <p:embed/>
                  </p:oleObj>
                </mc:Choice>
                <mc:Fallback>
                  <p:oleObj name="Equation" r:id="rId17" imgW="241195" imgH="241195" progId="Equation.DSMT4">
                    <p:embed/>
                    <p:pic>
                      <p:nvPicPr>
                        <p:cNvPr id="10754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" y="3221"/>
                          <a:ext cx="26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1" name="Object 30"/>
            <p:cNvGraphicFramePr>
              <a:graphicFrameLocks noChangeAspect="1"/>
            </p:cNvGraphicFramePr>
            <p:nvPr/>
          </p:nvGraphicFramePr>
          <p:xfrm>
            <a:off x="748" y="3566"/>
            <a:ext cx="37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" name="Equation" r:id="rId19" imgW="304668" imgH="228501" progId="Equation.DSMT4">
                    <p:embed/>
                  </p:oleObj>
                </mc:Choice>
                <mc:Fallback>
                  <p:oleObj name="Equation" r:id="rId19" imgW="304668" imgH="228501" progId="Equation.DSMT4">
                    <p:embed/>
                    <p:pic>
                      <p:nvPicPr>
                        <p:cNvPr id="10754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566"/>
                          <a:ext cx="37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53339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8" grpId="0" autoUpdateAnimBg="0"/>
      <p:bldP spid="273419" grpId="0" autoUpdateAnimBg="0"/>
      <p:bldP spid="273420" grpId="0" autoUpdateAnimBg="0"/>
      <p:bldP spid="273434" grpId="0"/>
      <p:bldP spid="273439" grpId="0" autoUpdateAnimBg="0"/>
      <p:bldP spid="273441" grpId="0"/>
      <p:bldP spid="273443" grpId="0"/>
      <p:bldP spid="2734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1025525" y="836613"/>
            <a:ext cx="19621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整个循环：</a:t>
            </a:r>
          </a:p>
        </p:txBody>
      </p:sp>
      <p:graphicFrame>
        <p:nvGraphicFramePr>
          <p:cNvPr id="283652" name="Object 4"/>
          <p:cNvGraphicFramePr>
            <a:graphicFrameLocks noChangeAspect="1"/>
          </p:cNvGraphicFramePr>
          <p:nvPr/>
        </p:nvGraphicFramePr>
        <p:xfrm>
          <a:off x="827088" y="1484313"/>
          <a:ext cx="15176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609336" imgH="190417" progId="Equation.DSMT4">
                  <p:embed/>
                </p:oleObj>
              </mc:Choice>
              <mc:Fallback>
                <p:oleObj name="Equation" r:id="rId3" imgW="609336" imgH="190417" progId="Equation.DSMT4">
                  <p:embed/>
                  <p:pic>
                    <p:nvPicPr>
                      <p:cNvPr id="283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15176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73438" y="1412875"/>
            <a:ext cx="4932362" cy="549275"/>
            <a:chOff x="2125" y="1278"/>
            <a:chExt cx="3107" cy="346"/>
          </a:xfrm>
        </p:grpSpPr>
        <p:graphicFrame>
          <p:nvGraphicFramePr>
            <p:cNvPr id="116781" name="Object 6"/>
            <p:cNvGraphicFramePr>
              <a:graphicFrameLocks noChangeAspect="1"/>
            </p:cNvGraphicFramePr>
            <p:nvPr/>
          </p:nvGraphicFramePr>
          <p:xfrm>
            <a:off x="2125" y="1278"/>
            <a:ext cx="325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" name="Equation" r:id="rId5" imgW="203024" imgH="215713" progId="Equation.DSMT4">
                    <p:embed/>
                  </p:oleObj>
                </mc:Choice>
                <mc:Fallback>
                  <p:oleObj name="Equation" r:id="rId5" imgW="203024" imgH="215713" progId="Equation.DSMT4">
                    <p:embed/>
                    <p:pic>
                      <p:nvPicPr>
                        <p:cNvPr id="11678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5" y="1278"/>
                          <a:ext cx="325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82" name="Text Box 7"/>
            <p:cNvSpPr txBox="1">
              <a:spLocks noChangeArrowheads="1"/>
            </p:cNvSpPr>
            <p:nvPr/>
          </p:nvSpPr>
          <p:spPr bwMode="auto">
            <a:xfrm>
              <a:off x="2428" y="1296"/>
              <a:ext cx="280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是体系所吸的热，为</a:t>
              </a:r>
              <a:r>
                <a:rPr kumimoji="1" lang="zh-CN" altLang="en-US" sz="28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正值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409950" y="2017713"/>
            <a:ext cx="4895850" cy="561975"/>
            <a:chOff x="2148" y="1659"/>
            <a:chExt cx="3084" cy="354"/>
          </a:xfrm>
        </p:grpSpPr>
        <p:graphicFrame>
          <p:nvGraphicFramePr>
            <p:cNvPr id="116779" name="Object 9"/>
            <p:cNvGraphicFramePr>
              <a:graphicFrameLocks noChangeAspect="1"/>
            </p:cNvGraphicFramePr>
            <p:nvPr/>
          </p:nvGraphicFramePr>
          <p:xfrm>
            <a:off x="2148" y="1659"/>
            <a:ext cx="29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4" name="Equation" r:id="rId7" imgW="190500" imgH="228600" progId="Equation.DSMT4">
                    <p:embed/>
                  </p:oleObj>
                </mc:Choice>
                <mc:Fallback>
                  <p:oleObj name="Equation" r:id="rId7" imgW="190500" imgH="228600" progId="Equation.DSMT4">
                    <p:embed/>
                    <p:pic>
                      <p:nvPicPr>
                        <p:cNvPr id="11677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" y="1659"/>
                          <a:ext cx="29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80" name="Text Box 10"/>
            <p:cNvSpPr txBox="1">
              <a:spLocks noChangeArrowheads="1"/>
            </p:cNvSpPr>
            <p:nvPr/>
          </p:nvSpPr>
          <p:spPr bwMode="auto">
            <a:xfrm>
              <a:off x="2428" y="1672"/>
              <a:ext cx="280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是体系放出的热，为</a:t>
              </a:r>
              <a:r>
                <a:rPr kumimoji="1"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负值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</a:p>
          </p:txBody>
        </p:sp>
      </p:grpSp>
      <p:graphicFrame>
        <p:nvGraphicFramePr>
          <p:cNvPr id="283659" name="Object 11"/>
          <p:cNvGraphicFramePr>
            <a:graphicFrameLocks noChangeAspect="1"/>
          </p:cNvGraphicFramePr>
          <p:nvPr/>
        </p:nvGraphicFramePr>
        <p:xfrm>
          <a:off x="971550" y="2847975"/>
          <a:ext cx="17891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9" imgW="1028254" imgH="291973" progId="Equation.DSMT4">
                  <p:embed/>
                </p:oleObj>
              </mc:Choice>
              <mc:Fallback>
                <p:oleObj name="Equation" r:id="rId9" imgW="1028254" imgH="291973" progId="Equation.DSMT4">
                  <p:embed/>
                  <p:pic>
                    <p:nvPicPr>
                      <p:cNvPr id="2836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47975"/>
                        <a:ext cx="17891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60" name="Text Box 12"/>
          <p:cNvSpPr txBox="1">
            <a:spLocks noChangeArrowheads="1"/>
          </p:cNvSpPr>
          <p:nvPr/>
        </p:nvSpPr>
        <p:spPr bwMode="auto">
          <a:xfrm>
            <a:off x="395288" y="4652963"/>
            <a:ext cx="34671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ABCD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曲线所围面积为热机所作的功</a:t>
            </a:r>
          </a:p>
        </p:txBody>
      </p:sp>
      <p:sp>
        <p:nvSpPr>
          <p:cNvPr id="116744" name="Text Box 15"/>
          <p:cNvSpPr txBox="1">
            <a:spLocks noChangeArrowheads="1"/>
          </p:cNvSpPr>
          <p:nvPr/>
        </p:nvSpPr>
        <p:spPr bwMode="auto">
          <a:xfrm>
            <a:off x="2906713" y="212725"/>
            <a:ext cx="2205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Carnot </a:t>
            </a:r>
            <a:r>
              <a:rPr lang="zh-CN" altLang="en-US" sz="3200">
                <a:solidFill>
                  <a:srgbClr val="3333FF"/>
                </a:solidFill>
                <a:ea typeface="黑体" panose="02010609060101010101" pitchFamily="49" charset="-122"/>
              </a:rPr>
              <a:t>循环</a:t>
            </a:r>
          </a:p>
        </p:txBody>
      </p:sp>
      <p:graphicFrame>
        <p:nvGraphicFramePr>
          <p:cNvPr id="283664" name="Object 16"/>
          <p:cNvGraphicFramePr>
            <a:graphicFrameLocks noChangeAspect="1"/>
          </p:cNvGraphicFramePr>
          <p:nvPr/>
        </p:nvGraphicFramePr>
        <p:xfrm>
          <a:off x="827088" y="2063750"/>
          <a:ext cx="22463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1" imgW="901309" imgH="228501" progId="Equation.DSMT4">
                  <p:embed/>
                </p:oleObj>
              </mc:Choice>
              <mc:Fallback>
                <p:oleObj name="Equation" r:id="rId11" imgW="901309" imgH="228501" progId="Equation.DSMT4">
                  <p:embed/>
                  <p:pic>
                    <p:nvPicPr>
                      <p:cNvPr id="2836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63750"/>
                        <a:ext cx="224631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65" name="Object 17"/>
          <p:cNvGraphicFramePr>
            <a:graphicFrameLocks noChangeAspect="1"/>
          </p:cNvGraphicFramePr>
          <p:nvPr/>
        </p:nvGraphicFramePr>
        <p:xfrm>
          <a:off x="827088" y="3457575"/>
          <a:ext cx="20447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3" imgW="1091726" imgH="291973" progId="Equation.DSMT4">
                  <p:embed/>
                </p:oleObj>
              </mc:Choice>
              <mc:Fallback>
                <p:oleObj name="Equation" r:id="rId13" imgW="1091726" imgH="291973" progId="Equation.DSMT4">
                  <p:embed/>
                  <p:pic>
                    <p:nvPicPr>
                      <p:cNvPr id="283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457575"/>
                        <a:ext cx="20447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708400" y="2740025"/>
            <a:ext cx="4975225" cy="3857625"/>
            <a:chOff x="1152" y="864"/>
            <a:chExt cx="3936" cy="2897"/>
          </a:xfrm>
        </p:grpSpPr>
        <p:sp>
          <p:nvSpPr>
            <p:cNvPr id="116748" name="Freeform 19"/>
            <p:cNvSpPr>
              <a:spLocks/>
            </p:cNvSpPr>
            <p:nvPr/>
          </p:nvSpPr>
          <p:spPr bwMode="auto">
            <a:xfrm>
              <a:off x="3148" y="1923"/>
              <a:ext cx="980" cy="1545"/>
            </a:xfrm>
            <a:custGeom>
              <a:avLst/>
              <a:gdLst>
                <a:gd name="T0" fmla="*/ 0 w 980"/>
                <a:gd name="T1" fmla="*/ 0 h 1545"/>
                <a:gd name="T2" fmla="*/ 123 w 980"/>
                <a:gd name="T3" fmla="*/ 197 h 1545"/>
                <a:gd name="T4" fmla="*/ 444 w 980"/>
                <a:gd name="T5" fmla="*/ 592 h 1545"/>
                <a:gd name="T6" fmla="*/ 789 w 980"/>
                <a:gd name="T7" fmla="*/ 929 h 1545"/>
                <a:gd name="T8" fmla="*/ 980 w 980"/>
                <a:gd name="T9" fmla="*/ 1053 h 1545"/>
                <a:gd name="T10" fmla="*/ 980 w 980"/>
                <a:gd name="T11" fmla="*/ 1533 h 1545"/>
                <a:gd name="T12" fmla="*/ 0 w 980"/>
                <a:gd name="T13" fmla="*/ 1545 h 1545"/>
                <a:gd name="T14" fmla="*/ 0 w 980"/>
                <a:gd name="T15" fmla="*/ 0 h 1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80"/>
                <a:gd name="T25" fmla="*/ 0 h 1545"/>
                <a:gd name="T26" fmla="*/ 980 w 980"/>
                <a:gd name="T27" fmla="*/ 1545 h 15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80" h="1545">
                  <a:moveTo>
                    <a:pt x="0" y="0"/>
                  </a:moveTo>
                  <a:lnTo>
                    <a:pt x="123" y="197"/>
                  </a:lnTo>
                  <a:cubicBezTo>
                    <a:pt x="197" y="296"/>
                    <a:pt x="333" y="470"/>
                    <a:pt x="444" y="592"/>
                  </a:cubicBezTo>
                  <a:cubicBezTo>
                    <a:pt x="555" y="714"/>
                    <a:pt x="700" y="852"/>
                    <a:pt x="789" y="929"/>
                  </a:cubicBezTo>
                  <a:lnTo>
                    <a:pt x="980" y="1053"/>
                  </a:lnTo>
                  <a:lnTo>
                    <a:pt x="980" y="1533"/>
                  </a:lnTo>
                  <a:lnTo>
                    <a:pt x="0" y="1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6749" name="Group 20"/>
            <p:cNvGrpSpPr>
              <a:grpSpLocks/>
            </p:cNvGrpSpPr>
            <p:nvPr/>
          </p:nvGrpSpPr>
          <p:grpSpPr bwMode="auto">
            <a:xfrm>
              <a:off x="1152" y="864"/>
              <a:ext cx="288" cy="2592"/>
              <a:chOff x="1152" y="864"/>
              <a:chExt cx="288" cy="2592"/>
            </a:xfrm>
          </p:grpSpPr>
          <p:sp>
            <p:nvSpPr>
              <p:cNvPr id="116777" name="Line 21"/>
              <p:cNvSpPr>
                <a:spLocks noChangeShapeType="1"/>
              </p:cNvSpPr>
              <p:nvPr/>
            </p:nvSpPr>
            <p:spPr bwMode="auto">
              <a:xfrm flipV="1">
                <a:off x="1440" y="960"/>
                <a:ext cx="0" cy="24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6778" name="Object 22"/>
              <p:cNvGraphicFramePr>
                <a:graphicFrameLocks noChangeAspect="1"/>
              </p:cNvGraphicFramePr>
              <p:nvPr/>
            </p:nvGraphicFramePr>
            <p:xfrm>
              <a:off x="1152" y="864"/>
              <a:ext cx="22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08" name="Equation" r:id="rId15" imgW="152268" imgH="164957" progId="Equation.DSMT4">
                      <p:embed/>
                    </p:oleObj>
                  </mc:Choice>
                  <mc:Fallback>
                    <p:oleObj name="Equation" r:id="rId15" imgW="152268" imgH="164957" progId="Equation.DSMT4">
                      <p:embed/>
                      <p:pic>
                        <p:nvPicPr>
                          <p:cNvPr id="116778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864"/>
                            <a:ext cx="225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6750" name="Freeform 23"/>
            <p:cNvSpPr>
              <a:spLocks/>
            </p:cNvSpPr>
            <p:nvPr/>
          </p:nvSpPr>
          <p:spPr bwMode="auto">
            <a:xfrm>
              <a:off x="1790" y="1397"/>
              <a:ext cx="1348" cy="2063"/>
            </a:xfrm>
            <a:custGeom>
              <a:avLst/>
              <a:gdLst>
                <a:gd name="T0" fmla="*/ 0 w 1348"/>
                <a:gd name="T1" fmla="*/ 0 h 2063"/>
                <a:gd name="T2" fmla="*/ 313 w 1348"/>
                <a:gd name="T3" fmla="*/ 164 h 2063"/>
                <a:gd name="T4" fmla="*/ 559 w 1348"/>
                <a:gd name="T5" fmla="*/ 279 h 2063"/>
                <a:gd name="T6" fmla="*/ 773 w 1348"/>
                <a:gd name="T7" fmla="*/ 378 h 2063"/>
                <a:gd name="T8" fmla="*/ 1110 w 1348"/>
                <a:gd name="T9" fmla="*/ 469 h 2063"/>
                <a:gd name="T10" fmla="*/ 1348 w 1348"/>
                <a:gd name="T11" fmla="*/ 518 h 2063"/>
                <a:gd name="T12" fmla="*/ 1348 w 1348"/>
                <a:gd name="T13" fmla="*/ 2063 h 2063"/>
                <a:gd name="T14" fmla="*/ 0 w 1348"/>
                <a:gd name="T15" fmla="*/ 2063 h 2063"/>
                <a:gd name="T16" fmla="*/ 0 w 1348"/>
                <a:gd name="T17" fmla="*/ 0 h 20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8"/>
                <a:gd name="T28" fmla="*/ 0 h 2063"/>
                <a:gd name="T29" fmla="*/ 1348 w 1348"/>
                <a:gd name="T30" fmla="*/ 2063 h 20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8" h="2063">
                  <a:moveTo>
                    <a:pt x="0" y="0"/>
                  </a:moveTo>
                  <a:lnTo>
                    <a:pt x="313" y="164"/>
                  </a:lnTo>
                  <a:cubicBezTo>
                    <a:pt x="406" y="210"/>
                    <a:pt x="482" y="243"/>
                    <a:pt x="559" y="279"/>
                  </a:cubicBezTo>
                  <a:cubicBezTo>
                    <a:pt x="636" y="315"/>
                    <a:pt x="681" y="346"/>
                    <a:pt x="773" y="378"/>
                  </a:cubicBezTo>
                  <a:cubicBezTo>
                    <a:pt x="865" y="410"/>
                    <a:pt x="1014" y="446"/>
                    <a:pt x="1110" y="469"/>
                  </a:cubicBezTo>
                  <a:lnTo>
                    <a:pt x="1348" y="518"/>
                  </a:lnTo>
                  <a:lnTo>
                    <a:pt x="1348" y="2063"/>
                  </a:lnTo>
                  <a:lnTo>
                    <a:pt x="0" y="2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1" name="Line 24"/>
            <p:cNvSpPr>
              <a:spLocks noChangeShapeType="1"/>
            </p:cNvSpPr>
            <p:nvPr/>
          </p:nvSpPr>
          <p:spPr bwMode="auto">
            <a:xfrm>
              <a:off x="3145" y="1920"/>
              <a:ext cx="0" cy="15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6752" name="Object 25"/>
            <p:cNvGraphicFramePr>
              <a:graphicFrameLocks noChangeAspect="1"/>
            </p:cNvGraphicFramePr>
            <p:nvPr/>
          </p:nvGraphicFramePr>
          <p:xfrm>
            <a:off x="1825" y="1152"/>
            <a:ext cx="87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9" name="Equation" r:id="rId17" imgW="736280" imgH="215806" progId="Equation.DSMT4">
                    <p:embed/>
                  </p:oleObj>
                </mc:Choice>
                <mc:Fallback>
                  <p:oleObj name="Equation" r:id="rId17" imgW="736280" imgH="215806" progId="Equation.DSMT4">
                    <p:embed/>
                    <p:pic>
                      <p:nvPicPr>
                        <p:cNvPr id="116752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1152"/>
                          <a:ext cx="87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3" name="Object 26"/>
            <p:cNvGraphicFramePr>
              <a:graphicFrameLocks noChangeAspect="1"/>
            </p:cNvGraphicFramePr>
            <p:nvPr/>
          </p:nvGraphicFramePr>
          <p:xfrm>
            <a:off x="3151" y="1633"/>
            <a:ext cx="90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0" name="Equation" r:id="rId19" imgW="761669" imgH="215806" progId="Equation.DSMT4">
                    <p:embed/>
                  </p:oleObj>
                </mc:Choice>
                <mc:Fallback>
                  <p:oleObj name="Equation" r:id="rId19" imgW="761669" imgH="215806" progId="Equation.DSMT4">
                    <p:embed/>
                    <p:pic>
                      <p:nvPicPr>
                        <p:cNvPr id="11675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1633"/>
                          <a:ext cx="90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54" name="Freeform 27"/>
            <p:cNvSpPr>
              <a:spLocks/>
            </p:cNvSpPr>
            <p:nvPr/>
          </p:nvSpPr>
          <p:spPr bwMode="auto">
            <a:xfrm>
              <a:off x="1536" y="1249"/>
              <a:ext cx="2521" cy="767"/>
            </a:xfrm>
            <a:custGeom>
              <a:avLst/>
              <a:gdLst>
                <a:gd name="T0" fmla="*/ 0 w 2521"/>
                <a:gd name="T1" fmla="*/ 0 h 767"/>
                <a:gd name="T2" fmla="*/ 1177 w 2521"/>
                <a:gd name="T3" fmla="*/ 575 h 767"/>
                <a:gd name="T4" fmla="*/ 2521 w 2521"/>
                <a:gd name="T5" fmla="*/ 767 h 767"/>
                <a:gd name="T6" fmla="*/ 0 60000 65536"/>
                <a:gd name="T7" fmla="*/ 0 60000 65536"/>
                <a:gd name="T8" fmla="*/ 0 60000 65536"/>
                <a:gd name="T9" fmla="*/ 0 w 2521"/>
                <a:gd name="T10" fmla="*/ 0 h 767"/>
                <a:gd name="T11" fmla="*/ 2521 w 2521"/>
                <a:gd name="T12" fmla="*/ 767 h 7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1" h="767">
                  <a:moveTo>
                    <a:pt x="0" y="0"/>
                  </a:moveTo>
                  <a:cubicBezTo>
                    <a:pt x="196" y="95"/>
                    <a:pt x="757" y="447"/>
                    <a:pt x="1177" y="575"/>
                  </a:cubicBezTo>
                  <a:cubicBezTo>
                    <a:pt x="1597" y="703"/>
                    <a:pt x="2289" y="735"/>
                    <a:pt x="2521" y="767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5" name="Freeform 28"/>
            <p:cNvSpPr>
              <a:spLocks/>
            </p:cNvSpPr>
            <p:nvPr/>
          </p:nvSpPr>
          <p:spPr bwMode="auto">
            <a:xfrm>
              <a:off x="2918" y="1381"/>
              <a:ext cx="1487" cy="1742"/>
            </a:xfrm>
            <a:custGeom>
              <a:avLst/>
              <a:gdLst>
                <a:gd name="T0" fmla="*/ 0 w 1487"/>
                <a:gd name="T1" fmla="*/ 0 h 1742"/>
                <a:gd name="T2" fmla="*/ 227 w 1487"/>
                <a:gd name="T3" fmla="*/ 539 h 1742"/>
                <a:gd name="T4" fmla="*/ 641 w 1487"/>
                <a:gd name="T5" fmla="*/ 1109 h 1742"/>
                <a:gd name="T6" fmla="*/ 1109 w 1487"/>
                <a:gd name="T7" fmla="*/ 1536 h 1742"/>
                <a:gd name="T8" fmla="*/ 1487 w 1487"/>
                <a:gd name="T9" fmla="*/ 1742 h 1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7"/>
                <a:gd name="T16" fmla="*/ 0 h 1742"/>
                <a:gd name="T17" fmla="*/ 1487 w 1487"/>
                <a:gd name="T18" fmla="*/ 1742 h 1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7" h="1742">
                  <a:moveTo>
                    <a:pt x="0" y="0"/>
                  </a:moveTo>
                  <a:cubicBezTo>
                    <a:pt x="38" y="91"/>
                    <a:pt x="120" y="354"/>
                    <a:pt x="227" y="539"/>
                  </a:cubicBezTo>
                  <a:cubicBezTo>
                    <a:pt x="334" y="724"/>
                    <a:pt x="494" y="943"/>
                    <a:pt x="641" y="1109"/>
                  </a:cubicBezTo>
                  <a:cubicBezTo>
                    <a:pt x="788" y="1275"/>
                    <a:pt x="968" y="1431"/>
                    <a:pt x="1109" y="1536"/>
                  </a:cubicBezTo>
                  <a:cubicBezTo>
                    <a:pt x="1250" y="1641"/>
                    <a:pt x="1408" y="1699"/>
                    <a:pt x="1487" y="174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6756" name="Object 29"/>
            <p:cNvGraphicFramePr>
              <a:graphicFrameLocks noChangeAspect="1"/>
            </p:cNvGraphicFramePr>
            <p:nvPr/>
          </p:nvGraphicFramePr>
          <p:xfrm>
            <a:off x="3880" y="2640"/>
            <a:ext cx="92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1" name="Equation" r:id="rId21" imgW="774364" imgH="228501" progId="Equation.DSMT4">
                    <p:embed/>
                  </p:oleObj>
                </mc:Choice>
                <mc:Fallback>
                  <p:oleObj name="Equation" r:id="rId21" imgW="774364" imgH="228501" progId="Equation.DSMT4">
                    <p:embed/>
                    <p:pic>
                      <p:nvPicPr>
                        <p:cNvPr id="116756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2640"/>
                          <a:ext cx="92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7" name="Object 30"/>
            <p:cNvGraphicFramePr>
              <a:graphicFrameLocks noChangeAspect="1"/>
            </p:cNvGraphicFramePr>
            <p:nvPr/>
          </p:nvGraphicFramePr>
          <p:xfrm>
            <a:off x="2489" y="2432"/>
            <a:ext cx="93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" name="Equation" r:id="rId23" imgW="787400" imgH="228600" progId="Equation.DSMT4">
                    <p:embed/>
                  </p:oleObj>
                </mc:Choice>
                <mc:Fallback>
                  <p:oleObj name="Equation" r:id="rId23" imgW="787400" imgH="228600" progId="Equation.DSMT4">
                    <p:embed/>
                    <p:pic>
                      <p:nvPicPr>
                        <p:cNvPr id="116757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2432"/>
                          <a:ext cx="93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58" name="Freeform 31"/>
            <p:cNvSpPr>
              <a:spLocks/>
            </p:cNvSpPr>
            <p:nvPr/>
          </p:nvSpPr>
          <p:spPr bwMode="auto">
            <a:xfrm>
              <a:off x="2544" y="2720"/>
              <a:ext cx="1584" cy="736"/>
            </a:xfrm>
            <a:custGeom>
              <a:avLst/>
              <a:gdLst>
                <a:gd name="T0" fmla="*/ 4 w 1584"/>
                <a:gd name="T1" fmla="*/ 0 h 736"/>
                <a:gd name="T2" fmla="*/ 259 w 1584"/>
                <a:gd name="T3" fmla="*/ 66 h 736"/>
                <a:gd name="T4" fmla="*/ 768 w 1584"/>
                <a:gd name="T5" fmla="*/ 173 h 736"/>
                <a:gd name="T6" fmla="*/ 1220 w 1584"/>
                <a:gd name="T7" fmla="*/ 230 h 736"/>
                <a:gd name="T8" fmla="*/ 1584 w 1584"/>
                <a:gd name="T9" fmla="*/ 256 h 736"/>
                <a:gd name="T10" fmla="*/ 1584 w 1584"/>
                <a:gd name="T11" fmla="*/ 736 h 736"/>
                <a:gd name="T12" fmla="*/ 0 w 1584"/>
                <a:gd name="T13" fmla="*/ 736 h 736"/>
                <a:gd name="T14" fmla="*/ 4 w 1584"/>
                <a:gd name="T15" fmla="*/ 0 h 7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84"/>
                <a:gd name="T25" fmla="*/ 0 h 736"/>
                <a:gd name="T26" fmla="*/ 1584 w 1584"/>
                <a:gd name="T27" fmla="*/ 736 h 7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84" h="736">
                  <a:moveTo>
                    <a:pt x="4" y="0"/>
                  </a:moveTo>
                  <a:lnTo>
                    <a:pt x="259" y="66"/>
                  </a:lnTo>
                  <a:cubicBezTo>
                    <a:pt x="386" y="95"/>
                    <a:pt x="608" y="146"/>
                    <a:pt x="768" y="173"/>
                  </a:cubicBezTo>
                  <a:cubicBezTo>
                    <a:pt x="928" y="200"/>
                    <a:pt x="1084" y="216"/>
                    <a:pt x="1220" y="230"/>
                  </a:cubicBezTo>
                  <a:lnTo>
                    <a:pt x="1584" y="256"/>
                  </a:lnTo>
                  <a:lnTo>
                    <a:pt x="1584" y="736"/>
                  </a:lnTo>
                  <a:lnTo>
                    <a:pt x="0" y="73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B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9" name="Freeform 32"/>
            <p:cNvSpPr>
              <a:spLocks/>
            </p:cNvSpPr>
            <p:nvPr/>
          </p:nvSpPr>
          <p:spPr bwMode="auto">
            <a:xfrm>
              <a:off x="1800" y="1397"/>
              <a:ext cx="744" cy="2059"/>
            </a:xfrm>
            <a:custGeom>
              <a:avLst/>
              <a:gdLst>
                <a:gd name="T0" fmla="*/ 0 w 744"/>
                <a:gd name="T1" fmla="*/ 0 h 2059"/>
                <a:gd name="T2" fmla="*/ 74 w 744"/>
                <a:gd name="T3" fmla="*/ 296 h 2059"/>
                <a:gd name="T4" fmla="*/ 238 w 744"/>
                <a:gd name="T5" fmla="*/ 715 h 2059"/>
                <a:gd name="T6" fmla="*/ 518 w 744"/>
                <a:gd name="T7" fmla="*/ 1093 h 2059"/>
                <a:gd name="T8" fmla="*/ 744 w 744"/>
                <a:gd name="T9" fmla="*/ 1291 h 2059"/>
                <a:gd name="T10" fmla="*/ 744 w 744"/>
                <a:gd name="T11" fmla="*/ 2059 h 2059"/>
                <a:gd name="T12" fmla="*/ 0 w 744"/>
                <a:gd name="T13" fmla="*/ 2055 h 2059"/>
                <a:gd name="T14" fmla="*/ 0 w 744"/>
                <a:gd name="T15" fmla="*/ 0 h 20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44"/>
                <a:gd name="T25" fmla="*/ 0 h 2059"/>
                <a:gd name="T26" fmla="*/ 744 w 744"/>
                <a:gd name="T27" fmla="*/ 2059 h 20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44" h="2059">
                  <a:moveTo>
                    <a:pt x="0" y="0"/>
                  </a:moveTo>
                  <a:lnTo>
                    <a:pt x="74" y="296"/>
                  </a:lnTo>
                  <a:cubicBezTo>
                    <a:pt x="114" y="415"/>
                    <a:pt x="164" y="582"/>
                    <a:pt x="238" y="715"/>
                  </a:cubicBezTo>
                  <a:cubicBezTo>
                    <a:pt x="312" y="848"/>
                    <a:pt x="434" y="997"/>
                    <a:pt x="518" y="1093"/>
                  </a:cubicBezTo>
                  <a:lnTo>
                    <a:pt x="744" y="1291"/>
                  </a:lnTo>
                  <a:lnTo>
                    <a:pt x="744" y="2059"/>
                  </a:lnTo>
                  <a:lnTo>
                    <a:pt x="0" y="2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6760" name="Group 33"/>
            <p:cNvGrpSpPr>
              <a:grpSpLocks/>
            </p:cNvGrpSpPr>
            <p:nvPr/>
          </p:nvGrpSpPr>
          <p:grpSpPr bwMode="auto">
            <a:xfrm>
              <a:off x="1800" y="1392"/>
              <a:ext cx="2328" cy="2064"/>
              <a:chOff x="1800" y="1392"/>
              <a:chExt cx="2328" cy="2064"/>
            </a:xfrm>
          </p:grpSpPr>
          <p:sp>
            <p:nvSpPr>
              <p:cNvPr id="116775" name="Freeform 34"/>
              <p:cNvSpPr>
                <a:spLocks/>
              </p:cNvSpPr>
              <p:nvPr/>
            </p:nvSpPr>
            <p:spPr bwMode="auto">
              <a:xfrm>
                <a:off x="1800" y="1392"/>
                <a:ext cx="744" cy="2059"/>
              </a:xfrm>
              <a:custGeom>
                <a:avLst/>
                <a:gdLst>
                  <a:gd name="T0" fmla="*/ 0 w 744"/>
                  <a:gd name="T1" fmla="*/ 0 h 2059"/>
                  <a:gd name="T2" fmla="*/ 74 w 744"/>
                  <a:gd name="T3" fmla="*/ 296 h 2059"/>
                  <a:gd name="T4" fmla="*/ 238 w 744"/>
                  <a:gd name="T5" fmla="*/ 715 h 2059"/>
                  <a:gd name="T6" fmla="*/ 518 w 744"/>
                  <a:gd name="T7" fmla="*/ 1093 h 2059"/>
                  <a:gd name="T8" fmla="*/ 744 w 744"/>
                  <a:gd name="T9" fmla="*/ 1291 h 2059"/>
                  <a:gd name="T10" fmla="*/ 744 w 744"/>
                  <a:gd name="T11" fmla="*/ 2059 h 2059"/>
                  <a:gd name="T12" fmla="*/ 0 w 744"/>
                  <a:gd name="T13" fmla="*/ 2055 h 2059"/>
                  <a:gd name="T14" fmla="*/ 0 w 744"/>
                  <a:gd name="T15" fmla="*/ 0 h 20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44"/>
                  <a:gd name="T25" fmla="*/ 0 h 2059"/>
                  <a:gd name="T26" fmla="*/ 744 w 744"/>
                  <a:gd name="T27" fmla="*/ 2059 h 20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44" h="2059">
                    <a:moveTo>
                      <a:pt x="0" y="0"/>
                    </a:moveTo>
                    <a:lnTo>
                      <a:pt x="74" y="296"/>
                    </a:lnTo>
                    <a:cubicBezTo>
                      <a:pt x="114" y="415"/>
                      <a:pt x="164" y="582"/>
                      <a:pt x="238" y="715"/>
                    </a:cubicBezTo>
                    <a:cubicBezTo>
                      <a:pt x="312" y="848"/>
                      <a:pt x="434" y="997"/>
                      <a:pt x="518" y="1093"/>
                    </a:cubicBezTo>
                    <a:lnTo>
                      <a:pt x="744" y="1291"/>
                    </a:lnTo>
                    <a:lnTo>
                      <a:pt x="744" y="2059"/>
                    </a:lnTo>
                    <a:lnTo>
                      <a:pt x="0" y="20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76" name="Freeform 35"/>
              <p:cNvSpPr>
                <a:spLocks/>
              </p:cNvSpPr>
              <p:nvPr/>
            </p:nvSpPr>
            <p:spPr bwMode="auto">
              <a:xfrm>
                <a:off x="2544" y="2720"/>
                <a:ext cx="1584" cy="736"/>
              </a:xfrm>
              <a:custGeom>
                <a:avLst/>
                <a:gdLst>
                  <a:gd name="T0" fmla="*/ 4 w 1584"/>
                  <a:gd name="T1" fmla="*/ 0 h 736"/>
                  <a:gd name="T2" fmla="*/ 259 w 1584"/>
                  <a:gd name="T3" fmla="*/ 66 h 736"/>
                  <a:gd name="T4" fmla="*/ 768 w 1584"/>
                  <a:gd name="T5" fmla="*/ 173 h 736"/>
                  <a:gd name="T6" fmla="*/ 1220 w 1584"/>
                  <a:gd name="T7" fmla="*/ 230 h 736"/>
                  <a:gd name="T8" fmla="*/ 1584 w 1584"/>
                  <a:gd name="T9" fmla="*/ 256 h 736"/>
                  <a:gd name="T10" fmla="*/ 1584 w 1584"/>
                  <a:gd name="T11" fmla="*/ 736 h 736"/>
                  <a:gd name="T12" fmla="*/ 0 w 1584"/>
                  <a:gd name="T13" fmla="*/ 736 h 736"/>
                  <a:gd name="T14" fmla="*/ 4 w 1584"/>
                  <a:gd name="T15" fmla="*/ 0 h 7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84"/>
                  <a:gd name="T25" fmla="*/ 0 h 736"/>
                  <a:gd name="T26" fmla="*/ 1584 w 1584"/>
                  <a:gd name="T27" fmla="*/ 736 h 7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84" h="736">
                    <a:moveTo>
                      <a:pt x="4" y="0"/>
                    </a:moveTo>
                    <a:lnTo>
                      <a:pt x="259" y="66"/>
                    </a:lnTo>
                    <a:cubicBezTo>
                      <a:pt x="386" y="95"/>
                      <a:pt x="608" y="146"/>
                      <a:pt x="768" y="173"/>
                    </a:cubicBezTo>
                    <a:cubicBezTo>
                      <a:pt x="928" y="200"/>
                      <a:pt x="1084" y="216"/>
                      <a:pt x="1220" y="230"/>
                    </a:cubicBezTo>
                    <a:lnTo>
                      <a:pt x="1584" y="256"/>
                    </a:lnTo>
                    <a:lnTo>
                      <a:pt x="1584" y="736"/>
                    </a:lnTo>
                    <a:lnTo>
                      <a:pt x="0" y="73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3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6761" name="Freeform 36"/>
            <p:cNvSpPr>
              <a:spLocks/>
            </p:cNvSpPr>
            <p:nvPr/>
          </p:nvSpPr>
          <p:spPr bwMode="auto">
            <a:xfrm>
              <a:off x="1586" y="2194"/>
              <a:ext cx="3164" cy="806"/>
            </a:xfrm>
            <a:custGeom>
              <a:avLst/>
              <a:gdLst>
                <a:gd name="T0" fmla="*/ 3164 w 3164"/>
                <a:gd name="T1" fmla="*/ 806 h 806"/>
                <a:gd name="T2" fmla="*/ 2542 w 3164"/>
                <a:gd name="T3" fmla="*/ 782 h 806"/>
                <a:gd name="T4" fmla="*/ 1858 w 3164"/>
                <a:gd name="T5" fmla="*/ 723 h 806"/>
                <a:gd name="T6" fmla="*/ 1003 w 3164"/>
                <a:gd name="T7" fmla="*/ 526 h 806"/>
                <a:gd name="T8" fmla="*/ 460 w 3164"/>
                <a:gd name="T9" fmla="*/ 288 h 806"/>
                <a:gd name="T10" fmla="*/ 0 w 3164"/>
                <a:gd name="T11" fmla="*/ 0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64"/>
                <a:gd name="T19" fmla="*/ 0 h 806"/>
                <a:gd name="T20" fmla="*/ 3164 w 3164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64" h="806">
                  <a:moveTo>
                    <a:pt x="3164" y="806"/>
                  </a:moveTo>
                  <a:cubicBezTo>
                    <a:pt x="3060" y="804"/>
                    <a:pt x="2760" y="796"/>
                    <a:pt x="2542" y="782"/>
                  </a:cubicBezTo>
                  <a:cubicBezTo>
                    <a:pt x="2324" y="768"/>
                    <a:pt x="2114" y="766"/>
                    <a:pt x="1858" y="723"/>
                  </a:cubicBezTo>
                  <a:cubicBezTo>
                    <a:pt x="1602" y="680"/>
                    <a:pt x="1236" y="598"/>
                    <a:pt x="1003" y="526"/>
                  </a:cubicBezTo>
                  <a:cubicBezTo>
                    <a:pt x="770" y="454"/>
                    <a:pt x="627" y="376"/>
                    <a:pt x="460" y="288"/>
                  </a:cubicBezTo>
                  <a:cubicBezTo>
                    <a:pt x="293" y="200"/>
                    <a:pt x="96" y="60"/>
                    <a:pt x="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62" name="Freeform 37"/>
            <p:cNvSpPr>
              <a:spLocks/>
            </p:cNvSpPr>
            <p:nvPr/>
          </p:nvSpPr>
          <p:spPr bwMode="auto">
            <a:xfrm>
              <a:off x="1746" y="1117"/>
              <a:ext cx="1417" cy="2002"/>
            </a:xfrm>
            <a:custGeom>
              <a:avLst/>
              <a:gdLst>
                <a:gd name="T0" fmla="*/ 1417 w 1417"/>
                <a:gd name="T1" fmla="*/ 2002 h 2002"/>
                <a:gd name="T2" fmla="*/ 797 w 1417"/>
                <a:gd name="T3" fmla="*/ 1578 h 2002"/>
                <a:gd name="T4" fmla="*/ 419 w 1417"/>
                <a:gd name="T5" fmla="*/ 1183 h 2002"/>
                <a:gd name="T6" fmla="*/ 189 w 1417"/>
                <a:gd name="T7" fmla="*/ 764 h 2002"/>
                <a:gd name="T8" fmla="*/ 49 w 1417"/>
                <a:gd name="T9" fmla="*/ 263 h 2002"/>
                <a:gd name="T10" fmla="*/ 0 w 1417"/>
                <a:gd name="T11" fmla="*/ 0 h 20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17"/>
                <a:gd name="T19" fmla="*/ 0 h 2002"/>
                <a:gd name="T20" fmla="*/ 1417 w 1417"/>
                <a:gd name="T21" fmla="*/ 2002 h 20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17" h="2002">
                  <a:moveTo>
                    <a:pt x="1417" y="2002"/>
                  </a:moveTo>
                  <a:cubicBezTo>
                    <a:pt x="1314" y="1931"/>
                    <a:pt x="963" y="1714"/>
                    <a:pt x="797" y="1578"/>
                  </a:cubicBezTo>
                  <a:cubicBezTo>
                    <a:pt x="631" y="1442"/>
                    <a:pt x="520" y="1319"/>
                    <a:pt x="419" y="1183"/>
                  </a:cubicBezTo>
                  <a:cubicBezTo>
                    <a:pt x="318" y="1047"/>
                    <a:pt x="251" y="917"/>
                    <a:pt x="189" y="764"/>
                  </a:cubicBezTo>
                  <a:cubicBezTo>
                    <a:pt x="127" y="611"/>
                    <a:pt x="80" y="390"/>
                    <a:pt x="49" y="263"/>
                  </a:cubicBezTo>
                  <a:cubicBezTo>
                    <a:pt x="18" y="136"/>
                    <a:pt x="10" y="55"/>
                    <a:pt x="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6763" name="Group 38"/>
            <p:cNvGrpSpPr>
              <a:grpSpLocks/>
            </p:cNvGrpSpPr>
            <p:nvPr/>
          </p:nvGrpSpPr>
          <p:grpSpPr bwMode="auto">
            <a:xfrm>
              <a:off x="1440" y="3456"/>
              <a:ext cx="3648" cy="288"/>
              <a:chOff x="1440" y="3456"/>
              <a:chExt cx="3648" cy="288"/>
            </a:xfrm>
          </p:grpSpPr>
          <p:graphicFrame>
            <p:nvGraphicFramePr>
              <p:cNvPr id="116773" name="Object 39"/>
              <p:cNvGraphicFramePr>
                <a:graphicFrameLocks noChangeAspect="1"/>
              </p:cNvGraphicFramePr>
              <p:nvPr/>
            </p:nvGraphicFramePr>
            <p:xfrm>
              <a:off x="4815" y="3481"/>
              <a:ext cx="225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13" name="Equation" r:id="rId25" imgW="152202" imgH="177569" progId="Equation.DSMT4">
                      <p:embed/>
                    </p:oleObj>
                  </mc:Choice>
                  <mc:Fallback>
                    <p:oleObj name="Equation" r:id="rId25" imgW="152202" imgH="177569" progId="Equation.DSMT4">
                      <p:embed/>
                      <p:pic>
                        <p:nvPicPr>
                          <p:cNvPr id="116773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5" y="3481"/>
                            <a:ext cx="225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6774" name="Line 40"/>
              <p:cNvSpPr>
                <a:spLocks noChangeShapeType="1"/>
              </p:cNvSpPr>
              <p:nvPr/>
            </p:nvSpPr>
            <p:spPr bwMode="auto">
              <a:xfrm>
                <a:off x="1440" y="3456"/>
                <a:ext cx="364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6764" name="Line 41"/>
            <p:cNvSpPr>
              <a:spLocks noChangeShapeType="1"/>
            </p:cNvSpPr>
            <p:nvPr/>
          </p:nvSpPr>
          <p:spPr bwMode="auto">
            <a:xfrm>
              <a:off x="4128" y="2976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65" name="Line 42"/>
            <p:cNvSpPr>
              <a:spLocks noChangeShapeType="1"/>
            </p:cNvSpPr>
            <p:nvPr/>
          </p:nvSpPr>
          <p:spPr bwMode="auto">
            <a:xfrm>
              <a:off x="1801" y="1392"/>
              <a:ext cx="0" cy="20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66" name="Line 43"/>
            <p:cNvSpPr>
              <a:spLocks noChangeShapeType="1"/>
            </p:cNvSpPr>
            <p:nvPr/>
          </p:nvSpPr>
          <p:spPr bwMode="auto">
            <a:xfrm>
              <a:off x="2544" y="2702"/>
              <a:ext cx="0" cy="7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6767" name="Object 44"/>
            <p:cNvGraphicFramePr>
              <a:graphicFrameLocks noChangeAspect="1"/>
            </p:cNvGraphicFramePr>
            <p:nvPr/>
          </p:nvGraphicFramePr>
          <p:xfrm>
            <a:off x="4111" y="1872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4" name="Equation" r:id="rId27" imgW="164885" imgH="215619" progId="Equation.DSMT4">
                    <p:embed/>
                  </p:oleObj>
                </mc:Choice>
                <mc:Fallback>
                  <p:oleObj name="Equation" r:id="rId27" imgW="164885" imgH="215619" progId="Equation.DSMT4">
                    <p:embed/>
                    <p:pic>
                      <p:nvPicPr>
                        <p:cNvPr id="116767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1872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68" name="Object 45"/>
            <p:cNvGraphicFramePr>
              <a:graphicFrameLocks noChangeAspect="1"/>
            </p:cNvGraphicFramePr>
            <p:nvPr/>
          </p:nvGraphicFramePr>
          <p:xfrm>
            <a:off x="4800" y="2832"/>
            <a:ext cx="23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5" name="Equation" r:id="rId29" imgW="152334" imgH="228501" progId="Equation.DSMT4">
                    <p:embed/>
                  </p:oleObj>
                </mc:Choice>
                <mc:Fallback>
                  <p:oleObj name="Equation" r:id="rId29" imgW="152334" imgH="228501" progId="Equation.DSMT4">
                    <p:embed/>
                    <p:pic>
                      <p:nvPicPr>
                        <p:cNvPr id="116768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832"/>
                          <a:ext cx="23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69" name="Object 46"/>
            <p:cNvGraphicFramePr>
              <a:graphicFrameLocks noChangeAspect="1"/>
            </p:cNvGraphicFramePr>
            <p:nvPr/>
          </p:nvGraphicFramePr>
          <p:xfrm>
            <a:off x="1674" y="3544"/>
            <a:ext cx="19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6" name="Equation" r:id="rId31" imgW="126835" imgH="139518" progId="Equation.DSMT4">
                    <p:embed/>
                  </p:oleObj>
                </mc:Choice>
                <mc:Fallback>
                  <p:oleObj name="Equation" r:id="rId31" imgW="126835" imgH="139518" progId="Equation.DSMT4">
                    <p:embed/>
                    <p:pic>
                      <p:nvPicPr>
                        <p:cNvPr id="116769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3544"/>
                          <a:ext cx="19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0" name="Object 47"/>
            <p:cNvGraphicFramePr>
              <a:graphicFrameLocks noChangeAspect="1"/>
            </p:cNvGraphicFramePr>
            <p:nvPr/>
          </p:nvGraphicFramePr>
          <p:xfrm>
            <a:off x="3061" y="3475"/>
            <a:ext cx="1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7" name="Equation" r:id="rId33" imgW="126725" imgH="177415" progId="Equation.DSMT4">
                    <p:embed/>
                  </p:oleObj>
                </mc:Choice>
                <mc:Fallback>
                  <p:oleObj name="Equation" r:id="rId33" imgW="126725" imgH="177415" progId="Equation.DSMT4">
                    <p:embed/>
                    <p:pic>
                      <p:nvPicPr>
                        <p:cNvPr id="11677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475"/>
                          <a:ext cx="19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1" name="Object 48"/>
            <p:cNvGraphicFramePr>
              <a:graphicFrameLocks noChangeAspect="1"/>
            </p:cNvGraphicFramePr>
            <p:nvPr/>
          </p:nvGraphicFramePr>
          <p:xfrm>
            <a:off x="4024" y="3504"/>
            <a:ext cx="17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8" name="Equation" r:id="rId35" imgW="114201" imgH="139579" progId="Equation.DSMT4">
                    <p:embed/>
                  </p:oleObj>
                </mc:Choice>
                <mc:Fallback>
                  <p:oleObj name="Equation" r:id="rId35" imgW="114201" imgH="139579" progId="Equation.DSMT4">
                    <p:embed/>
                    <p:pic>
                      <p:nvPicPr>
                        <p:cNvPr id="116771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4" y="3504"/>
                          <a:ext cx="17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2" name="Object 49"/>
            <p:cNvGraphicFramePr>
              <a:graphicFrameLocks noChangeAspect="1"/>
            </p:cNvGraphicFramePr>
            <p:nvPr/>
          </p:nvGraphicFramePr>
          <p:xfrm>
            <a:off x="2462" y="3475"/>
            <a:ext cx="21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9" name="Equation" r:id="rId37" imgW="139579" imgH="177646" progId="Equation.DSMT4">
                    <p:embed/>
                  </p:oleObj>
                </mc:Choice>
                <mc:Fallback>
                  <p:oleObj name="Equation" r:id="rId37" imgW="139579" imgH="177646" progId="Equation.DSMT4">
                    <p:embed/>
                    <p:pic>
                      <p:nvPicPr>
                        <p:cNvPr id="116772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2" y="3475"/>
                          <a:ext cx="21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394835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/>
      <p:bldP spid="2836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Freeform 2"/>
          <p:cNvSpPr>
            <a:spLocks/>
          </p:cNvSpPr>
          <p:nvPr/>
        </p:nvSpPr>
        <p:spPr bwMode="auto">
          <a:xfrm>
            <a:off x="4997450" y="3052763"/>
            <a:ext cx="1555750" cy="2452687"/>
          </a:xfrm>
          <a:custGeom>
            <a:avLst/>
            <a:gdLst>
              <a:gd name="T0" fmla="*/ 0 w 980"/>
              <a:gd name="T1" fmla="*/ 0 h 1545"/>
              <a:gd name="T2" fmla="*/ 2147483646 w 980"/>
              <a:gd name="T3" fmla="*/ 2147483646 h 1545"/>
              <a:gd name="T4" fmla="*/ 2147483646 w 980"/>
              <a:gd name="T5" fmla="*/ 2147483646 h 1545"/>
              <a:gd name="T6" fmla="*/ 2147483646 w 980"/>
              <a:gd name="T7" fmla="*/ 2147483646 h 1545"/>
              <a:gd name="T8" fmla="*/ 2147483646 w 980"/>
              <a:gd name="T9" fmla="*/ 2147483646 h 1545"/>
              <a:gd name="T10" fmla="*/ 2147483646 w 980"/>
              <a:gd name="T11" fmla="*/ 2147483646 h 1545"/>
              <a:gd name="T12" fmla="*/ 0 w 980"/>
              <a:gd name="T13" fmla="*/ 2147483646 h 1545"/>
              <a:gd name="T14" fmla="*/ 0 w 980"/>
              <a:gd name="T15" fmla="*/ 0 h 1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80"/>
              <a:gd name="T25" fmla="*/ 0 h 1545"/>
              <a:gd name="T26" fmla="*/ 980 w 980"/>
              <a:gd name="T27" fmla="*/ 1545 h 15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80" h="1545">
                <a:moveTo>
                  <a:pt x="0" y="0"/>
                </a:moveTo>
                <a:lnTo>
                  <a:pt x="123" y="197"/>
                </a:lnTo>
                <a:cubicBezTo>
                  <a:pt x="197" y="296"/>
                  <a:pt x="333" y="470"/>
                  <a:pt x="444" y="592"/>
                </a:cubicBezTo>
                <a:cubicBezTo>
                  <a:pt x="555" y="714"/>
                  <a:pt x="700" y="852"/>
                  <a:pt x="789" y="929"/>
                </a:cubicBezTo>
                <a:lnTo>
                  <a:pt x="980" y="1053"/>
                </a:lnTo>
                <a:lnTo>
                  <a:pt x="980" y="1533"/>
                </a:lnTo>
                <a:lnTo>
                  <a:pt x="0" y="154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371600"/>
            <a:ext cx="457200" cy="4114800"/>
            <a:chOff x="1152" y="864"/>
            <a:chExt cx="288" cy="2592"/>
          </a:xfrm>
        </p:grpSpPr>
        <p:sp>
          <p:nvSpPr>
            <p:cNvPr id="117793" name="Line 4"/>
            <p:cNvSpPr>
              <a:spLocks noChangeShapeType="1"/>
            </p:cNvSpPr>
            <p:nvPr/>
          </p:nvSpPr>
          <p:spPr bwMode="auto">
            <a:xfrm flipV="1">
              <a:off x="1440" y="960"/>
              <a:ext cx="0" cy="24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94" name="Object 5"/>
            <p:cNvGraphicFramePr>
              <a:graphicFrameLocks noChangeAspect="1"/>
            </p:cNvGraphicFramePr>
            <p:nvPr/>
          </p:nvGraphicFramePr>
          <p:xfrm>
            <a:off x="1152" y="864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6" name="Equation" r:id="rId3" imgW="152268" imgH="164957" progId="Equation.DSMT4">
                    <p:embed/>
                  </p:oleObj>
                </mc:Choice>
                <mc:Fallback>
                  <p:oleObj name="Equation" r:id="rId3" imgW="152268" imgH="164957" progId="Equation.DSMT4">
                    <p:embed/>
                    <p:pic>
                      <p:nvPicPr>
                        <p:cNvPr id="11779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864"/>
                          <a:ext cx="22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4134" name="Freeform 6"/>
          <p:cNvSpPr>
            <a:spLocks/>
          </p:cNvSpPr>
          <p:nvPr/>
        </p:nvSpPr>
        <p:spPr bwMode="auto">
          <a:xfrm>
            <a:off x="2841625" y="2217738"/>
            <a:ext cx="2139950" cy="3275012"/>
          </a:xfrm>
          <a:custGeom>
            <a:avLst/>
            <a:gdLst>
              <a:gd name="T0" fmla="*/ 0 w 1348"/>
              <a:gd name="T1" fmla="*/ 0 h 2063"/>
              <a:gd name="T2" fmla="*/ 2147483646 w 1348"/>
              <a:gd name="T3" fmla="*/ 2147483646 h 2063"/>
              <a:gd name="T4" fmla="*/ 2147483646 w 1348"/>
              <a:gd name="T5" fmla="*/ 2147483646 h 2063"/>
              <a:gd name="T6" fmla="*/ 2147483646 w 1348"/>
              <a:gd name="T7" fmla="*/ 2147483646 h 2063"/>
              <a:gd name="T8" fmla="*/ 2147483646 w 1348"/>
              <a:gd name="T9" fmla="*/ 2147483646 h 2063"/>
              <a:gd name="T10" fmla="*/ 2147483646 w 1348"/>
              <a:gd name="T11" fmla="*/ 2147483646 h 2063"/>
              <a:gd name="T12" fmla="*/ 2147483646 w 1348"/>
              <a:gd name="T13" fmla="*/ 2147483646 h 2063"/>
              <a:gd name="T14" fmla="*/ 0 w 1348"/>
              <a:gd name="T15" fmla="*/ 2147483646 h 2063"/>
              <a:gd name="T16" fmla="*/ 0 w 1348"/>
              <a:gd name="T17" fmla="*/ 0 h 20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48"/>
              <a:gd name="T28" fmla="*/ 0 h 2063"/>
              <a:gd name="T29" fmla="*/ 1348 w 1348"/>
              <a:gd name="T30" fmla="*/ 2063 h 206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48" h="2063">
                <a:moveTo>
                  <a:pt x="0" y="0"/>
                </a:moveTo>
                <a:lnTo>
                  <a:pt x="313" y="164"/>
                </a:lnTo>
                <a:cubicBezTo>
                  <a:pt x="406" y="210"/>
                  <a:pt x="482" y="243"/>
                  <a:pt x="559" y="279"/>
                </a:cubicBezTo>
                <a:cubicBezTo>
                  <a:pt x="636" y="315"/>
                  <a:pt x="681" y="346"/>
                  <a:pt x="773" y="378"/>
                </a:cubicBezTo>
                <a:cubicBezTo>
                  <a:pt x="865" y="410"/>
                  <a:pt x="1014" y="446"/>
                  <a:pt x="1110" y="469"/>
                </a:cubicBezTo>
                <a:lnTo>
                  <a:pt x="1348" y="518"/>
                </a:lnTo>
                <a:lnTo>
                  <a:pt x="1348" y="2063"/>
                </a:lnTo>
                <a:lnTo>
                  <a:pt x="0" y="2063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35" name="Line 7"/>
          <p:cNvSpPr>
            <a:spLocks noChangeShapeType="1"/>
          </p:cNvSpPr>
          <p:nvPr/>
        </p:nvSpPr>
        <p:spPr bwMode="auto">
          <a:xfrm>
            <a:off x="4992688" y="3048000"/>
            <a:ext cx="0" cy="2438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4136" name="Object 8"/>
          <p:cNvGraphicFramePr>
            <a:graphicFrameLocks noChangeAspect="1"/>
          </p:cNvGraphicFramePr>
          <p:nvPr/>
        </p:nvGraphicFramePr>
        <p:xfrm>
          <a:off x="2897188" y="1828800"/>
          <a:ext cx="13874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736280" imgH="215806" progId="Equation.DSMT4">
                  <p:embed/>
                </p:oleObj>
              </mc:Choice>
              <mc:Fallback>
                <p:oleObj name="Equation" r:id="rId5" imgW="736280" imgH="215806" progId="Equation.DSMT4">
                  <p:embed/>
                  <p:pic>
                    <p:nvPicPr>
                      <p:cNvPr id="3041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1828800"/>
                        <a:ext cx="13874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7" name="Object 9"/>
          <p:cNvGraphicFramePr>
            <a:graphicFrameLocks noChangeAspect="1"/>
          </p:cNvGraphicFramePr>
          <p:nvPr/>
        </p:nvGraphicFramePr>
        <p:xfrm>
          <a:off x="5002213" y="2592388"/>
          <a:ext cx="14414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761669" imgH="215806" progId="Equation.DSMT4">
                  <p:embed/>
                </p:oleObj>
              </mc:Choice>
              <mc:Fallback>
                <p:oleObj name="Equation" r:id="rId7" imgW="761669" imgH="215806" progId="Equation.DSMT4">
                  <p:embed/>
                  <p:pic>
                    <p:nvPicPr>
                      <p:cNvPr id="3041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2592388"/>
                        <a:ext cx="14414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8" name="Freeform 10"/>
          <p:cNvSpPr>
            <a:spLocks/>
          </p:cNvSpPr>
          <p:nvPr/>
        </p:nvSpPr>
        <p:spPr bwMode="auto">
          <a:xfrm>
            <a:off x="2438400" y="1982788"/>
            <a:ext cx="4002088" cy="1217612"/>
          </a:xfrm>
          <a:custGeom>
            <a:avLst/>
            <a:gdLst>
              <a:gd name="T0" fmla="*/ 0 w 2521"/>
              <a:gd name="T1" fmla="*/ 0 h 767"/>
              <a:gd name="T2" fmla="*/ 2147483646 w 2521"/>
              <a:gd name="T3" fmla="*/ 2147483646 h 767"/>
              <a:gd name="T4" fmla="*/ 2147483646 w 2521"/>
              <a:gd name="T5" fmla="*/ 2147483646 h 767"/>
              <a:gd name="T6" fmla="*/ 0 60000 65536"/>
              <a:gd name="T7" fmla="*/ 0 60000 65536"/>
              <a:gd name="T8" fmla="*/ 0 60000 65536"/>
              <a:gd name="T9" fmla="*/ 0 w 2521"/>
              <a:gd name="T10" fmla="*/ 0 h 767"/>
              <a:gd name="T11" fmla="*/ 2521 w 2521"/>
              <a:gd name="T12" fmla="*/ 767 h 7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1" h="767">
                <a:moveTo>
                  <a:pt x="0" y="0"/>
                </a:moveTo>
                <a:cubicBezTo>
                  <a:pt x="196" y="95"/>
                  <a:pt x="757" y="447"/>
                  <a:pt x="1177" y="575"/>
                </a:cubicBezTo>
                <a:cubicBezTo>
                  <a:pt x="1597" y="703"/>
                  <a:pt x="2289" y="735"/>
                  <a:pt x="2521" y="767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39" name="Freeform 11"/>
          <p:cNvSpPr>
            <a:spLocks/>
          </p:cNvSpPr>
          <p:nvPr/>
        </p:nvSpPr>
        <p:spPr bwMode="auto">
          <a:xfrm>
            <a:off x="4632325" y="2192338"/>
            <a:ext cx="2360613" cy="2765425"/>
          </a:xfrm>
          <a:custGeom>
            <a:avLst/>
            <a:gdLst>
              <a:gd name="T0" fmla="*/ 0 w 1487"/>
              <a:gd name="T1" fmla="*/ 0 h 1742"/>
              <a:gd name="T2" fmla="*/ 2147483646 w 1487"/>
              <a:gd name="T3" fmla="*/ 2147483646 h 1742"/>
              <a:gd name="T4" fmla="*/ 2147483646 w 1487"/>
              <a:gd name="T5" fmla="*/ 2147483646 h 1742"/>
              <a:gd name="T6" fmla="*/ 2147483646 w 1487"/>
              <a:gd name="T7" fmla="*/ 2147483646 h 1742"/>
              <a:gd name="T8" fmla="*/ 2147483646 w 1487"/>
              <a:gd name="T9" fmla="*/ 2147483646 h 1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7"/>
              <a:gd name="T16" fmla="*/ 0 h 1742"/>
              <a:gd name="T17" fmla="*/ 1487 w 1487"/>
              <a:gd name="T18" fmla="*/ 1742 h 1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7" h="1742">
                <a:moveTo>
                  <a:pt x="0" y="0"/>
                </a:moveTo>
                <a:cubicBezTo>
                  <a:pt x="38" y="91"/>
                  <a:pt x="120" y="354"/>
                  <a:pt x="227" y="539"/>
                </a:cubicBezTo>
                <a:cubicBezTo>
                  <a:pt x="334" y="724"/>
                  <a:pt x="494" y="943"/>
                  <a:pt x="641" y="1109"/>
                </a:cubicBezTo>
                <a:cubicBezTo>
                  <a:pt x="788" y="1275"/>
                  <a:pt x="968" y="1431"/>
                  <a:pt x="1109" y="1536"/>
                </a:cubicBezTo>
                <a:cubicBezTo>
                  <a:pt x="1250" y="1641"/>
                  <a:pt x="1408" y="1699"/>
                  <a:pt x="1487" y="1742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4140" name="Object 12"/>
          <p:cNvGraphicFramePr>
            <a:graphicFrameLocks noChangeAspect="1"/>
          </p:cNvGraphicFramePr>
          <p:nvPr/>
        </p:nvGraphicFramePr>
        <p:xfrm>
          <a:off x="6159500" y="4191000"/>
          <a:ext cx="14652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774364" imgH="228501" progId="Equation.DSMT4">
                  <p:embed/>
                </p:oleObj>
              </mc:Choice>
              <mc:Fallback>
                <p:oleObj name="Equation" r:id="rId9" imgW="774364" imgH="228501" progId="Equation.DSMT4">
                  <p:embed/>
                  <p:pic>
                    <p:nvPicPr>
                      <p:cNvPr id="3041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4191000"/>
                        <a:ext cx="14652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1" name="Object 13"/>
          <p:cNvGraphicFramePr>
            <a:graphicFrameLocks noChangeAspect="1"/>
          </p:cNvGraphicFramePr>
          <p:nvPr/>
        </p:nvGraphicFramePr>
        <p:xfrm>
          <a:off x="3951288" y="3860800"/>
          <a:ext cx="1484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1" imgW="787400" imgH="228600" progId="Equation.DSMT4">
                  <p:embed/>
                </p:oleObj>
              </mc:Choice>
              <mc:Fallback>
                <p:oleObj name="Equation" r:id="rId11" imgW="787400" imgH="228600" progId="Equation.DSMT4">
                  <p:embed/>
                  <p:pic>
                    <p:nvPicPr>
                      <p:cNvPr id="3041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3860800"/>
                        <a:ext cx="14843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42" name="Freeform 14"/>
          <p:cNvSpPr>
            <a:spLocks/>
          </p:cNvSpPr>
          <p:nvPr/>
        </p:nvSpPr>
        <p:spPr bwMode="auto">
          <a:xfrm>
            <a:off x="4038600" y="4318000"/>
            <a:ext cx="2514600" cy="1168400"/>
          </a:xfrm>
          <a:custGeom>
            <a:avLst/>
            <a:gdLst>
              <a:gd name="T0" fmla="*/ 2147483646 w 1584"/>
              <a:gd name="T1" fmla="*/ 0 h 736"/>
              <a:gd name="T2" fmla="*/ 2147483646 w 1584"/>
              <a:gd name="T3" fmla="*/ 2147483646 h 736"/>
              <a:gd name="T4" fmla="*/ 2147483646 w 1584"/>
              <a:gd name="T5" fmla="*/ 2147483646 h 736"/>
              <a:gd name="T6" fmla="*/ 2147483646 w 1584"/>
              <a:gd name="T7" fmla="*/ 2147483646 h 736"/>
              <a:gd name="T8" fmla="*/ 2147483646 w 1584"/>
              <a:gd name="T9" fmla="*/ 2147483646 h 736"/>
              <a:gd name="T10" fmla="*/ 2147483646 w 1584"/>
              <a:gd name="T11" fmla="*/ 2147483646 h 736"/>
              <a:gd name="T12" fmla="*/ 0 w 1584"/>
              <a:gd name="T13" fmla="*/ 2147483646 h 736"/>
              <a:gd name="T14" fmla="*/ 2147483646 w 1584"/>
              <a:gd name="T15" fmla="*/ 0 h 7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84"/>
              <a:gd name="T25" fmla="*/ 0 h 736"/>
              <a:gd name="T26" fmla="*/ 1584 w 1584"/>
              <a:gd name="T27" fmla="*/ 736 h 7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84" h="736">
                <a:moveTo>
                  <a:pt x="4" y="0"/>
                </a:moveTo>
                <a:lnTo>
                  <a:pt x="259" y="66"/>
                </a:lnTo>
                <a:cubicBezTo>
                  <a:pt x="386" y="95"/>
                  <a:pt x="608" y="146"/>
                  <a:pt x="768" y="173"/>
                </a:cubicBezTo>
                <a:cubicBezTo>
                  <a:pt x="928" y="200"/>
                  <a:pt x="1084" y="216"/>
                  <a:pt x="1220" y="230"/>
                </a:cubicBezTo>
                <a:lnTo>
                  <a:pt x="1584" y="256"/>
                </a:lnTo>
                <a:lnTo>
                  <a:pt x="1584" y="736"/>
                </a:lnTo>
                <a:lnTo>
                  <a:pt x="0" y="736"/>
                </a:lnTo>
                <a:lnTo>
                  <a:pt x="4" y="0"/>
                </a:lnTo>
                <a:close/>
              </a:path>
            </a:pathLst>
          </a:custGeom>
          <a:solidFill>
            <a:srgbClr val="6B6B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3" name="Freeform 15"/>
          <p:cNvSpPr>
            <a:spLocks/>
          </p:cNvSpPr>
          <p:nvPr/>
        </p:nvSpPr>
        <p:spPr bwMode="auto">
          <a:xfrm>
            <a:off x="2857500" y="2217738"/>
            <a:ext cx="1181100" cy="3268662"/>
          </a:xfrm>
          <a:custGeom>
            <a:avLst/>
            <a:gdLst>
              <a:gd name="T0" fmla="*/ 0 w 744"/>
              <a:gd name="T1" fmla="*/ 0 h 2059"/>
              <a:gd name="T2" fmla="*/ 2147483646 w 744"/>
              <a:gd name="T3" fmla="*/ 2147483646 h 2059"/>
              <a:gd name="T4" fmla="*/ 2147483646 w 744"/>
              <a:gd name="T5" fmla="*/ 2147483646 h 2059"/>
              <a:gd name="T6" fmla="*/ 2147483646 w 744"/>
              <a:gd name="T7" fmla="*/ 2147483646 h 2059"/>
              <a:gd name="T8" fmla="*/ 2147483646 w 744"/>
              <a:gd name="T9" fmla="*/ 2147483646 h 2059"/>
              <a:gd name="T10" fmla="*/ 2147483646 w 744"/>
              <a:gd name="T11" fmla="*/ 2147483646 h 2059"/>
              <a:gd name="T12" fmla="*/ 0 w 744"/>
              <a:gd name="T13" fmla="*/ 2147483646 h 2059"/>
              <a:gd name="T14" fmla="*/ 0 w 744"/>
              <a:gd name="T15" fmla="*/ 0 h 20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44"/>
              <a:gd name="T25" fmla="*/ 0 h 2059"/>
              <a:gd name="T26" fmla="*/ 744 w 744"/>
              <a:gd name="T27" fmla="*/ 2059 h 20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44" h="2059">
                <a:moveTo>
                  <a:pt x="0" y="0"/>
                </a:moveTo>
                <a:lnTo>
                  <a:pt x="74" y="296"/>
                </a:lnTo>
                <a:cubicBezTo>
                  <a:pt x="114" y="415"/>
                  <a:pt x="164" y="582"/>
                  <a:pt x="238" y="715"/>
                </a:cubicBezTo>
                <a:cubicBezTo>
                  <a:pt x="312" y="848"/>
                  <a:pt x="434" y="997"/>
                  <a:pt x="518" y="1093"/>
                </a:cubicBezTo>
                <a:lnTo>
                  <a:pt x="744" y="1291"/>
                </a:lnTo>
                <a:lnTo>
                  <a:pt x="744" y="2059"/>
                </a:lnTo>
                <a:lnTo>
                  <a:pt x="0" y="2055"/>
                </a:lnTo>
                <a:lnTo>
                  <a:pt x="0" y="0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857500" y="2209800"/>
            <a:ext cx="3695700" cy="3276600"/>
            <a:chOff x="1800" y="1392"/>
            <a:chExt cx="2328" cy="2064"/>
          </a:xfrm>
        </p:grpSpPr>
        <p:sp>
          <p:nvSpPr>
            <p:cNvPr id="117791" name="Freeform 17"/>
            <p:cNvSpPr>
              <a:spLocks/>
            </p:cNvSpPr>
            <p:nvPr/>
          </p:nvSpPr>
          <p:spPr bwMode="auto">
            <a:xfrm>
              <a:off x="1800" y="1392"/>
              <a:ext cx="744" cy="2059"/>
            </a:xfrm>
            <a:custGeom>
              <a:avLst/>
              <a:gdLst>
                <a:gd name="T0" fmla="*/ 0 w 744"/>
                <a:gd name="T1" fmla="*/ 0 h 2059"/>
                <a:gd name="T2" fmla="*/ 74 w 744"/>
                <a:gd name="T3" fmla="*/ 296 h 2059"/>
                <a:gd name="T4" fmla="*/ 238 w 744"/>
                <a:gd name="T5" fmla="*/ 715 h 2059"/>
                <a:gd name="T6" fmla="*/ 518 w 744"/>
                <a:gd name="T7" fmla="*/ 1093 h 2059"/>
                <a:gd name="T8" fmla="*/ 744 w 744"/>
                <a:gd name="T9" fmla="*/ 1291 h 2059"/>
                <a:gd name="T10" fmla="*/ 744 w 744"/>
                <a:gd name="T11" fmla="*/ 2059 h 2059"/>
                <a:gd name="T12" fmla="*/ 0 w 744"/>
                <a:gd name="T13" fmla="*/ 2055 h 2059"/>
                <a:gd name="T14" fmla="*/ 0 w 744"/>
                <a:gd name="T15" fmla="*/ 0 h 20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44"/>
                <a:gd name="T25" fmla="*/ 0 h 2059"/>
                <a:gd name="T26" fmla="*/ 744 w 744"/>
                <a:gd name="T27" fmla="*/ 2059 h 20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44" h="2059">
                  <a:moveTo>
                    <a:pt x="0" y="0"/>
                  </a:moveTo>
                  <a:lnTo>
                    <a:pt x="74" y="296"/>
                  </a:lnTo>
                  <a:cubicBezTo>
                    <a:pt x="114" y="415"/>
                    <a:pt x="164" y="582"/>
                    <a:pt x="238" y="715"/>
                  </a:cubicBezTo>
                  <a:cubicBezTo>
                    <a:pt x="312" y="848"/>
                    <a:pt x="434" y="997"/>
                    <a:pt x="518" y="1093"/>
                  </a:cubicBezTo>
                  <a:lnTo>
                    <a:pt x="744" y="1291"/>
                  </a:lnTo>
                  <a:lnTo>
                    <a:pt x="744" y="2059"/>
                  </a:lnTo>
                  <a:lnTo>
                    <a:pt x="0" y="2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92" name="Freeform 18"/>
            <p:cNvSpPr>
              <a:spLocks/>
            </p:cNvSpPr>
            <p:nvPr/>
          </p:nvSpPr>
          <p:spPr bwMode="auto">
            <a:xfrm>
              <a:off x="2544" y="2720"/>
              <a:ext cx="1584" cy="736"/>
            </a:xfrm>
            <a:custGeom>
              <a:avLst/>
              <a:gdLst>
                <a:gd name="T0" fmla="*/ 4 w 1584"/>
                <a:gd name="T1" fmla="*/ 0 h 736"/>
                <a:gd name="T2" fmla="*/ 259 w 1584"/>
                <a:gd name="T3" fmla="*/ 66 h 736"/>
                <a:gd name="T4" fmla="*/ 768 w 1584"/>
                <a:gd name="T5" fmla="*/ 173 h 736"/>
                <a:gd name="T6" fmla="*/ 1220 w 1584"/>
                <a:gd name="T7" fmla="*/ 230 h 736"/>
                <a:gd name="T8" fmla="*/ 1584 w 1584"/>
                <a:gd name="T9" fmla="*/ 256 h 736"/>
                <a:gd name="T10" fmla="*/ 1584 w 1584"/>
                <a:gd name="T11" fmla="*/ 736 h 736"/>
                <a:gd name="T12" fmla="*/ 0 w 1584"/>
                <a:gd name="T13" fmla="*/ 736 h 736"/>
                <a:gd name="T14" fmla="*/ 4 w 1584"/>
                <a:gd name="T15" fmla="*/ 0 h 7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84"/>
                <a:gd name="T25" fmla="*/ 0 h 736"/>
                <a:gd name="T26" fmla="*/ 1584 w 1584"/>
                <a:gd name="T27" fmla="*/ 736 h 7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84" h="736">
                  <a:moveTo>
                    <a:pt x="4" y="0"/>
                  </a:moveTo>
                  <a:lnTo>
                    <a:pt x="259" y="66"/>
                  </a:lnTo>
                  <a:cubicBezTo>
                    <a:pt x="386" y="95"/>
                    <a:pt x="608" y="146"/>
                    <a:pt x="768" y="173"/>
                  </a:cubicBezTo>
                  <a:cubicBezTo>
                    <a:pt x="928" y="200"/>
                    <a:pt x="1084" y="216"/>
                    <a:pt x="1220" y="230"/>
                  </a:cubicBezTo>
                  <a:lnTo>
                    <a:pt x="1584" y="256"/>
                  </a:lnTo>
                  <a:lnTo>
                    <a:pt x="1584" y="736"/>
                  </a:lnTo>
                  <a:lnTo>
                    <a:pt x="0" y="73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4147" name="Freeform 19"/>
          <p:cNvSpPr>
            <a:spLocks/>
          </p:cNvSpPr>
          <p:nvPr/>
        </p:nvSpPr>
        <p:spPr bwMode="auto">
          <a:xfrm>
            <a:off x="2517775" y="3482975"/>
            <a:ext cx="5022850" cy="1279525"/>
          </a:xfrm>
          <a:custGeom>
            <a:avLst/>
            <a:gdLst>
              <a:gd name="T0" fmla="*/ 2147483646 w 3164"/>
              <a:gd name="T1" fmla="*/ 2147483646 h 806"/>
              <a:gd name="T2" fmla="*/ 2147483646 w 3164"/>
              <a:gd name="T3" fmla="*/ 2147483646 h 806"/>
              <a:gd name="T4" fmla="*/ 2147483646 w 3164"/>
              <a:gd name="T5" fmla="*/ 2147483646 h 806"/>
              <a:gd name="T6" fmla="*/ 2147483646 w 3164"/>
              <a:gd name="T7" fmla="*/ 2147483646 h 806"/>
              <a:gd name="T8" fmla="*/ 2147483646 w 3164"/>
              <a:gd name="T9" fmla="*/ 2147483646 h 806"/>
              <a:gd name="T10" fmla="*/ 0 w 3164"/>
              <a:gd name="T11" fmla="*/ 0 h 8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64"/>
              <a:gd name="T19" fmla="*/ 0 h 806"/>
              <a:gd name="T20" fmla="*/ 3164 w 3164"/>
              <a:gd name="T21" fmla="*/ 806 h 8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64" h="806">
                <a:moveTo>
                  <a:pt x="3164" y="806"/>
                </a:moveTo>
                <a:cubicBezTo>
                  <a:pt x="3060" y="804"/>
                  <a:pt x="2760" y="796"/>
                  <a:pt x="2542" y="782"/>
                </a:cubicBezTo>
                <a:cubicBezTo>
                  <a:pt x="2324" y="768"/>
                  <a:pt x="2114" y="766"/>
                  <a:pt x="1858" y="723"/>
                </a:cubicBezTo>
                <a:cubicBezTo>
                  <a:pt x="1602" y="680"/>
                  <a:pt x="1236" y="598"/>
                  <a:pt x="1003" y="526"/>
                </a:cubicBezTo>
                <a:cubicBezTo>
                  <a:pt x="770" y="454"/>
                  <a:pt x="627" y="376"/>
                  <a:pt x="460" y="288"/>
                </a:cubicBezTo>
                <a:cubicBezTo>
                  <a:pt x="293" y="200"/>
                  <a:pt x="96" y="60"/>
                  <a:pt x="0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8" name="Freeform 20"/>
          <p:cNvSpPr>
            <a:spLocks/>
          </p:cNvSpPr>
          <p:nvPr/>
        </p:nvSpPr>
        <p:spPr bwMode="auto">
          <a:xfrm>
            <a:off x="2771775" y="1773238"/>
            <a:ext cx="2249488" cy="3178175"/>
          </a:xfrm>
          <a:custGeom>
            <a:avLst/>
            <a:gdLst>
              <a:gd name="T0" fmla="*/ 2147483646 w 1417"/>
              <a:gd name="T1" fmla="*/ 2147483646 h 2002"/>
              <a:gd name="T2" fmla="*/ 2147483646 w 1417"/>
              <a:gd name="T3" fmla="*/ 2147483646 h 2002"/>
              <a:gd name="T4" fmla="*/ 2147483646 w 1417"/>
              <a:gd name="T5" fmla="*/ 2147483646 h 2002"/>
              <a:gd name="T6" fmla="*/ 2147483646 w 1417"/>
              <a:gd name="T7" fmla="*/ 2147483646 h 2002"/>
              <a:gd name="T8" fmla="*/ 2147483646 w 1417"/>
              <a:gd name="T9" fmla="*/ 2147483646 h 2002"/>
              <a:gd name="T10" fmla="*/ 0 w 1417"/>
              <a:gd name="T11" fmla="*/ 0 h 20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7"/>
              <a:gd name="T19" fmla="*/ 0 h 2002"/>
              <a:gd name="T20" fmla="*/ 1417 w 1417"/>
              <a:gd name="T21" fmla="*/ 2002 h 20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7" h="2002">
                <a:moveTo>
                  <a:pt x="1417" y="2002"/>
                </a:moveTo>
                <a:cubicBezTo>
                  <a:pt x="1314" y="1931"/>
                  <a:pt x="963" y="1714"/>
                  <a:pt x="797" y="1578"/>
                </a:cubicBezTo>
                <a:cubicBezTo>
                  <a:pt x="631" y="1442"/>
                  <a:pt x="520" y="1319"/>
                  <a:pt x="419" y="1183"/>
                </a:cubicBezTo>
                <a:cubicBezTo>
                  <a:pt x="318" y="1047"/>
                  <a:pt x="251" y="917"/>
                  <a:pt x="189" y="764"/>
                </a:cubicBezTo>
                <a:cubicBezTo>
                  <a:pt x="127" y="611"/>
                  <a:pt x="80" y="390"/>
                  <a:pt x="49" y="263"/>
                </a:cubicBezTo>
                <a:cubicBezTo>
                  <a:pt x="18" y="136"/>
                  <a:pt x="10" y="55"/>
                  <a:pt x="0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286000" y="5486400"/>
            <a:ext cx="5791200" cy="457200"/>
            <a:chOff x="1440" y="3456"/>
            <a:chExt cx="3648" cy="288"/>
          </a:xfrm>
        </p:grpSpPr>
        <p:graphicFrame>
          <p:nvGraphicFramePr>
            <p:cNvPr id="117789" name="Object 22"/>
            <p:cNvGraphicFramePr>
              <a:graphicFrameLocks noChangeAspect="1"/>
            </p:cNvGraphicFramePr>
            <p:nvPr/>
          </p:nvGraphicFramePr>
          <p:xfrm>
            <a:off x="4815" y="3481"/>
            <a:ext cx="22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1" name="Equation" r:id="rId13" imgW="152202" imgH="177569" progId="Equation.DSMT4">
                    <p:embed/>
                  </p:oleObj>
                </mc:Choice>
                <mc:Fallback>
                  <p:oleObj name="Equation" r:id="rId13" imgW="152202" imgH="177569" progId="Equation.DSMT4">
                    <p:embed/>
                    <p:pic>
                      <p:nvPicPr>
                        <p:cNvPr id="117789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" y="3481"/>
                          <a:ext cx="22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90" name="Line 23"/>
            <p:cNvSpPr>
              <a:spLocks noChangeShapeType="1"/>
            </p:cNvSpPr>
            <p:nvPr/>
          </p:nvSpPr>
          <p:spPr bwMode="auto">
            <a:xfrm>
              <a:off x="1440" y="3456"/>
              <a:ext cx="36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4152" name="Line 24"/>
          <p:cNvSpPr>
            <a:spLocks noChangeShapeType="1"/>
          </p:cNvSpPr>
          <p:nvPr/>
        </p:nvSpPr>
        <p:spPr bwMode="auto">
          <a:xfrm>
            <a:off x="6553200" y="47244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53" name="Line 25"/>
          <p:cNvSpPr>
            <a:spLocks noChangeShapeType="1"/>
          </p:cNvSpPr>
          <p:nvPr/>
        </p:nvSpPr>
        <p:spPr bwMode="auto">
          <a:xfrm>
            <a:off x="2859088" y="2209800"/>
            <a:ext cx="0" cy="32766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54" name="Line 26"/>
          <p:cNvSpPr>
            <a:spLocks noChangeShapeType="1"/>
          </p:cNvSpPr>
          <p:nvPr/>
        </p:nvSpPr>
        <p:spPr bwMode="auto">
          <a:xfrm>
            <a:off x="4038600" y="4289425"/>
            <a:ext cx="0" cy="11842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4155" name="Object 27"/>
          <p:cNvGraphicFramePr>
            <a:graphicFrameLocks noChangeAspect="1"/>
          </p:cNvGraphicFramePr>
          <p:nvPr/>
        </p:nvGraphicFramePr>
        <p:xfrm>
          <a:off x="6526213" y="2971800"/>
          <a:ext cx="4079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15" imgW="164885" imgH="215619" progId="Equation.DSMT4">
                  <p:embed/>
                </p:oleObj>
              </mc:Choice>
              <mc:Fallback>
                <p:oleObj name="Equation" r:id="rId15" imgW="164885" imgH="215619" progId="Equation.DSMT4">
                  <p:embed/>
                  <p:pic>
                    <p:nvPicPr>
                      <p:cNvPr id="30415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2971800"/>
                        <a:ext cx="4079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56" name="Object 28"/>
          <p:cNvGraphicFramePr>
            <a:graphicFrameLocks noChangeAspect="1"/>
          </p:cNvGraphicFramePr>
          <p:nvPr/>
        </p:nvGraphicFramePr>
        <p:xfrm>
          <a:off x="7620000" y="4495800"/>
          <a:ext cx="3762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17" imgW="152334" imgH="228501" progId="Equation.DSMT4">
                  <p:embed/>
                </p:oleObj>
              </mc:Choice>
              <mc:Fallback>
                <p:oleObj name="Equation" r:id="rId17" imgW="152334" imgH="228501" progId="Equation.DSMT4">
                  <p:embed/>
                  <p:pic>
                    <p:nvPicPr>
                      <p:cNvPr id="30415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495800"/>
                        <a:ext cx="3762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3" name="Text Box 29"/>
          <p:cNvSpPr txBox="1">
            <a:spLocks noChangeArrowheads="1"/>
          </p:cNvSpPr>
          <p:nvPr/>
        </p:nvSpPr>
        <p:spPr bwMode="auto">
          <a:xfrm>
            <a:off x="2906713" y="212725"/>
            <a:ext cx="2205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Carnot </a:t>
            </a:r>
            <a:r>
              <a:rPr lang="zh-CN" altLang="en-US" sz="3200">
                <a:solidFill>
                  <a:srgbClr val="3333FF"/>
                </a:solidFill>
                <a:ea typeface="黑体" panose="02010609060101010101" pitchFamily="49" charset="-122"/>
              </a:rPr>
              <a:t>循环</a:t>
            </a:r>
          </a:p>
        </p:txBody>
      </p:sp>
      <p:graphicFrame>
        <p:nvGraphicFramePr>
          <p:cNvPr id="304158" name="Object 30"/>
          <p:cNvGraphicFramePr>
            <a:graphicFrameLocks noChangeAspect="1"/>
          </p:cNvGraphicFramePr>
          <p:nvPr/>
        </p:nvGraphicFramePr>
        <p:xfrm>
          <a:off x="2657475" y="5626100"/>
          <a:ext cx="3143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19" imgW="126835" imgH="139518" progId="Equation.DSMT4">
                  <p:embed/>
                </p:oleObj>
              </mc:Choice>
              <mc:Fallback>
                <p:oleObj name="Equation" r:id="rId19" imgW="126835" imgH="139518" progId="Equation.DSMT4">
                  <p:embed/>
                  <p:pic>
                    <p:nvPicPr>
                      <p:cNvPr id="30415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5626100"/>
                        <a:ext cx="3143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59" name="Object 31"/>
          <p:cNvGraphicFramePr>
            <a:graphicFrameLocks noChangeAspect="1"/>
          </p:cNvGraphicFramePr>
          <p:nvPr/>
        </p:nvGraphicFramePr>
        <p:xfrm>
          <a:off x="4859338" y="5516563"/>
          <a:ext cx="314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21" imgW="126725" imgH="177415" progId="Equation.DSMT4">
                  <p:embed/>
                </p:oleObj>
              </mc:Choice>
              <mc:Fallback>
                <p:oleObj name="Equation" r:id="rId21" imgW="126725" imgH="177415" progId="Equation.DSMT4">
                  <p:embed/>
                  <p:pic>
                    <p:nvPicPr>
                      <p:cNvPr id="30415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516563"/>
                        <a:ext cx="3143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60" name="Object 32"/>
          <p:cNvGraphicFramePr>
            <a:graphicFrameLocks noChangeAspect="1"/>
          </p:cNvGraphicFramePr>
          <p:nvPr/>
        </p:nvGraphicFramePr>
        <p:xfrm>
          <a:off x="6388100" y="5562600"/>
          <a:ext cx="2825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23" imgW="114201" imgH="139579" progId="Equation.DSMT4">
                  <p:embed/>
                </p:oleObj>
              </mc:Choice>
              <mc:Fallback>
                <p:oleObj name="Equation" r:id="rId23" imgW="114201" imgH="139579" progId="Equation.DSMT4">
                  <p:embed/>
                  <p:pic>
                    <p:nvPicPr>
                      <p:cNvPr id="30416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5562600"/>
                        <a:ext cx="2825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61" name="Object 33"/>
          <p:cNvGraphicFramePr>
            <a:graphicFrameLocks noChangeAspect="1"/>
          </p:cNvGraphicFramePr>
          <p:nvPr/>
        </p:nvGraphicFramePr>
        <p:xfrm>
          <a:off x="3908425" y="5516563"/>
          <a:ext cx="346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25" imgW="139579" imgH="177646" progId="Equation.DSMT4">
                  <p:embed/>
                </p:oleObj>
              </mc:Choice>
              <mc:Fallback>
                <p:oleObj name="Equation" r:id="rId25" imgW="139579" imgH="177646" progId="Equation.DSMT4">
                  <p:embed/>
                  <p:pic>
                    <p:nvPicPr>
                      <p:cNvPr id="30416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5516563"/>
                        <a:ext cx="3460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62" name="Text Box 34"/>
          <p:cNvSpPr txBox="1">
            <a:spLocks noChangeArrowheads="1"/>
          </p:cNvSpPr>
          <p:nvPr/>
        </p:nvSpPr>
        <p:spPr bwMode="auto">
          <a:xfrm>
            <a:off x="1025525" y="836613"/>
            <a:ext cx="19621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整个循环：</a:t>
            </a:r>
          </a:p>
        </p:txBody>
      </p:sp>
    </p:spTree>
    <p:extLst>
      <p:ext uri="{BB962C8B-B14F-4D97-AF65-F5344CB8AC3E}">
        <p14:creationId xmlns:p14="http://schemas.microsoft.com/office/powerpoint/2010/main" val="26169196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0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0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0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0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0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0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0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1" dur="500"/>
                                        <p:tgtEl>
                                          <p:spTgt spid="30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30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2133600"/>
            <a:ext cx="3662363" cy="574675"/>
            <a:chOff x="528" y="1201"/>
            <a:chExt cx="2064" cy="325"/>
          </a:xfrm>
        </p:grpSpPr>
        <p:graphicFrame>
          <p:nvGraphicFramePr>
            <p:cNvPr id="118797" name="Object 4"/>
            <p:cNvGraphicFramePr>
              <a:graphicFrameLocks noChangeAspect="1"/>
            </p:cNvGraphicFramePr>
            <p:nvPr/>
          </p:nvGraphicFramePr>
          <p:xfrm>
            <a:off x="1437" y="1248"/>
            <a:ext cx="1155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0" name="公式" r:id="rId3" imgW="1054100" imgH="254000" progId="Equation.3">
                    <p:embed/>
                  </p:oleObj>
                </mc:Choice>
                <mc:Fallback>
                  <p:oleObj name="公式" r:id="rId3" imgW="1054100" imgH="254000" progId="Equation.3">
                    <p:embed/>
                    <p:pic>
                      <p:nvPicPr>
                        <p:cNvPr id="11879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7" y="1248"/>
                          <a:ext cx="1155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98" name="Text Box 5"/>
            <p:cNvSpPr txBox="1">
              <a:spLocks noChangeArrowheads="1"/>
            </p:cNvSpPr>
            <p:nvPr/>
          </p:nvSpPr>
          <p:spPr bwMode="auto">
            <a:xfrm>
              <a:off x="528" y="1201"/>
              <a:ext cx="80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过程</a:t>
              </a:r>
              <a:r>
                <a:rPr kumimoji="1"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38200" y="2819400"/>
            <a:ext cx="3662363" cy="520700"/>
            <a:chOff x="528" y="1672"/>
            <a:chExt cx="2064" cy="286"/>
          </a:xfrm>
        </p:grpSpPr>
        <p:graphicFrame>
          <p:nvGraphicFramePr>
            <p:cNvPr id="118795" name="Object 7"/>
            <p:cNvGraphicFramePr>
              <a:graphicFrameLocks noChangeAspect="1"/>
            </p:cNvGraphicFramePr>
            <p:nvPr/>
          </p:nvGraphicFramePr>
          <p:xfrm>
            <a:off x="1437" y="1680"/>
            <a:ext cx="1155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1" name="公式" r:id="rId5" imgW="1054100" imgH="254000" progId="Equation.3">
                    <p:embed/>
                  </p:oleObj>
                </mc:Choice>
                <mc:Fallback>
                  <p:oleObj name="公式" r:id="rId5" imgW="1054100" imgH="254000" progId="Equation.3">
                    <p:embed/>
                    <p:pic>
                      <p:nvPicPr>
                        <p:cNvPr id="1187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7" y="1680"/>
                          <a:ext cx="1155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96" name="Text Box 8"/>
            <p:cNvSpPr txBox="1">
              <a:spLocks noChangeArrowheads="1"/>
            </p:cNvSpPr>
            <p:nvPr/>
          </p:nvSpPr>
          <p:spPr bwMode="auto">
            <a:xfrm>
              <a:off x="528" y="1672"/>
              <a:ext cx="90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过程</a:t>
              </a:r>
              <a:r>
                <a:rPr kumimoji="1"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937125" y="2276475"/>
            <a:ext cx="2514600" cy="860425"/>
            <a:chOff x="3072" y="1810"/>
            <a:chExt cx="1584" cy="542"/>
          </a:xfrm>
        </p:grpSpPr>
        <p:graphicFrame>
          <p:nvGraphicFramePr>
            <p:cNvPr id="118793" name="Object 10"/>
            <p:cNvGraphicFramePr>
              <a:graphicFrameLocks noChangeAspect="1"/>
            </p:cNvGraphicFramePr>
            <p:nvPr/>
          </p:nvGraphicFramePr>
          <p:xfrm>
            <a:off x="4016" y="1810"/>
            <a:ext cx="640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2" name="公式" r:id="rId7" imgW="583947" imgH="495085" progId="Equation.3">
                    <p:embed/>
                  </p:oleObj>
                </mc:Choice>
                <mc:Fallback>
                  <p:oleObj name="公式" r:id="rId7" imgW="583947" imgH="495085" progId="Equation.3">
                    <p:embed/>
                    <p:pic>
                      <p:nvPicPr>
                        <p:cNvPr id="11879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1810"/>
                          <a:ext cx="640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94" name="Text Box 11"/>
            <p:cNvSpPr txBox="1">
              <a:spLocks noChangeArrowheads="1"/>
            </p:cNvSpPr>
            <p:nvPr/>
          </p:nvSpPr>
          <p:spPr bwMode="auto">
            <a:xfrm>
              <a:off x="3072" y="1912"/>
              <a:ext cx="90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相除得</a:t>
              </a:r>
            </a:p>
          </p:txBody>
        </p:sp>
      </p:grpSp>
      <p:sp>
        <p:nvSpPr>
          <p:cNvPr id="285708" name="Text Box 12"/>
          <p:cNvSpPr txBox="1">
            <a:spLocks noChangeArrowheads="1"/>
          </p:cNvSpPr>
          <p:nvPr/>
        </p:nvSpPr>
        <p:spPr bwMode="auto">
          <a:xfrm>
            <a:off x="838200" y="1196975"/>
            <a:ext cx="40957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根据绝热可逆过程方程式</a:t>
            </a:r>
          </a:p>
        </p:txBody>
      </p:sp>
      <p:graphicFrame>
        <p:nvGraphicFramePr>
          <p:cNvPr id="285709" name="Object 13"/>
          <p:cNvGraphicFramePr>
            <a:graphicFrameLocks noChangeAspect="1"/>
          </p:cNvGraphicFramePr>
          <p:nvPr/>
        </p:nvGraphicFramePr>
        <p:xfrm>
          <a:off x="828675" y="3730625"/>
          <a:ext cx="63214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9" imgW="3162300" imgH="457200" progId="Equation.DSMT4">
                  <p:embed/>
                </p:oleObj>
              </mc:Choice>
              <mc:Fallback>
                <p:oleObj name="Equation" r:id="rId9" imgW="3162300" imgH="457200" progId="Equation.DSMT4">
                  <p:embed/>
                  <p:pic>
                    <p:nvPicPr>
                      <p:cNvPr id="2857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730625"/>
                        <a:ext cx="63214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0" name="Object 14"/>
          <p:cNvGraphicFramePr>
            <a:graphicFrameLocks noChangeAspect="1"/>
          </p:cNvGraphicFramePr>
          <p:nvPr/>
        </p:nvGraphicFramePr>
        <p:xfrm>
          <a:off x="3530600" y="4854575"/>
          <a:ext cx="31210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1" imgW="1308100" imgH="457200" progId="Equation.DSMT4">
                  <p:embed/>
                </p:oleObj>
              </mc:Choice>
              <mc:Fallback>
                <p:oleObj name="Equation" r:id="rId11" imgW="1308100" imgH="457200" progId="Equation.DSMT4">
                  <p:embed/>
                  <p:pic>
                    <p:nvPicPr>
                      <p:cNvPr id="2857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4854575"/>
                        <a:ext cx="312102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Text Box 18"/>
          <p:cNvSpPr txBox="1">
            <a:spLocks noChangeArrowheads="1"/>
          </p:cNvSpPr>
          <p:nvPr/>
        </p:nvSpPr>
        <p:spPr bwMode="auto">
          <a:xfrm>
            <a:off x="2906713" y="212725"/>
            <a:ext cx="2205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Carnot </a:t>
            </a:r>
            <a:r>
              <a:rPr lang="zh-CN" altLang="en-US" sz="3200">
                <a:solidFill>
                  <a:srgbClr val="3333FF"/>
                </a:solidFill>
                <a:ea typeface="黑体" panose="02010609060101010101" pitchFamily="49" charset="-122"/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17953358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热机效率</a:t>
            </a:r>
            <a:endParaRPr lang="zh-CN" altLang="en-US" sz="320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93725" y="1125538"/>
            <a:ext cx="8016875" cy="939800"/>
            <a:chOff x="374" y="709"/>
            <a:chExt cx="5050" cy="592"/>
          </a:xfrm>
        </p:grpSpPr>
        <p:sp>
          <p:nvSpPr>
            <p:cNvPr id="119843" name="Text Box 4"/>
            <p:cNvSpPr txBox="1">
              <a:spLocks noChangeArrowheads="1"/>
            </p:cNvSpPr>
            <p:nvPr/>
          </p:nvSpPr>
          <p:spPr bwMode="auto">
            <a:xfrm>
              <a:off x="374" y="709"/>
              <a:ext cx="5050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将</a:t>
              </a:r>
              <a:r>
                <a:rPr kumimoji="1"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热机所作的功与所吸的热之比值称为热机效率</a:t>
              </a:r>
              <a:r>
                <a:rPr kumimoji="1"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或称为热机转换系数，用  表示。</a:t>
              </a:r>
            </a:p>
          </p:txBody>
        </p:sp>
        <p:graphicFrame>
          <p:nvGraphicFramePr>
            <p:cNvPr id="119844" name="Object 9"/>
            <p:cNvGraphicFramePr>
              <a:graphicFrameLocks noChangeAspect="1"/>
            </p:cNvGraphicFramePr>
            <p:nvPr/>
          </p:nvGraphicFramePr>
          <p:xfrm>
            <a:off x="3270" y="1071"/>
            <a:ext cx="167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4" name="Equation" r:id="rId3" imgW="152268" imgH="203024" progId="Equation.DSMT4">
                    <p:embed/>
                  </p:oleObj>
                </mc:Choice>
                <mc:Fallback>
                  <p:oleObj name="Equation" r:id="rId3" imgW="152268" imgH="203024" progId="Equation.DSMT4">
                    <p:embed/>
                    <p:pic>
                      <p:nvPicPr>
                        <p:cNvPr id="11984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" y="1071"/>
                          <a:ext cx="167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734" name="Object 14"/>
          <p:cNvGraphicFramePr>
            <a:graphicFrameLocks noChangeAspect="1"/>
          </p:cNvGraphicFramePr>
          <p:nvPr/>
        </p:nvGraphicFramePr>
        <p:xfrm>
          <a:off x="1501775" y="5918200"/>
          <a:ext cx="10541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355446" imgH="228501" progId="Equation.DSMT4">
                  <p:embed/>
                </p:oleObj>
              </mc:Choice>
              <mc:Fallback>
                <p:oleObj name="Equation" r:id="rId5" imgW="355446" imgH="228501" progId="Equation.DSMT4">
                  <p:embed/>
                  <p:pic>
                    <p:nvPicPr>
                      <p:cNvPr id="2867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5918200"/>
                        <a:ext cx="10541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6" name="Object 16"/>
          <p:cNvGraphicFramePr>
            <a:graphicFrameLocks noChangeAspect="1"/>
          </p:cNvGraphicFramePr>
          <p:nvPr/>
        </p:nvGraphicFramePr>
        <p:xfrm>
          <a:off x="684213" y="2520950"/>
          <a:ext cx="106521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7" imgW="533169" imgH="418918" progId="Equation.DSMT4">
                  <p:embed/>
                </p:oleObj>
              </mc:Choice>
              <mc:Fallback>
                <p:oleObj name="Equation" r:id="rId7" imgW="533169" imgH="418918" progId="Equation.DSMT4">
                  <p:embed/>
                  <p:pic>
                    <p:nvPicPr>
                      <p:cNvPr id="2867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20950"/>
                        <a:ext cx="1065212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7" name="Text Box 17"/>
          <p:cNvSpPr txBox="1">
            <a:spLocks noChangeArrowheads="1"/>
          </p:cNvSpPr>
          <p:nvPr/>
        </p:nvSpPr>
        <p:spPr bwMode="auto">
          <a:xfrm>
            <a:off x="647700" y="4508500"/>
            <a:ext cx="5397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黑体" panose="02010609060101010101" pitchFamily="49" charset="-122"/>
              </a:rPr>
              <a:t>或</a:t>
            </a:r>
          </a:p>
        </p:txBody>
      </p:sp>
      <p:graphicFrame>
        <p:nvGraphicFramePr>
          <p:cNvPr id="286738" name="Object 18"/>
          <p:cNvGraphicFramePr>
            <a:graphicFrameLocks noChangeAspect="1"/>
          </p:cNvGraphicFramePr>
          <p:nvPr/>
        </p:nvGraphicFramePr>
        <p:xfrm>
          <a:off x="1835150" y="3716338"/>
          <a:ext cx="12287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9" imgW="508000" imgH="431800" progId="Equation.DSMT4">
                  <p:embed/>
                </p:oleObj>
              </mc:Choice>
              <mc:Fallback>
                <p:oleObj name="Equation" r:id="rId9" imgW="508000" imgH="431800" progId="Equation.DSMT4">
                  <p:embed/>
                  <p:pic>
                    <p:nvPicPr>
                      <p:cNvPr id="2867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16338"/>
                        <a:ext cx="12287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751638" y="3071813"/>
            <a:ext cx="2316162" cy="3597275"/>
            <a:chOff x="4253" y="1872"/>
            <a:chExt cx="1459" cy="2028"/>
          </a:xfrm>
        </p:grpSpPr>
        <p:grpSp>
          <p:nvGrpSpPr>
            <p:cNvPr id="119821" name="Group 20"/>
            <p:cNvGrpSpPr>
              <a:grpSpLocks/>
            </p:cNvGrpSpPr>
            <p:nvPr/>
          </p:nvGrpSpPr>
          <p:grpSpPr bwMode="auto">
            <a:xfrm>
              <a:off x="4272" y="1872"/>
              <a:ext cx="1433" cy="2028"/>
              <a:chOff x="1008" y="864"/>
              <a:chExt cx="1920" cy="3111"/>
            </a:xfrm>
          </p:grpSpPr>
          <p:grpSp>
            <p:nvGrpSpPr>
              <p:cNvPr id="119837" name="Group 21"/>
              <p:cNvGrpSpPr>
                <a:grpSpLocks/>
              </p:cNvGrpSpPr>
              <p:nvPr/>
            </p:nvGrpSpPr>
            <p:grpSpPr bwMode="auto">
              <a:xfrm>
                <a:off x="1008" y="864"/>
                <a:ext cx="1920" cy="2736"/>
                <a:chOff x="1008" y="864"/>
                <a:chExt cx="1920" cy="2736"/>
              </a:xfrm>
            </p:grpSpPr>
            <p:sp>
              <p:nvSpPr>
                <p:cNvPr id="119839" name="Rectangle 22"/>
                <p:cNvSpPr>
                  <a:spLocks noChangeArrowheads="1"/>
                </p:cNvSpPr>
                <p:nvPr/>
              </p:nvSpPr>
              <p:spPr bwMode="auto">
                <a:xfrm>
                  <a:off x="1008" y="864"/>
                  <a:ext cx="1920" cy="2736"/>
                </a:xfrm>
                <a:prstGeom prst="rect">
                  <a:avLst/>
                </a:pr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9pPr>
                </a:lstStyle>
                <a:p>
                  <a:pPr algn="ctr" eaLnBrk="1" fontAlgn="t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18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9840" name="Rectangle 23"/>
                <p:cNvSpPr>
                  <a:spLocks noChangeArrowheads="1"/>
                </p:cNvSpPr>
                <p:nvPr/>
              </p:nvSpPr>
              <p:spPr bwMode="auto">
                <a:xfrm>
                  <a:off x="1008" y="864"/>
                  <a:ext cx="1920" cy="624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9pPr>
                </a:lstStyle>
                <a:p>
                  <a:pPr algn="ctr" eaLnBrk="1" fontAlgn="t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18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19841" name="Oval 24"/>
                <p:cNvSpPr>
                  <a:spLocks noChangeArrowheads="1"/>
                </p:cNvSpPr>
                <p:nvPr/>
              </p:nvSpPr>
              <p:spPr bwMode="auto">
                <a:xfrm>
                  <a:off x="1536" y="1824"/>
                  <a:ext cx="816" cy="816"/>
                </a:xfrm>
                <a:prstGeom prst="ellipse">
                  <a:avLst/>
                </a:pr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9842" name="Rectangle 25"/>
                <p:cNvSpPr>
                  <a:spLocks noChangeArrowheads="1"/>
                </p:cNvSpPr>
                <p:nvPr/>
              </p:nvSpPr>
              <p:spPr bwMode="auto">
                <a:xfrm>
                  <a:off x="1008" y="2976"/>
                  <a:ext cx="1920" cy="624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90000"/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方正舒体" panose="02010601030101010101" pitchFamily="2" charset="-122"/>
                    </a:defRPr>
                  </a:lvl9pPr>
                </a:lstStyle>
                <a:p>
                  <a:pPr algn="ctr" eaLnBrk="1" fontAlgn="t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18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19838" name="Text Box 26"/>
              <p:cNvSpPr txBox="1">
                <a:spLocks noChangeArrowheads="1"/>
              </p:cNvSpPr>
              <p:nvPr/>
            </p:nvSpPr>
            <p:spPr bwMode="auto">
              <a:xfrm>
                <a:off x="1478" y="3658"/>
                <a:ext cx="92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9pPr>
              </a:lstStyle>
              <a:p>
                <a:pPr algn="ctr" eaLnBrk="1" fontAlgn="t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b="1">
                    <a:latin typeface="方正楷体简体" pitchFamily="65" charset="-122"/>
                    <a:ea typeface="方正楷体简体" pitchFamily="65" charset="-122"/>
                  </a:rPr>
                  <a:t>卡诺循环</a:t>
                </a:r>
                <a:endPara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9822" name="Text Box 27"/>
            <p:cNvSpPr txBox="1">
              <a:spLocks noChangeArrowheads="1"/>
            </p:cNvSpPr>
            <p:nvPr/>
          </p:nvSpPr>
          <p:spPr bwMode="auto">
            <a:xfrm>
              <a:off x="4575" y="1920"/>
              <a:ext cx="8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algn="ctr" eaLnBrk="1" fontAlgn="t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80808"/>
                  </a:solidFill>
                  <a:latin typeface="方正魏碑简体" pitchFamily="65" charset="-122"/>
                  <a:ea typeface="方正魏碑简体" pitchFamily="65" charset="-122"/>
                </a:rPr>
                <a:t>高温存储器</a:t>
              </a:r>
            </a:p>
          </p:txBody>
        </p:sp>
        <p:sp>
          <p:nvSpPr>
            <p:cNvPr id="119823" name="Text Box 28"/>
            <p:cNvSpPr txBox="1">
              <a:spLocks noChangeArrowheads="1"/>
            </p:cNvSpPr>
            <p:nvPr/>
          </p:nvSpPr>
          <p:spPr bwMode="auto">
            <a:xfrm>
              <a:off x="4575" y="3408"/>
              <a:ext cx="8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algn="ctr" eaLnBrk="1" fontAlgn="t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80808"/>
                  </a:solidFill>
                  <a:latin typeface="方正魏碑简体" pitchFamily="65" charset="-122"/>
                  <a:ea typeface="方正魏碑简体" pitchFamily="65" charset="-122"/>
                </a:rPr>
                <a:t>低温存储器</a:t>
              </a:r>
            </a:p>
          </p:txBody>
        </p:sp>
        <p:sp>
          <p:nvSpPr>
            <p:cNvPr id="119824" name="Text Box 29"/>
            <p:cNvSpPr txBox="1">
              <a:spLocks noChangeArrowheads="1"/>
            </p:cNvSpPr>
            <p:nvPr/>
          </p:nvSpPr>
          <p:spPr bwMode="auto">
            <a:xfrm>
              <a:off x="4253" y="2688"/>
              <a:ext cx="40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algn="ctr" eaLnBrk="1" fontAlgn="t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80808"/>
                  </a:solidFill>
                  <a:latin typeface="方正魏碑简体" pitchFamily="65" charset="-122"/>
                  <a:ea typeface="方正魏碑简体" pitchFamily="65" charset="-122"/>
                </a:rPr>
                <a:t>热机</a:t>
              </a:r>
            </a:p>
          </p:txBody>
        </p:sp>
        <p:graphicFrame>
          <p:nvGraphicFramePr>
            <p:cNvPr id="119825" name="Object 30"/>
            <p:cNvGraphicFramePr>
              <a:graphicFrameLocks noChangeAspect="1"/>
            </p:cNvGraphicFramePr>
            <p:nvPr/>
          </p:nvGraphicFramePr>
          <p:xfrm>
            <a:off x="4347" y="2015"/>
            <a:ext cx="175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8" name="Equation" r:id="rId11" imgW="164885" imgH="215619" progId="Equation.DSMT4">
                    <p:embed/>
                  </p:oleObj>
                </mc:Choice>
                <mc:Fallback>
                  <p:oleObj name="Equation" r:id="rId11" imgW="164885" imgH="215619" progId="Equation.DSMT4">
                    <p:embed/>
                    <p:pic>
                      <p:nvPicPr>
                        <p:cNvPr id="119825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7" y="2015"/>
                          <a:ext cx="175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9826" name="Group 31"/>
            <p:cNvGrpSpPr>
              <a:grpSpLocks/>
            </p:cNvGrpSpPr>
            <p:nvPr/>
          </p:nvGrpSpPr>
          <p:grpSpPr bwMode="auto">
            <a:xfrm>
              <a:off x="5454" y="2554"/>
              <a:ext cx="258" cy="413"/>
              <a:chOff x="2592" y="1910"/>
              <a:chExt cx="346" cy="634"/>
            </a:xfrm>
          </p:grpSpPr>
          <p:sp>
            <p:nvSpPr>
              <p:cNvPr id="119835" name="Rectangle 32"/>
              <p:cNvSpPr>
                <a:spLocks noChangeArrowheads="1"/>
              </p:cNvSpPr>
              <p:nvPr/>
            </p:nvSpPr>
            <p:spPr bwMode="auto">
              <a:xfrm>
                <a:off x="2592" y="1920"/>
                <a:ext cx="336" cy="624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19836" name="Object 33"/>
              <p:cNvGraphicFramePr>
                <a:graphicFrameLocks noChangeAspect="1"/>
              </p:cNvGraphicFramePr>
              <p:nvPr/>
            </p:nvGraphicFramePr>
            <p:xfrm>
              <a:off x="2688" y="1910"/>
              <a:ext cx="250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79" name="Equation" r:id="rId13" imgW="177492" imgH="177492" progId="Equation.DSMT4">
                      <p:embed/>
                    </p:oleObj>
                  </mc:Choice>
                  <mc:Fallback>
                    <p:oleObj name="Equation" r:id="rId13" imgW="177492" imgH="177492" progId="Equation.DSMT4">
                      <p:embed/>
                      <p:pic>
                        <p:nvPicPr>
                          <p:cNvPr id="119836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1910"/>
                            <a:ext cx="250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9827" name="Object 34"/>
            <p:cNvGraphicFramePr>
              <a:graphicFrameLocks noChangeAspect="1"/>
            </p:cNvGraphicFramePr>
            <p:nvPr/>
          </p:nvGraphicFramePr>
          <p:xfrm>
            <a:off x="4343" y="3285"/>
            <a:ext cx="16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0" name="Equation" r:id="rId15" imgW="152334" imgH="228501" progId="Equation.DSMT4">
                    <p:embed/>
                  </p:oleObj>
                </mc:Choice>
                <mc:Fallback>
                  <p:oleObj name="Equation" r:id="rId15" imgW="152334" imgH="228501" progId="Equation.DSMT4">
                    <p:embed/>
                    <p:pic>
                      <p:nvPicPr>
                        <p:cNvPr id="119827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3285"/>
                          <a:ext cx="16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9828" name="Group 35"/>
            <p:cNvGrpSpPr>
              <a:grpSpLocks/>
            </p:cNvGrpSpPr>
            <p:nvPr/>
          </p:nvGrpSpPr>
          <p:grpSpPr bwMode="auto">
            <a:xfrm>
              <a:off x="4485" y="2154"/>
              <a:ext cx="628" cy="500"/>
              <a:chOff x="1294" y="1296"/>
              <a:chExt cx="842" cy="768"/>
            </a:xfrm>
          </p:grpSpPr>
          <p:graphicFrame>
            <p:nvGraphicFramePr>
              <p:cNvPr id="119833" name="Object 36"/>
              <p:cNvGraphicFramePr>
                <a:graphicFrameLocks noChangeAspect="1"/>
              </p:cNvGraphicFramePr>
              <p:nvPr/>
            </p:nvGraphicFramePr>
            <p:xfrm>
              <a:off x="1294" y="1584"/>
              <a:ext cx="290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81" name="Equation" r:id="rId17" imgW="203024" imgH="215713" progId="Equation.DSMT4">
                      <p:embed/>
                    </p:oleObj>
                  </mc:Choice>
                  <mc:Fallback>
                    <p:oleObj name="Equation" r:id="rId17" imgW="203024" imgH="215713" progId="Equation.DSMT4">
                      <p:embed/>
                      <p:pic>
                        <p:nvPicPr>
                          <p:cNvPr id="119833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4" y="1584"/>
                            <a:ext cx="290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9834" name="Rectangle 37"/>
              <p:cNvSpPr>
                <a:spLocks noChangeArrowheads="1"/>
              </p:cNvSpPr>
              <p:nvPr/>
            </p:nvSpPr>
            <p:spPr bwMode="auto">
              <a:xfrm>
                <a:off x="1752" y="1296"/>
                <a:ext cx="384" cy="768"/>
              </a:xfrm>
              <a:prstGeom prst="rect">
                <a:avLst/>
              </a:prstGeom>
              <a:solidFill>
                <a:srgbClr val="F89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9829" name="AutoShape 38"/>
            <p:cNvSpPr>
              <a:spLocks noChangeArrowheads="1"/>
            </p:cNvSpPr>
            <p:nvPr/>
          </p:nvSpPr>
          <p:spPr bwMode="auto">
            <a:xfrm rot="10814323" flipH="1">
              <a:off x="5015" y="2590"/>
              <a:ext cx="539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3 w 21600"/>
                <a:gd name="T13" fmla="*/ 4136 h 21600"/>
                <a:gd name="T14" fmla="*/ 19316 w 21600"/>
                <a:gd name="T15" fmla="*/ 80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4395" y="0"/>
                  </a:lnTo>
                  <a:lnTo>
                    <a:pt x="14395" y="4139"/>
                  </a:lnTo>
                  <a:lnTo>
                    <a:pt x="12427" y="4139"/>
                  </a:lnTo>
                  <a:cubicBezTo>
                    <a:pt x="5564" y="4139"/>
                    <a:pt x="0" y="7729"/>
                    <a:pt x="0" y="12158"/>
                  </a:cubicBezTo>
                  <a:lnTo>
                    <a:pt x="0" y="21600"/>
                  </a:lnTo>
                  <a:lnTo>
                    <a:pt x="3966" y="21600"/>
                  </a:lnTo>
                  <a:lnTo>
                    <a:pt x="3966" y="12158"/>
                  </a:lnTo>
                  <a:cubicBezTo>
                    <a:pt x="3966" y="9872"/>
                    <a:pt x="7754" y="8019"/>
                    <a:pt x="12427" y="8019"/>
                  </a:cubicBezTo>
                  <a:lnTo>
                    <a:pt x="14395" y="8019"/>
                  </a:lnTo>
                  <a:lnTo>
                    <a:pt x="14395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89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9830" name="Group 39"/>
            <p:cNvGrpSpPr>
              <a:grpSpLocks/>
            </p:cNvGrpSpPr>
            <p:nvPr/>
          </p:nvGrpSpPr>
          <p:grpSpPr bwMode="auto">
            <a:xfrm>
              <a:off x="4491" y="2654"/>
              <a:ext cx="630" cy="751"/>
              <a:chOff x="1302" y="2064"/>
              <a:chExt cx="844" cy="1152"/>
            </a:xfrm>
          </p:grpSpPr>
          <p:graphicFrame>
            <p:nvGraphicFramePr>
              <p:cNvPr id="119831" name="Object 40"/>
              <p:cNvGraphicFramePr>
                <a:graphicFrameLocks noChangeAspect="1"/>
              </p:cNvGraphicFramePr>
              <p:nvPr/>
            </p:nvGraphicFramePr>
            <p:xfrm>
              <a:off x="1302" y="2630"/>
              <a:ext cx="274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82" name="Equation" r:id="rId19" imgW="190500" imgH="228600" progId="Equation.DSMT4">
                      <p:embed/>
                    </p:oleObj>
                  </mc:Choice>
                  <mc:Fallback>
                    <p:oleObj name="Equation" r:id="rId19" imgW="190500" imgH="228600" progId="Equation.DSMT4">
                      <p:embed/>
                      <p:pic>
                        <p:nvPicPr>
                          <p:cNvPr id="119831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2" y="2630"/>
                            <a:ext cx="274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9832" name="AutoShape 41"/>
              <p:cNvSpPr>
                <a:spLocks noChangeArrowheads="1"/>
              </p:cNvSpPr>
              <p:nvPr/>
            </p:nvSpPr>
            <p:spPr bwMode="auto">
              <a:xfrm>
                <a:off x="1618" y="2064"/>
                <a:ext cx="528" cy="1152"/>
              </a:xfrm>
              <a:prstGeom prst="downArrow">
                <a:avLst>
                  <a:gd name="adj1" fmla="val 50000"/>
                  <a:gd name="adj2" fmla="val 54545"/>
                </a:avLst>
              </a:prstGeom>
              <a:solidFill>
                <a:srgbClr val="F89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方正舒体" panose="02010601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286763" name="Object 43"/>
          <p:cNvGraphicFramePr>
            <a:graphicFrameLocks noChangeAspect="1"/>
          </p:cNvGraphicFramePr>
          <p:nvPr/>
        </p:nvGraphicFramePr>
        <p:xfrm>
          <a:off x="1331913" y="4799013"/>
          <a:ext cx="23352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21" imgW="1167893" imgH="431613" progId="Equation.DSMT4">
                  <p:embed/>
                </p:oleObj>
              </mc:Choice>
              <mc:Fallback>
                <p:oleObj name="Equation" r:id="rId21" imgW="1167893" imgH="431613" progId="Equation.DSMT4">
                  <p:embed/>
                  <p:pic>
                    <p:nvPicPr>
                      <p:cNvPr id="28676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99013"/>
                        <a:ext cx="23352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4" name="Object 44"/>
          <p:cNvGraphicFramePr>
            <a:graphicFrameLocks noChangeAspect="1"/>
          </p:cNvGraphicFramePr>
          <p:nvPr/>
        </p:nvGraphicFramePr>
        <p:xfrm>
          <a:off x="4427538" y="5033963"/>
          <a:ext cx="121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23" imgW="609336" imgH="241195" progId="Equation.DSMT4">
                  <p:embed/>
                </p:oleObj>
              </mc:Choice>
              <mc:Fallback>
                <p:oleObj name="Equation" r:id="rId23" imgW="609336" imgH="241195" progId="Equation.DSMT4">
                  <p:embed/>
                  <p:pic>
                    <p:nvPicPr>
                      <p:cNvPr id="28676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033963"/>
                        <a:ext cx="121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5" name="Object 45"/>
          <p:cNvGraphicFramePr>
            <a:graphicFrameLocks noChangeAspect="1"/>
          </p:cNvGraphicFramePr>
          <p:nvPr>
            <p:ph idx="1"/>
          </p:nvPr>
        </p:nvGraphicFramePr>
        <p:xfrm>
          <a:off x="1835150" y="2022475"/>
          <a:ext cx="295275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25" imgW="1346200" imgH="838200" progId="Equation.DSMT4">
                  <p:embed/>
                </p:oleObj>
              </mc:Choice>
              <mc:Fallback>
                <p:oleObj name="Equation" r:id="rId25" imgW="1346200" imgH="838200" progId="Equation.DSMT4">
                  <p:embed/>
                  <p:pic>
                    <p:nvPicPr>
                      <p:cNvPr id="28676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022475"/>
                        <a:ext cx="295275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9" name="Object 49"/>
          <p:cNvGraphicFramePr>
            <a:graphicFrameLocks noChangeAspect="1"/>
          </p:cNvGraphicFramePr>
          <p:nvPr/>
        </p:nvGraphicFramePr>
        <p:xfrm>
          <a:off x="4813300" y="2459038"/>
          <a:ext cx="14144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27" imgW="583947" imgH="431613" progId="Equation.DSMT4">
                  <p:embed/>
                </p:oleObj>
              </mc:Choice>
              <mc:Fallback>
                <p:oleObj name="Equation" r:id="rId27" imgW="583947" imgH="431613" progId="Equation.DSMT4">
                  <p:embed/>
                  <p:pic>
                    <p:nvPicPr>
                      <p:cNvPr id="28676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459038"/>
                        <a:ext cx="141446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6018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/>
      <p:bldP spid="2867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冷冻系数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1187450" y="1268413"/>
            <a:ext cx="7416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如果将</a:t>
            </a:r>
            <a:r>
              <a:rPr kumimoji="1"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Carnot</a:t>
            </a: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机倒开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，就变成了致冷机。</a:t>
            </a:r>
          </a:p>
        </p:txBody>
      </p:sp>
      <p:graphicFrame>
        <p:nvGraphicFramePr>
          <p:cNvPr id="287754" name="Object 10"/>
          <p:cNvGraphicFramePr>
            <a:graphicFrameLocks noChangeAspect="1"/>
          </p:cNvGraphicFramePr>
          <p:nvPr/>
        </p:nvGraphicFramePr>
        <p:xfrm>
          <a:off x="2273300" y="4292600"/>
          <a:ext cx="28035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2120900" imgH="800100" progId="Equation.DSMT4">
                  <p:embed/>
                </p:oleObj>
              </mc:Choice>
              <mc:Fallback>
                <p:oleObj name="Equation" r:id="rId3" imgW="2120900" imgH="800100" progId="Equation.DSMT4">
                  <p:embed/>
                  <p:pic>
                    <p:nvPicPr>
                      <p:cNvPr id="2877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4292600"/>
                        <a:ext cx="28035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822325" y="5767388"/>
            <a:ext cx="54594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式中</a:t>
            </a:r>
            <a:r>
              <a:rPr kumimoji="1" lang="en-US" altLang="zh-CN" sz="2800" i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表示环境对系统所作的功。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00100" y="1916113"/>
            <a:ext cx="8093075" cy="1011237"/>
            <a:chOff x="662" y="1296"/>
            <a:chExt cx="5098" cy="637"/>
          </a:xfrm>
        </p:grpSpPr>
        <p:sp>
          <p:nvSpPr>
            <p:cNvPr id="120842" name="Text Box 12"/>
            <p:cNvSpPr txBox="1">
              <a:spLocks noChangeArrowheads="1"/>
            </p:cNvSpPr>
            <p:nvPr/>
          </p:nvSpPr>
          <p:spPr bwMode="auto">
            <a:xfrm>
              <a:off x="662" y="1296"/>
              <a:ext cx="5098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这时环境对系统做功</a:t>
              </a:r>
              <a:r>
                <a:rPr kumimoji="1" lang="en-US" altLang="zh-CN" sz="2800" i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W</a:t>
              </a:r>
              <a:r>
                <a:rPr kumimoji="1" lang="zh-CN" altLang="en-US" sz="2800" i="1"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系统从低温    热源吸热   ，而放给高温    热源   的热量</a:t>
              </a:r>
            </a:p>
          </p:txBody>
        </p:sp>
        <p:graphicFrame>
          <p:nvGraphicFramePr>
            <p:cNvPr id="120843" name="Object 5"/>
            <p:cNvGraphicFramePr>
              <a:graphicFrameLocks noChangeAspect="1"/>
            </p:cNvGraphicFramePr>
            <p:nvPr/>
          </p:nvGraphicFramePr>
          <p:xfrm>
            <a:off x="4306" y="1298"/>
            <a:ext cx="38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99" name="Equation" r:id="rId5" imgW="279400" imgH="228600" progId="Equation.DSMT4">
                    <p:embed/>
                  </p:oleObj>
                </mc:Choice>
                <mc:Fallback>
                  <p:oleObj name="Equation" r:id="rId5" imgW="279400" imgH="228600" progId="Equation.DSMT4">
                    <p:embed/>
                    <p:pic>
                      <p:nvPicPr>
                        <p:cNvPr id="12084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6" y="1298"/>
                          <a:ext cx="38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4" name="Object 6"/>
            <p:cNvGraphicFramePr>
              <a:graphicFrameLocks noChangeAspect="1"/>
            </p:cNvGraphicFramePr>
            <p:nvPr/>
          </p:nvGraphicFramePr>
          <p:xfrm>
            <a:off x="975" y="1577"/>
            <a:ext cx="299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0" name="Equation" r:id="rId7" imgW="203112" imgH="241195" progId="Equation.DSMT4">
                    <p:embed/>
                  </p:oleObj>
                </mc:Choice>
                <mc:Fallback>
                  <p:oleObj name="Equation" r:id="rId7" imgW="203112" imgH="241195" progId="Equation.DSMT4">
                    <p:embed/>
                    <p:pic>
                      <p:nvPicPr>
                        <p:cNvPr id="12084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577"/>
                          <a:ext cx="299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5" name="Object 8"/>
            <p:cNvGraphicFramePr>
              <a:graphicFrameLocks noChangeAspect="1"/>
            </p:cNvGraphicFramePr>
            <p:nvPr/>
          </p:nvGraphicFramePr>
          <p:xfrm>
            <a:off x="3560" y="1625"/>
            <a:ext cx="25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1" name="Equation" r:id="rId9" imgW="228501" imgH="253890" progId="Equation.DSMT4">
                    <p:embed/>
                  </p:oleObj>
                </mc:Choice>
                <mc:Fallback>
                  <p:oleObj name="Equation" r:id="rId9" imgW="228501" imgH="253890" progId="Equation.DSMT4">
                    <p:embed/>
                    <p:pic>
                      <p:nvPicPr>
                        <p:cNvPr id="12084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625"/>
                          <a:ext cx="25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6" name="Object 7"/>
            <p:cNvGraphicFramePr>
              <a:graphicFrameLocks noChangeAspect="1"/>
            </p:cNvGraphicFramePr>
            <p:nvPr/>
          </p:nvGraphicFramePr>
          <p:xfrm>
            <a:off x="2699" y="1661"/>
            <a:ext cx="33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2" name="Equation" r:id="rId11" imgW="304668" imgH="228501" progId="Equation.DSMT4">
                    <p:embed/>
                  </p:oleObj>
                </mc:Choice>
                <mc:Fallback>
                  <p:oleObj name="Equation" r:id="rId11" imgW="304668" imgH="228501" progId="Equation.DSMT4">
                    <p:embed/>
                    <p:pic>
                      <p:nvPicPr>
                        <p:cNvPr id="12084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661"/>
                          <a:ext cx="33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84213" y="3068638"/>
            <a:ext cx="8093075" cy="939800"/>
            <a:chOff x="567" y="1933"/>
            <a:chExt cx="5098" cy="592"/>
          </a:xfrm>
        </p:grpSpPr>
        <p:sp>
          <p:nvSpPr>
            <p:cNvPr id="120840" name="Text Box 13"/>
            <p:cNvSpPr txBox="1">
              <a:spLocks noChangeArrowheads="1"/>
            </p:cNvSpPr>
            <p:nvPr/>
          </p:nvSpPr>
          <p:spPr bwMode="auto">
            <a:xfrm>
              <a:off x="567" y="1933"/>
              <a:ext cx="5098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方正舒体" panose="02010601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将所吸的热与所作的功之比值称为冷冻系数，用  表示。</a:t>
              </a:r>
            </a:p>
          </p:txBody>
        </p:sp>
        <p:graphicFrame>
          <p:nvGraphicFramePr>
            <p:cNvPr id="120841" name="Object 9"/>
            <p:cNvGraphicFramePr>
              <a:graphicFrameLocks noChangeAspect="1"/>
            </p:cNvGraphicFramePr>
            <p:nvPr/>
          </p:nvGraphicFramePr>
          <p:xfrm>
            <a:off x="5420" y="1979"/>
            <a:ext cx="18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3" name="Equation" r:id="rId13" imgW="164885" imgH="215619" progId="Equation.DSMT4">
                    <p:embed/>
                  </p:oleObj>
                </mc:Choice>
                <mc:Fallback>
                  <p:oleObj name="Equation" r:id="rId13" imgW="164885" imgH="215619" progId="Equation.DSMT4">
                    <p:embed/>
                    <p:pic>
                      <p:nvPicPr>
                        <p:cNvPr id="12084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0" y="1979"/>
                          <a:ext cx="18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759194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/>
      <p:bldP spid="287748" grpId="0"/>
      <p:bldP spid="2877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热泵</a:t>
            </a: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1331913" y="1268413"/>
            <a:ext cx="64801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热泵的工作原理与致冷机相仿。</a:t>
            </a: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1200150" y="5695950"/>
            <a:ext cx="40957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热泵又称为物理热泵。</a:t>
            </a:r>
          </a:p>
        </p:txBody>
      </p:sp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800100" y="1916113"/>
            <a:ext cx="80930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把热量从低温物体传到高温物体，使高温物体温度更高</a:t>
            </a:r>
          </a:p>
        </p:txBody>
      </p:sp>
      <p:sp>
        <p:nvSpPr>
          <p:cNvPr id="310285" name="Text Box 13"/>
          <p:cNvSpPr txBox="1">
            <a:spLocks noChangeArrowheads="1"/>
          </p:cNvSpPr>
          <p:nvPr/>
        </p:nvSpPr>
        <p:spPr bwMode="auto">
          <a:xfrm>
            <a:off x="684213" y="3068638"/>
            <a:ext cx="80930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热泵的</a:t>
            </a: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工作效率等于：向高温物体输送的热与电动机所做的功的比值。</a:t>
            </a:r>
          </a:p>
        </p:txBody>
      </p:sp>
      <p:sp>
        <p:nvSpPr>
          <p:cNvPr id="310287" name="Text Box 15"/>
          <p:cNvSpPr txBox="1">
            <a:spLocks noChangeArrowheads="1"/>
          </p:cNvSpPr>
          <p:nvPr/>
        </p:nvSpPr>
        <p:spPr bwMode="auto">
          <a:xfrm>
            <a:off x="827088" y="4364038"/>
            <a:ext cx="79216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热泵与致冷机的工作物质是氨、溴化锂（氟利昂类已逐渐被禁用）</a:t>
            </a:r>
          </a:p>
        </p:txBody>
      </p:sp>
    </p:spTree>
    <p:extLst>
      <p:ext uri="{BB962C8B-B14F-4D97-AF65-F5344CB8AC3E}">
        <p14:creationId xmlns:p14="http://schemas.microsoft.com/office/powerpoint/2010/main" val="19518861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0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/>
      <p:bldP spid="310275" grpId="0"/>
      <p:bldP spid="310277" grpId="0"/>
      <p:bldP spid="310279" grpId="0"/>
      <p:bldP spid="3102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热泵</a:t>
            </a:r>
            <a:endParaRPr lang="zh-CN" altLang="en-US" smtClean="0">
              <a:solidFill>
                <a:srgbClr val="3333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1331913" y="1125538"/>
            <a:ext cx="43926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化学热泵</a:t>
            </a:r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800100" y="1700213"/>
            <a:ext cx="80930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利用化学反应的可逆性作为热泵的工作物质，利用太阳能为室内供暖，而化学物质可重复利用。</a:t>
            </a: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3492500" y="3357563"/>
            <a:ext cx="13668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-12700" y="3106738"/>
          <a:ext cx="35766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r:id="rId3" imgW="1204781" imgH="230703" progId="Equation.DSMT4">
                  <p:embed/>
                </p:oleObj>
              </mc:Choice>
              <mc:Fallback>
                <p:oleObj r:id="rId3" imgW="1204781" imgH="230703" progId="Equation.DSMT4">
                  <p:embed/>
                  <p:pic>
                    <p:nvPicPr>
                      <p:cNvPr id="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700" y="3106738"/>
                        <a:ext cx="357663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48038" y="2832100"/>
            <a:ext cx="18748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5" tIns="50397" rIns="100795" bIns="50397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FF0000"/>
                </a:solidFill>
                <a:ea typeface="隶书" panose="02010509060101010101" pitchFamily="49" charset="-122"/>
              </a:rPr>
              <a:t>太阳能加热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3708400" y="3402013"/>
            <a:ext cx="10414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5" tIns="50397" rIns="100795" bIns="50397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2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4848225" y="3141663"/>
          <a:ext cx="16684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r:id="rId5" imgW="589832" imgH="230804" progId="Equation.DSMT4">
                  <p:embed/>
                </p:oleObj>
              </mc:Choice>
              <mc:Fallback>
                <p:oleObj r:id="rId5" imgW="589832" imgH="230804" progId="Equation.DSMT4">
                  <p:embed/>
                  <p:pic>
                    <p:nvPicPr>
                      <p:cNvPr id="2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3141663"/>
                        <a:ext cx="16684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5843588" y="2922588"/>
          <a:ext cx="3413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r:id="rId7" imgW="1230415" imgH="230703" progId="Equation.DSMT4">
                  <p:embed/>
                </p:oleObj>
              </mc:Choice>
              <mc:Fallback>
                <p:oleObj r:id="rId7" imgW="1230415" imgH="230703" progId="Equation.DSMT4">
                  <p:embed/>
                  <p:pic>
                    <p:nvPicPr>
                      <p:cNvPr id="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2922588"/>
                        <a:ext cx="34131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7077075" y="3335338"/>
            <a:ext cx="0" cy="1565275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6053138" y="5084763"/>
          <a:ext cx="22574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r:id="rId9" imgW="768673" imgH="230602" progId="Equation.DSMT4">
                  <p:embed/>
                </p:oleObj>
              </mc:Choice>
              <mc:Fallback>
                <p:oleObj r:id="rId9" imgW="768673" imgH="230602" progId="Equation.DSMT4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5084763"/>
                        <a:ext cx="22574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7146925" y="3905250"/>
            <a:ext cx="1539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5" tIns="50397" rIns="100795" bIns="50397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3333FF"/>
                </a:solidFill>
                <a:ea typeface="黑体" panose="02010609060101010101" pitchFamily="49" charset="-122"/>
              </a:rPr>
              <a:t>冷凝放热</a:t>
            </a: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H="1" flipV="1">
            <a:off x="2311400" y="3648075"/>
            <a:ext cx="3556000" cy="156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6053138" y="3927475"/>
            <a:ext cx="1041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5" tIns="50397" rIns="100795" bIns="50397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260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zh-CN" altLang="en-US" sz="260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H="1">
            <a:off x="4776788" y="3617913"/>
            <a:ext cx="111760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" name="Object 17"/>
          <p:cNvGraphicFramePr>
            <a:graphicFrameLocks noChangeAspect="1"/>
          </p:cNvGraphicFramePr>
          <p:nvPr/>
        </p:nvGraphicFramePr>
        <p:xfrm>
          <a:off x="1714500" y="4940300"/>
          <a:ext cx="32670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r:id="rId11" imgW="1050519" imgH="230602" progId="Equation.DSMT4">
                  <p:embed/>
                </p:oleObj>
              </mc:Choice>
              <mc:Fallback>
                <p:oleObj r:id="rId11" imgW="1050519" imgH="230602" progId="Equation.DSMT4">
                  <p:embed/>
                  <p:pic>
                    <p:nvPicPr>
                      <p:cNvPr id="3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940300"/>
                        <a:ext cx="32670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4934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/>
      <p:bldP spid="311301" grpId="0"/>
      <p:bldP spid="21" grpId="0"/>
      <p:bldP spid="22" grpId="0"/>
      <p:bldP spid="27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1071563" y="957263"/>
            <a:ext cx="22050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工作物质：</a:t>
            </a:r>
            <a:endParaRPr kumimoji="1"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1090613" y="2144713"/>
            <a:ext cx="3562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kumimoji="1"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等温可逆膨胀</a:t>
            </a:r>
          </a:p>
        </p:txBody>
      </p:sp>
      <p:graphicFrame>
        <p:nvGraphicFramePr>
          <p:cNvPr id="274440" name="Object 8"/>
          <p:cNvGraphicFramePr>
            <a:graphicFrameLocks noChangeAspect="1"/>
          </p:cNvGraphicFramePr>
          <p:nvPr/>
        </p:nvGraphicFramePr>
        <p:xfrm>
          <a:off x="4859338" y="2195513"/>
          <a:ext cx="35004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1713756" imgH="215806" progId="Equation.DSMT4">
                  <p:embed/>
                </p:oleObj>
              </mc:Choice>
              <mc:Fallback>
                <p:oleObj name="Equation" r:id="rId3" imgW="1713756" imgH="215806" progId="Equation.DSMT4">
                  <p:embed/>
                  <p:pic>
                    <p:nvPicPr>
                      <p:cNvPr id="274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195513"/>
                        <a:ext cx="35004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1" name="Object 9"/>
          <p:cNvGraphicFramePr>
            <a:graphicFrameLocks noChangeAspect="1"/>
          </p:cNvGraphicFramePr>
          <p:nvPr/>
        </p:nvGraphicFramePr>
        <p:xfrm>
          <a:off x="1203325" y="2736850"/>
          <a:ext cx="12620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532937" imgH="215713" progId="Equation.DSMT4">
                  <p:embed/>
                </p:oleObj>
              </mc:Choice>
              <mc:Fallback>
                <p:oleObj name="Equation" r:id="rId5" imgW="532937" imgH="215713" progId="Equation.DSMT4">
                  <p:embed/>
                  <p:pic>
                    <p:nvPicPr>
                      <p:cNvPr id="274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2736850"/>
                        <a:ext cx="12620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2" name="Object 10"/>
          <p:cNvGraphicFramePr>
            <a:graphicFrameLocks noChangeAspect="1"/>
          </p:cNvGraphicFramePr>
          <p:nvPr/>
        </p:nvGraphicFramePr>
        <p:xfrm>
          <a:off x="1042988" y="3295650"/>
          <a:ext cx="28289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1066800" imgH="431800" progId="Equation.DSMT4">
                  <p:embed/>
                </p:oleObj>
              </mc:Choice>
              <mc:Fallback>
                <p:oleObj name="Equation" r:id="rId7" imgW="1066800" imgH="431800" progId="Equation.DSMT4">
                  <p:embed/>
                  <p:pic>
                    <p:nvPicPr>
                      <p:cNvPr id="2744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95650"/>
                        <a:ext cx="282892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539750" y="5168900"/>
            <a:ext cx="36004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系统所作功如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AB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曲线下的面积所示。</a:t>
            </a:r>
          </a:p>
        </p:txBody>
      </p:sp>
      <p:graphicFrame>
        <p:nvGraphicFramePr>
          <p:cNvPr id="274444" name="Object 12"/>
          <p:cNvGraphicFramePr>
            <a:graphicFrameLocks noChangeAspect="1"/>
          </p:cNvGraphicFramePr>
          <p:nvPr/>
        </p:nvGraphicFramePr>
        <p:xfrm>
          <a:off x="1090613" y="4273550"/>
          <a:ext cx="19050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609336" imgH="215806" progId="Equation.DSMT4">
                  <p:embed/>
                </p:oleObj>
              </mc:Choice>
              <mc:Fallback>
                <p:oleObj name="Equation" r:id="rId9" imgW="609336" imgH="215806" progId="Equation.DSMT4">
                  <p:embed/>
                  <p:pic>
                    <p:nvPicPr>
                      <p:cNvPr id="274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273550"/>
                        <a:ext cx="19050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3" name="Text Box 16"/>
          <p:cNvSpPr txBox="1">
            <a:spLocks noChangeArrowheads="1"/>
          </p:cNvSpPr>
          <p:nvPr/>
        </p:nvSpPr>
        <p:spPr bwMode="auto">
          <a:xfrm>
            <a:off x="2906713" y="212725"/>
            <a:ext cx="2205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Carnot </a:t>
            </a:r>
            <a:r>
              <a:rPr lang="zh-CN" altLang="en-US" sz="3200">
                <a:solidFill>
                  <a:srgbClr val="3333FF"/>
                </a:solidFill>
                <a:ea typeface="黑体" panose="02010609060101010101" pitchFamily="49" charset="-122"/>
              </a:rPr>
              <a:t>循环</a:t>
            </a:r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1084263" y="1590675"/>
            <a:ext cx="44164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V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图上可以分为四步：</a:t>
            </a:r>
          </a:p>
        </p:txBody>
      </p:sp>
      <p:sp>
        <p:nvSpPr>
          <p:cNvPr id="274450" name="Text Box 18"/>
          <p:cNvSpPr txBox="1">
            <a:spLocks noChangeArrowheads="1"/>
          </p:cNvSpPr>
          <p:nvPr/>
        </p:nvSpPr>
        <p:spPr bwMode="auto">
          <a:xfrm>
            <a:off x="3065463" y="981075"/>
            <a:ext cx="2514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1mol</a:t>
            </a:r>
            <a:r>
              <a:rPr kumimoji="1"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理想气体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4427538" y="2997200"/>
            <a:ext cx="4327525" cy="3425825"/>
            <a:chOff x="1152" y="864"/>
            <a:chExt cx="3936" cy="2897"/>
          </a:xfrm>
        </p:grpSpPr>
        <p:grpSp>
          <p:nvGrpSpPr>
            <p:cNvPr id="108557" name="Group 57"/>
            <p:cNvGrpSpPr>
              <a:grpSpLocks/>
            </p:cNvGrpSpPr>
            <p:nvPr/>
          </p:nvGrpSpPr>
          <p:grpSpPr bwMode="auto">
            <a:xfrm>
              <a:off x="1152" y="864"/>
              <a:ext cx="288" cy="2592"/>
              <a:chOff x="1152" y="864"/>
              <a:chExt cx="288" cy="2592"/>
            </a:xfrm>
          </p:grpSpPr>
          <p:sp>
            <p:nvSpPr>
              <p:cNvPr id="108570" name="Line 58"/>
              <p:cNvSpPr>
                <a:spLocks noChangeShapeType="1"/>
              </p:cNvSpPr>
              <p:nvPr/>
            </p:nvSpPr>
            <p:spPr bwMode="auto">
              <a:xfrm flipV="1">
                <a:off x="1440" y="960"/>
                <a:ext cx="0" cy="24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8571" name="Object 59"/>
              <p:cNvGraphicFramePr>
                <a:graphicFrameLocks noChangeAspect="1"/>
              </p:cNvGraphicFramePr>
              <p:nvPr/>
            </p:nvGraphicFramePr>
            <p:xfrm>
              <a:off x="1152" y="864"/>
              <a:ext cx="22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4" name="Equation" r:id="rId11" imgW="152268" imgH="164957" progId="Equation.DSMT4">
                      <p:embed/>
                    </p:oleObj>
                  </mc:Choice>
                  <mc:Fallback>
                    <p:oleObj name="Equation" r:id="rId11" imgW="152268" imgH="164957" progId="Equation.DSMT4">
                      <p:embed/>
                      <p:pic>
                        <p:nvPicPr>
                          <p:cNvPr id="108571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864"/>
                            <a:ext cx="225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8558" name="Freeform 60"/>
            <p:cNvSpPr>
              <a:spLocks/>
            </p:cNvSpPr>
            <p:nvPr/>
          </p:nvSpPr>
          <p:spPr bwMode="auto">
            <a:xfrm>
              <a:off x="1790" y="1397"/>
              <a:ext cx="1348" cy="2063"/>
            </a:xfrm>
            <a:custGeom>
              <a:avLst/>
              <a:gdLst>
                <a:gd name="T0" fmla="*/ 0 w 1348"/>
                <a:gd name="T1" fmla="*/ 0 h 2063"/>
                <a:gd name="T2" fmla="*/ 313 w 1348"/>
                <a:gd name="T3" fmla="*/ 164 h 2063"/>
                <a:gd name="T4" fmla="*/ 559 w 1348"/>
                <a:gd name="T5" fmla="*/ 279 h 2063"/>
                <a:gd name="T6" fmla="*/ 773 w 1348"/>
                <a:gd name="T7" fmla="*/ 378 h 2063"/>
                <a:gd name="T8" fmla="*/ 1110 w 1348"/>
                <a:gd name="T9" fmla="*/ 469 h 2063"/>
                <a:gd name="T10" fmla="*/ 1348 w 1348"/>
                <a:gd name="T11" fmla="*/ 518 h 2063"/>
                <a:gd name="T12" fmla="*/ 1348 w 1348"/>
                <a:gd name="T13" fmla="*/ 2063 h 2063"/>
                <a:gd name="T14" fmla="*/ 0 w 1348"/>
                <a:gd name="T15" fmla="*/ 2063 h 2063"/>
                <a:gd name="T16" fmla="*/ 0 w 1348"/>
                <a:gd name="T17" fmla="*/ 0 h 20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8"/>
                <a:gd name="T28" fmla="*/ 0 h 2063"/>
                <a:gd name="T29" fmla="*/ 1348 w 1348"/>
                <a:gd name="T30" fmla="*/ 2063 h 20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8" h="2063">
                  <a:moveTo>
                    <a:pt x="0" y="0"/>
                  </a:moveTo>
                  <a:lnTo>
                    <a:pt x="313" y="164"/>
                  </a:lnTo>
                  <a:cubicBezTo>
                    <a:pt x="406" y="210"/>
                    <a:pt x="482" y="243"/>
                    <a:pt x="559" y="279"/>
                  </a:cubicBezTo>
                  <a:cubicBezTo>
                    <a:pt x="636" y="315"/>
                    <a:pt x="681" y="346"/>
                    <a:pt x="773" y="378"/>
                  </a:cubicBezTo>
                  <a:cubicBezTo>
                    <a:pt x="865" y="410"/>
                    <a:pt x="1014" y="446"/>
                    <a:pt x="1110" y="469"/>
                  </a:cubicBezTo>
                  <a:lnTo>
                    <a:pt x="1348" y="518"/>
                  </a:lnTo>
                  <a:lnTo>
                    <a:pt x="1348" y="2063"/>
                  </a:lnTo>
                  <a:lnTo>
                    <a:pt x="0" y="2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9" name="Line 61"/>
            <p:cNvSpPr>
              <a:spLocks noChangeShapeType="1"/>
            </p:cNvSpPr>
            <p:nvPr/>
          </p:nvSpPr>
          <p:spPr bwMode="auto">
            <a:xfrm>
              <a:off x="3145" y="1920"/>
              <a:ext cx="0" cy="15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8560" name="Object 62"/>
            <p:cNvGraphicFramePr>
              <a:graphicFrameLocks noChangeAspect="1"/>
            </p:cNvGraphicFramePr>
            <p:nvPr/>
          </p:nvGraphicFramePr>
          <p:xfrm>
            <a:off x="1825" y="1152"/>
            <a:ext cx="87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5" name="Equation" r:id="rId13" imgW="736280" imgH="215806" progId="Equation.DSMT4">
                    <p:embed/>
                  </p:oleObj>
                </mc:Choice>
                <mc:Fallback>
                  <p:oleObj name="Equation" r:id="rId13" imgW="736280" imgH="215806" progId="Equation.DSMT4">
                    <p:embed/>
                    <p:pic>
                      <p:nvPicPr>
                        <p:cNvPr id="10856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1152"/>
                          <a:ext cx="87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61" name="Object 63"/>
            <p:cNvGraphicFramePr>
              <a:graphicFrameLocks noChangeAspect="1"/>
            </p:cNvGraphicFramePr>
            <p:nvPr/>
          </p:nvGraphicFramePr>
          <p:xfrm>
            <a:off x="3151" y="1633"/>
            <a:ext cx="90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" name="Equation" r:id="rId15" imgW="761669" imgH="215806" progId="Equation.DSMT4">
                    <p:embed/>
                  </p:oleObj>
                </mc:Choice>
                <mc:Fallback>
                  <p:oleObj name="Equation" r:id="rId15" imgW="761669" imgH="215806" progId="Equation.DSMT4">
                    <p:embed/>
                    <p:pic>
                      <p:nvPicPr>
                        <p:cNvPr id="108561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1633"/>
                          <a:ext cx="90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2" name="Freeform 64"/>
            <p:cNvSpPr>
              <a:spLocks/>
            </p:cNvSpPr>
            <p:nvPr/>
          </p:nvSpPr>
          <p:spPr bwMode="auto">
            <a:xfrm>
              <a:off x="1536" y="1249"/>
              <a:ext cx="2521" cy="767"/>
            </a:xfrm>
            <a:custGeom>
              <a:avLst/>
              <a:gdLst>
                <a:gd name="T0" fmla="*/ 0 w 2521"/>
                <a:gd name="T1" fmla="*/ 0 h 767"/>
                <a:gd name="T2" fmla="*/ 1177 w 2521"/>
                <a:gd name="T3" fmla="*/ 575 h 767"/>
                <a:gd name="T4" fmla="*/ 2521 w 2521"/>
                <a:gd name="T5" fmla="*/ 767 h 767"/>
                <a:gd name="T6" fmla="*/ 0 60000 65536"/>
                <a:gd name="T7" fmla="*/ 0 60000 65536"/>
                <a:gd name="T8" fmla="*/ 0 60000 65536"/>
                <a:gd name="T9" fmla="*/ 0 w 2521"/>
                <a:gd name="T10" fmla="*/ 0 h 767"/>
                <a:gd name="T11" fmla="*/ 2521 w 2521"/>
                <a:gd name="T12" fmla="*/ 767 h 7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1" h="767">
                  <a:moveTo>
                    <a:pt x="0" y="0"/>
                  </a:moveTo>
                  <a:cubicBezTo>
                    <a:pt x="196" y="95"/>
                    <a:pt x="757" y="447"/>
                    <a:pt x="1177" y="575"/>
                  </a:cubicBezTo>
                  <a:cubicBezTo>
                    <a:pt x="1597" y="703"/>
                    <a:pt x="2289" y="735"/>
                    <a:pt x="2521" y="767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8563" name="Group 65"/>
            <p:cNvGrpSpPr>
              <a:grpSpLocks/>
            </p:cNvGrpSpPr>
            <p:nvPr/>
          </p:nvGrpSpPr>
          <p:grpSpPr bwMode="auto">
            <a:xfrm>
              <a:off x="1440" y="3456"/>
              <a:ext cx="3648" cy="288"/>
              <a:chOff x="1440" y="3456"/>
              <a:chExt cx="3648" cy="288"/>
            </a:xfrm>
          </p:grpSpPr>
          <p:graphicFrame>
            <p:nvGraphicFramePr>
              <p:cNvPr id="108568" name="Object 66"/>
              <p:cNvGraphicFramePr>
                <a:graphicFrameLocks noChangeAspect="1"/>
              </p:cNvGraphicFramePr>
              <p:nvPr/>
            </p:nvGraphicFramePr>
            <p:xfrm>
              <a:off x="4815" y="3481"/>
              <a:ext cx="225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7" name="Equation" r:id="rId17" imgW="152202" imgH="177569" progId="Equation.DSMT4">
                      <p:embed/>
                    </p:oleObj>
                  </mc:Choice>
                  <mc:Fallback>
                    <p:oleObj name="Equation" r:id="rId17" imgW="152202" imgH="177569" progId="Equation.DSMT4">
                      <p:embed/>
                      <p:pic>
                        <p:nvPicPr>
                          <p:cNvPr id="108568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5" y="3481"/>
                            <a:ext cx="225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569" name="Line 67"/>
              <p:cNvSpPr>
                <a:spLocks noChangeShapeType="1"/>
              </p:cNvSpPr>
              <p:nvPr/>
            </p:nvSpPr>
            <p:spPr bwMode="auto">
              <a:xfrm>
                <a:off x="1440" y="3456"/>
                <a:ext cx="364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8564" name="Line 68"/>
            <p:cNvSpPr>
              <a:spLocks noChangeShapeType="1"/>
            </p:cNvSpPr>
            <p:nvPr/>
          </p:nvSpPr>
          <p:spPr bwMode="auto">
            <a:xfrm>
              <a:off x="1801" y="1392"/>
              <a:ext cx="0" cy="20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8565" name="Object 69"/>
            <p:cNvGraphicFramePr>
              <a:graphicFrameLocks noChangeAspect="1"/>
            </p:cNvGraphicFramePr>
            <p:nvPr/>
          </p:nvGraphicFramePr>
          <p:xfrm>
            <a:off x="4111" y="1872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name="Equation" r:id="rId19" imgW="164885" imgH="215619" progId="Equation.DSMT4">
                    <p:embed/>
                  </p:oleObj>
                </mc:Choice>
                <mc:Fallback>
                  <p:oleObj name="Equation" r:id="rId19" imgW="164885" imgH="215619" progId="Equation.DSMT4">
                    <p:embed/>
                    <p:pic>
                      <p:nvPicPr>
                        <p:cNvPr id="108565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1872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66" name="Object 70"/>
            <p:cNvGraphicFramePr>
              <a:graphicFrameLocks noChangeAspect="1"/>
            </p:cNvGraphicFramePr>
            <p:nvPr/>
          </p:nvGraphicFramePr>
          <p:xfrm>
            <a:off x="1674" y="3544"/>
            <a:ext cx="19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" name="Equation" r:id="rId21" imgW="126835" imgH="139518" progId="Equation.DSMT4">
                    <p:embed/>
                  </p:oleObj>
                </mc:Choice>
                <mc:Fallback>
                  <p:oleObj name="Equation" r:id="rId21" imgW="126835" imgH="139518" progId="Equation.DSMT4">
                    <p:embed/>
                    <p:pic>
                      <p:nvPicPr>
                        <p:cNvPr id="108566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3544"/>
                          <a:ext cx="19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67" name="Object 71"/>
            <p:cNvGraphicFramePr>
              <a:graphicFrameLocks noChangeAspect="1"/>
            </p:cNvGraphicFramePr>
            <p:nvPr/>
          </p:nvGraphicFramePr>
          <p:xfrm>
            <a:off x="3061" y="3475"/>
            <a:ext cx="1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0" name="Equation" r:id="rId23" imgW="126725" imgH="177415" progId="Equation.DSMT4">
                    <p:embed/>
                  </p:oleObj>
                </mc:Choice>
                <mc:Fallback>
                  <p:oleObj name="Equation" r:id="rId23" imgW="126725" imgH="177415" progId="Equation.DSMT4">
                    <p:embed/>
                    <p:pic>
                      <p:nvPicPr>
                        <p:cNvPr id="108567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475"/>
                          <a:ext cx="19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692090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/>
      <p:bldP spid="274437" grpId="0"/>
      <p:bldP spid="274443" grpId="0"/>
      <p:bldP spid="274449" grpId="0"/>
      <p:bldP spid="2744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1371600"/>
            <a:ext cx="457200" cy="4114800"/>
            <a:chOff x="1152" y="864"/>
            <a:chExt cx="288" cy="2592"/>
          </a:xfrm>
        </p:grpSpPr>
        <p:sp>
          <p:nvSpPr>
            <p:cNvPr id="109586" name="Line 5"/>
            <p:cNvSpPr>
              <a:spLocks noChangeShapeType="1"/>
            </p:cNvSpPr>
            <p:nvPr/>
          </p:nvSpPr>
          <p:spPr bwMode="auto">
            <a:xfrm flipV="1">
              <a:off x="1440" y="960"/>
              <a:ext cx="0" cy="24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9587" name="Object 6"/>
            <p:cNvGraphicFramePr>
              <a:graphicFrameLocks noChangeAspect="1"/>
            </p:cNvGraphicFramePr>
            <p:nvPr/>
          </p:nvGraphicFramePr>
          <p:xfrm>
            <a:off x="1152" y="864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4" name="Equation" r:id="rId3" imgW="152268" imgH="164957" progId="Equation.DSMT4">
                    <p:embed/>
                  </p:oleObj>
                </mc:Choice>
                <mc:Fallback>
                  <p:oleObj name="Equation" r:id="rId3" imgW="152268" imgH="164957" progId="Equation.DSMT4">
                    <p:embed/>
                    <p:pic>
                      <p:nvPicPr>
                        <p:cNvPr id="10958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864"/>
                          <a:ext cx="22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2631" name="Freeform 7"/>
          <p:cNvSpPr>
            <a:spLocks/>
          </p:cNvSpPr>
          <p:nvPr/>
        </p:nvSpPr>
        <p:spPr bwMode="auto">
          <a:xfrm>
            <a:off x="2841625" y="2217738"/>
            <a:ext cx="2139950" cy="3275012"/>
          </a:xfrm>
          <a:custGeom>
            <a:avLst/>
            <a:gdLst>
              <a:gd name="T0" fmla="*/ 0 w 1348"/>
              <a:gd name="T1" fmla="*/ 0 h 2063"/>
              <a:gd name="T2" fmla="*/ 2147483646 w 1348"/>
              <a:gd name="T3" fmla="*/ 2147483646 h 2063"/>
              <a:gd name="T4" fmla="*/ 2147483646 w 1348"/>
              <a:gd name="T5" fmla="*/ 2147483646 h 2063"/>
              <a:gd name="T6" fmla="*/ 2147483646 w 1348"/>
              <a:gd name="T7" fmla="*/ 2147483646 h 2063"/>
              <a:gd name="T8" fmla="*/ 2147483646 w 1348"/>
              <a:gd name="T9" fmla="*/ 2147483646 h 2063"/>
              <a:gd name="T10" fmla="*/ 2147483646 w 1348"/>
              <a:gd name="T11" fmla="*/ 2147483646 h 2063"/>
              <a:gd name="T12" fmla="*/ 2147483646 w 1348"/>
              <a:gd name="T13" fmla="*/ 2147483646 h 2063"/>
              <a:gd name="T14" fmla="*/ 0 w 1348"/>
              <a:gd name="T15" fmla="*/ 2147483646 h 2063"/>
              <a:gd name="T16" fmla="*/ 0 w 1348"/>
              <a:gd name="T17" fmla="*/ 0 h 20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48"/>
              <a:gd name="T28" fmla="*/ 0 h 2063"/>
              <a:gd name="T29" fmla="*/ 1348 w 1348"/>
              <a:gd name="T30" fmla="*/ 2063 h 206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48" h="2063">
                <a:moveTo>
                  <a:pt x="0" y="0"/>
                </a:moveTo>
                <a:lnTo>
                  <a:pt x="313" y="164"/>
                </a:lnTo>
                <a:cubicBezTo>
                  <a:pt x="406" y="210"/>
                  <a:pt x="482" y="243"/>
                  <a:pt x="559" y="279"/>
                </a:cubicBezTo>
                <a:cubicBezTo>
                  <a:pt x="636" y="315"/>
                  <a:pt x="681" y="346"/>
                  <a:pt x="773" y="378"/>
                </a:cubicBezTo>
                <a:cubicBezTo>
                  <a:pt x="865" y="410"/>
                  <a:pt x="1014" y="446"/>
                  <a:pt x="1110" y="469"/>
                </a:cubicBezTo>
                <a:lnTo>
                  <a:pt x="1348" y="518"/>
                </a:lnTo>
                <a:lnTo>
                  <a:pt x="1348" y="2063"/>
                </a:lnTo>
                <a:lnTo>
                  <a:pt x="0" y="2063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632" name="Line 8"/>
          <p:cNvSpPr>
            <a:spLocks noChangeShapeType="1"/>
          </p:cNvSpPr>
          <p:nvPr/>
        </p:nvSpPr>
        <p:spPr bwMode="auto">
          <a:xfrm>
            <a:off x="4992688" y="3048000"/>
            <a:ext cx="0" cy="2438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2633" name="Object 9"/>
          <p:cNvGraphicFramePr>
            <a:graphicFrameLocks noChangeAspect="1"/>
          </p:cNvGraphicFramePr>
          <p:nvPr/>
        </p:nvGraphicFramePr>
        <p:xfrm>
          <a:off x="2897188" y="1828800"/>
          <a:ext cx="13874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736280" imgH="215806" progId="Equation.DSMT4">
                  <p:embed/>
                </p:oleObj>
              </mc:Choice>
              <mc:Fallback>
                <p:oleObj name="Equation" r:id="rId5" imgW="736280" imgH="215806" progId="Equation.DSMT4">
                  <p:embed/>
                  <p:pic>
                    <p:nvPicPr>
                      <p:cNvPr id="282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1828800"/>
                        <a:ext cx="13874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4" name="Object 10"/>
          <p:cNvGraphicFramePr>
            <a:graphicFrameLocks noChangeAspect="1"/>
          </p:cNvGraphicFramePr>
          <p:nvPr/>
        </p:nvGraphicFramePr>
        <p:xfrm>
          <a:off x="5002213" y="2592388"/>
          <a:ext cx="14414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761669" imgH="215806" progId="Equation.DSMT4">
                  <p:embed/>
                </p:oleObj>
              </mc:Choice>
              <mc:Fallback>
                <p:oleObj name="Equation" r:id="rId7" imgW="761669" imgH="215806" progId="Equation.DSMT4">
                  <p:embed/>
                  <p:pic>
                    <p:nvPicPr>
                      <p:cNvPr id="2826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2592388"/>
                        <a:ext cx="14414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5" name="Freeform 11"/>
          <p:cNvSpPr>
            <a:spLocks/>
          </p:cNvSpPr>
          <p:nvPr/>
        </p:nvSpPr>
        <p:spPr bwMode="auto">
          <a:xfrm>
            <a:off x="2438400" y="1982788"/>
            <a:ext cx="4002088" cy="1217612"/>
          </a:xfrm>
          <a:custGeom>
            <a:avLst/>
            <a:gdLst>
              <a:gd name="T0" fmla="*/ 0 w 2521"/>
              <a:gd name="T1" fmla="*/ 0 h 767"/>
              <a:gd name="T2" fmla="*/ 2147483646 w 2521"/>
              <a:gd name="T3" fmla="*/ 2147483646 h 767"/>
              <a:gd name="T4" fmla="*/ 2147483646 w 2521"/>
              <a:gd name="T5" fmla="*/ 2147483646 h 767"/>
              <a:gd name="T6" fmla="*/ 0 60000 65536"/>
              <a:gd name="T7" fmla="*/ 0 60000 65536"/>
              <a:gd name="T8" fmla="*/ 0 60000 65536"/>
              <a:gd name="T9" fmla="*/ 0 w 2521"/>
              <a:gd name="T10" fmla="*/ 0 h 767"/>
              <a:gd name="T11" fmla="*/ 2521 w 2521"/>
              <a:gd name="T12" fmla="*/ 767 h 7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1" h="767">
                <a:moveTo>
                  <a:pt x="0" y="0"/>
                </a:moveTo>
                <a:cubicBezTo>
                  <a:pt x="196" y="95"/>
                  <a:pt x="757" y="447"/>
                  <a:pt x="1177" y="575"/>
                </a:cubicBezTo>
                <a:cubicBezTo>
                  <a:pt x="1597" y="703"/>
                  <a:pt x="2289" y="735"/>
                  <a:pt x="2521" y="767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86000" y="5486400"/>
            <a:ext cx="5791200" cy="457200"/>
            <a:chOff x="1440" y="3456"/>
            <a:chExt cx="3648" cy="288"/>
          </a:xfrm>
        </p:grpSpPr>
        <p:graphicFrame>
          <p:nvGraphicFramePr>
            <p:cNvPr id="109584" name="Object 23"/>
            <p:cNvGraphicFramePr>
              <a:graphicFrameLocks noChangeAspect="1"/>
            </p:cNvGraphicFramePr>
            <p:nvPr/>
          </p:nvGraphicFramePr>
          <p:xfrm>
            <a:off x="4815" y="3481"/>
            <a:ext cx="22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Equation" r:id="rId9" imgW="152202" imgH="177569" progId="Equation.DSMT4">
                    <p:embed/>
                  </p:oleObj>
                </mc:Choice>
                <mc:Fallback>
                  <p:oleObj name="Equation" r:id="rId9" imgW="152202" imgH="177569" progId="Equation.DSMT4">
                    <p:embed/>
                    <p:pic>
                      <p:nvPicPr>
                        <p:cNvPr id="10958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" y="3481"/>
                          <a:ext cx="22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85" name="Line 24"/>
            <p:cNvSpPr>
              <a:spLocks noChangeShapeType="1"/>
            </p:cNvSpPr>
            <p:nvPr/>
          </p:nvSpPr>
          <p:spPr bwMode="auto">
            <a:xfrm>
              <a:off x="1440" y="3456"/>
              <a:ext cx="36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2650" name="Line 26"/>
          <p:cNvSpPr>
            <a:spLocks noChangeShapeType="1"/>
          </p:cNvSpPr>
          <p:nvPr/>
        </p:nvSpPr>
        <p:spPr bwMode="auto">
          <a:xfrm>
            <a:off x="2859088" y="2209800"/>
            <a:ext cx="0" cy="32766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2652" name="Object 28"/>
          <p:cNvGraphicFramePr>
            <a:graphicFrameLocks noChangeAspect="1"/>
          </p:cNvGraphicFramePr>
          <p:nvPr/>
        </p:nvGraphicFramePr>
        <p:xfrm>
          <a:off x="6526213" y="2971800"/>
          <a:ext cx="4079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164885" imgH="215619" progId="Equation.DSMT4">
                  <p:embed/>
                </p:oleObj>
              </mc:Choice>
              <mc:Fallback>
                <p:oleObj name="Equation" r:id="rId11" imgW="164885" imgH="215619" progId="Equation.DSMT4">
                  <p:embed/>
                  <p:pic>
                    <p:nvPicPr>
                      <p:cNvPr id="2826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2971800"/>
                        <a:ext cx="4079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9" name="Text Box 31"/>
          <p:cNvSpPr txBox="1">
            <a:spLocks noChangeArrowheads="1"/>
          </p:cNvSpPr>
          <p:nvPr/>
        </p:nvSpPr>
        <p:spPr bwMode="auto">
          <a:xfrm>
            <a:off x="2906713" y="212725"/>
            <a:ext cx="2205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Carnot </a:t>
            </a:r>
            <a:r>
              <a:rPr lang="zh-CN" altLang="en-US" sz="3200">
                <a:solidFill>
                  <a:srgbClr val="3333FF"/>
                </a:solidFill>
                <a:ea typeface="黑体" panose="02010609060101010101" pitchFamily="49" charset="-122"/>
              </a:rPr>
              <a:t>循环</a:t>
            </a:r>
          </a:p>
        </p:txBody>
      </p:sp>
      <p:graphicFrame>
        <p:nvGraphicFramePr>
          <p:cNvPr id="282656" name="Object 32"/>
          <p:cNvGraphicFramePr>
            <a:graphicFrameLocks noChangeAspect="1"/>
          </p:cNvGraphicFramePr>
          <p:nvPr/>
        </p:nvGraphicFramePr>
        <p:xfrm>
          <a:off x="2657475" y="5626100"/>
          <a:ext cx="3143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126835" imgH="139518" progId="Equation.DSMT4">
                  <p:embed/>
                </p:oleObj>
              </mc:Choice>
              <mc:Fallback>
                <p:oleObj name="Equation" r:id="rId13" imgW="126835" imgH="139518" progId="Equation.DSMT4">
                  <p:embed/>
                  <p:pic>
                    <p:nvPicPr>
                      <p:cNvPr id="28265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5626100"/>
                        <a:ext cx="3143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57" name="Object 33"/>
          <p:cNvGraphicFramePr>
            <a:graphicFrameLocks noChangeAspect="1"/>
          </p:cNvGraphicFramePr>
          <p:nvPr/>
        </p:nvGraphicFramePr>
        <p:xfrm>
          <a:off x="4859338" y="5516563"/>
          <a:ext cx="314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5" imgW="126725" imgH="177415" progId="Equation.DSMT4">
                  <p:embed/>
                </p:oleObj>
              </mc:Choice>
              <mc:Fallback>
                <p:oleObj name="Equation" r:id="rId15" imgW="126725" imgH="177415" progId="Equation.DSMT4">
                  <p:embed/>
                  <p:pic>
                    <p:nvPicPr>
                      <p:cNvPr id="2826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516563"/>
                        <a:ext cx="3143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2" name="Text Box 37"/>
          <p:cNvSpPr txBox="1">
            <a:spLocks noChangeArrowheads="1"/>
          </p:cNvSpPr>
          <p:nvPr/>
        </p:nvSpPr>
        <p:spPr bwMode="auto">
          <a:xfrm>
            <a:off x="1190625" y="822325"/>
            <a:ext cx="3562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kumimoji="1"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等温可逆膨胀</a:t>
            </a:r>
          </a:p>
        </p:txBody>
      </p:sp>
      <p:graphicFrame>
        <p:nvGraphicFramePr>
          <p:cNvPr id="109583" name="Object 38"/>
          <p:cNvGraphicFramePr>
            <a:graphicFrameLocks noChangeAspect="1"/>
          </p:cNvGraphicFramePr>
          <p:nvPr/>
        </p:nvGraphicFramePr>
        <p:xfrm>
          <a:off x="4959350" y="873125"/>
          <a:ext cx="3500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7" imgW="1713756" imgH="215806" progId="Equation.DSMT4">
                  <p:embed/>
                </p:oleObj>
              </mc:Choice>
              <mc:Fallback>
                <p:oleObj name="Equation" r:id="rId17" imgW="1713756" imgH="215806" progId="Equation.DSMT4">
                  <p:embed/>
                  <p:pic>
                    <p:nvPicPr>
                      <p:cNvPr id="109583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873125"/>
                        <a:ext cx="35004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1065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8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938213" y="1268413"/>
            <a:ext cx="3562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kumimoji="1"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绝热可逆膨胀</a:t>
            </a:r>
          </a:p>
        </p:txBody>
      </p:sp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4643438" y="1316038"/>
          <a:ext cx="41052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1727200" imgH="228600" progId="Equation.DSMT4">
                  <p:embed/>
                </p:oleObj>
              </mc:Choice>
              <mc:Fallback>
                <p:oleObj name="Equation" r:id="rId3" imgW="1727200" imgH="228600" progId="Equation.DSMT4">
                  <p:embed/>
                  <p:pic>
                    <p:nvPicPr>
                      <p:cNvPr id="276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16038"/>
                        <a:ext cx="410527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7" name="Object 7"/>
          <p:cNvGraphicFramePr>
            <a:graphicFrameLocks noChangeAspect="1"/>
          </p:cNvGraphicFramePr>
          <p:nvPr/>
        </p:nvGraphicFramePr>
        <p:xfrm>
          <a:off x="698500" y="1989138"/>
          <a:ext cx="13716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公式" r:id="rId5" imgW="495085" imgH="241195" progId="Equation.3">
                  <p:embed/>
                </p:oleObj>
              </mc:Choice>
              <mc:Fallback>
                <p:oleObj name="公式" r:id="rId5" imgW="495085" imgH="241195" progId="Equation.3">
                  <p:embed/>
                  <p:pic>
                    <p:nvPicPr>
                      <p:cNvPr id="276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989138"/>
                        <a:ext cx="13716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8" name="Object 8"/>
          <p:cNvGraphicFramePr>
            <a:graphicFrameLocks noChangeAspect="1"/>
          </p:cNvGraphicFramePr>
          <p:nvPr/>
        </p:nvGraphicFramePr>
        <p:xfrm>
          <a:off x="684213" y="3068638"/>
          <a:ext cx="2070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634449" imgH="215713" progId="Equation.DSMT4">
                  <p:embed/>
                </p:oleObj>
              </mc:Choice>
              <mc:Fallback>
                <p:oleObj name="Equation" r:id="rId7" imgW="634449" imgH="215713" progId="Equation.DSMT4">
                  <p:embed/>
                  <p:pic>
                    <p:nvPicPr>
                      <p:cNvPr id="276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68638"/>
                        <a:ext cx="20701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395288" y="5300663"/>
            <a:ext cx="34544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系统所作功如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BC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曲线下的面积所示。</a:t>
            </a:r>
          </a:p>
        </p:txBody>
      </p:sp>
      <p:sp>
        <p:nvSpPr>
          <p:cNvPr id="110599" name="Text Box 13"/>
          <p:cNvSpPr txBox="1">
            <a:spLocks noChangeArrowheads="1"/>
          </p:cNvSpPr>
          <p:nvPr/>
        </p:nvSpPr>
        <p:spPr bwMode="auto">
          <a:xfrm>
            <a:off x="2906713" y="212725"/>
            <a:ext cx="2205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Carnot </a:t>
            </a:r>
            <a:r>
              <a:rPr lang="zh-CN" altLang="en-US" sz="3200">
                <a:solidFill>
                  <a:srgbClr val="3333FF"/>
                </a:solidFill>
                <a:ea typeface="黑体" panose="02010609060101010101" pitchFamily="49" charset="-122"/>
              </a:rPr>
              <a:t>循环</a:t>
            </a:r>
          </a:p>
        </p:txBody>
      </p:sp>
      <p:graphicFrame>
        <p:nvGraphicFramePr>
          <p:cNvPr id="276494" name="Object 14"/>
          <p:cNvGraphicFramePr>
            <a:graphicFrameLocks noChangeAspect="1"/>
          </p:cNvGraphicFramePr>
          <p:nvPr/>
        </p:nvGraphicFramePr>
        <p:xfrm>
          <a:off x="1331913" y="3933825"/>
          <a:ext cx="2565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787058" imgH="355446" progId="Equation.DSMT4">
                  <p:embed/>
                </p:oleObj>
              </mc:Choice>
              <mc:Fallback>
                <p:oleObj name="Equation" r:id="rId9" imgW="787058" imgH="355446" progId="Equation.DSMT4">
                  <p:embed/>
                  <p:pic>
                    <p:nvPicPr>
                      <p:cNvPr id="2764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33825"/>
                        <a:ext cx="25654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987800" y="2565400"/>
            <a:ext cx="5048250" cy="3519488"/>
            <a:chOff x="1152" y="1032"/>
            <a:chExt cx="3936" cy="2897"/>
          </a:xfrm>
        </p:grpSpPr>
        <p:sp>
          <p:nvSpPr>
            <p:cNvPr id="110602" name="Freeform 16"/>
            <p:cNvSpPr>
              <a:spLocks/>
            </p:cNvSpPr>
            <p:nvPr/>
          </p:nvSpPr>
          <p:spPr bwMode="auto">
            <a:xfrm>
              <a:off x="3148" y="2091"/>
              <a:ext cx="980" cy="1545"/>
            </a:xfrm>
            <a:custGeom>
              <a:avLst/>
              <a:gdLst>
                <a:gd name="T0" fmla="*/ 0 w 980"/>
                <a:gd name="T1" fmla="*/ 0 h 1545"/>
                <a:gd name="T2" fmla="*/ 123 w 980"/>
                <a:gd name="T3" fmla="*/ 197 h 1545"/>
                <a:gd name="T4" fmla="*/ 444 w 980"/>
                <a:gd name="T5" fmla="*/ 592 h 1545"/>
                <a:gd name="T6" fmla="*/ 789 w 980"/>
                <a:gd name="T7" fmla="*/ 929 h 1545"/>
                <a:gd name="T8" fmla="*/ 980 w 980"/>
                <a:gd name="T9" fmla="*/ 1053 h 1545"/>
                <a:gd name="T10" fmla="*/ 980 w 980"/>
                <a:gd name="T11" fmla="*/ 1533 h 1545"/>
                <a:gd name="T12" fmla="*/ 0 w 980"/>
                <a:gd name="T13" fmla="*/ 1545 h 1545"/>
                <a:gd name="T14" fmla="*/ 0 w 980"/>
                <a:gd name="T15" fmla="*/ 0 h 1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80"/>
                <a:gd name="T25" fmla="*/ 0 h 1545"/>
                <a:gd name="T26" fmla="*/ 980 w 980"/>
                <a:gd name="T27" fmla="*/ 1545 h 15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80" h="1545">
                  <a:moveTo>
                    <a:pt x="0" y="0"/>
                  </a:moveTo>
                  <a:lnTo>
                    <a:pt x="123" y="197"/>
                  </a:lnTo>
                  <a:cubicBezTo>
                    <a:pt x="197" y="296"/>
                    <a:pt x="333" y="470"/>
                    <a:pt x="444" y="592"/>
                  </a:cubicBezTo>
                  <a:cubicBezTo>
                    <a:pt x="555" y="714"/>
                    <a:pt x="700" y="852"/>
                    <a:pt x="789" y="929"/>
                  </a:cubicBezTo>
                  <a:lnTo>
                    <a:pt x="980" y="1053"/>
                  </a:lnTo>
                  <a:lnTo>
                    <a:pt x="980" y="1533"/>
                  </a:lnTo>
                  <a:lnTo>
                    <a:pt x="0" y="1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0603" name="Group 17"/>
            <p:cNvGrpSpPr>
              <a:grpSpLocks/>
            </p:cNvGrpSpPr>
            <p:nvPr/>
          </p:nvGrpSpPr>
          <p:grpSpPr bwMode="auto">
            <a:xfrm>
              <a:off x="1152" y="1032"/>
              <a:ext cx="288" cy="2592"/>
              <a:chOff x="1152" y="864"/>
              <a:chExt cx="288" cy="2592"/>
            </a:xfrm>
          </p:grpSpPr>
          <p:sp>
            <p:nvSpPr>
              <p:cNvPr id="110620" name="Line 18"/>
              <p:cNvSpPr>
                <a:spLocks noChangeShapeType="1"/>
              </p:cNvSpPr>
              <p:nvPr/>
            </p:nvSpPr>
            <p:spPr bwMode="auto">
              <a:xfrm flipV="1">
                <a:off x="1440" y="960"/>
                <a:ext cx="0" cy="24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0621" name="Object 19"/>
              <p:cNvGraphicFramePr>
                <a:graphicFrameLocks noChangeAspect="1"/>
              </p:cNvGraphicFramePr>
              <p:nvPr/>
            </p:nvGraphicFramePr>
            <p:xfrm>
              <a:off x="1152" y="864"/>
              <a:ext cx="22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62" name="Equation" r:id="rId11" imgW="152268" imgH="164957" progId="Equation.DSMT4">
                      <p:embed/>
                    </p:oleObj>
                  </mc:Choice>
                  <mc:Fallback>
                    <p:oleObj name="Equation" r:id="rId11" imgW="152268" imgH="164957" progId="Equation.DSMT4">
                      <p:embed/>
                      <p:pic>
                        <p:nvPicPr>
                          <p:cNvPr id="110621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864"/>
                            <a:ext cx="225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0604" name="Freeform 20"/>
            <p:cNvSpPr>
              <a:spLocks/>
            </p:cNvSpPr>
            <p:nvPr/>
          </p:nvSpPr>
          <p:spPr bwMode="auto">
            <a:xfrm>
              <a:off x="1790" y="1565"/>
              <a:ext cx="1348" cy="2063"/>
            </a:xfrm>
            <a:custGeom>
              <a:avLst/>
              <a:gdLst>
                <a:gd name="T0" fmla="*/ 0 w 1348"/>
                <a:gd name="T1" fmla="*/ 0 h 2063"/>
                <a:gd name="T2" fmla="*/ 313 w 1348"/>
                <a:gd name="T3" fmla="*/ 164 h 2063"/>
                <a:gd name="T4" fmla="*/ 559 w 1348"/>
                <a:gd name="T5" fmla="*/ 279 h 2063"/>
                <a:gd name="T6" fmla="*/ 773 w 1348"/>
                <a:gd name="T7" fmla="*/ 378 h 2063"/>
                <a:gd name="T8" fmla="*/ 1110 w 1348"/>
                <a:gd name="T9" fmla="*/ 469 h 2063"/>
                <a:gd name="T10" fmla="*/ 1348 w 1348"/>
                <a:gd name="T11" fmla="*/ 518 h 2063"/>
                <a:gd name="T12" fmla="*/ 1348 w 1348"/>
                <a:gd name="T13" fmla="*/ 2063 h 2063"/>
                <a:gd name="T14" fmla="*/ 0 w 1348"/>
                <a:gd name="T15" fmla="*/ 2063 h 2063"/>
                <a:gd name="T16" fmla="*/ 0 w 1348"/>
                <a:gd name="T17" fmla="*/ 0 h 20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8"/>
                <a:gd name="T28" fmla="*/ 0 h 2063"/>
                <a:gd name="T29" fmla="*/ 1348 w 1348"/>
                <a:gd name="T30" fmla="*/ 2063 h 20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8" h="2063">
                  <a:moveTo>
                    <a:pt x="0" y="0"/>
                  </a:moveTo>
                  <a:lnTo>
                    <a:pt x="313" y="164"/>
                  </a:lnTo>
                  <a:cubicBezTo>
                    <a:pt x="406" y="210"/>
                    <a:pt x="482" y="243"/>
                    <a:pt x="559" y="279"/>
                  </a:cubicBezTo>
                  <a:cubicBezTo>
                    <a:pt x="636" y="315"/>
                    <a:pt x="681" y="346"/>
                    <a:pt x="773" y="378"/>
                  </a:cubicBezTo>
                  <a:cubicBezTo>
                    <a:pt x="865" y="410"/>
                    <a:pt x="1014" y="446"/>
                    <a:pt x="1110" y="469"/>
                  </a:cubicBezTo>
                  <a:lnTo>
                    <a:pt x="1348" y="518"/>
                  </a:lnTo>
                  <a:lnTo>
                    <a:pt x="1348" y="2063"/>
                  </a:lnTo>
                  <a:lnTo>
                    <a:pt x="0" y="2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5" name="Line 21"/>
            <p:cNvSpPr>
              <a:spLocks noChangeShapeType="1"/>
            </p:cNvSpPr>
            <p:nvPr/>
          </p:nvSpPr>
          <p:spPr bwMode="auto">
            <a:xfrm>
              <a:off x="3145" y="2088"/>
              <a:ext cx="0" cy="15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606" name="Object 22"/>
            <p:cNvGraphicFramePr>
              <a:graphicFrameLocks noChangeAspect="1"/>
            </p:cNvGraphicFramePr>
            <p:nvPr/>
          </p:nvGraphicFramePr>
          <p:xfrm>
            <a:off x="1825" y="1320"/>
            <a:ext cx="87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3" name="Equation" r:id="rId13" imgW="736280" imgH="215806" progId="Equation.DSMT4">
                    <p:embed/>
                  </p:oleObj>
                </mc:Choice>
                <mc:Fallback>
                  <p:oleObj name="Equation" r:id="rId13" imgW="736280" imgH="215806" progId="Equation.DSMT4">
                    <p:embed/>
                    <p:pic>
                      <p:nvPicPr>
                        <p:cNvPr id="11060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1320"/>
                          <a:ext cx="87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7" name="Object 23"/>
            <p:cNvGraphicFramePr>
              <a:graphicFrameLocks noChangeAspect="1"/>
            </p:cNvGraphicFramePr>
            <p:nvPr/>
          </p:nvGraphicFramePr>
          <p:xfrm>
            <a:off x="3151" y="1801"/>
            <a:ext cx="90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" name="Equation" r:id="rId15" imgW="761669" imgH="215806" progId="Equation.DSMT4">
                    <p:embed/>
                  </p:oleObj>
                </mc:Choice>
                <mc:Fallback>
                  <p:oleObj name="Equation" r:id="rId15" imgW="761669" imgH="215806" progId="Equation.DSMT4">
                    <p:embed/>
                    <p:pic>
                      <p:nvPicPr>
                        <p:cNvPr id="11060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1801"/>
                          <a:ext cx="90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8" name="Freeform 24"/>
            <p:cNvSpPr>
              <a:spLocks/>
            </p:cNvSpPr>
            <p:nvPr/>
          </p:nvSpPr>
          <p:spPr bwMode="auto">
            <a:xfrm>
              <a:off x="1536" y="1417"/>
              <a:ext cx="2521" cy="767"/>
            </a:xfrm>
            <a:custGeom>
              <a:avLst/>
              <a:gdLst>
                <a:gd name="T0" fmla="*/ 0 w 2521"/>
                <a:gd name="T1" fmla="*/ 0 h 767"/>
                <a:gd name="T2" fmla="*/ 1177 w 2521"/>
                <a:gd name="T3" fmla="*/ 575 h 767"/>
                <a:gd name="T4" fmla="*/ 2521 w 2521"/>
                <a:gd name="T5" fmla="*/ 767 h 767"/>
                <a:gd name="T6" fmla="*/ 0 60000 65536"/>
                <a:gd name="T7" fmla="*/ 0 60000 65536"/>
                <a:gd name="T8" fmla="*/ 0 60000 65536"/>
                <a:gd name="T9" fmla="*/ 0 w 2521"/>
                <a:gd name="T10" fmla="*/ 0 h 767"/>
                <a:gd name="T11" fmla="*/ 2521 w 2521"/>
                <a:gd name="T12" fmla="*/ 767 h 7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1" h="767">
                  <a:moveTo>
                    <a:pt x="0" y="0"/>
                  </a:moveTo>
                  <a:cubicBezTo>
                    <a:pt x="196" y="95"/>
                    <a:pt x="757" y="447"/>
                    <a:pt x="1177" y="575"/>
                  </a:cubicBezTo>
                  <a:cubicBezTo>
                    <a:pt x="1597" y="703"/>
                    <a:pt x="2289" y="735"/>
                    <a:pt x="2521" y="767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9" name="Freeform 25"/>
            <p:cNvSpPr>
              <a:spLocks/>
            </p:cNvSpPr>
            <p:nvPr/>
          </p:nvSpPr>
          <p:spPr bwMode="auto">
            <a:xfrm>
              <a:off x="2918" y="1549"/>
              <a:ext cx="1487" cy="1742"/>
            </a:xfrm>
            <a:custGeom>
              <a:avLst/>
              <a:gdLst>
                <a:gd name="T0" fmla="*/ 0 w 1487"/>
                <a:gd name="T1" fmla="*/ 0 h 1742"/>
                <a:gd name="T2" fmla="*/ 227 w 1487"/>
                <a:gd name="T3" fmla="*/ 539 h 1742"/>
                <a:gd name="T4" fmla="*/ 641 w 1487"/>
                <a:gd name="T5" fmla="*/ 1109 h 1742"/>
                <a:gd name="T6" fmla="*/ 1109 w 1487"/>
                <a:gd name="T7" fmla="*/ 1536 h 1742"/>
                <a:gd name="T8" fmla="*/ 1487 w 1487"/>
                <a:gd name="T9" fmla="*/ 1742 h 1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7"/>
                <a:gd name="T16" fmla="*/ 0 h 1742"/>
                <a:gd name="T17" fmla="*/ 1487 w 1487"/>
                <a:gd name="T18" fmla="*/ 1742 h 1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7" h="1742">
                  <a:moveTo>
                    <a:pt x="0" y="0"/>
                  </a:moveTo>
                  <a:cubicBezTo>
                    <a:pt x="38" y="91"/>
                    <a:pt x="120" y="354"/>
                    <a:pt x="227" y="539"/>
                  </a:cubicBezTo>
                  <a:cubicBezTo>
                    <a:pt x="334" y="724"/>
                    <a:pt x="494" y="943"/>
                    <a:pt x="641" y="1109"/>
                  </a:cubicBezTo>
                  <a:cubicBezTo>
                    <a:pt x="788" y="1275"/>
                    <a:pt x="968" y="1431"/>
                    <a:pt x="1109" y="1536"/>
                  </a:cubicBezTo>
                  <a:cubicBezTo>
                    <a:pt x="1250" y="1641"/>
                    <a:pt x="1408" y="1699"/>
                    <a:pt x="1487" y="174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610" name="Object 26"/>
            <p:cNvGraphicFramePr>
              <a:graphicFrameLocks noChangeAspect="1"/>
            </p:cNvGraphicFramePr>
            <p:nvPr/>
          </p:nvGraphicFramePr>
          <p:xfrm>
            <a:off x="4089" y="2808"/>
            <a:ext cx="92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5" name="Equation" r:id="rId17" imgW="774364" imgH="228501" progId="Equation.DSMT4">
                    <p:embed/>
                  </p:oleObj>
                </mc:Choice>
                <mc:Fallback>
                  <p:oleObj name="Equation" r:id="rId17" imgW="774364" imgH="228501" progId="Equation.DSMT4">
                    <p:embed/>
                    <p:pic>
                      <p:nvPicPr>
                        <p:cNvPr id="11061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9" y="2808"/>
                          <a:ext cx="92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0611" name="Group 27"/>
            <p:cNvGrpSpPr>
              <a:grpSpLocks/>
            </p:cNvGrpSpPr>
            <p:nvPr/>
          </p:nvGrpSpPr>
          <p:grpSpPr bwMode="auto">
            <a:xfrm>
              <a:off x="1440" y="3624"/>
              <a:ext cx="3648" cy="288"/>
              <a:chOff x="1440" y="3456"/>
              <a:chExt cx="3648" cy="288"/>
            </a:xfrm>
          </p:grpSpPr>
          <p:graphicFrame>
            <p:nvGraphicFramePr>
              <p:cNvPr id="110618" name="Object 28"/>
              <p:cNvGraphicFramePr>
                <a:graphicFrameLocks noChangeAspect="1"/>
              </p:cNvGraphicFramePr>
              <p:nvPr/>
            </p:nvGraphicFramePr>
            <p:xfrm>
              <a:off x="4815" y="3481"/>
              <a:ext cx="225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66" name="Equation" r:id="rId19" imgW="152202" imgH="177569" progId="Equation.DSMT4">
                      <p:embed/>
                    </p:oleObj>
                  </mc:Choice>
                  <mc:Fallback>
                    <p:oleObj name="Equation" r:id="rId19" imgW="152202" imgH="177569" progId="Equation.DSMT4">
                      <p:embed/>
                      <p:pic>
                        <p:nvPicPr>
                          <p:cNvPr id="110618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5" y="3481"/>
                            <a:ext cx="225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0619" name="Line 29"/>
              <p:cNvSpPr>
                <a:spLocks noChangeShapeType="1"/>
              </p:cNvSpPr>
              <p:nvPr/>
            </p:nvSpPr>
            <p:spPr bwMode="auto">
              <a:xfrm>
                <a:off x="1440" y="3456"/>
                <a:ext cx="364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0612" name="Line 30"/>
            <p:cNvSpPr>
              <a:spLocks noChangeShapeType="1"/>
            </p:cNvSpPr>
            <p:nvPr/>
          </p:nvSpPr>
          <p:spPr bwMode="auto">
            <a:xfrm>
              <a:off x="4128" y="3144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3" name="Line 31"/>
            <p:cNvSpPr>
              <a:spLocks noChangeShapeType="1"/>
            </p:cNvSpPr>
            <p:nvPr/>
          </p:nvSpPr>
          <p:spPr bwMode="auto">
            <a:xfrm>
              <a:off x="1801" y="1560"/>
              <a:ext cx="0" cy="20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614" name="Object 32"/>
            <p:cNvGraphicFramePr>
              <a:graphicFrameLocks noChangeAspect="1"/>
            </p:cNvGraphicFramePr>
            <p:nvPr/>
          </p:nvGraphicFramePr>
          <p:xfrm>
            <a:off x="4111" y="2040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7" name="Equation" r:id="rId21" imgW="164885" imgH="215619" progId="Equation.DSMT4">
                    <p:embed/>
                  </p:oleObj>
                </mc:Choice>
                <mc:Fallback>
                  <p:oleObj name="Equation" r:id="rId21" imgW="164885" imgH="215619" progId="Equation.DSMT4">
                    <p:embed/>
                    <p:pic>
                      <p:nvPicPr>
                        <p:cNvPr id="110614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2040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5" name="Object 33"/>
            <p:cNvGraphicFramePr>
              <a:graphicFrameLocks noChangeAspect="1"/>
            </p:cNvGraphicFramePr>
            <p:nvPr/>
          </p:nvGraphicFramePr>
          <p:xfrm>
            <a:off x="1674" y="3712"/>
            <a:ext cx="19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8" name="Equation" r:id="rId23" imgW="126835" imgH="139518" progId="Equation.DSMT4">
                    <p:embed/>
                  </p:oleObj>
                </mc:Choice>
                <mc:Fallback>
                  <p:oleObj name="Equation" r:id="rId23" imgW="126835" imgH="139518" progId="Equation.DSMT4">
                    <p:embed/>
                    <p:pic>
                      <p:nvPicPr>
                        <p:cNvPr id="11061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3712"/>
                          <a:ext cx="19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6" name="Object 34"/>
            <p:cNvGraphicFramePr>
              <a:graphicFrameLocks noChangeAspect="1"/>
            </p:cNvGraphicFramePr>
            <p:nvPr/>
          </p:nvGraphicFramePr>
          <p:xfrm>
            <a:off x="3061" y="3643"/>
            <a:ext cx="1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9" name="Equation" r:id="rId25" imgW="126725" imgH="177415" progId="Equation.DSMT4">
                    <p:embed/>
                  </p:oleObj>
                </mc:Choice>
                <mc:Fallback>
                  <p:oleObj name="Equation" r:id="rId25" imgW="126725" imgH="177415" progId="Equation.DSMT4">
                    <p:embed/>
                    <p:pic>
                      <p:nvPicPr>
                        <p:cNvPr id="110616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643"/>
                          <a:ext cx="19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7" name="Object 35"/>
            <p:cNvGraphicFramePr>
              <a:graphicFrameLocks noChangeAspect="1"/>
            </p:cNvGraphicFramePr>
            <p:nvPr/>
          </p:nvGraphicFramePr>
          <p:xfrm>
            <a:off x="4024" y="3672"/>
            <a:ext cx="17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0" name="Equation" r:id="rId27" imgW="114201" imgH="139579" progId="Equation.DSMT4">
                    <p:embed/>
                  </p:oleObj>
                </mc:Choice>
                <mc:Fallback>
                  <p:oleObj name="Equation" r:id="rId27" imgW="114201" imgH="139579" progId="Equation.DSMT4">
                    <p:embed/>
                    <p:pic>
                      <p:nvPicPr>
                        <p:cNvPr id="110617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4" y="3672"/>
                          <a:ext cx="17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546695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7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/>
      <p:bldP spid="2764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Freeform 2"/>
          <p:cNvSpPr>
            <a:spLocks/>
          </p:cNvSpPr>
          <p:nvPr/>
        </p:nvSpPr>
        <p:spPr bwMode="auto">
          <a:xfrm>
            <a:off x="4997450" y="3319463"/>
            <a:ext cx="1555750" cy="2452687"/>
          </a:xfrm>
          <a:custGeom>
            <a:avLst/>
            <a:gdLst>
              <a:gd name="T0" fmla="*/ 0 w 980"/>
              <a:gd name="T1" fmla="*/ 0 h 1545"/>
              <a:gd name="T2" fmla="*/ 2147483646 w 980"/>
              <a:gd name="T3" fmla="*/ 2147483646 h 1545"/>
              <a:gd name="T4" fmla="*/ 2147483646 w 980"/>
              <a:gd name="T5" fmla="*/ 2147483646 h 1545"/>
              <a:gd name="T6" fmla="*/ 2147483646 w 980"/>
              <a:gd name="T7" fmla="*/ 2147483646 h 1545"/>
              <a:gd name="T8" fmla="*/ 2147483646 w 980"/>
              <a:gd name="T9" fmla="*/ 2147483646 h 1545"/>
              <a:gd name="T10" fmla="*/ 2147483646 w 980"/>
              <a:gd name="T11" fmla="*/ 2147483646 h 1545"/>
              <a:gd name="T12" fmla="*/ 0 w 980"/>
              <a:gd name="T13" fmla="*/ 2147483646 h 1545"/>
              <a:gd name="T14" fmla="*/ 0 w 980"/>
              <a:gd name="T15" fmla="*/ 0 h 1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80"/>
              <a:gd name="T25" fmla="*/ 0 h 1545"/>
              <a:gd name="T26" fmla="*/ 980 w 980"/>
              <a:gd name="T27" fmla="*/ 1545 h 15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80" h="1545">
                <a:moveTo>
                  <a:pt x="0" y="0"/>
                </a:moveTo>
                <a:lnTo>
                  <a:pt x="123" y="197"/>
                </a:lnTo>
                <a:cubicBezTo>
                  <a:pt x="197" y="296"/>
                  <a:pt x="333" y="470"/>
                  <a:pt x="444" y="592"/>
                </a:cubicBezTo>
                <a:cubicBezTo>
                  <a:pt x="555" y="714"/>
                  <a:pt x="700" y="852"/>
                  <a:pt x="789" y="929"/>
                </a:cubicBezTo>
                <a:lnTo>
                  <a:pt x="980" y="1053"/>
                </a:lnTo>
                <a:lnTo>
                  <a:pt x="980" y="1533"/>
                </a:lnTo>
                <a:lnTo>
                  <a:pt x="0" y="154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7" name="Freeform 11"/>
          <p:cNvSpPr>
            <a:spLocks/>
          </p:cNvSpPr>
          <p:nvPr/>
        </p:nvSpPr>
        <p:spPr bwMode="auto">
          <a:xfrm>
            <a:off x="4632325" y="2459038"/>
            <a:ext cx="2360613" cy="2765425"/>
          </a:xfrm>
          <a:custGeom>
            <a:avLst/>
            <a:gdLst>
              <a:gd name="T0" fmla="*/ 0 w 1487"/>
              <a:gd name="T1" fmla="*/ 0 h 1742"/>
              <a:gd name="T2" fmla="*/ 2147483646 w 1487"/>
              <a:gd name="T3" fmla="*/ 2147483646 h 1742"/>
              <a:gd name="T4" fmla="*/ 2147483646 w 1487"/>
              <a:gd name="T5" fmla="*/ 2147483646 h 1742"/>
              <a:gd name="T6" fmla="*/ 2147483646 w 1487"/>
              <a:gd name="T7" fmla="*/ 2147483646 h 1742"/>
              <a:gd name="T8" fmla="*/ 2147483646 w 1487"/>
              <a:gd name="T9" fmla="*/ 2147483646 h 1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7"/>
              <a:gd name="T16" fmla="*/ 0 h 1742"/>
              <a:gd name="T17" fmla="*/ 1487 w 1487"/>
              <a:gd name="T18" fmla="*/ 1742 h 1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7" h="1742">
                <a:moveTo>
                  <a:pt x="0" y="0"/>
                </a:moveTo>
                <a:cubicBezTo>
                  <a:pt x="38" y="91"/>
                  <a:pt x="120" y="354"/>
                  <a:pt x="227" y="539"/>
                </a:cubicBezTo>
                <a:cubicBezTo>
                  <a:pt x="334" y="724"/>
                  <a:pt x="494" y="943"/>
                  <a:pt x="641" y="1109"/>
                </a:cubicBezTo>
                <a:cubicBezTo>
                  <a:pt x="788" y="1275"/>
                  <a:pt x="968" y="1431"/>
                  <a:pt x="1109" y="1536"/>
                </a:cubicBezTo>
                <a:cubicBezTo>
                  <a:pt x="1250" y="1641"/>
                  <a:pt x="1408" y="1699"/>
                  <a:pt x="1487" y="1742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5948" name="Object 12"/>
          <p:cNvGraphicFramePr>
            <a:graphicFrameLocks noChangeAspect="1"/>
          </p:cNvGraphicFramePr>
          <p:nvPr/>
        </p:nvGraphicFramePr>
        <p:xfrm>
          <a:off x="6491288" y="4457700"/>
          <a:ext cx="14652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774364" imgH="228501" progId="Equation.DSMT4">
                  <p:embed/>
                </p:oleObj>
              </mc:Choice>
              <mc:Fallback>
                <p:oleObj name="Equation" r:id="rId3" imgW="774364" imgH="228501" progId="Equation.DSMT4">
                  <p:embed/>
                  <p:pic>
                    <p:nvPicPr>
                      <p:cNvPr id="2959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4457700"/>
                        <a:ext cx="14652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60" name="Line 24"/>
          <p:cNvSpPr>
            <a:spLocks noChangeShapeType="1"/>
          </p:cNvSpPr>
          <p:nvPr/>
        </p:nvSpPr>
        <p:spPr bwMode="auto">
          <a:xfrm>
            <a:off x="6553200" y="49911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2" name="Text Box 29"/>
          <p:cNvSpPr txBox="1">
            <a:spLocks noChangeArrowheads="1"/>
          </p:cNvSpPr>
          <p:nvPr/>
        </p:nvSpPr>
        <p:spPr bwMode="auto">
          <a:xfrm>
            <a:off x="2906713" y="212725"/>
            <a:ext cx="2205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Carnot </a:t>
            </a:r>
            <a:r>
              <a:rPr lang="zh-CN" altLang="en-US" sz="3200">
                <a:solidFill>
                  <a:srgbClr val="3333FF"/>
                </a:solidFill>
                <a:ea typeface="黑体" panose="02010609060101010101" pitchFamily="49" charset="-122"/>
              </a:rPr>
              <a:t>循环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828800" y="1638300"/>
            <a:ext cx="6248400" cy="4598988"/>
            <a:chOff x="1152" y="1032"/>
            <a:chExt cx="3936" cy="2897"/>
          </a:xfrm>
        </p:grpSpPr>
        <p:graphicFrame>
          <p:nvGraphicFramePr>
            <p:cNvPr id="111627" name="Object 27"/>
            <p:cNvGraphicFramePr>
              <a:graphicFrameLocks noChangeAspect="1"/>
            </p:cNvGraphicFramePr>
            <p:nvPr/>
          </p:nvGraphicFramePr>
          <p:xfrm>
            <a:off x="4111" y="2040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name="Equation" r:id="rId5" imgW="164885" imgH="215619" progId="Equation.DSMT4">
                    <p:embed/>
                  </p:oleObj>
                </mc:Choice>
                <mc:Fallback>
                  <p:oleObj name="Equation" r:id="rId5" imgW="164885" imgH="215619" progId="Equation.DSMT4">
                    <p:embed/>
                    <p:pic>
                      <p:nvPicPr>
                        <p:cNvPr id="11162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2040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1628" name="Group 37"/>
            <p:cNvGrpSpPr>
              <a:grpSpLocks/>
            </p:cNvGrpSpPr>
            <p:nvPr/>
          </p:nvGrpSpPr>
          <p:grpSpPr bwMode="auto">
            <a:xfrm>
              <a:off x="1152" y="1032"/>
              <a:ext cx="3936" cy="2897"/>
              <a:chOff x="1152" y="1032"/>
              <a:chExt cx="3936" cy="2897"/>
            </a:xfrm>
          </p:grpSpPr>
          <p:grpSp>
            <p:nvGrpSpPr>
              <p:cNvPr id="111629" name="Group 3"/>
              <p:cNvGrpSpPr>
                <a:grpSpLocks/>
              </p:cNvGrpSpPr>
              <p:nvPr/>
            </p:nvGrpSpPr>
            <p:grpSpPr bwMode="auto">
              <a:xfrm>
                <a:off x="1152" y="1032"/>
                <a:ext cx="288" cy="2592"/>
                <a:chOff x="1152" y="864"/>
                <a:chExt cx="288" cy="2592"/>
              </a:xfrm>
            </p:grpSpPr>
            <p:sp>
              <p:nvSpPr>
                <p:cNvPr id="111641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1440" y="960"/>
                  <a:ext cx="0" cy="24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1642" name="Object 5"/>
                <p:cNvGraphicFramePr>
                  <a:graphicFrameLocks noChangeAspect="1"/>
                </p:cNvGraphicFramePr>
                <p:nvPr/>
              </p:nvGraphicFramePr>
              <p:xfrm>
                <a:off x="1152" y="864"/>
                <a:ext cx="225" cy="2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84" name="Equation" r:id="rId7" imgW="152268" imgH="164957" progId="Equation.DSMT4">
                        <p:embed/>
                      </p:oleObj>
                    </mc:Choice>
                    <mc:Fallback>
                      <p:oleObj name="Equation" r:id="rId7" imgW="152268" imgH="164957" progId="Equation.DSMT4">
                        <p:embed/>
                        <p:pic>
                          <p:nvPicPr>
                            <p:cNvPr id="111642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2" y="864"/>
                              <a:ext cx="225" cy="2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11630" name="Freeform 6"/>
              <p:cNvSpPr>
                <a:spLocks/>
              </p:cNvSpPr>
              <p:nvPr/>
            </p:nvSpPr>
            <p:spPr bwMode="auto">
              <a:xfrm>
                <a:off x="1790" y="1565"/>
                <a:ext cx="1348" cy="2063"/>
              </a:xfrm>
              <a:custGeom>
                <a:avLst/>
                <a:gdLst>
                  <a:gd name="T0" fmla="*/ 0 w 1348"/>
                  <a:gd name="T1" fmla="*/ 0 h 2063"/>
                  <a:gd name="T2" fmla="*/ 313 w 1348"/>
                  <a:gd name="T3" fmla="*/ 164 h 2063"/>
                  <a:gd name="T4" fmla="*/ 559 w 1348"/>
                  <a:gd name="T5" fmla="*/ 279 h 2063"/>
                  <a:gd name="T6" fmla="*/ 773 w 1348"/>
                  <a:gd name="T7" fmla="*/ 378 h 2063"/>
                  <a:gd name="T8" fmla="*/ 1110 w 1348"/>
                  <a:gd name="T9" fmla="*/ 469 h 2063"/>
                  <a:gd name="T10" fmla="*/ 1348 w 1348"/>
                  <a:gd name="T11" fmla="*/ 518 h 2063"/>
                  <a:gd name="T12" fmla="*/ 1348 w 1348"/>
                  <a:gd name="T13" fmla="*/ 2063 h 2063"/>
                  <a:gd name="T14" fmla="*/ 0 w 1348"/>
                  <a:gd name="T15" fmla="*/ 2063 h 2063"/>
                  <a:gd name="T16" fmla="*/ 0 w 1348"/>
                  <a:gd name="T17" fmla="*/ 0 h 206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48"/>
                  <a:gd name="T28" fmla="*/ 0 h 2063"/>
                  <a:gd name="T29" fmla="*/ 1348 w 1348"/>
                  <a:gd name="T30" fmla="*/ 2063 h 206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48" h="2063">
                    <a:moveTo>
                      <a:pt x="0" y="0"/>
                    </a:moveTo>
                    <a:lnTo>
                      <a:pt x="313" y="164"/>
                    </a:lnTo>
                    <a:cubicBezTo>
                      <a:pt x="406" y="210"/>
                      <a:pt x="482" y="243"/>
                      <a:pt x="559" y="279"/>
                    </a:cubicBezTo>
                    <a:cubicBezTo>
                      <a:pt x="636" y="315"/>
                      <a:pt x="681" y="346"/>
                      <a:pt x="773" y="378"/>
                    </a:cubicBezTo>
                    <a:cubicBezTo>
                      <a:pt x="865" y="410"/>
                      <a:pt x="1014" y="446"/>
                      <a:pt x="1110" y="469"/>
                    </a:cubicBezTo>
                    <a:lnTo>
                      <a:pt x="1348" y="518"/>
                    </a:lnTo>
                    <a:lnTo>
                      <a:pt x="1348" y="2063"/>
                    </a:lnTo>
                    <a:lnTo>
                      <a:pt x="0" y="20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31" name="Line 7"/>
              <p:cNvSpPr>
                <a:spLocks noChangeShapeType="1"/>
              </p:cNvSpPr>
              <p:nvPr/>
            </p:nvSpPr>
            <p:spPr bwMode="auto">
              <a:xfrm>
                <a:off x="3145" y="2088"/>
                <a:ext cx="0" cy="15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1632" name="Object 8"/>
              <p:cNvGraphicFramePr>
                <a:graphicFrameLocks noChangeAspect="1"/>
              </p:cNvGraphicFramePr>
              <p:nvPr/>
            </p:nvGraphicFramePr>
            <p:xfrm>
              <a:off x="1825" y="1320"/>
              <a:ext cx="874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85" name="Equation" r:id="rId9" imgW="736280" imgH="215806" progId="Equation.DSMT4">
                      <p:embed/>
                    </p:oleObj>
                  </mc:Choice>
                  <mc:Fallback>
                    <p:oleObj name="Equation" r:id="rId9" imgW="736280" imgH="215806" progId="Equation.DSMT4">
                      <p:embed/>
                      <p:pic>
                        <p:nvPicPr>
                          <p:cNvPr id="111632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5" y="1320"/>
                            <a:ext cx="874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1633" name="Object 9"/>
              <p:cNvGraphicFramePr>
                <a:graphicFrameLocks noChangeAspect="1"/>
              </p:cNvGraphicFramePr>
              <p:nvPr/>
            </p:nvGraphicFramePr>
            <p:xfrm>
              <a:off x="3151" y="1801"/>
              <a:ext cx="908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86" name="Equation" r:id="rId11" imgW="761669" imgH="215806" progId="Equation.DSMT4">
                      <p:embed/>
                    </p:oleObj>
                  </mc:Choice>
                  <mc:Fallback>
                    <p:oleObj name="Equation" r:id="rId11" imgW="761669" imgH="215806" progId="Equation.DSMT4">
                      <p:embed/>
                      <p:pic>
                        <p:nvPicPr>
                          <p:cNvPr id="111633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1" y="1801"/>
                            <a:ext cx="908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1634" name="Freeform 10"/>
              <p:cNvSpPr>
                <a:spLocks/>
              </p:cNvSpPr>
              <p:nvPr/>
            </p:nvSpPr>
            <p:spPr bwMode="auto">
              <a:xfrm>
                <a:off x="1536" y="1417"/>
                <a:ext cx="2521" cy="767"/>
              </a:xfrm>
              <a:custGeom>
                <a:avLst/>
                <a:gdLst>
                  <a:gd name="T0" fmla="*/ 0 w 2521"/>
                  <a:gd name="T1" fmla="*/ 0 h 767"/>
                  <a:gd name="T2" fmla="*/ 1177 w 2521"/>
                  <a:gd name="T3" fmla="*/ 575 h 767"/>
                  <a:gd name="T4" fmla="*/ 2521 w 2521"/>
                  <a:gd name="T5" fmla="*/ 767 h 767"/>
                  <a:gd name="T6" fmla="*/ 0 60000 65536"/>
                  <a:gd name="T7" fmla="*/ 0 60000 65536"/>
                  <a:gd name="T8" fmla="*/ 0 60000 65536"/>
                  <a:gd name="T9" fmla="*/ 0 w 2521"/>
                  <a:gd name="T10" fmla="*/ 0 h 767"/>
                  <a:gd name="T11" fmla="*/ 2521 w 2521"/>
                  <a:gd name="T12" fmla="*/ 767 h 7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21" h="767">
                    <a:moveTo>
                      <a:pt x="0" y="0"/>
                    </a:moveTo>
                    <a:cubicBezTo>
                      <a:pt x="196" y="95"/>
                      <a:pt x="757" y="447"/>
                      <a:pt x="1177" y="575"/>
                    </a:cubicBezTo>
                    <a:cubicBezTo>
                      <a:pt x="1597" y="703"/>
                      <a:pt x="2289" y="735"/>
                      <a:pt x="2521" y="767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1635" name="Group 21"/>
              <p:cNvGrpSpPr>
                <a:grpSpLocks/>
              </p:cNvGrpSpPr>
              <p:nvPr/>
            </p:nvGrpSpPr>
            <p:grpSpPr bwMode="auto">
              <a:xfrm>
                <a:off x="1440" y="3624"/>
                <a:ext cx="3648" cy="288"/>
                <a:chOff x="1440" y="3456"/>
                <a:chExt cx="3648" cy="288"/>
              </a:xfrm>
            </p:grpSpPr>
            <p:graphicFrame>
              <p:nvGraphicFramePr>
                <p:cNvPr id="111639" name="Object 22"/>
                <p:cNvGraphicFramePr>
                  <a:graphicFrameLocks noChangeAspect="1"/>
                </p:cNvGraphicFramePr>
                <p:nvPr/>
              </p:nvGraphicFramePr>
              <p:xfrm>
                <a:off x="4815" y="3481"/>
                <a:ext cx="225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87" name="Equation" r:id="rId13" imgW="152202" imgH="177569" progId="Equation.DSMT4">
                        <p:embed/>
                      </p:oleObj>
                    </mc:Choice>
                    <mc:Fallback>
                      <p:oleObj name="Equation" r:id="rId13" imgW="152202" imgH="177569" progId="Equation.DSMT4">
                        <p:embed/>
                        <p:pic>
                          <p:nvPicPr>
                            <p:cNvPr id="111639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15" y="3481"/>
                              <a:ext cx="225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1640" name="Line 23"/>
                <p:cNvSpPr>
                  <a:spLocks noChangeShapeType="1"/>
                </p:cNvSpPr>
                <p:nvPr/>
              </p:nvSpPr>
              <p:spPr bwMode="auto">
                <a:xfrm>
                  <a:off x="1440" y="3456"/>
                  <a:ext cx="364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1636" name="Line 25"/>
              <p:cNvSpPr>
                <a:spLocks noChangeShapeType="1"/>
              </p:cNvSpPr>
              <p:nvPr/>
            </p:nvSpPr>
            <p:spPr bwMode="auto">
              <a:xfrm>
                <a:off x="1801" y="1560"/>
                <a:ext cx="0" cy="20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1637" name="Object 30"/>
              <p:cNvGraphicFramePr>
                <a:graphicFrameLocks noChangeAspect="1"/>
              </p:cNvGraphicFramePr>
              <p:nvPr/>
            </p:nvGraphicFramePr>
            <p:xfrm>
              <a:off x="1674" y="3712"/>
              <a:ext cx="198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88" name="Equation" r:id="rId15" imgW="126835" imgH="139518" progId="Equation.DSMT4">
                      <p:embed/>
                    </p:oleObj>
                  </mc:Choice>
                  <mc:Fallback>
                    <p:oleObj name="Equation" r:id="rId15" imgW="126835" imgH="139518" progId="Equation.DSMT4">
                      <p:embed/>
                      <p:pic>
                        <p:nvPicPr>
                          <p:cNvPr id="111637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4" y="3712"/>
                            <a:ext cx="198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1638" name="Object 31"/>
              <p:cNvGraphicFramePr>
                <a:graphicFrameLocks noChangeAspect="1"/>
              </p:cNvGraphicFramePr>
              <p:nvPr/>
            </p:nvGraphicFramePr>
            <p:xfrm>
              <a:off x="3061" y="3643"/>
              <a:ext cx="198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89" name="Equation" r:id="rId17" imgW="126725" imgH="177415" progId="Equation.DSMT4">
                      <p:embed/>
                    </p:oleObj>
                  </mc:Choice>
                  <mc:Fallback>
                    <p:oleObj name="Equation" r:id="rId17" imgW="126725" imgH="177415" progId="Equation.DSMT4">
                      <p:embed/>
                      <p:pic>
                        <p:nvPicPr>
                          <p:cNvPr id="111638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1" y="3643"/>
                            <a:ext cx="198" cy="2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95968" name="Object 32"/>
          <p:cNvGraphicFramePr>
            <a:graphicFrameLocks noChangeAspect="1"/>
          </p:cNvGraphicFramePr>
          <p:nvPr/>
        </p:nvGraphicFramePr>
        <p:xfrm>
          <a:off x="6388100" y="5829300"/>
          <a:ext cx="2825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19" imgW="114201" imgH="139579" progId="Equation.DSMT4">
                  <p:embed/>
                </p:oleObj>
              </mc:Choice>
              <mc:Fallback>
                <p:oleObj name="Equation" r:id="rId19" imgW="114201" imgH="139579" progId="Equation.DSMT4">
                  <p:embed/>
                  <p:pic>
                    <p:nvPicPr>
                      <p:cNvPr id="2959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5829300"/>
                        <a:ext cx="2825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5" name="Text Box 35"/>
          <p:cNvSpPr txBox="1">
            <a:spLocks noChangeArrowheads="1"/>
          </p:cNvSpPr>
          <p:nvPr/>
        </p:nvSpPr>
        <p:spPr bwMode="auto">
          <a:xfrm>
            <a:off x="938213" y="981075"/>
            <a:ext cx="3562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kumimoji="1"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绝热可逆膨胀</a:t>
            </a:r>
          </a:p>
        </p:txBody>
      </p:sp>
      <p:graphicFrame>
        <p:nvGraphicFramePr>
          <p:cNvPr id="111626" name="Object 36"/>
          <p:cNvGraphicFramePr>
            <a:graphicFrameLocks noChangeAspect="1"/>
          </p:cNvGraphicFramePr>
          <p:nvPr/>
        </p:nvGraphicFramePr>
        <p:xfrm>
          <a:off x="4643438" y="1028700"/>
          <a:ext cx="41052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21" imgW="1727200" imgH="228600" progId="Equation.DSMT4">
                  <p:embed/>
                </p:oleObj>
              </mc:Choice>
              <mc:Fallback>
                <p:oleObj name="Equation" r:id="rId21" imgW="1727200" imgH="228600" progId="Equation.DSMT4">
                  <p:embed/>
                  <p:pic>
                    <p:nvPicPr>
                      <p:cNvPr id="11162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028700"/>
                        <a:ext cx="41052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129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9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535" name="Object 7"/>
          <p:cNvGraphicFramePr>
            <a:graphicFrameLocks noChangeAspect="1"/>
          </p:cNvGraphicFramePr>
          <p:nvPr/>
        </p:nvGraphicFramePr>
        <p:xfrm>
          <a:off x="539750" y="1557338"/>
          <a:ext cx="183991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558800" imgH="228600" progId="Equation.DSMT4">
                  <p:embed/>
                </p:oleObj>
              </mc:Choice>
              <mc:Fallback>
                <p:oleObj name="Equation" r:id="rId3" imgW="558800" imgH="228600" progId="Equation.DSMT4">
                  <p:embed/>
                  <p:pic>
                    <p:nvPicPr>
                      <p:cNvPr id="278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57338"/>
                        <a:ext cx="183991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228600" y="5080000"/>
            <a:ext cx="4191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环境对系统所作功如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DC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曲线下的面积所示</a:t>
            </a:r>
          </a:p>
        </p:txBody>
      </p:sp>
      <p:graphicFrame>
        <p:nvGraphicFramePr>
          <p:cNvPr id="278537" name="Object 9"/>
          <p:cNvGraphicFramePr>
            <a:graphicFrameLocks noChangeAspect="1"/>
          </p:cNvGraphicFramePr>
          <p:nvPr/>
        </p:nvGraphicFramePr>
        <p:xfrm>
          <a:off x="611188" y="3716338"/>
          <a:ext cx="19812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609600" imgH="228600" progId="Equation.DSMT4">
                  <p:embed/>
                </p:oleObj>
              </mc:Choice>
              <mc:Fallback>
                <p:oleObj name="Equation" r:id="rId5" imgW="609600" imgH="228600" progId="Equation.DSMT4">
                  <p:embed/>
                  <p:pic>
                    <p:nvPicPr>
                      <p:cNvPr id="278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16338"/>
                        <a:ext cx="19812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8" name="Object 10"/>
          <p:cNvGraphicFramePr>
            <a:graphicFrameLocks noChangeAspect="1"/>
          </p:cNvGraphicFramePr>
          <p:nvPr/>
        </p:nvGraphicFramePr>
        <p:xfrm>
          <a:off x="611188" y="2276475"/>
          <a:ext cx="350520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1091726" imgH="444307" progId="Equation.DSMT4">
                  <p:embed/>
                </p:oleObj>
              </mc:Choice>
              <mc:Fallback>
                <p:oleObj name="Equation" r:id="rId7" imgW="1091726" imgH="444307" progId="Equation.DSMT4">
                  <p:embed/>
                  <p:pic>
                    <p:nvPicPr>
                      <p:cNvPr id="278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76475"/>
                        <a:ext cx="3505200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Text Box 13"/>
          <p:cNvSpPr txBox="1">
            <a:spLocks noChangeArrowheads="1"/>
          </p:cNvSpPr>
          <p:nvPr/>
        </p:nvSpPr>
        <p:spPr bwMode="auto">
          <a:xfrm>
            <a:off x="2906713" y="212725"/>
            <a:ext cx="2205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Carnot </a:t>
            </a:r>
            <a:r>
              <a:rPr lang="zh-CN" altLang="en-US" sz="3200">
                <a:solidFill>
                  <a:srgbClr val="3333FF"/>
                </a:solidFill>
                <a:ea typeface="黑体" panose="02010609060101010101" pitchFamily="49" charset="-122"/>
              </a:rPr>
              <a:t>循环</a:t>
            </a:r>
          </a:p>
        </p:txBody>
      </p:sp>
      <p:sp>
        <p:nvSpPr>
          <p:cNvPr id="278542" name="Text Box 14"/>
          <p:cNvSpPr txBox="1">
            <a:spLocks noChangeArrowheads="1"/>
          </p:cNvSpPr>
          <p:nvPr/>
        </p:nvSpPr>
        <p:spPr bwMode="auto">
          <a:xfrm>
            <a:off x="827088" y="896938"/>
            <a:ext cx="3562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kumimoji="1" lang="en-US" altLang="zh-CN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等温可逆压缩</a:t>
            </a:r>
          </a:p>
        </p:txBody>
      </p:sp>
      <p:graphicFrame>
        <p:nvGraphicFramePr>
          <p:cNvPr id="278543" name="Object 15"/>
          <p:cNvGraphicFramePr>
            <a:graphicFrameLocks noChangeAspect="1"/>
          </p:cNvGraphicFramePr>
          <p:nvPr/>
        </p:nvGraphicFramePr>
        <p:xfrm>
          <a:off x="4716463" y="958850"/>
          <a:ext cx="36306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1778000" imgH="228600" progId="Equation.DSMT4">
                  <p:embed/>
                </p:oleObj>
              </mc:Choice>
              <mc:Fallback>
                <p:oleObj name="Equation" r:id="rId9" imgW="1778000" imgH="228600" progId="Equation.DSMT4">
                  <p:embed/>
                  <p:pic>
                    <p:nvPicPr>
                      <p:cNvPr id="278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958850"/>
                        <a:ext cx="36306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00563" y="1916113"/>
            <a:ext cx="4464050" cy="3713162"/>
            <a:chOff x="1152" y="864"/>
            <a:chExt cx="3936" cy="2897"/>
          </a:xfrm>
        </p:grpSpPr>
        <p:sp>
          <p:nvSpPr>
            <p:cNvPr id="112650" name="Freeform 17"/>
            <p:cNvSpPr>
              <a:spLocks/>
            </p:cNvSpPr>
            <p:nvPr/>
          </p:nvSpPr>
          <p:spPr bwMode="auto">
            <a:xfrm>
              <a:off x="3148" y="1923"/>
              <a:ext cx="980" cy="1545"/>
            </a:xfrm>
            <a:custGeom>
              <a:avLst/>
              <a:gdLst>
                <a:gd name="T0" fmla="*/ 0 w 980"/>
                <a:gd name="T1" fmla="*/ 0 h 1545"/>
                <a:gd name="T2" fmla="*/ 123 w 980"/>
                <a:gd name="T3" fmla="*/ 197 h 1545"/>
                <a:gd name="T4" fmla="*/ 444 w 980"/>
                <a:gd name="T5" fmla="*/ 592 h 1545"/>
                <a:gd name="T6" fmla="*/ 789 w 980"/>
                <a:gd name="T7" fmla="*/ 929 h 1545"/>
                <a:gd name="T8" fmla="*/ 980 w 980"/>
                <a:gd name="T9" fmla="*/ 1053 h 1545"/>
                <a:gd name="T10" fmla="*/ 980 w 980"/>
                <a:gd name="T11" fmla="*/ 1533 h 1545"/>
                <a:gd name="T12" fmla="*/ 0 w 980"/>
                <a:gd name="T13" fmla="*/ 1545 h 1545"/>
                <a:gd name="T14" fmla="*/ 0 w 980"/>
                <a:gd name="T15" fmla="*/ 0 h 1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80"/>
                <a:gd name="T25" fmla="*/ 0 h 1545"/>
                <a:gd name="T26" fmla="*/ 980 w 980"/>
                <a:gd name="T27" fmla="*/ 1545 h 15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80" h="1545">
                  <a:moveTo>
                    <a:pt x="0" y="0"/>
                  </a:moveTo>
                  <a:lnTo>
                    <a:pt x="123" y="197"/>
                  </a:lnTo>
                  <a:cubicBezTo>
                    <a:pt x="197" y="296"/>
                    <a:pt x="333" y="470"/>
                    <a:pt x="444" y="592"/>
                  </a:cubicBezTo>
                  <a:cubicBezTo>
                    <a:pt x="555" y="714"/>
                    <a:pt x="700" y="852"/>
                    <a:pt x="789" y="929"/>
                  </a:cubicBezTo>
                  <a:lnTo>
                    <a:pt x="980" y="1053"/>
                  </a:lnTo>
                  <a:lnTo>
                    <a:pt x="980" y="1533"/>
                  </a:lnTo>
                  <a:lnTo>
                    <a:pt x="0" y="1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2651" name="Group 18"/>
            <p:cNvGrpSpPr>
              <a:grpSpLocks/>
            </p:cNvGrpSpPr>
            <p:nvPr/>
          </p:nvGrpSpPr>
          <p:grpSpPr bwMode="auto">
            <a:xfrm>
              <a:off x="1152" y="864"/>
              <a:ext cx="288" cy="2592"/>
              <a:chOff x="1152" y="864"/>
              <a:chExt cx="288" cy="2592"/>
            </a:xfrm>
          </p:grpSpPr>
          <p:sp>
            <p:nvSpPr>
              <p:cNvPr id="112674" name="Line 19"/>
              <p:cNvSpPr>
                <a:spLocks noChangeShapeType="1"/>
              </p:cNvSpPr>
              <p:nvPr/>
            </p:nvSpPr>
            <p:spPr bwMode="auto">
              <a:xfrm flipV="1">
                <a:off x="1440" y="960"/>
                <a:ext cx="0" cy="24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675" name="Object 20"/>
              <p:cNvGraphicFramePr>
                <a:graphicFrameLocks noChangeAspect="1"/>
              </p:cNvGraphicFramePr>
              <p:nvPr/>
            </p:nvGraphicFramePr>
            <p:xfrm>
              <a:off x="1152" y="864"/>
              <a:ext cx="22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0" name="Equation" r:id="rId11" imgW="152268" imgH="164957" progId="Equation.DSMT4">
                      <p:embed/>
                    </p:oleObj>
                  </mc:Choice>
                  <mc:Fallback>
                    <p:oleObj name="Equation" r:id="rId11" imgW="152268" imgH="164957" progId="Equation.DSMT4">
                      <p:embed/>
                      <p:pic>
                        <p:nvPicPr>
                          <p:cNvPr id="112675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864"/>
                            <a:ext cx="225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652" name="Freeform 21"/>
            <p:cNvSpPr>
              <a:spLocks/>
            </p:cNvSpPr>
            <p:nvPr/>
          </p:nvSpPr>
          <p:spPr bwMode="auto">
            <a:xfrm>
              <a:off x="1790" y="1397"/>
              <a:ext cx="1348" cy="2063"/>
            </a:xfrm>
            <a:custGeom>
              <a:avLst/>
              <a:gdLst>
                <a:gd name="T0" fmla="*/ 0 w 1348"/>
                <a:gd name="T1" fmla="*/ 0 h 2063"/>
                <a:gd name="T2" fmla="*/ 313 w 1348"/>
                <a:gd name="T3" fmla="*/ 164 h 2063"/>
                <a:gd name="T4" fmla="*/ 559 w 1348"/>
                <a:gd name="T5" fmla="*/ 279 h 2063"/>
                <a:gd name="T6" fmla="*/ 773 w 1348"/>
                <a:gd name="T7" fmla="*/ 378 h 2063"/>
                <a:gd name="T8" fmla="*/ 1110 w 1348"/>
                <a:gd name="T9" fmla="*/ 469 h 2063"/>
                <a:gd name="T10" fmla="*/ 1348 w 1348"/>
                <a:gd name="T11" fmla="*/ 518 h 2063"/>
                <a:gd name="T12" fmla="*/ 1348 w 1348"/>
                <a:gd name="T13" fmla="*/ 2063 h 2063"/>
                <a:gd name="T14" fmla="*/ 0 w 1348"/>
                <a:gd name="T15" fmla="*/ 2063 h 2063"/>
                <a:gd name="T16" fmla="*/ 0 w 1348"/>
                <a:gd name="T17" fmla="*/ 0 h 20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8"/>
                <a:gd name="T28" fmla="*/ 0 h 2063"/>
                <a:gd name="T29" fmla="*/ 1348 w 1348"/>
                <a:gd name="T30" fmla="*/ 2063 h 20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8" h="2063">
                  <a:moveTo>
                    <a:pt x="0" y="0"/>
                  </a:moveTo>
                  <a:lnTo>
                    <a:pt x="313" y="164"/>
                  </a:lnTo>
                  <a:cubicBezTo>
                    <a:pt x="406" y="210"/>
                    <a:pt x="482" y="243"/>
                    <a:pt x="559" y="279"/>
                  </a:cubicBezTo>
                  <a:cubicBezTo>
                    <a:pt x="636" y="315"/>
                    <a:pt x="681" y="346"/>
                    <a:pt x="773" y="378"/>
                  </a:cubicBezTo>
                  <a:cubicBezTo>
                    <a:pt x="865" y="410"/>
                    <a:pt x="1014" y="446"/>
                    <a:pt x="1110" y="469"/>
                  </a:cubicBezTo>
                  <a:lnTo>
                    <a:pt x="1348" y="518"/>
                  </a:lnTo>
                  <a:lnTo>
                    <a:pt x="1348" y="2063"/>
                  </a:lnTo>
                  <a:lnTo>
                    <a:pt x="0" y="2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3" name="Line 22"/>
            <p:cNvSpPr>
              <a:spLocks noChangeShapeType="1"/>
            </p:cNvSpPr>
            <p:nvPr/>
          </p:nvSpPr>
          <p:spPr bwMode="auto">
            <a:xfrm>
              <a:off x="3145" y="1920"/>
              <a:ext cx="0" cy="15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654" name="Object 23"/>
            <p:cNvGraphicFramePr>
              <a:graphicFrameLocks noChangeAspect="1"/>
            </p:cNvGraphicFramePr>
            <p:nvPr/>
          </p:nvGraphicFramePr>
          <p:xfrm>
            <a:off x="1825" y="1152"/>
            <a:ext cx="87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1" name="Equation" r:id="rId13" imgW="736280" imgH="215806" progId="Equation.DSMT4">
                    <p:embed/>
                  </p:oleObj>
                </mc:Choice>
                <mc:Fallback>
                  <p:oleObj name="Equation" r:id="rId13" imgW="736280" imgH="215806" progId="Equation.DSMT4">
                    <p:embed/>
                    <p:pic>
                      <p:nvPicPr>
                        <p:cNvPr id="11265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1152"/>
                          <a:ext cx="87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55" name="Object 24"/>
            <p:cNvGraphicFramePr>
              <a:graphicFrameLocks noChangeAspect="1"/>
            </p:cNvGraphicFramePr>
            <p:nvPr/>
          </p:nvGraphicFramePr>
          <p:xfrm>
            <a:off x="3151" y="1633"/>
            <a:ext cx="90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2" name="Equation" r:id="rId15" imgW="761669" imgH="215806" progId="Equation.DSMT4">
                    <p:embed/>
                  </p:oleObj>
                </mc:Choice>
                <mc:Fallback>
                  <p:oleObj name="Equation" r:id="rId15" imgW="761669" imgH="215806" progId="Equation.DSMT4">
                    <p:embed/>
                    <p:pic>
                      <p:nvPicPr>
                        <p:cNvPr id="11265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1633"/>
                          <a:ext cx="90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56" name="Freeform 25"/>
            <p:cNvSpPr>
              <a:spLocks/>
            </p:cNvSpPr>
            <p:nvPr/>
          </p:nvSpPr>
          <p:spPr bwMode="auto">
            <a:xfrm>
              <a:off x="1536" y="1249"/>
              <a:ext cx="2521" cy="767"/>
            </a:xfrm>
            <a:custGeom>
              <a:avLst/>
              <a:gdLst>
                <a:gd name="T0" fmla="*/ 0 w 2521"/>
                <a:gd name="T1" fmla="*/ 0 h 767"/>
                <a:gd name="T2" fmla="*/ 1177 w 2521"/>
                <a:gd name="T3" fmla="*/ 575 h 767"/>
                <a:gd name="T4" fmla="*/ 2521 w 2521"/>
                <a:gd name="T5" fmla="*/ 767 h 767"/>
                <a:gd name="T6" fmla="*/ 0 60000 65536"/>
                <a:gd name="T7" fmla="*/ 0 60000 65536"/>
                <a:gd name="T8" fmla="*/ 0 60000 65536"/>
                <a:gd name="T9" fmla="*/ 0 w 2521"/>
                <a:gd name="T10" fmla="*/ 0 h 767"/>
                <a:gd name="T11" fmla="*/ 2521 w 2521"/>
                <a:gd name="T12" fmla="*/ 767 h 7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1" h="767">
                  <a:moveTo>
                    <a:pt x="0" y="0"/>
                  </a:moveTo>
                  <a:cubicBezTo>
                    <a:pt x="196" y="95"/>
                    <a:pt x="757" y="447"/>
                    <a:pt x="1177" y="575"/>
                  </a:cubicBezTo>
                  <a:cubicBezTo>
                    <a:pt x="1597" y="703"/>
                    <a:pt x="2289" y="735"/>
                    <a:pt x="2521" y="767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7" name="Freeform 26"/>
            <p:cNvSpPr>
              <a:spLocks/>
            </p:cNvSpPr>
            <p:nvPr/>
          </p:nvSpPr>
          <p:spPr bwMode="auto">
            <a:xfrm>
              <a:off x="2918" y="1381"/>
              <a:ext cx="1487" cy="1742"/>
            </a:xfrm>
            <a:custGeom>
              <a:avLst/>
              <a:gdLst>
                <a:gd name="T0" fmla="*/ 0 w 1487"/>
                <a:gd name="T1" fmla="*/ 0 h 1742"/>
                <a:gd name="T2" fmla="*/ 227 w 1487"/>
                <a:gd name="T3" fmla="*/ 539 h 1742"/>
                <a:gd name="T4" fmla="*/ 641 w 1487"/>
                <a:gd name="T5" fmla="*/ 1109 h 1742"/>
                <a:gd name="T6" fmla="*/ 1109 w 1487"/>
                <a:gd name="T7" fmla="*/ 1536 h 1742"/>
                <a:gd name="T8" fmla="*/ 1487 w 1487"/>
                <a:gd name="T9" fmla="*/ 1742 h 1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7"/>
                <a:gd name="T16" fmla="*/ 0 h 1742"/>
                <a:gd name="T17" fmla="*/ 1487 w 1487"/>
                <a:gd name="T18" fmla="*/ 1742 h 1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7" h="1742">
                  <a:moveTo>
                    <a:pt x="0" y="0"/>
                  </a:moveTo>
                  <a:cubicBezTo>
                    <a:pt x="38" y="91"/>
                    <a:pt x="120" y="354"/>
                    <a:pt x="227" y="539"/>
                  </a:cubicBezTo>
                  <a:cubicBezTo>
                    <a:pt x="334" y="724"/>
                    <a:pt x="494" y="943"/>
                    <a:pt x="641" y="1109"/>
                  </a:cubicBezTo>
                  <a:cubicBezTo>
                    <a:pt x="788" y="1275"/>
                    <a:pt x="968" y="1431"/>
                    <a:pt x="1109" y="1536"/>
                  </a:cubicBezTo>
                  <a:cubicBezTo>
                    <a:pt x="1250" y="1641"/>
                    <a:pt x="1408" y="1699"/>
                    <a:pt x="1487" y="174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658" name="Object 27"/>
            <p:cNvGraphicFramePr>
              <a:graphicFrameLocks noChangeAspect="1"/>
            </p:cNvGraphicFramePr>
            <p:nvPr/>
          </p:nvGraphicFramePr>
          <p:xfrm>
            <a:off x="3880" y="2640"/>
            <a:ext cx="92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3" name="Equation" r:id="rId17" imgW="774364" imgH="228501" progId="Equation.DSMT4">
                    <p:embed/>
                  </p:oleObj>
                </mc:Choice>
                <mc:Fallback>
                  <p:oleObj name="Equation" r:id="rId17" imgW="774364" imgH="228501" progId="Equation.DSMT4">
                    <p:embed/>
                    <p:pic>
                      <p:nvPicPr>
                        <p:cNvPr id="11265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2640"/>
                          <a:ext cx="92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59" name="Object 28"/>
            <p:cNvGraphicFramePr>
              <a:graphicFrameLocks noChangeAspect="1"/>
            </p:cNvGraphicFramePr>
            <p:nvPr/>
          </p:nvGraphicFramePr>
          <p:xfrm>
            <a:off x="2489" y="2432"/>
            <a:ext cx="93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4" name="Equation" r:id="rId19" imgW="787400" imgH="228600" progId="Equation.DSMT4">
                    <p:embed/>
                  </p:oleObj>
                </mc:Choice>
                <mc:Fallback>
                  <p:oleObj name="Equation" r:id="rId19" imgW="787400" imgH="228600" progId="Equation.DSMT4">
                    <p:embed/>
                    <p:pic>
                      <p:nvPicPr>
                        <p:cNvPr id="11265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2432"/>
                          <a:ext cx="93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0" name="Freeform 29"/>
            <p:cNvSpPr>
              <a:spLocks/>
            </p:cNvSpPr>
            <p:nvPr/>
          </p:nvSpPr>
          <p:spPr bwMode="auto">
            <a:xfrm>
              <a:off x="2544" y="2720"/>
              <a:ext cx="1584" cy="736"/>
            </a:xfrm>
            <a:custGeom>
              <a:avLst/>
              <a:gdLst>
                <a:gd name="T0" fmla="*/ 4 w 1584"/>
                <a:gd name="T1" fmla="*/ 0 h 736"/>
                <a:gd name="T2" fmla="*/ 259 w 1584"/>
                <a:gd name="T3" fmla="*/ 66 h 736"/>
                <a:gd name="T4" fmla="*/ 768 w 1584"/>
                <a:gd name="T5" fmla="*/ 173 h 736"/>
                <a:gd name="T6" fmla="*/ 1220 w 1584"/>
                <a:gd name="T7" fmla="*/ 230 h 736"/>
                <a:gd name="T8" fmla="*/ 1584 w 1584"/>
                <a:gd name="T9" fmla="*/ 256 h 736"/>
                <a:gd name="T10" fmla="*/ 1584 w 1584"/>
                <a:gd name="T11" fmla="*/ 736 h 736"/>
                <a:gd name="T12" fmla="*/ 0 w 1584"/>
                <a:gd name="T13" fmla="*/ 736 h 736"/>
                <a:gd name="T14" fmla="*/ 4 w 1584"/>
                <a:gd name="T15" fmla="*/ 0 h 7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84"/>
                <a:gd name="T25" fmla="*/ 0 h 736"/>
                <a:gd name="T26" fmla="*/ 1584 w 1584"/>
                <a:gd name="T27" fmla="*/ 736 h 7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84" h="736">
                  <a:moveTo>
                    <a:pt x="4" y="0"/>
                  </a:moveTo>
                  <a:lnTo>
                    <a:pt x="259" y="66"/>
                  </a:lnTo>
                  <a:cubicBezTo>
                    <a:pt x="386" y="95"/>
                    <a:pt x="608" y="146"/>
                    <a:pt x="768" y="173"/>
                  </a:cubicBezTo>
                  <a:cubicBezTo>
                    <a:pt x="928" y="200"/>
                    <a:pt x="1084" y="216"/>
                    <a:pt x="1220" y="230"/>
                  </a:cubicBezTo>
                  <a:lnTo>
                    <a:pt x="1584" y="256"/>
                  </a:lnTo>
                  <a:lnTo>
                    <a:pt x="1584" y="736"/>
                  </a:lnTo>
                  <a:lnTo>
                    <a:pt x="0" y="73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B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61" name="Freeform 30"/>
            <p:cNvSpPr>
              <a:spLocks/>
            </p:cNvSpPr>
            <p:nvPr/>
          </p:nvSpPr>
          <p:spPr bwMode="auto">
            <a:xfrm>
              <a:off x="1586" y="2194"/>
              <a:ext cx="3164" cy="806"/>
            </a:xfrm>
            <a:custGeom>
              <a:avLst/>
              <a:gdLst>
                <a:gd name="T0" fmla="*/ 3164 w 3164"/>
                <a:gd name="T1" fmla="*/ 806 h 806"/>
                <a:gd name="T2" fmla="*/ 2542 w 3164"/>
                <a:gd name="T3" fmla="*/ 782 h 806"/>
                <a:gd name="T4" fmla="*/ 1858 w 3164"/>
                <a:gd name="T5" fmla="*/ 723 h 806"/>
                <a:gd name="T6" fmla="*/ 1003 w 3164"/>
                <a:gd name="T7" fmla="*/ 526 h 806"/>
                <a:gd name="T8" fmla="*/ 460 w 3164"/>
                <a:gd name="T9" fmla="*/ 288 h 806"/>
                <a:gd name="T10" fmla="*/ 0 w 3164"/>
                <a:gd name="T11" fmla="*/ 0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64"/>
                <a:gd name="T19" fmla="*/ 0 h 806"/>
                <a:gd name="T20" fmla="*/ 3164 w 3164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64" h="806">
                  <a:moveTo>
                    <a:pt x="3164" y="806"/>
                  </a:moveTo>
                  <a:cubicBezTo>
                    <a:pt x="3060" y="804"/>
                    <a:pt x="2760" y="796"/>
                    <a:pt x="2542" y="782"/>
                  </a:cubicBezTo>
                  <a:cubicBezTo>
                    <a:pt x="2324" y="768"/>
                    <a:pt x="2114" y="766"/>
                    <a:pt x="1858" y="723"/>
                  </a:cubicBezTo>
                  <a:cubicBezTo>
                    <a:pt x="1602" y="680"/>
                    <a:pt x="1236" y="598"/>
                    <a:pt x="1003" y="526"/>
                  </a:cubicBezTo>
                  <a:cubicBezTo>
                    <a:pt x="770" y="454"/>
                    <a:pt x="627" y="376"/>
                    <a:pt x="460" y="288"/>
                  </a:cubicBezTo>
                  <a:cubicBezTo>
                    <a:pt x="293" y="200"/>
                    <a:pt x="96" y="60"/>
                    <a:pt x="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2662" name="Group 31"/>
            <p:cNvGrpSpPr>
              <a:grpSpLocks/>
            </p:cNvGrpSpPr>
            <p:nvPr/>
          </p:nvGrpSpPr>
          <p:grpSpPr bwMode="auto">
            <a:xfrm>
              <a:off x="1440" y="3456"/>
              <a:ext cx="3648" cy="288"/>
              <a:chOff x="1440" y="3456"/>
              <a:chExt cx="3648" cy="288"/>
            </a:xfrm>
          </p:grpSpPr>
          <p:graphicFrame>
            <p:nvGraphicFramePr>
              <p:cNvPr id="112672" name="Object 32"/>
              <p:cNvGraphicFramePr>
                <a:graphicFrameLocks noChangeAspect="1"/>
              </p:cNvGraphicFramePr>
              <p:nvPr/>
            </p:nvGraphicFramePr>
            <p:xfrm>
              <a:off x="4815" y="3481"/>
              <a:ext cx="225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5" name="Equation" r:id="rId21" imgW="152202" imgH="177569" progId="Equation.DSMT4">
                      <p:embed/>
                    </p:oleObj>
                  </mc:Choice>
                  <mc:Fallback>
                    <p:oleObj name="Equation" r:id="rId21" imgW="152202" imgH="177569" progId="Equation.DSMT4">
                      <p:embed/>
                      <p:pic>
                        <p:nvPicPr>
                          <p:cNvPr id="112672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5" y="3481"/>
                            <a:ext cx="225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673" name="Line 33"/>
              <p:cNvSpPr>
                <a:spLocks noChangeShapeType="1"/>
              </p:cNvSpPr>
              <p:nvPr/>
            </p:nvSpPr>
            <p:spPr bwMode="auto">
              <a:xfrm>
                <a:off x="1440" y="3456"/>
                <a:ext cx="364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663" name="Line 34"/>
            <p:cNvSpPr>
              <a:spLocks noChangeShapeType="1"/>
            </p:cNvSpPr>
            <p:nvPr/>
          </p:nvSpPr>
          <p:spPr bwMode="auto">
            <a:xfrm>
              <a:off x="4128" y="2976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64" name="Line 35"/>
            <p:cNvSpPr>
              <a:spLocks noChangeShapeType="1"/>
            </p:cNvSpPr>
            <p:nvPr/>
          </p:nvSpPr>
          <p:spPr bwMode="auto">
            <a:xfrm>
              <a:off x="1801" y="1392"/>
              <a:ext cx="0" cy="20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65" name="Line 36"/>
            <p:cNvSpPr>
              <a:spLocks noChangeShapeType="1"/>
            </p:cNvSpPr>
            <p:nvPr/>
          </p:nvSpPr>
          <p:spPr bwMode="auto">
            <a:xfrm>
              <a:off x="2544" y="2702"/>
              <a:ext cx="0" cy="7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666" name="Object 37"/>
            <p:cNvGraphicFramePr>
              <a:graphicFrameLocks noChangeAspect="1"/>
            </p:cNvGraphicFramePr>
            <p:nvPr/>
          </p:nvGraphicFramePr>
          <p:xfrm>
            <a:off x="4111" y="1872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6" name="Equation" r:id="rId23" imgW="164885" imgH="215619" progId="Equation.DSMT4">
                    <p:embed/>
                  </p:oleObj>
                </mc:Choice>
                <mc:Fallback>
                  <p:oleObj name="Equation" r:id="rId23" imgW="164885" imgH="215619" progId="Equation.DSMT4">
                    <p:embed/>
                    <p:pic>
                      <p:nvPicPr>
                        <p:cNvPr id="112666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1872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67" name="Object 38"/>
            <p:cNvGraphicFramePr>
              <a:graphicFrameLocks noChangeAspect="1"/>
            </p:cNvGraphicFramePr>
            <p:nvPr/>
          </p:nvGraphicFramePr>
          <p:xfrm>
            <a:off x="4800" y="2832"/>
            <a:ext cx="23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7" name="Equation" r:id="rId25" imgW="152334" imgH="228501" progId="Equation.DSMT4">
                    <p:embed/>
                  </p:oleObj>
                </mc:Choice>
                <mc:Fallback>
                  <p:oleObj name="Equation" r:id="rId25" imgW="152334" imgH="228501" progId="Equation.DSMT4">
                    <p:embed/>
                    <p:pic>
                      <p:nvPicPr>
                        <p:cNvPr id="112667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832"/>
                          <a:ext cx="23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68" name="Object 39"/>
            <p:cNvGraphicFramePr>
              <a:graphicFrameLocks noChangeAspect="1"/>
            </p:cNvGraphicFramePr>
            <p:nvPr/>
          </p:nvGraphicFramePr>
          <p:xfrm>
            <a:off x="1674" y="3544"/>
            <a:ext cx="19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8" name="Equation" r:id="rId27" imgW="126835" imgH="139518" progId="Equation.DSMT4">
                    <p:embed/>
                  </p:oleObj>
                </mc:Choice>
                <mc:Fallback>
                  <p:oleObj name="Equation" r:id="rId27" imgW="126835" imgH="139518" progId="Equation.DSMT4">
                    <p:embed/>
                    <p:pic>
                      <p:nvPicPr>
                        <p:cNvPr id="112668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3544"/>
                          <a:ext cx="19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69" name="Object 40"/>
            <p:cNvGraphicFramePr>
              <a:graphicFrameLocks noChangeAspect="1"/>
            </p:cNvGraphicFramePr>
            <p:nvPr/>
          </p:nvGraphicFramePr>
          <p:xfrm>
            <a:off x="3061" y="3475"/>
            <a:ext cx="1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9" name="Equation" r:id="rId29" imgW="126725" imgH="177415" progId="Equation.DSMT4">
                    <p:embed/>
                  </p:oleObj>
                </mc:Choice>
                <mc:Fallback>
                  <p:oleObj name="Equation" r:id="rId29" imgW="126725" imgH="177415" progId="Equation.DSMT4">
                    <p:embed/>
                    <p:pic>
                      <p:nvPicPr>
                        <p:cNvPr id="112669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475"/>
                          <a:ext cx="19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0" name="Object 41"/>
            <p:cNvGraphicFramePr>
              <a:graphicFrameLocks noChangeAspect="1"/>
            </p:cNvGraphicFramePr>
            <p:nvPr/>
          </p:nvGraphicFramePr>
          <p:xfrm>
            <a:off x="4024" y="3504"/>
            <a:ext cx="17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0" name="Equation" r:id="rId31" imgW="114201" imgH="139579" progId="Equation.DSMT4">
                    <p:embed/>
                  </p:oleObj>
                </mc:Choice>
                <mc:Fallback>
                  <p:oleObj name="Equation" r:id="rId31" imgW="114201" imgH="139579" progId="Equation.DSMT4">
                    <p:embed/>
                    <p:pic>
                      <p:nvPicPr>
                        <p:cNvPr id="11267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4" y="3504"/>
                          <a:ext cx="17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1" name="Object 42"/>
            <p:cNvGraphicFramePr>
              <a:graphicFrameLocks noChangeAspect="1"/>
            </p:cNvGraphicFramePr>
            <p:nvPr/>
          </p:nvGraphicFramePr>
          <p:xfrm>
            <a:off x="2462" y="3475"/>
            <a:ext cx="21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1" name="Equation" r:id="rId33" imgW="139579" imgH="177646" progId="Equation.DSMT4">
                    <p:embed/>
                  </p:oleObj>
                </mc:Choice>
                <mc:Fallback>
                  <p:oleObj name="Equation" r:id="rId33" imgW="139579" imgH="177646" progId="Equation.DSMT4">
                    <p:embed/>
                    <p:pic>
                      <p:nvPicPr>
                        <p:cNvPr id="112671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2" y="3475"/>
                          <a:ext cx="21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416559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6" grpId="0"/>
      <p:bldP spid="2785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547813" y="1628775"/>
            <a:ext cx="6248400" cy="4614863"/>
            <a:chOff x="975" y="1026"/>
            <a:chExt cx="3936" cy="2907"/>
          </a:xfrm>
        </p:grpSpPr>
        <p:grpSp>
          <p:nvGrpSpPr>
            <p:cNvPr id="113675" name="Group 32"/>
            <p:cNvGrpSpPr>
              <a:grpSpLocks/>
            </p:cNvGrpSpPr>
            <p:nvPr/>
          </p:nvGrpSpPr>
          <p:grpSpPr bwMode="auto">
            <a:xfrm>
              <a:off x="975" y="1026"/>
              <a:ext cx="3936" cy="2907"/>
              <a:chOff x="975" y="1026"/>
              <a:chExt cx="3936" cy="2907"/>
            </a:xfrm>
          </p:grpSpPr>
          <p:grpSp>
            <p:nvGrpSpPr>
              <p:cNvPr id="113677" name="Group 31"/>
              <p:cNvGrpSpPr>
                <a:grpSpLocks/>
              </p:cNvGrpSpPr>
              <p:nvPr/>
            </p:nvGrpSpPr>
            <p:grpSpPr bwMode="auto">
              <a:xfrm>
                <a:off x="975" y="1026"/>
                <a:ext cx="3936" cy="2907"/>
                <a:chOff x="975" y="1022"/>
                <a:chExt cx="3936" cy="2907"/>
              </a:xfrm>
            </p:grpSpPr>
            <p:sp>
              <p:nvSpPr>
                <p:cNvPr id="113680" name="Freeform 2"/>
                <p:cNvSpPr>
                  <a:spLocks/>
                </p:cNvSpPr>
                <p:nvPr/>
              </p:nvSpPr>
              <p:spPr bwMode="auto">
                <a:xfrm>
                  <a:off x="2971" y="2091"/>
                  <a:ext cx="980" cy="1545"/>
                </a:xfrm>
                <a:custGeom>
                  <a:avLst/>
                  <a:gdLst>
                    <a:gd name="T0" fmla="*/ 0 w 980"/>
                    <a:gd name="T1" fmla="*/ 0 h 1545"/>
                    <a:gd name="T2" fmla="*/ 123 w 980"/>
                    <a:gd name="T3" fmla="*/ 197 h 1545"/>
                    <a:gd name="T4" fmla="*/ 444 w 980"/>
                    <a:gd name="T5" fmla="*/ 592 h 1545"/>
                    <a:gd name="T6" fmla="*/ 789 w 980"/>
                    <a:gd name="T7" fmla="*/ 929 h 1545"/>
                    <a:gd name="T8" fmla="*/ 980 w 980"/>
                    <a:gd name="T9" fmla="*/ 1053 h 1545"/>
                    <a:gd name="T10" fmla="*/ 980 w 980"/>
                    <a:gd name="T11" fmla="*/ 1533 h 1545"/>
                    <a:gd name="T12" fmla="*/ 0 w 980"/>
                    <a:gd name="T13" fmla="*/ 1545 h 1545"/>
                    <a:gd name="T14" fmla="*/ 0 w 980"/>
                    <a:gd name="T15" fmla="*/ 0 h 15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80"/>
                    <a:gd name="T25" fmla="*/ 0 h 1545"/>
                    <a:gd name="T26" fmla="*/ 980 w 980"/>
                    <a:gd name="T27" fmla="*/ 1545 h 15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80" h="1545">
                      <a:moveTo>
                        <a:pt x="0" y="0"/>
                      </a:moveTo>
                      <a:lnTo>
                        <a:pt x="123" y="197"/>
                      </a:lnTo>
                      <a:cubicBezTo>
                        <a:pt x="197" y="296"/>
                        <a:pt x="333" y="470"/>
                        <a:pt x="444" y="592"/>
                      </a:cubicBezTo>
                      <a:cubicBezTo>
                        <a:pt x="555" y="714"/>
                        <a:pt x="700" y="852"/>
                        <a:pt x="789" y="929"/>
                      </a:cubicBezTo>
                      <a:lnTo>
                        <a:pt x="980" y="1053"/>
                      </a:lnTo>
                      <a:lnTo>
                        <a:pt x="980" y="1533"/>
                      </a:lnTo>
                      <a:lnTo>
                        <a:pt x="0" y="15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3681" name="Group 3"/>
                <p:cNvGrpSpPr>
                  <a:grpSpLocks/>
                </p:cNvGrpSpPr>
                <p:nvPr/>
              </p:nvGrpSpPr>
              <p:grpSpPr bwMode="auto">
                <a:xfrm>
                  <a:off x="975" y="1022"/>
                  <a:ext cx="288" cy="2592"/>
                  <a:chOff x="1152" y="864"/>
                  <a:chExt cx="288" cy="2592"/>
                </a:xfrm>
              </p:grpSpPr>
              <p:sp>
                <p:nvSpPr>
                  <p:cNvPr id="113696" name="Line 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40" y="960"/>
                    <a:ext cx="0" cy="249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13697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1152" y="864"/>
                  <a:ext cx="225" cy="2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2530" name="Equation" r:id="rId3" imgW="152268" imgH="164957" progId="Equation.DSMT4">
                          <p:embed/>
                        </p:oleObj>
                      </mc:Choice>
                      <mc:Fallback>
                        <p:oleObj name="Equation" r:id="rId3" imgW="152268" imgH="164957" progId="Equation.DSMT4">
                          <p:embed/>
                          <p:pic>
                            <p:nvPicPr>
                              <p:cNvPr id="113697" name="Object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52" y="864"/>
                                <a:ext cx="225" cy="24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13682" name="Freeform 6"/>
                <p:cNvSpPr>
                  <a:spLocks/>
                </p:cNvSpPr>
                <p:nvPr/>
              </p:nvSpPr>
              <p:spPr bwMode="auto">
                <a:xfrm>
                  <a:off x="1613" y="1565"/>
                  <a:ext cx="1348" cy="2063"/>
                </a:xfrm>
                <a:custGeom>
                  <a:avLst/>
                  <a:gdLst>
                    <a:gd name="T0" fmla="*/ 0 w 1348"/>
                    <a:gd name="T1" fmla="*/ 0 h 2063"/>
                    <a:gd name="T2" fmla="*/ 313 w 1348"/>
                    <a:gd name="T3" fmla="*/ 164 h 2063"/>
                    <a:gd name="T4" fmla="*/ 559 w 1348"/>
                    <a:gd name="T5" fmla="*/ 279 h 2063"/>
                    <a:gd name="T6" fmla="*/ 773 w 1348"/>
                    <a:gd name="T7" fmla="*/ 378 h 2063"/>
                    <a:gd name="T8" fmla="*/ 1110 w 1348"/>
                    <a:gd name="T9" fmla="*/ 469 h 2063"/>
                    <a:gd name="T10" fmla="*/ 1348 w 1348"/>
                    <a:gd name="T11" fmla="*/ 518 h 2063"/>
                    <a:gd name="T12" fmla="*/ 1348 w 1348"/>
                    <a:gd name="T13" fmla="*/ 2063 h 2063"/>
                    <a:gd name="T14" fmla="*/ 0 w 1348"/>
                    <a:gd name="T15" fmla="*/ 2063 h 2063"/>
                    <a:gd name="T16" fmla="*/ 0 w 1348"/>
                    <a:gd name="T17" fmla="*/ 0 h 206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48"/>
                    <a:gd name="T28" fmla="*/ 0 h 2063"/>
                    <a:gd name="T29" fmla="*/ 1348 w 1348"/>
                    <a:gd name="T30" fmla="*/ 2063 h 206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48" h="2063">
                      <a:moveTo>
                        <a:pt x="0" y="0"/>
                      </a:moveTo>
                      <a:lnTo>
                        <a:pt x="313" y="164"/>
                      </a:lnTo>
                      <a:cubicBezTo>
                        <a:pt x="406" y="210"/>
                        <a:pt x="482" y="243"/>
                        <a:pt x="559" y="279"/>
                      </a:cubicBezTo>
                      <a:cubicBezTo>
                        <a:pt x="636" y="315"/>
                        <a:pt x="681" y="346"/>
                        <a:pt x="773" y="378"/>
                      </a:cubicBezTo>
                      <a:cubicBezTo>
                        <a:pt x="865" y="410"/>
                        <a:pt x="1014" y="446"/>
                        <a:pt x="1110" y="469"/>
                      </a:cubicBezTo>
                      <a:lnTo>
                        <a:pt x="1348" y="518"/>
                      </a:lnTo>
                      <a:lnTo>
                        <a:pt x="1348" y="2063"/>
                      </a:lnTo>
                      <a:lnTo>
                        <a:pt x="0" y="20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3683" name="Object 8"/>
                <p:cNvGraphicFramePr>
                  <a:graphicFrameLocks noChangeAspect="1"/>
                </p:cNvGraphicFramePr>
                <p:nvPr/>
              </p:nvGraphicFramePr>
              <p:xfrm>
                <a:off x="1648" y="1320"/>
                <a:ext cx="874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31" name="Equation" r:id="rId5" imgW="736280" imgH="215806" progId="Equation.DSMT4">
                        <p:embed/>
                      </p:oleObj>
                    </mc:Choice>
                    <mc:Fallback>
                      <p:oleObj name="Equation" r:id="rId5" imgW="736280" imgH="215806" progId="Equation.DSMT4">
                        <p:embed/>
                        <p:pic>
                          <p:nvPicPr>
                            <p:cNvPr id="113683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48" y="1320"/>
                              <a:ext cx="874" cy="2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3684" name="Object 9"/>
                <p:cNvGraphicFramePr>
                  <a:graphicFrameLocks noChangeAspect="1"/>
                </p:cNvGraphicFramePr>
                <p:nvPr/>
              </p:nvGraphicFramePr>
              <p:xfrm>
                <a:off x="2974" y="1801"/>
                <a:ext cx="908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32" name="Equation" r:id="rId7" imgW="761669" imgH="215806" progId="Equation.DSMT4">
                        <p:embed/>
                      </p:oleObj>
                    </mc:Choice>
                    <mc:Fallback>
                      <p:oleObj name="Equation" r:id="rId7" imgW="761669" imgH="215806" progId="Equation.DSMT4">
                        <p:embed/>
                        <p:pic>
                          <p:nvPicPr>
                            <p:cNvPr id="113684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74" y="1801"/>
                              <a:ext cx="908" cy="2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3685" name="Freeform 10"/>
                <p:cNvSpPr>
                  <a:spLocks/>
                </p:cNvSpPr>
                <p:nvPr/>
              </p:nvSpPr>
              <p:spPr bwMode="auto">
                <a:xfrm>
                  <a:off x="1359" y="1417"/>
                  <a:ext cx="2521" cy="767"/>
                </a:xfrm>
                <a:custGeom>
                  <a:avLst/>
                  <a:gdLst>
                    <a:gd name="T0" fmla="*/ 0 w 2521"/>
                    <a:gd name="T1" fmla="*/ 0 h 767"/>
                    <a:gd name="T2" fmla="*/ 1177 w 2521"/>
                    <a:gd name="T3" fmla="*/ 575 h 767"/>
                    <a:gd name="T4" fmla="*/ 2521 w 2521"/>
                    <a:gd name="T5" fmla="*/ 767 h 767"/>
                    <a:gd name="T6" fmla="*/ 0 60000 65536"/>
                    <a:gd name="T7" fmla="*/ 0 60000 65536"/>
                    <a:gd name="T8" fmla="*/ 0 60000 65536"/>
                    <a:gd name="T9" fmla="*/ 0 w 2521"/>
                    <a:gd name="T10" fmla="*/ 0 h 767"/>
                    <a:gd name="T11" fmla="*/ 2521 w 2521"/>
                    <a:gd name="T12" fmla="*/ 767 h 76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21" h="767">
                      <a:moveTo>
                        <a:pt x="0" y="0"/>
                      </a:moveTo>
                      <a:cubicBezTo>
                        <a:pt x="196" y="95"/>
                        <a:pt x="757" y="447"/>
                        <a:pt x="1177" y="575"/>
                      </a:cubicBezTo>
                      <a:cubicBezTo>
                        <a:pt x="1597" y="703"/>
                        <a:pt x="2289" y="735"/>
                        <a:pt x="2521" y="767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86" name="Freeform 11"/>
                <p:cNvSpPr>
                  <a:spLocks/>
                </p:cNvSpPr>
                <p:nvPr/>
              </p:nvSpPr>
              <p:spPr bwMode="auto">
                <a:xfrm>
                  <a:off x="2741" y="1549"/>
                  <a:ext cx="1487" cy="1742"/>
                </a:xfrm>
                <a:custGeom>
                  <a:avLst/>
                  <a:gdLst>
                    <a:gd name="T0" fmla="*/ 0 w 1487"/>
                    <a:gd name="T1" fmla="*/ 0 h 1742"/>
                    <a:gd name="T2" fmla="*/ 227 w 1487"/>
                    <a:gd name="T3" fmla="*/ 539 h 1742"/>
                    <a:gd name="T4" fmla="*/ 641 w 1487"/>
                    <a:gd name="T5" fmla="*/ 1109 h 1742"/>
                    <a:gd name="T6" fmla="*/ 1109 w 1487"/>
                    <a:gd name="T7" fmla="*/ 1536 h 1742"/>
                    <a:gd name="T8" fmla="*/ 1487 w 1487"/>
                    <a:gd name="T9" fmla="*/ 1742 h 1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7"/>
                    <a:gd name="T16" fmla="*/ 0 h 1742"/>
                    <a:gd name="T17" fmla="*/ 1487 w 1487"/>
                    <a:gd name="T18" fmla="*/ 1742 h 1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7" h="1742">
                      <a:moveTo>
                        <a:pt x="0" y="0"/>
                      </a:moveTo>
                      <a:cubicBezTo>
                        <a:pt x="38" y="91"/>
                        <a:pt x="120" y="354"/>
                        <a:pt x="227" y="539"/>
                      </a:cubicBezTo>
                      <a:cubicBezTo>
                        <a:pt x="334" y="724"/>
                        <a:pt x="494" y="943"/>
                        <a:pt x="641" y="1109"/>
                      </a:cubicBezTo>
                      <a:cubicBezTo>
                        <a:pt x="788" y="1275"/>
                        <a:pt x="968" y="1431"/>
                        <a:pt x="1109" y="1536"/>
                      </a:cubicBezTo>
                      <a:cubicBezTo>
                        <a:pt x="1250" y="1641"/>
                        <a:pt x="1408" y="1699"/>
                        <a:pt x="1487" y="1742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3687" name="Object 12"/>
                <p:cNvGraphicFramePr>
                  <a:graphicFrameLocks noChangeAspect="1"/>
                </p:cNvGraphicFramePr>
                <p:nvPr/>
              </p:nvGraphicFramePr>
              <p:xfrm>
                <a:off x="3703" y="2808"/>
                <a:ext cx="923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33" name="Equation" r:id="rId9" imgW="774364" imgH="228501" progId="Equation.DSMT4">
                        <p:embed/>
                      </p:oleObj>
                    </mc:Choice>
                    <mc:Fallback>
                      <p:oleObj name="Equation" r:id="rId9" imgW="774364" imgH="228501" progId="Equation.DSMT4">
                        <p:embed/>
                        <p:pic>
                          <p:nvPicPr>
                            <p:cNvPr id="113687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03" y="2808"/>
                              <a:ext cx="923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13688" name="Group 16"/>
                <p:cNvGrpSpPr>
                  <a:grpSpLocks/>
                </p:cNvGrpSpPr>
                <p:nvPr/>
              </p:nvGrpSpPr>
              <p:grpSpPr bwMode="auto">
                <a:xfrm>
                  <a:off x="1263" y="3624"/>
                  <a:ext cx="3648" cy="288"/>
                  <a:chOff x="1440" y="3456"/>
                  <a:chExt cx="3648" cy="288"/>
                </a:xfrm>
              </p:grpSpPr>
              <p:graphicFrame>
                <p:nvGraphicFramePr>
                  <p:cNvPr id="113694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4815" y="3481"/>
                  <a:ext cx="225" cy="26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2534" name="Equation" r:id="rId11" imgW="152202" imgH="177569" progId="Equation.DSMT4">
                          <p:embed/>
                        </p:oleObj>
                      </mc:Choice>
                      <mc:Fallback>
                        <p:oleObj name="Equation" r:id="rId11" imgW="152202" imgH="177569" progId="Equation.DSMT4">
                          <p:embed/>
                          <p:pic>
                            <p:nvPicPr>
                              <p:cNvPr id="113694" name="Object 1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15" y="3481"/>
                                <a:ext cx="225" cy="26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1369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3456"/>
                    <a:ext cx="364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13689" name="Object 22"/>
                <p:cNvGraphicFramePr>
                  <a:graphicFrameLocks noChangeAspect="1"/>
                </p:cNvGraphicFramePr>
                <p:nvPr/>
              </p:nvGraphicFramePr>
              <p:xfrm>
                <a:off x="3934" y="2040"/>
                <a:ext cx="257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35" name="Equation" r:id="rId13" imgW="164885" imgH="215619" progId="Equation.DSMT4">
                        <p:embed/>
                      </p:oleObj>
                    </mc:Choice>
                    <mc:Fallback>
                      <p:oleObj name="Equation" r:id="rId13" imgW="164885" imgH="215619" progId="Equation.DSMT4">
                        <p:embed/>
                        <p:pic>
                          <p:nvPicPr>
                            <p:cNvPr id="113689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4" y="2040"/>
                              <a:ext cx="257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3690" name="Object 25"/>
                <p:cNvGraphicFramePr>
                  <a:graphicFrameLocks noChangeAspect="1"/>
                </p:cNvGraphicFramePr>
                <p:nvPr/>
              </p:nvGraphicFramePr>
              <p:xfrm>
                <a:off x="1497" y="3712"/>
                <a:ext cx="198" cy="2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36" name="Equation" r:id="rId15" imgW="126835" imgH="139518" progId="Equation.DSMT4">
                        <p:embed/>
                      </p:oleObj>
                    </mc:Choice>
                    <mc:Fallback>
                      <p:oleObj name="Equation" r:id="rId15" imgW="126835" imgH="139518" progId="Equation.DSMT4">
                        <p:embed/>
                        <p:pic>
                          <p:nvPicPr>
                            <p:cNvPr id="11369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97" y="3712"/>
                              <a:ext cx="198" cy="2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3691" name="Object 26"/>
                <p:cNvGraphicFramePr>
                  <a:graphicFrameLocks noChangeAspect="1"/>
                </p:cNvGraphicFramePr>
                <p:nvPr/>
              </p:nvGraphicFramePr>
              <p:xfrm>
                <a:off x="2884" y="3643"/>
                <a:ext cx="198" cy="2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37" name="Equation" r:id="rId17" imgW="126725" imgH="177415" progId="Equation.DSMT4">
                        <p:embed/>
                      </p:oleObj>
                    </mc:Choice>
                    <mc:Fallback>
                      <p:oleObj name="Equation" r:id="rId17" imgW="126725" imgH="177415" progId="Equation.DSMT4">
                        <p:embed/>
                        <p:pic>
                          <p:nvPicPr>
                            <p:cNvPr id="113691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84" y="3643"/>
                              <a:ext cx="198" cy="2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3692" name="Object 27"/>
                <p:cNvGraphicFramePr>
                  <a:graphicFrameLocks noChangeAspect="1"/>
                </p:cNvGraphicFramePr>
                <p:nvPr/>
              </p:nvGraphicFramePr>
              <p:xfrm>
                <a:off x="3847" y="3672"/>
                <a:ext cx="178" cy="2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38" name="Equation" r:id="rId19" imgW="114201" imgH="139579" progId="Equation.DSMT4">
                        <p:embed/>
                      </p:oleObj>
                    </mc:Choice>
                    <mc:Fallback>
                      <p:oleObj name="Equation" r:id="rId19" imgW="114201" imgH="139579" progId="Equation.DSMT4">
                        <p:embed/>
                        <p:pic>
                          <p:nvPicPr>
                            <p:cNvPr id="113692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7" y="3672"/>
                              <a:ext cx="178" cy="2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3693" name="Object 28"/>
                <p:cNvGraphicFramePr>
                  <a:graphicFrameLocks noChangeAspect="1"/>
                </p:cNvGraphicFramePr>
                <p:nvPr/>
              </p:nvGraphicFramePr>
              <p:xfrm>
                <a:off x="2285" y="3643"/>
                <a:ext cx="218" cy="2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539" name="Equation" r:id="rId21" imgW="139579" imgH="177646" progId="Equation.DSMT4">
                        <p:embed/>
                      </p:oleObj>
                    </mc:Choice>
                    <mc:Fallback>
                      <p:oleObj name="Equation" r:id="rId21" imgW="139579" imgH="177646" progId="Equation.DSMT4">
                        <p:embed/>
                        <p:pic>
                          <p:nvPicPr>
                            <p:cNvPr id="113693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85" y="3643"/>
                              <a:ext cx="218" cy="2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13678" name="Line 7"/>
              <p:cNvSpPr>
                <a:spLocks noChangeShapeType="1"/>
              </p:cNvSpPr>
              <p:nvPr/>
            </p:nvSpPr>
            <p:spPr bwMode="auto">
              <a:xfrm>
                <a:off x="2968" y="2088"/>
                <a:ext cx="0" cy="15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9" name="Line 20"/>
              <p:cNvSpPr>
                <a:spLocks noChangeShapeType="1"/>
              </p:cNvSpPr>
              <p:nvPr/>
            </p:nvSpPr>
            <p:spPr bwMode="auto">
              <a:xfrm>
                <a:off x="1624" y="1564"/>
                <a:ext cx="0" cy="206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676" name="Line 19"/>
            <p:cNvSpPr>
              <a:spLocks noChangeShapeType="1"/>
            </p:cNvSpPr>
            <p:nvPr/>
          </p:nvSpPr>
          <p:spPr bwMode="auto">
            <a:xfrm>
              <a:off x="3951" y="3144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03117" name="Object 13"/>
          <p:cNvGraphicFramePr>
            <a:graphicFrameLocks noChangeAspect="1"/>
          </p:cNvGraphicFramePr>
          <p:nvPr/>
        </p:nvGraphicFramePr>
        <p:xfrm>
          <a:off x="3670300" y="4127500"/>
          <a:ext cx="14843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23" imgW="787400" imgH="228600" progId="Equation.DSMT4">
                  <p:embed/>
                </p:oleObj>
              </mc:Choice>
              <mc:Fallback>
                <p:oleObj name="Equation" r:id="rId23" imgW="787400" imgH="228600" progId="Equation.DSMT4">
                  <p:embed/>
                  <p:pic>
                    <p:nvPicPr>
                      <p:cNvPr id="3031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4127500"/>
                        <a:ext cx="14843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8" name="Freeform 14"/>
          <p:cNvSpPr>
            <a:spLocks/>
          </p:cNvSpPr>
          <p:nvPr/>
        </p:nvSpPr>
        <p:spPr bwMode="auto">
          <a:xfrm>
            <a:off x="3757613" y="4584700"/>
            <a:ext cx="2514600" cy="1168400"/>
          </a:xfrm>
          <a:custGeom>
            <a:avLst/>
            <a:gdLst>
              <a:gd name="T0" fmla="*/ 2147483646 w 1584"/>
              <a:gd name="T1" fmla="*/ 0 h 736"/>
              <a:gd name="T2" fmla="*/ 2147483646 w 1584"/>
              <a:gd name="T3" fmla="*/ 2147483646 h 736"/>
              <a:gd name="T4" fmla="*/ 2147483646 w 1584"/>
              <a:gd name="T5" fmla="*/ 2147483646 h 736"/>
              <a:gd name="T6" fmla="*/ 2147483646 w 1584"/>
              <a:gd name="T7" fmla="*/ 2147483646 h 736"/>
              <a:gd name="T8" fmla="*/ 2147483646 w 1584"/>
              <a:gd name="T9" fmla="*/ 2147483646 h 736"/>
              <a:gd name="T10" fmla="*/ 2147483646 w 1584"/>
              <a:gd name="T11" fmla="*/ 2147483646 h 736"/>
              <a:gd name="T12" fmla="*/ 0 w 1584"/>
              <a:gd name="T13" fmla="*/ 2147483646 h 736"/>
              <a:gd name="T14" fmla="*/ 2147483646 w 1584"/>
              <a:gd name="T15" fmla="*/ 0 h 7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84"/>
              <a:gd name="T25" fmla="*/ 0 h 736"/>
              <a:gd name="T26" fmla="*/ 1584 w 1584"/>
              <a:gd name="T27" fmla="*/ 736 h 7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84" h="736">
                <a:moveTo>
                  <a:pt x="4" y="0"/>
                </a:moveTo>
                <a:lnTo>
                  <a:pt x="259" y="66"/>
                </a:lnTo>
                <a:cubicBezTo>
                  <a:pt x="386" y="95"/>
                  <a:pt x="608" y="146"/>
                  <a:pt x="768" y="173"/>
                </a:cubicBezTo>
                <a:cubicBezTo>
                  <a:pt x="928" y="200"/>
                  <a:pt x="1084" y="216"/>
                  <a:pt x="1220" y="230"/>
                </a:cubicBezTo>
                <a:lnTo>
                  <a:pt x="1584" y="256"/>
                </a:lnTo>
                <a:lnTo>
                  <a:pt x="1584" y="736"/>
                </a:lnTo>
                <a:lnTo>
                  <a:pt x="0" y="736"/>
                </a:lnTo>
                <a:lnTo>
                  <a:pt x="4" y="0"/>
                </a:lnTo>
                <a:close/>
              </a:path>
            </a:pathLst>
          </a:custGeom>
          <a:solidFill>
            <a:srgbClr val="6B6B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19" name="Freeform 15"/>
          <p:cNvSpPr>
            <a:spLocks/>
          </p:cNvSpPr>
          <p:nvPr/>
        </p:nvSpPr>
        <p:spPr bwMode="auto">
          <a:xfrm>
            <a:off x="2236788" y="3749675"/>
            <a:ext cx="5022850" cy="1279525"/>
          </a:xfrm>
          <a:custGeom>
            <a:avLst/>
            <a:gdLst>
              <a:gd name="T0" fmla="*/ 2147483646 w 3164"/>
              <a:gd name="T1" fmla="*/ 2147483646 h 806"/>
              <a:gd name="T2" fmla="*/ 2147483646 w 3164"/>
              <a:gd name="T3" fmla="*/ 2147483646 h 806"/>
              <a:gd name="T4" fmla="*/ 2147483646 w 3164"/>
              <a:gd name="T5" fmla="*/ 2147483646 h 806"/>
              <a:gd name="T6" fmla="*/ 2147483646 w 3164"/>
              <a:gd name="T7" fmla="*/ 2147483646 h 806"/>
              <a:gd name="T8" fmla="*/ 2147483646 w 3164"/>
              <a:gd name="T9" fmla="*/ 2147483646 h 806"/>
              <a:gd name="T10" fmla="*/ 0 w 3164"/>
              <a:gd name="T11" fmla="*/ 0 h 8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64"/>
              <a:gd name="T19" fmla="*/ 0 h 806"/>
              <a:gd name="T20" fmla="*/ 3164 w 3164"/>
              <a:gd name="T21" fmla="*/ 806 h 8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64" h="806">
                <a:moveTo>
                  <a:pt x="3164" y="806"/>
                </a:moveTo>
                <a:cubicBezTo>
                  <a:pt x="3060" y="804"/>
                  <a:pt x="2760" y="796"/>
                  <a:pt x="2542" y="782"/>
                </a:cubicBezTo>
                <a:cubicBezTo>
                  <a:pt x="2324" y="768"/>
                  <a:pt x="2114" y="766"/>
                  <a:pt x="1858" y="723"/>
                </a:cubicBezTo>
                <a:cubicBezTo>
                  <a:pt x="1602" y="680"/>
                  <a:pt x="1236" y="598"/>
                  <a:pt x="1003" y="526"/>
                </a:cubicBezTo>
                <a:cubicBezTo>
                  <a:pt x="770" y="454"/>
                  <a:pt x="627" y="376"/>
                  <a:pt x="460" y="288"/>
                </a:cubicBezTo>
                <a:cubicBezTo>
                  <a:pt x="293" y="200"/>
                  <a:pt x="96" y="60"/>
                  <a:pt x="0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25" name="Line 21"/>
          <p:cNvSpPr>
            <a:spLocks noChangeShapeType="1"/>
          </p:cNvSpPr>
          <p:nvPr/>
        </p:nvSpPr>
        <p:spPr bwMode="auto">
          <a:xfrm>
            <a:off x="3757613" y="4556125"/>
            <a:ext cx="0" cy="11842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3127" name="Object 23"/>
          <p:cNvGraphicFramePr>
            <a:graphicFrameLocks noChangeAspect="1"/>
          </p:cNvGraphicFramePr>
          <p:nvPr/>
        </p:nvGraphicFramePr>
        <p:xfrm>
          <a:off x="7339013" y="4762500"/>
          <a:ext cx="3762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25" imgW="152334" imgH="228501" progId="Equation.DSMT4">
                  <p:embed/>
                </p:oleObj>
              </mc:Choice>
              <mc:Fallback>
                <p:oleObj name="Equation" r:id="rId25" imgW="152334" imgH="228501" progId="Equation.DSMT4">
                  <p:embed/>
                  <p:pic>
                    <p:nvPicPr>
                      <p:cNvPr id="3031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4762500"/>
                        <a:ext cx="3762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2" name="Text Box 24"/>
          <p:cNvSpPr txBox="1">
            <a:spLocks noChangeArrowheads="1"/>
          </p:cNvSpPr>
          <p:nvPr/>
        </p:nvSpPr>
        <p:spPr bwMode="auto">
          <a:xfrm>
            <a:off x="2906713" y="212725"/>
            <a:ext cx="2205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Carnot </a:t>
            </a:r>
            <a:r>
              <a:rPr lang="zh-CN" altLang="en-US" sz="3200">
                <a:solidFill>
                  <a:srgbClr val="3333FF"/>
                </a:solidFill>
                <a:ea typeface="黑体" panose="02010609060101010101" pitchFamily="49" charset="-122"/>
              </a:rPr>
              <a:t>循环</a:t>
            </a:r>
          </a:p>
        </p:txBody>
      </p:sp>
      <p:sp>
        <p:nvSpPr>
          <p:cNvPr id="113673" name="Text Box 29"/>
          <p:cNvSpPr txBox="1">
            <a:spLocks noChangeArrowheads="1"/>
          </p:cNvSpPr>
          <p:nvPr/>
        </p:nvSpPr>
        <p:spPr bwMode="auto">
          <a:xfrm>
            <a:off x="827088" y="884238"/>
            <a:ext cx="3562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kumimoji="1" lang="en-US" altLang="zh-CN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等温可逆压缩</a:t>
            </a:r>
          </a:p>
        </p:txBody>
      </p:sp>
      <p:graphicFrame>
        <p:nvGraphicFramePr>
          <p:cNvPr id="113674" name="Object 30"/>
          <p:cNvGraphicFramePr>
            <a:graphicFrameLocks noChangeAspect="1"/>
          </p:cNvGraphicFramePr>
          <p:nvPr/>
        </p:nvGraphicFramePr>
        <p:xfrm>
          <a:off x="4716463" y="946150"/>
          <a:ext cx="36306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27" imgW="1778000" imgH="228600" progId="Equation.DSMT4">
                  <p:embed/>
                </p:oleObj>
              </mc:Choice>
              <mc:Fallback>
                <p:oleObj name="Equation" r:id="rId27" imgW="1778000" imgH="228600" progId="Equation.DSMT4">
                  <p:embed/>
                  <p:pic>
                    <p:nvPicPr>
                      <p:cNvPr id="1136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946150"/>
                        <a:ext cx="36306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3756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0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1116013" y="1700213"/>
          <a:ext cx="15240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444114" imgH="215713" progId="Equation.DSMT4">
                  <p:embed/>
                </p:oleObj>
              </mc:Choice>
              <mc:Fallback>
                <p:oleObj name="Equation" r:id="rId3" imgW="444114" imgH="215713" progId="Equation.DSMT4">
                  <p:embed/>
                  <p:pic>
                    <p:nvPicPr>
                      <p:cNvPr id="280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00213"/>
                        <a:ext cx="15240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250825" y="5003800"/>
            <a:ext cx="410527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环境对系统所作的功如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DA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曲线下的面积所示。</a:t>
            </a:r>
          </a:p>
        </p:txBody>
      </p:sp>
      <p:graphicFrame>
        <p:nvGraphicFramePr>
          <p:cNvPr id="280586" name="Object 10"/>
          <p:cNvGraphicFramePr>
            <a:graphicFrameLocks noChangeAspect="1"/>
          </p:cNvGraphicFramePr>
          <p:nvPr/>
        </p:nvGraphicFramePr>
        <p:xfrm>
          <a:off x="1042988" y="2636838"/>
          <a:ext cx="3124200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1002865" imgH="583947" progId="Equation.DSMT4">
                  <p:embed/>
                </p:oleObj>
              </mc:Choice>
              <mc:Fallback>
                <p:oleObj name="Equation" r:id="rId5" imgW="1002865" imgH="583947" progId="Equation.DSMT4">
                  <p:embed/>
                  <p:pic>
                    <p:nvPicPr>
                      <p:cNvPr id="280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6838"/>
                        <a:ext cx="3124200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Text Box 12"/>
          <p:cNvSpPr txBox="1">
            <a:spLocks noChangeArrowheads="1"/>
          </p:cNvSpPr>
          <p:nvPr/>
        </p:nvSpPr>
        <p:spPr bwMode="auto">
          <a:xfrm>
            <a:off x="2906713" y="212725"/>
            <a:ext cx="2205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Carnot </a:t>
            </a:r>
            <a:r>
              <a:rPr lang="zh-CN" altLang="en-US" sz="3200">
                <a:solidFill>
                  <a:srgbClr val="3333FF"/>
                </a:solidFill>
                <a:ea typeface="黑体" panose="02010609060101010101" pitchFamily="49" charset="-122"/>
              </a:rPr>
              <a:t>循环</a:t>
            </a:r>
          </a:p>
        </p:txBody>
      </p:sp>
      <p:sp>
        <p:nvSpPr>
          <p:cNvPr id="280589" name="Text Box 13"/>
          <p:cNvSpPr txBox="1">
            <a:spLocks noChangeArrowheads="1"/>
          </p:cNvSpPr>
          <p:nvPr/>
        </p:nvSpPr>
        <p:spPr bwMode="auto">
          <a:xfrm>
            <a:off x="868363" y="1028700"/>
            <a:ext cx="3562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kumimoji="1" lang="en-US" altLang="zh-CN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绝热可逆压缩</a:t>
            </a:r>
          </a:p>
        </p:txBody>
      </p:sp>
      <p:graphicFrame>
        <p:nvGraphicFramePr>
          <p:cNvPr id="280590" name="Object 14"/>
          <p:cNvGraphicFramePr>
            <a:graphicFrameLocks noChangeAspect="1"/>
          </p:cNvGraphicFramePr>
          <p:nvPr/>
        </p:nvGraphicFramePr>
        <p:xfrm>
          <a:off x="4795838" y="1090613"/>
          <a:ext cx="3552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1739900" imgH="228600" progId="Equation.DSMT4">
                  <p:embed/>
                </p:oleObj>
              </mc:Choice>
              <mc:Fallback>
                <p:oleObj name="Equation" r:id="rId7" imgW="1739900" imgH="228600" progId="Equation.DSMT4">
                  <p:embed/>
                  <p:pic>
                    <p:nvPicPr>
                      <p:cNvPr id="2805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1090613"/>
                        <a:ext cx="35528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356100" y="2420938"/>
            <a:ext cx="4535488" cy="3529012"/>
            <a:chOff x="975" y="1095"/>
            <a:chExt cx="3936" cy="2879"/>
          </a:xfrm>
        </p:grpSpPr>
        <p:sp>
          <p:nvSpPr>
            <p:cNvPr id="114697" name="Freeform 16"/>
            <p:cNvSpPr>
              <a:spLocks/>
            </p:cNvSpPr>
            <p:nvPr/>
          </p:nvSpPr>
          <p:spPr bwMode="auto">
            <a:xfrm>
              <a:off x="2971" y="2136"/>
              <a:ext cx="980" cy="1545"/>
            </a:xfrm>
            <a:custGeom>
              <a:avLst/>
              <a:gdLst>
                <a:gd name="T0" fmla="*/ 0 w 980"/>
                <a:gd name="T1" fmla="*/ 0 h 1545"/>
                <a:gd name="T2" fmla="*/ 123 w 980"/>
                <a:gd name="T3" fmla="*/ 197 h 1545"/>
                <a:gd name="T4" fmla="*/ 444 w 980"/>
                <a:gd name="T5" fmla="*/ 592 h 1545"/>
                <a:gd name="T6" fmla="*/ 789 w 980"/>
                <a:gd name="T7" fmla="*/ 929 h 1545"/>
                <a:gd name="T8" fmla="*/ 980 w 980"/>
                <a:gd name="T9" fmla="*/ 1053 h 1545"/>
                <a:gd name="T10" fmla="*/ 980 w 980"/>
                <a:gd name="T11" fmla="*/ 1533 h 1545"/>
                <a:gd name="T12" fmla="*/ 0 w 980"/>
                <a:gd name="T13" fmla="*/ 1545 h 1545"/>
                <a:gd name="T14" fmla="*/ 0 w 980"/>
                <a:gd name="T15" fmla="*/ 0 h 1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80"/>
                <a:gd name="T25" fmla="*/ 0 h 1545"/>
                <a:gd name="T26" fmla="*/ 980 w 980"/>
                <a:gd name="T27" fmla="*/ 1545 h 15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80" h="1545">
                  <a:moveTo>
                    <a:pt x="0" y="0"/>
                  </a:moveTo>
                  <a:lnTo>
                    <a:pt x="123" y="197"/>
                  </a:lnTo>
                  <a:cubicBezTo>
                    <a:pt x="197" y="296"/>
                    <a:pt x="333" y="470"/>
                    <a:pt x="444" y="592"/>
                  </a:cubicBezTo>
                  <a:cubicBezTo>
                    <a:pt x="555" y="714"/>
                    <a:pt x="700" y="852"/>
                    <a:pt x="789" y="929"/>
                  </a:cubicBezTo>
                  <a:lnTo>
                    <a:pt x="980" y="1053"/>
                  </a:lnTo>
                  <a:lnTo>
                    <a:pt x="980" y="1533"/>
                  </a:lnTo>
                  <a:lnTo>
                    <a:pt x="0" y="1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4698" name="Group 17"/>
            <p:cNvGrpSpPr>
              <a:grpSpLocks/>
            </p:cNvGrpSpPr>
            <p:nvPr/>
          </p:nvGrpSpPr>
          <p:grpSpPr bwMode="auto">
            <a:xfrm>
              <a:off x="975" y="1095"/>
              <a:ext cx="288" cy="2592"/>
              <a:chOff x="1152" y="864"/>
              <a:chExt cx="288" cy="2592"/>
            </a:xfrm>
          </p:grpSpPr>
          <p:sp>
            <p:nvSpPr>
              <p:cNvPr id="114723" name="Line 18"/>
              <p:cNvSpPr>
                <a:spLocks noChangeShapeType="1"/>
              </p:cNvSpPr>
              <p:nvPr/>
            </p:nvSpPr>
            <p:spPr bwMode="auto">
              <a:xfrm flipV="1">
                <a:off x="1440" y="960"/>
                <a:ext cx="0" cy="24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4724" name="Object 19"/>
              <p:cNvGraphicFramePr>
                <a:graphicFrameLocks noChangeAspect="1"/>
              </p:cNvGraphicFramePr>
              <p:nvPr/>
            </p:nvGraphicFramePr>
            <p:xfrm>
              <a:off x="1152" y="864"/>
              <a:ext cx="225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57" name="Equation" r:id="rId9" imgW="152268" imgH="164957" progId="Equation.DSMT4">
                      <p:embed/>
                    </p:oleObj>
                  </mc:Choice>
                  <mc:Fallback>
                    <p:oleObj name="Equation" r:id="rId9" imgW="152268" imgH="164957" progId="Equation.DSMT4">
                      <p:embed/>
                      <p:pic>
                        <p:nvPicPr>
                          <p:cNvPr id="114724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864"/>
                            <a:ext cx="225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4699" name="Freeform 20"/>
            <p:cNvSpPr>
              <a:spLocks/>
            </p:cNvSpPr>
            <p:nvPr/>
          </p:nvSpPr>
          <p:spPr bwMode="auto">
            <a:xfrm>
              <a:off x="1613" y="1610"/>
              <a:ext cx="1348" cy="2063"/>
            </a:xfrm>
            <a:custGeom>
              <a:avLst/>
              <a:gdLst>
                <a:gd name="T0" fmla="*/ 0 w 1348"/>
                <a:gd name="T1" fmla="*/ 0 h 2063"/>
                <a:gd name="T2" fmla="*/ 313 w 1348"/>
                <a:gd name="T3" fmla="*/ 164 h 2063"/>
                <a:gd name="T4" fmla="*/ 559 w 1348"/>
                <a:gd name="T5" fmla="*/ 279 h 2063"/>
                <a:gd name="T6" fmla="*/ 773 w 1348"/>
                <a:gd name="T7" fmla="*/ 378 h 2063"/>
                <a:gd name="T8" fmla="*/ 1110 w 1348"/>
                <a:gd name="T9" fmla="*/ 469 h 2063"/>
                <a:gd name="T10" fmla="*/ 1348 w 1348"/>
                <a:gd name="T11" fmla="*/ 518 h 2063"/>
                <a:gd name="T12" fmla="*/ 1348 w 1348"/>
                <a:gd name="T13" fmla="*/ 2063 h 2063"/>
                <a:gd name="T14" fmla="*/ 0 w 1348"/>
                <a:gd name="T15" fmla="*/ 2063 h 2063"/>
                <a:gd name="T16" fmla="*/ 0 w 1348"/>
                <a:gd name="T17" fmla="*/ 0 h 20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8"/>
                <a:gd name="T28" fmla="*/ 0 h 2063"/>
                <a:gd name="T29" fmla="*/ 1348 w 1348"/>
                <a:gd name="T30" fmla="*/ 2063 h 20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8" h="2063">
                  <a:moveTo>
                    <a:pt x="0" y="0"/>
                  </a:moveTo>
                  <a:lnTo>
                    <a:pt x="313" y="164"/>
                  </a:lnTo>
                  <a:cubicBezTo>
                    <a:pt x="406" y="210"/>
                    <a:pt x="482" y="243"/>
                    <a:pt x="559" y="279"/>
                  </a:cubicBezTo>
                  <a:cubicBezTo>
                    <a:pt x="636" y="315"/>
                    <a:pt x="681" y="346"/>
                    <a:pt x="773" y="378"/>
                  </a:cubicBezTo>
                  <a:cubicBezTo>
                    <a:pt x="865" y="410"/>
                    <a:pt x="1014" y="446"/>
                    <a:pt x="1110" y="469"/>
                  </a:cubicBezTo>
                  <a:lnTo>
                    <a:pt x="1348" y="518"/>
                  </a:lnTo>
                  <a:lnTo>
                    <a:pt x="1348" y="2063"/>
                  </a:lnTo>
                  <a:lnTo>
                    <a:pt x="0" y="2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0" name="Line 21"/>
            <p:cNvSpPr>
              <a:spLocks noChangeShapeType="1"/>
            </p:cNvSpPr>
            <p:nvPr/>
          </p:nvSpPr>
          <p:spPr bwMode="auto">
            <a:xfrm>
              <a:off x="2968" y="2133"/>
              <a:ext cx="0" cy="15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4701" name="Object 22"/>
            <p:cNvGraphicFramePr>
              <a:graphicFrameLocks noChangeAspect="1"/>
            </p:cNvGraphicFramePr>
            <p:nvPr/>
          </p:nvGraphicFramePr>
          <p:xfrm>
            <a:off x="1648" y="1365"/>
            <a:ext cx="87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8" name="Equation" r:id="rId11" imgW="736280" imgH="215806" progId="Equation.DSMT4">
                    <p:embed/>
                  </p:oleObj>
                </mc:Choice>
                <mc:Fallback>
                  <p:oleObj name="Equation" r:id="rId11" imgW="736280" imgH="215806" progId="Equation.DSMT4">
                    <p:embed/>
                    <p:pic>
                      <p:nvPicPr>
                        <p:cNvPr id="114701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1365"/>
                          <a:ext cx="87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2" name="Object 23"/>
            <p:cNvGraphicFramePr>
              <a:graphicFrameLocks noChangeAspect="1"/>
            </p:cNvGraphicFramePr>
            <p:nvPr/>
          </p:nvGraphicFramePr>
          <p:xfrm>
            <a:off x="2974" y="1846"/>
            <a:ext cx="90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9" name="Equation" r:id="rId13" imgW="761669" imgH="215806" progId="Equation.DSMT4">
                    <p:embed/>
                  </p:oleObj>
                </mc:Choice>
                <mc:Fallback>
                  <p:oleObj name="Equation" r:id="rId13" imgW="761669" imgH="215806" progId="Equation.DSMT4">
                    <p:embed/>
                    <p:pic>
                      <p:nvPicPr>
                        <p:cNvPr id="114702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" y="1846"/>
                          <a:ext cx="90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03" name="Freeform 24"/>
            <p:cNvSpPr>
              <a:spLocks/>
            </p:cNvSpPr>
            <p:nvPr/>
          </p:nvSpPr>
          <p:spPr bwMode="auto">
            <a:xfrm>
              <a:off x="1359" y="1480"/>
              <a:ext cx="2521" cy="767"/>
            </a:xfrm>
            <a:custGeom>
              <a:avLst/>
              <a:gdLst>
                <a:gd name="T0" fmla="*/ 0 w 2521"/>
                <a:gd name="T1" fmla="*/ 0 h 767"/>
                <a:gd name="T2" fmla="*/ 1177 w 2521"/>
                <a:gd name="T3" fmla="*/ 575 h 767"/>
                <a:gd name="T4" fmla="*/ 2521 w 2521"/>
                <a:gd name="T5" fmla="*/ 767 h 767"/>
                <a:gd name="T6" fmla="*/ 0 60000 65536"/>
                <a:gd name="T7" fmla="*/ 0 60000 65536"/>
                <a:gd name="T8" fmla="*/ 0 60000 65536"/>
                <a:gd name="T9" fmla="*/ 0 w 2521"/>
                <a:gd name="T10" fmla="*/ 0 h 767"/>
                <a:gd name="T11" fmla="*/ 2521 w 2521"/>
                <a:gd name="T12" fmla="*/ 767 h 7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1" h="767">
                  <a:moveTo>
                    <a:pt x="0" y="0"/>
                  </a:moveTo>
                  <a:cubicBezTo>
                    <a:pt x="196" y="95"/>
                    <a:pt x="757" y="447"/>
                    <a:pt x="1177" y="575"/>
                  </a:cubicBezTo>
                  <a:cubicBezTo>
                    <a:pt x="1597" y="703"/>
                    <a:pt x="2289" y="735"/>
                    <a:pt x="2521" y="767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4" name="Freeform 25"/>
            <p:cNvSpPr>
              <a:spLocks/>
            </p:cNvSpPr>
            <p:nvPr/>
          </p:nvSpPr>
          <p:spPr bwMode="auto">
            <a:xfrm>
              <a:off x="2741" y="1594"/>
              <a:ext cx="1487" cy="1742"/>
            </a:xfrm>
            <a:custGeom>
              <a:avLst/>
              <a:gdLst>
                <a:gd name="T0" fmla="*/ 0 w 1487"/>
                <a:gd name="T1" fmla="*/ 0 h 1742"/>
                <a:gd name="T2" fmla="*/ 227 w 1487"/>
                <a:gd name="T3" fmla="*/ 539 h 1742"/>
                <a:gd name="T4" fmla="*/ 641 w 1487"/>
                <a:gd name="T5" fmla="*/ 1109 h 1742"/>
                <a:gd name="T6" fmla="*/ 1109 w 1487"/>
                <a:gd name="T7" fmla="*/ 1536 h 1742"/>
                <a:gd name="T8" fmla="*/ 1487 w 1487"/>
                <a:gd name="T9" fmla="*/ 1742 h 1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7"/>
                <a:gd name="T16" fmla="*/ 0 h 1742"/>
                <a:gd name="T17" fmla="*/ 1487 w 1487"/>
                <a:gd name="T18" fmla="*/ 1742 h 1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7" h="1742">
                  <a:moveTo>
                    <a:pt x="0" y="0"/>
                  </a:moveTo>
                  <a:cubicBezTo>
                    <a:pt x="38" y="91"/>
                    <a:pt x="120" y="354"/>
                    <a:pt x="227" y="539"/>
                  </a:cubicBezTo>
                  <a:cubicBezTo>
                    <a:pt x="334" y="724"/>
                    <a:pt x="494" y="943"/>
                    <a:pt x="641" y="1109"/>
                  </a:cubicBezTo>
                  <a:cubicBezTo>
                    <a:pt x="788" y="1275"/>
                    <a:pt x="968" y="1431"/>
                    <a:pt x="1109" y="1536"/>
                  </a:cubicBezTo>
                  <a:cubicBezTo>
                    <a:pt x="1250" y="1641"/>
                    <a:pt x="1408" y="1699"/>
                    <a:pt x="1487" y="174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4705" name="Object 26"/>
            <p:cNvGraphicFramePr>
              <a:graphicFrameLocks noChangeAspect="1"/>
            </p:cNvGraphicFramePr>
            <p:nvPr/>
          </p:nvGraphicFramePr>
          <p:xfrm>
            <a:off x="3703" y="2853"/>
            <a:ext cx="92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0" name="Equation" r:id="rId15" imgW="774364" imgH="228501" progId="Equation.DSMT4">
                    <p:embed/>
                  </p:oleObj>
                </mc:Choice>
                <mc:Fallback>
                  <p:oleObj name="Equation" r:id="rId15" imgW="774364" imgH="228501" progId="Equation.DSMT4">
                    <p:embed/>
                    <p:pic>
                      <p:nvPicPr>
                        <p:cNvPr id="114705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" y="2853"/>
                          <a:ext cx="92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6" name="Object 27"/>
            <p:cNvGraphicFramePr>
              <a:graphicFrameLocks noChangeAspect="1"/>
            </p:cNvGraphicFramePr>
            <p:nvPr/>
          </p:nvGraphicFramePr>
          <p:xfrm>
            <a:off x="2312" y="2645"/>
            <a:ext cx="93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1" name="Equation" r:id="rId17" imgW="787400" imgH="228600" progId="Equation.DSMT4">
                    <p:embed/>
                  </p:oleObj>
                </mc:Choice>
                <mc:Fallback>
                  <p:oleObj name="Equation" r:id="rId17" imgW="787400" imgH="228600" progId="Equation.DSMT4">
                    <p:embed/>
                    <p:pic>
                      <p:nvPicPr>
                        <p:cNvPr id="114706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2" y="2645"/>
                          <a:ext cx="93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07" name="Freeform 28"/>
            <p:cNvSpPr>
              <a:spLocks/>
            </p:cNvSpPr>
            <p:nvPr/>
          </p:nvSpPr>
          <p:spPr bwMode="auto">
            <a:xfrm>
              <a:off x="2367" y="2933"/>
              <a:ext cx="1584" cy="736"/>
            </a:xfrm>
            <a:custGeom>
              <a:avLst/>
              <a:gdLst>
                <a:gd name="T0" fmla="*/ 4 w 1584"/>
                <a:gd name="T1" fmla="*/ 0 h 736"/>
                <a:gd name="T2" fmla="*/ 259 w 1584"/>
                <a:gd name="T3" fmla="*/ 66 h 736"/>
                <a:gd name="T4" fmla="*/ 768 w 1584"/>
                <a:gd name="T5" fmla="*/ 173 h 736"/>
                <a:gd name="T6" fmla="*/ 1220 w 1584"/>
                <a:gd name="T7" fmla="*/ 230 h 736"/>
                <a:gd name="T8" fmla="*/ 1584 w 1584"/>
                <a:gd name="T9" fmla="*/ 256 h 736"/>
                <a:gd name="T10" fmla="*/ 1584 w 1584"/>
                <a:gd name="T11" fmla="*/ 736 h 736"/>
                <a:gd name="T12" fmla="*/ 0 w 1584"/>
                <a:gd name="T13" fmla="*/ 736 h 736"/>
                <a:gd name="T14" fmla="*/ 4 w 1584"/>
                <a:gd name="T15" fmla="*/ 0 h 7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84"/>
                <a:gd name="T25" fmla="*/ 0 h 736"/>
                <a:gd name="T26" fmla="*/ 1584 w 1584"/>
                <a:gd name="T27" fmla="*/ 736 h 7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84" h="736">
                  <a:moveTo>
                    <a:pt x="4" y="0"/>
                  </a:moveTo>
                  <a:lnTo>
                    <a:pt x="259" y="66"/>
                  </a:lnTo>
                  <a:cubicBezTo>
                    <a:pt x="386" y="95"/>
                    <a:pt x="608" y="146"/>
                    <a:pt x="768" y="173"/>
                  </a:cubicBezTo>
                  <a:cubicBezTo>
                    <a:pt x="928" y="200"/>
                    <a:pt x="1084" y="216"/>
                    <a:pt x="1220" y="230"/>
                  </a:cubicBezTo>
                  <a:lnTo>
                    <a:pt x="1584" y="256"/>
                  </a:lnTo>
                  <a:lnTo>
                    <a:pt x="1584" y="736"/>
                  </a:lnTo>
                  <a:lnTo>
                    <a:pt x="0" y="73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B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8" name="Freeform 29"/>
            <p:cNvSpPr>
              <a:spLocks/>
            </p:cNvSpPr>
            <p:nvPr/>
          </p:nvSpPr>
          <p:spPr bwMode="auto">
            <a:xfrm>
              <a:off x="1623" y="1610"/>
              <a:ext cx="744" cy="2059"/>
            </a:xfrm>
            <a:custGeom>
              <a:avLst/>
              <a:gdLst>
                <a:gd name="T0" fmla="*/ 0 w 744"/>
                <a:gd name="T1" fmla="*/ 0 h 2059"/>
                <a:gd name="T2" fmla="*/ 74 w 744"/>
                <a:gd name="T3" fmla="*/ 296 h 2059"/>
                <a:gd name="T4" fmla="*/ 238 w 744"/>
                <a:gd name="T5" fmla="*/ 715 h 2059"/>
                <a:gd name="T6" fmla="*/ 518 w 744"/>
                <a:gd name="T7" fmla="*/ 1093 h 2059"/>
                <a:gd name="T8" fmla="*/ 744 w 744"/>
                <a:gd name="T9" fmla="*/ 1291 h 2059"/>
                <a:gd name="T10" fmla="*/ 744 w 744"/>
                <a:gd name="T11" fmla="*/ 2059 h 2059"/>
                <a:gd name="T12" fmla="*/ 0 w 744"/>
                <a:gd name="T13" fmla="*/ 2055 h 2059"/>
                <a:gd name="T14" fmla="*/ 0 w 744"/>
                <a:gd name="T15" fmla="*/ 0 h 20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44"/>
                <a:gd name="T25" fmla="*/ 0 h 2059"/>
                <a:gd name="T26" fmla="*/ 744 w 744"/>
                <a:gd name="T27" fmla="*/ 2059 h 20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44" h="2059">
                  <a:moveTo>
                    <a:pt x="0" y="0"/>
                  </a:moveTo>
                  <a:lnTo>
                    <a:pt x="74" y="296"/>
                  </a:lnTo>
                  <a:cubicBezTo>
                    <a:pt x="114" y="415"/>
                    <a:pt x="164" y="582"/>
                    <a:pt x="238" y="715"/>
                  </a:cubicBezTo>
                  <a:cubicBezTo>
                    <a:pt x="312" y="848"/>
                    <a:pt x="434" y="997"/>
                    <a:pt x="518" y="1093"/>
                  </a:cubicBezTo>
                  <a:lnTo>
                    <a:pt x="744" y="1291"/>
                  </a:lnTo>
                  <a:lnTo>
                    <a:pt x="744" y="2059"/>
                  </a:lnTo>
                  <a:lnTo>
                    <a:pt x="0" y="2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9" name="Freeform 30"/>
            <p:cNvSpPr>
              <a:spLocks/>
            </p:cNvSpPr>
            <p:nvPr/>
          </p:nvSpPr>
          <p:spPr bwMode="auto">
            <a:xfrm>
              <a:off x="1409" y="2407"/>
              <a:ext cx="3164" cy="806"/>
            </a:xfrm>
            <a:custGeom>
              <a:avLst/>
              <a:gdLst>
                <a:gd name="T0" fmla="*/ 3164 w 3164"/>
                <a:gd name="T1" fmla="*/ 806 h 806"/>
                <a:gd name="T2" fmla="*/ 2542 w 3164"/>
                <a:gd name="T3" fmla="*/ 782 h 806"/>
                <a:gd name="T4" fmla="*/ 1858 w 3164"/>
                <a:gd name="T5" fmla="*/ 723 h 806"/>
                <a:gd name="T6" fmla="*/ 1003 w 3164"/>
                <a:gd name="T7" fmla="*/ 526 h 806"/>
                <a:gd name="T8" fmla="*/ 460 w 3164"/>
                <a:gd name="T9" fmla="*/ 288 h 806"/>
                <a:gd name="T10" fmla="*/ 0 w 3164"/>
                <a:gd name="T11" fmla="*/ 0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64"/>
                <a:gd name="T19" fmla="*/ 0 h 806"/>
                <a:gd name="T20" fmla="*/ 3164 w 3164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64" h="806">
                  <a:moveTo>
                    <a:pt x="3164" y="806"/>
                  </a:moveTo>
                  <a:cubicBezTo>
                    <a:pt x="3060" y="804"/>
                    <a:pt x="2760" y="796"/>
                    <a:pt x="2542" y="782"/>
                  </a:cubicBezTo>
                  <a:cubicBezTo>
                    <a:pt x="2324" y="768"/>
                    <a:pt x="2114" y="766"/>
                    <a:pt x="1858" y="723"/>
                  </a:cubicBezTo>
                  <a:cubicBezTo>
                    <a:pt x="1602" y="680"/>
                    <a:pt x="1236" y="598"/>
                    <a:pt x="1003" y="526"/>
                  </a:cubicBezTo>
                  <a:cubicBezTo>
                    <a:pt x="770" y="454"/>
                    <a:pt x="627" y="376"/>
                    <a:pt x="460" y="288"/>
                  </a:cubicBezTo>
                  <a:cubicBezTo>
                    <a:pt x="293" y="200"/>
                    <a:pt x="96" y="60"/>
                    <a:pt x="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10" name="Freeform 31"/>
            <p:cNvSpPr>
              <a:spLocks/>
            </p:cNvSpPr>
            <p:nvPr/>
          </p:nvSpPr>
          <p:spPr bwMode="auto">
            <a:xfrm>
              <a:off x="1569" y="1330"/>
              <a:ext cx="1417" cy="2002"/>
            </a:xfrm>
            <a:custGeom>
              <a:avLst/>
              <a:gdLst>
                <a:gd name="T0" fmla="*/ 1417 w 1417"/>
                <a:gd name="T1" fmla="*/ 2002 h 2002"/>
                <a:gd name="T2" fmla="*/ 797 w 1417"/>
                <a:gd name="T3" fmla="*/ 1578 h 2002"/>
                <a:gd name="T4" fmla="*/ 419 w 1417"/>
                <a:gd name="T5" fmla="*/ 1183 h 2002"/>
                <a:gd name="T6" fmla="*/ 189 w 1417"/>
                <a:gd name="T7" fmla="*/ 764 h 2002"/>
                <a:gd name="T8" fmla="*/ 49 w 1417"/>
                <a:gd name="T9" fmla="*/ 263 h 2002"/>
                <a:gd name="T10" fmla="*/ 0 w 1417"/>
                <a:gd name="T11" fmla="*/ 0 h 20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17"/>
                <a:gd name="T19" fmla="*/ 0 h 2002"/>
                <a:gd name="T20" fmla="*/ 1417 w 1417"/>
                <a:gd name="T21" fmla="*/ 2002 h 20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17" h="2002">
                  <a:moveTo>
                    <a:pt x="1417" y="2002"/>
                  </a:moveTo>
                  <a:cubicBezTo>
                    <a:pt x="1314" y="1931"/>
                    <a:pt x="963" y="1714"/>
                    <a:pt x="797" y="1578"/>
                  </a:cubicBezTo>
                  <a:cubicBezTo>
                    <a:pt x="631" y="1442"/>
                    <a:pt x="520" y="1319"/>
                    <a:pt x="419" y="1183"/>
                  </a:cubicBezTo>
                  <a:cubicBezTo>
                    <a:pt x="318" y="1047"/>
                    <a:pt x="251" y="917"/>
                    <a:pt x="189" y="764"/>
                  </a:cubicBezTo>
                  <a:cubicBezTo>
                    <a:pt x="127" y="611"/>
                    <a:pt x="80" y="390"/>
                    <a:pt x="49" y="263"/>
                  </a:cubicBezTo>
                  <a:cubicBezTo>
                    <a:pt x="18" y="136"/>
                    <a:pt x="10" y="55"/>
                    <a:pt x="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4711" name="Group 32"/>
            <p:cNvGrpSpPr>
              <a:grpSpLocks/>
            </p:cNvGrpSpPr>
            <p:nvPr/>
          </p:nvGrpSpPr>
          <p:grpSpPr bwMode="auto">
            <a:xfrm>
              <a:off x="1263" y="3669"/>
              <a:ext cx="3648" cy="288"/>
              <a:chOff x="1440" y="3456"/>
              <a:chExt cx="3648" cy="288"/>
            </a:xfrm>
          </p:grpSpPr>
          <p:graphicFrame>
            <p:nvGraphicFramePr>
              <p:cNvPr id="114721" name="Object 33"/>
              <p:cNvGraphicFramePr>
                <a:graphicFrameLocks noChangeAspect="1"/>
              </p:cNvGraphicFramePr>
              <p:nvPr/>
            </p:nvGraphicFramePr>
            <p:xfrm>
              <a:off x="4815" y="3481"/>
              <a:ext cx="225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2" name="Equation" r:id="rId19" imgW="152202" imgH="177569" progId="Equation.DSMT4">
                      <p:embed/>
                    </p:oleObj>
                  </mc:Choice>
                  <mc:Fallback>
                    <p:oleObj name="Equation" r:id="rId19" imgW="152202" imgH="177569" progId="Equation.DSMT4">
                      <p:embed/>
                      <p:pic>
                        <p:nvPicPr>
                          <p:cNvPr id="114721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5" y="3481"/>
                            <a:ext cx="225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4722" name="Line 34"/>
              <p:cNvSpPr>
                <a:spLocks noChangeShapeType="1"/>
              </p:cNvSpPr>
              <p:nvPr/>
            </p:nvSpPr>
            <p:spPr bwMode="auto">
              <a:xfrm>
                <a:off x="1440" y="3456"/>
                <a:ext cx="364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4712" name="Line 35"/>
            <p:cNvSpPr>
              <a:spLocks noChangeShapeType="1"/>
            </p:cNvSpPr>
            <p:nvPr/>
          </p:nvSpPr>
          <p:spPr bwMode="auto">
            <a:xfrm>
              <a:off x="3951" y="3189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13" name="Line 36"/>
            <p:cNvSpPr>
              <a:spLocks noChangeShapeType="1"/>
            </p:cNvSpPr>
            <p:nvPr/>
          </p:nvSpPr>
          <p:spPr bwMode="auto">
            <a:xfrm>
              <a:off x="1624" y="1605"/>
              <a:ext cx="0" cy="20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14" name="Line 37"/>
            <p:cNvSpPr>
              <a:spLocks noChangeShapeType="1"/>
            </p:cNvSpPr>
            <p:nvPr/>
          </p:nvSpPr>
          <p:spPr bwMode="auto">
            <a:xfrm>
              <a:off x="2367" y="2915"/>
              <a:ext cx="0" cy="7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4715" name="Object 38"/>
            <p:cNvGraphicFramePr>
              <a:graphicFrameLocks noChangeAspect="1"/>
            </p:cNvGraphicFramePr>
            <p:nvPr/>
          </p:nvGraphicFramePr>
          <p:xfrm>
            <a:off x="3934" y="2085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3" name="Equation" r:id="rId21" imgW="164885" imgH="215619" progId="Equation.DSMT4">
                    <p:embed/>
                  </p:oleObj>
                </mc:Choice>
                <mc:Fallback>
                  <p:oleObj name="Equation" r:id="rId21" imgW="164885" imgH="215619" progId="Equation.DSMT4">
                    <p:embed/>
                    <p:pic>
                      <p:nvPicPr>
                        <p:cNvPr id="114715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4" y="2085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16" name="Object 39"/>
            <p:cNvGraphicFramePr>
              <a:graphicFrameLocks noChangeAspect="1"/>
            </p:cNvGraphicFramePr>
            <p:nvPr/>
          </p:nvGraphicFramePr>
          <p:xfrm>
            <a:off x="4623" y="3045"/>
            <a:ext cx="23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4" name="Equation" r:id="rId23" imgW="152334" imgH="228501" progId="Equation.DSMT4">
                    <p:embed/>
                  </p:oleObj>
                </mc:Choice>
                <mc:Fallback>
                  <p:oleObj name="Equation" r:id="rId23" imgW="152334" imgH="228501" progId="Equation.DSMT4">
                    <p:embed/>
                    <p:pic>
                      <p:nvPicPr>
                        <p:cNvPr id="114716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3" y="3045"/>
                          <a:ext cx="23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17" name="Object 40"/>
            <p:cNvGraphicFramePr>
              <a:graphicFrameLocks noChangeAspect="1"/>
            </p:cNvGraphicFramePr>
            <p:nvPr/>
          </p:nvGraphicFramePr>
          <p:xfrm>
            <a:off x="1497" y="3757"/>
            <a:ext cx="19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5" name="Equation" r:id="rId25" imgW="126835" imgH="139518" progId="Equation.DSMT4">
                    <p:embed/>
                  </p:oleObj>
                </mc:Choice>
                <mc:Fallback>
                  <p:oleObj name="Equation" r:id="rId25" imgW="126835" imgH="139518" progId="Equation.DSMT4">
                    <p:embed/>
                    <p:pic>
                      <p:nvPicPr>
                        <p:cNvPr id="114717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3757"/>
                          <a:ext cx="19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18" name="Object 41"/>
            <p:cNvGraphicFramePr>
              <a:graphicFrameLocks noChangeAspect="1"/>
            </p:cNvGraphicFramePr>
            <p:nvPr/>
          </p:nvGraphicFramePr>
          <p:xfrm>
            <a:off x="2884" y="3688"/>
            <a:ext cx="1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6" name="Equation" r:id="rId27" imgW="126725" imgH="177415" progId="Equation.DSMT4">
                    <p:embed/>
                  </p:oleObj>
                </mc:Choice>
                <mc:Fallback>
                  <p:oleObj name="Equation" r:id="rId27" imgW="126725" imgH="177415" progId="Equation.DSMT4">
                    <p:embed/>
                    <p:pic>
                      <p:nvPicPr>
                        <p:cNvPr id="114718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4" y="3688"/>
                          <a:ext cx="19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19" name="Object 42"/>
            <p:cNvGraphicFramePr>
              <a:graphicFrameLocks noChangeAspect="1"/>
            </p:cNvGraphicFramePr>
            <p:nvPr/>
          </p:nvGraphicFramePr>
          <p:xfrm>
            <a:off x="3847" y="3717"/>
            <a:ext cx="17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7" name="Equation" r:id="rId29" imgW="114201" imgH="139579" progId="Equation.DSMT4">
                    <p:embed/>
                  </p:oleObj>
                </mc:Choice>
                <mc:Fallback>
                  <p:oleObj name="Equation" r:id="rId29" imgW="114201" imgH="139579" progId="Equation.DSMT4">
                    <p:embed/>
                    <p:pic>
                      <p:nvPicPr>
                        <p:cNvPr id="114719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3717"/>
                          <a:ext cx="17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20" name="Object 43"/>
            <p:cNvGraphicFramePr>
              <a:graphicFrameLocks noChangeAspect="1"/>
            </p:cNvGraphicFramePr>
            <p:nvPr/>
          </p:nvGraphicFramePr>
          <p:xfrm>
            <a:off x="2285" y="3688"/>
            <a:ext cx="21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8" name="Equation" r:id="rId31" imgW="139579" imgH="177646" progId="Equation.DSMT4">
                    <p:embed/>
                  </p:oleObj>
                </mc:Choice>
                <mc:Fallback>
                  <p:oleObj name="Equation" r:id="rId31" imgW="139579" imgH="177646" progId="Equation.DSMT4">
                    <p:embed/>
                    <p:pic>
                      <p:nvPicPr>
                        <p:cNvPr id="11472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" y="3688"/>
                          <a:ext cx="21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560148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4" grpId="0"/>
      <p:bldP spid="2805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reeform 2"/>
          <p:cNvSpPr>
            <a:spLocks/>
          </p:cNvSpPr>
          <p:nvPr/>
        </p:nvSpPr>
        <p:spPr bwMode="auto">
          <a:xfrm>
            <a:off x="4716463" y="3390900"/>
            <a:ext cx="1555750" cy="2452688"/>
          </a:xfrm>
          <a:custGeom>
            <a:avLst/>
            <a:gdLst>
              <a:gd name="T0" fmla="*/ 0 w 980"/>
              <a:gd name="T1" fmla="*/ 0 h 1545"/>
              <a:gd name="T2" fmla="*/ 2147483646 w 980"/>
              <a:gd name="T3" fmla="*/ 2147483646 h 1545"/>
              <a:gd name="T4" fmla="*/ 2147483646 w 980"/>
              <a:gd name="T5" fmla="*/ 2147483646 h 1545"/>
              <a:gd name="T6" fmla="*/ 2147483646 w 980"/>
              <a:gd name="T7" fmla="*/ 2147483646 h 1545"/>
              <a:gd name="T8" fmla="*/ 2147483646 w 980"/>
              <a:gd name="T9" fmla="*/ 2147483646 h 1545"/>
              <a:gd name="T10" fmla="*/ 2147483646 w 980"/>
              <a:gd name="T11" fmla="*/ 2147483646 h 1545"/>
              <a:gd name="T12" fmla="*/ 0 w 980"/>
              <a:gd name="T13" fmla="*/ 2147483646 h 1545"/>
              <a:gd name="T14" fmla="*/ 0 w 980"/>
              <a:gd name="T15" fmla="*/ 0 h 1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80"/>
              <a:gd name="T25" fmla="*/ 0 h 1545"/>
              <a:gd name="T26" fmla="*/ 980 w 980"/>
              <a:gd name="T27" fmla="*/ 1545 h 15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80" h="1545">
                <a:moveTo>
                  <a:pt x="0" y="0"/>
                </a:moveTo>
                <a:lnTo>
                  <a:pt x="123" y="197"/>
                </a:lnTo>
                <a:cubicBezTo>
                  <a:pt x="197" y="296"/>
                  <a:pt x="333" y="470"/>
                  <a:pt x="444" y="592"/>
                </a:cubicBezTo>
                <a:cubicBezTo>
                  <a:pt x="555" y="714"/>
                  <a:pt x="700" y="852"/>
                  <a:pt x="789" y="929"/>
                </a:cubicBezTo>
                <a:lnTo>
                  <a:pt x="980" y="1053"/>
                </a:lnTo>
                <a:lnTo>
                  <a:pt x="980" y="1533"/>
                </a:lnTo>
                <a:lnTo>
                  <a:pt x="0" y="154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1547813" y="1738313"/>
            <a:ext cx="457200" cy="4114800"/>
            <a:chOff x="1152" y="864"/>
            <a:chExt cx="288" cy="2592"/>
          </a:xfrm>
        </p:grpSpPr>
        <p:sp>
          <p:nvSpPr>
            <p:cNvPr id="115743" name="Line 4"/>
            <p:cNvSpPr>
              <a:spLocks noChangeShapeType="1"/>
            </p:cNvSpPr>
            <p:nvPr/>
          </p:nvSpPr>
          <p:spPr bwMode="auto">
            <a:xfrm flipV="1">
              <a:off x="1440" y="960"/>
              <a:ext cx="0" cy="24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5744" name="Object 5"/>
            <p:cNvGraphicFramePr>
              <a:graphicFrameLocks noChangeAspect="1"/>
            </p:cNvGraphicFramePr>
            <p:nvPr/>
          </p:nvGraphicFramePr>
          <p:xfrm>
            <a:off x="1152" y="864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8" name="Equation" r:id="rId3" imgW="152268" imgH="164957" progId="Equation.DSMT4">
                    <p:embed/>
                  </p:oleObj>
                </mc:Choice>
                <mc:Fallback>
                  <p:oleObj name="Equation" r:id="rId3" imgW="152268" imgH="164957" progId="Equation.DSMT4">
                    <p:embed/>
                    <p:pic>
                      <p:nvPicPr>
                        <p:cNvPr id="11574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864"/>
                          <a:ext cx="22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716" name="Freeform 6"/>
          <p:cNvSpPr>
            <a:spLocks/>
          </p:cNvSpPr>
          <p:nvPr/>
        </p:nvSpPr>
        <p:spPr bwMode="auto">
          <a:xfrm>
            <a:off x="2560638" y="2555875"/>
            <a:ext cx="2139950" cy="3275013"/>
          </a:xfrm>
          <a:custGeom>
            <a:avLst/>
            <a:gdLst>
              <a:gd name="T0" fmla="*/ 0 w 1348"/>
              <a:gd name="T1" fmla="*/ 0 h 2063"/>
              <a:gd name="T2" fmla="*/ 2147483646 w 1348"/>
              <a:gd name="T3" fmla="*/ 2147483646 h 2063"/>
              <a:gd name="T4" fmla="*/ 2147483646 w 1348"/>
              <a:gd name="T5" fmla="*/ 2147483646 h 2063"/>
              <a:gd name="T6" fmla="*/ 2147483646 w 1348"/>
              <a:gd name="T7" fmla="*/ 2147483646 h 2063"/>
              <a:gd name="T8" fmla="*/ 2147483646 w 1348"/>
              <a:gd name="T9" fmla="*/ 2147483646 h 2063"/>
              <a:gd name="T10" fmla="*/ 2147483646 w 1348"/>
              <a:gd name="T11" fmla="*/ 2147483646 h 2063"/>
              <a:gd name="T12" fmla="*/ 2147483646 w 1348"/>
              <a:gd name="T13" fmla="*/ 2147483646 h 2063"/>
              <a:gd name="T14" fmla="*/ 0 w 1348"/>
              <a:gd name="T15" fmla="*/ 2147483646 h 2063"/>
              <a:gd name="T16" fmla="*/ 0 w 1348"/>
              <a:gd name="T17" fmla="*/ 0 h 20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48"/>
              <a:gd name="T28" fmla="*/ 0 h 2063"/>
              <a:gd name="T29" fmla="*/ 1348 w 1348"/>
              <a:gd name="T30" fmla="*/ 2063 h 206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48" h="2063">
                <a:moveTo>
                  <a:pt x="0" y="0"/>
                </a:moveTo>
                <a:lnTo>
                  <a:pt x="313" y="164"/>
                </a:lnTo>
                <a:cubicBezTo>
                  <a:pt x="406" y="210"/>
                  <a:pt x="482" y="243"/>
                  <a:pt x="559" y="279"/>
                </a:cubicBezTo>
                <a:cubicBezTo>
                  <a:pt x="636" y="315"/>
                  <a:pt x="681" y="346"/>
                  <a:pt x="773" y="378"/>
                </a:cubicBezTo>
                <a:cubicBezTo>
                  <a:pt x="865" y="410"/>
                  <a:pt x="1014" y="446"/>
                  <a:pt x="1110" y="469"/>
                </a:cubicBezTo>
                <a:lnTo>
                  <a:pt x="1348" y="518"/>
                </a:lnTo>
                <a:lnTo>
                  <a:pt x="1348" y="2063"/>
                </a:lnTo>
                <a:lnTo>
                  <a:pt x="0" y="2063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7" name="Line 7"/>
          <p:cNvSpPr>
            <a:spLocks noChangeShapeType="1"/>
          </p:cNvSpPr>
          <p:nvPr/>
        </p:nvSpPr>
        <p:spPr bwMode="auto">
          <a:xfrm>
            <a:off x="4711700" y="3386138"/>
            <a:ext cx="0" cy="2438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18" name="Object 8"/>
          <p:cNvGraphicFramePr>
            <a:graphicFrameLocks noChangeAspect="1"/>
          </p:cNvGraphicFramePr>
          <p:nvPr/>
        </p:nvGraphicFramePr>
        <p:xfrm>
          <a:off x="2616200" y="2166938"/>
          <a:ext cx="13874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736280" imgH="215806" progId="Equation.DSMT4">
                  <p:embed/>
                </p:oleObj>
              </mc:Choice>
              <mc:Fallback>
                <p:oleObj name="Equation" r:id="rId5" imgW="736280" imgH="215806" progId="Equation.DSMT4">
                  <p:embed/>
                  <p:pic>
                    <p:nvPicPr>
                      <p:cNvPr id="1157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166938"/>
                        <a:ext cx="13874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9"/>
          <p:cNvGraphicFramePr>
            <a:graphicFrameLocks noChangeAspect="1"/>
          </p:cNvGraphicFramePr>
          <p:nvPr/>
        </p:nvGraphicFramePr>
        <p:xfrm>
          <a:off x="4721225" y="2930525"/>
          <a:ext cx="14414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761669" imgH="215806" progId="Equation.DSMT4">
                  <p:embed/>
                </p:oleObj>
              </mc:Choice>
              <mc:Fallback>
                <p:oleObj name="Equation" r:id="rId7" imgW="761669" imgH="215806" progId="Equation.DSMT4">
                  <p:embed/>
                  <p:pic>
                    <p:nvPicPr>
                      <p:cNvPr id="11571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2930525"/>
                        <a:ext cx="14414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0" name="Freeform 10"/>
          <p:cNvSpPr>
            <a:spLocks/>
          </p:cNvSpPr>
          <p:nvPr/>
        </p:nvSpPr>
        <p:spPr bwMode="auto">
          <a:xfrm>
            <a:off x="2157413" y="2349500"/>
            <a:ext cx="4002087" cy="1217613"/>
          </a:xfrm>
          <a:custGeom>
            <a:avLst/>
            <a:gdLst>
              <a:gd name="T0" fmla="*/ 0 w 2521"/>
              <a:gd name="T1" fmla="*/ 0 h 767"/>
              <a:gd name="T2" fmla="*/ 2147483646 w 2521"/>
              <a:gd name="T3" fmla="*/ 2147483646 h 767"/>
              <a:gd name="T4" fmla="*/ 2147483646 w 2521"/>
              <a:gd name="T5" fmla="*/ 2147483646 h 767"/>
              <a:gd name="T6" fmla="*/ 0 60000 65536"/>
              <a:gd name="T7" fmla="*/ 0 60000 65536"/>
              <a:gd name="T8" fmla="*/ 0 60000 65536"/>
              <a:gd name="T9" fmla="*/ 0 w 2521"/>
              <a:gd name="T10" fmla="*/ 0 h 767"/>
              <a:gd name="T11" fmla="*/ 2521 w 2521"/>
              <a:gd name="T12" fmla="*/ 767 h 7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1" h="767">
                <a:moveTo>
                  <a:pt x="0" y="0"/>
                </a:moveTo>
                <a:cubicBezTo>
                  <a:pt x="196" y="95"/>
                  <a:pt x="757" y="447"/>
                  <a:pt x="1177" y="575"/>
                </a:cubicBezTo>
                <a:cubicBezTo>
                  <a:pt x="1597" y="703"/>
                  <a:pt x="2289" y="735"/>
                  <a:pt x="2521" y="767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1" name="Freeform 11"/>
          <p:cNvSpPr>
            <a:spLocks/>
          </p:cNvSpPr>
          <p:nvPr/>
        </p:nvSpPr>
        <p:spPr bwMode="auto">
          <a:xfrm>
            <a:off x="4351338" y="2530475"/>
            <a:ext cx="2360612" cy="2765425"/>
          </a:xfrm>
          <a:custGeom>
            <a:avLst/>
            <a:gdLst>
              <a:gd name="T0" fmla="*/ 0 w 1487"/>
              <a:gd name="T1" fmla="*/ 0 h 1742"/>
              <a:gd name="T2" fmla="*/ 2147483646 w 1487"/>
              <a:gd name="T3" fmla="*/ 2147483646 h 1742"/>
              <a:gd name="T4" fmla="*/ 2147483646 w 1487"/>
              <a:gd name="T5" fmla="*/ 2147483646 h 1742"/>
              <a:gd name="T6" fmla="*/ 2147483646 w 1487"/>
              <a:gd name="T7" fmla="*/ 2147483646 h 1742"/>
              <a:gd name="T8" fmla="*/ 2147483646 w 1487"/>
              <a:gd name="T9" fmla="*/ 2147483646 h 1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7"/>
              <a:gd name="T16" fmla="*/ 0 h 1742"/>
              <a:gd name="T17" fmla="*/ 1487 w 1487"/>
              <a:gd name="T18" fmla="*/ 1742 h 1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7" h="1742">
                <a:moveTo>
                  <a:pt x="0" y="0"/>
                </a:moveTo>
                <a:cubicBezTo>
                  <a:pt x="38" y="91"/>
                  <a:pt x="120" y="354"/>
                  <a:pt x="227" y="539"/>
                </a:cubicBezTo>
                <a:cubicBezTo>
                  <a:pt x="334" y="724"/>
                  <a:pt x="494" y="943"/>
                  <a:pt x="641" y="1109"/>
                </a:cubicBezTo>
                <a:cubicBezTo>
                  <a:pt x="788" y="1275"/>
                  <a:pt x="968" y="1431"/>
                  <a:pt x="1109" y="1536"/>
                </a:cubicBezTo>
                <a:cubicBezTo>
                  <a:pt x="1250" y="1641"/>
                  <a:pt x="1408" y="1699"/>
                  <a:pt x="1487" y="1742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2" name="Object 12"/>
          <p:cNvGraphicFramePr>
            <a:graphicFrameLocks noChangeAspect="1"/>
          </p:cNvGraphicFramePr>
          <p:nvPr/>
        </p:nvGraphicFramePr>
        <p:xfrm>
          <a:off x="5878513" y="4529138"/>
          <a:ext cx="14652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9" imgW="774364" imgH="228501" progId="Equation.DSMT4">
                  <p:embed/>
                </p:oleObj>
              </mc:Choice>
              <mc:Fallback>
                <p:oleObj name="Equation" r:id="rId9" imgW="774364" imgH="228501" progId="Equation.DSMT4">
                  <p:embed/>
                  <p:pic>
                    <p:nvPicPr>
                      <p:cNvPr id="1157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4529138"/>
                        <a:ext cx="14652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3" name="Object 13"/>
          <p:cNvGraphicFramePr>
            <a:graphicFrameLocks noChangeAspect="1"/>
          </p:cNvGraphicFramePr>
          <p:nvPr/>
        </p:nvGraphicFramePr>
        <p:xfrm>
          <a:off x="3670300" y="4198938"/>
          <a:ext cx="14843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1" imgW="787400" imgH="228600" progId="Equation.DSMT4">
                  <p:embed/>
                </p:oleObj>
              </mc:Choice>
              <mc:Fallback>
                <p:oleObj name="Equation" r:id="rId11" imgW="787400" imgH="228600" progId="Equation.DSMT4">
                  <p:embed/>
                  <p:pic>
                    <p:nvPicPr>
                      <p:cNvPr id="11572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4198938"/>
                        <a:ext cx="14843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4" name="Freeform 14"/>
          <p:cNvSpPr>
            <a:spLocks/>
          </p:cNvSpPr>
          <p:nvPr/>
        </p:nvSpPr>
        <p:spPr bwMode="auto">
          <a:xfrm>
            <a:off x="3757613" y="4656138"/>
            <a:ext cx="2514600" cy="1168400"/>
          </a:xfrm>
          <a:custGeom>
            <a:avLst/>
            <a:gdLst>
              <a:gd name="T0" fmla="*/ 2147483646 w 1584"/>
              <a:gd name="T1" fmla="*/ 0 h 736"/>
              <a:gd name="T2" fmla="*/ 2147483646 w 1584"/>
              <a:gd name="T3" fmla="*/ 2147483646 h 736"/>
              <a:gd name="T4" fmla="*/ 2147483646 w 1584"/>
              <a:gd name="T5" fmla="*/ 2147483646 h 736"/>
              <a:gd name="T6" fmla="*/ 2147483646 w 1584"/>
              <a:gd name="T7" fmla="*/ 2147483646 h 736"/>
              <a:gd name="T8" fmla="*/ 2147483646 w 1584"/>
              <a:gd name="T9" fmla="*/ 2147483646 h 736"/>
              <a:gd name="T10" fmla="*/ 2147483646 w 1584"/>
              <a:gd name="T11" fmla="*/ 2147483646 h 736"/>
              <a:gd name="T12" fmla="*/ 0 w 1584"/>
              <a:gd name="T13" fmla="*/ 2147483646 h 736"/>
              <a:gd name="T14" fmla="*/ 2147483646 w 1584"/>
              <a:gd name="T15" fmla="*/ 0 h 7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84"/>
              <a:gd name="T25" fmla="*/ 0 h 736"/>
              <a:gd name="T26" fmla="*/ 1584 w 1584"/>
              <a:gd name="T27" fmla="*/ 736 h 7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84" h="736">
                <a:moveTo>
                  <a:pt x="4" y="0"/>
                </a:moveTo>
                <a:lnTo>
                  <a:pt x="259" y="66"/>
                </a:lnTo>
                <a:cubicBezTo>
                  <a:pt x="386" y="95"/>
                  <a:pt x="608" y="146"/>
                  <a:pt x="768" y="173"/>
                </a:cubicBezTo>
                <a:cubicBezTo>
                  <a:pt x="928" y="200"/>
                  <a:pt x="1084" y="216"/>
                  <a:pt x="1220" y="230"/>
                </a:cubicBezTo>
                <a:lnTo>
                  <a:pt x="1584" y="256"/>
                </a:lnTo>
                <a:lnTo>
                  <a:pt x="1584" y="736"/>
                </a:lnTo>
                <a:lnTo>
                  <a:pt x="0" y="736"/>
                </a:lnTo>
                <a:lnTo>
                  <a:pt x="4" y="0"/>
                </a:lnTo>
                <a:close/>
              </a:path>
            </a:pathLst>
          </a:custGeom>
          <a:solidFill>
            <a:srgbClr val="6B6B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095" name="Freeform 15"/>
          <p:cNvSpPr>
            <a:spLocks/>
          </p:cNvSpPr>
          <p:nvPr/>
        </p:nvSpPr>
        <p:spPr bwMode="auto">
          <a:xfrm>
            <a:off x="2576513" y="2555875"/>
            <a:ext cx="1181100" cy="3268663"/>
          </a:xfrm>
          <a:custGeom>
            <a:avLst/>
            <a:gdLst>
              <a:gd name="T0" fmla="*/ 0 w 744"/>
              <a:gd name="T1" fmla="*/ 0 h 2059"/>
              <a:gd name="T2" fmla="*/ 2147483646 w 744"/>
              <a:gd name="T3" fmla="*/ 2147483646 h 2059"/>
              <a:gd name="T4" fmla="*/ 2147483646 w 744"/>
              <a:gd name="T5" fmla="*/ 2147483646 h 2059"/>
              <a:gd name="T6" fmla="*/ 2147483646 w 744"/>
              <a:gd name="T7" fmla="*/ 2147483646 h 2059"/>
              <a:gd name="T8" fmla="*/ 2147483646 w 744"/>
              <a:gd name="T9" fmla="*/ 2147483646 h 2059"/>
              <a:gd name="T10" fmla="*/ 2147483646 w 744"/>
              <a:gd name="T11" fmla="*/ 2147483646 h 2059"/>
              <a:gd name="T12" fmla="*/ 0 w 744"/>
              <a:gd name="T13" fmla="*/ 2147483646 h 2059"/>
              <a:gd name="T14" fmla="*/ 0 w 744"/>
              <a:gd name="T15" fmla="*/ 0 h 20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44"/>
              <a:gd name="T25" fmla="*/ 0 h 2059"/>
              <a:gd name="T26" fmla="*/ 744 w 744"/>
              <a:gd name="T27" fmla="*/ 2059 h 20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44" h="2059">
                <a:moveTo>
                  <a:pt x="0" y="0"/>
                </a:moveTo>
                <a:lnTo>
                  <a:pt x="74" y="296"/>
                </a:lnTo>
                <a:cubicBezTo>
                  <a:pt x="114" y="415"/>
                  <a:pt x="164" y="582"/>
                  <a:pt x="238" y="715"/>
                </a:cubicBezTo>
                <a:cubicBezTo>
                  <a:pt x="312" y="848"/>
                  <a:pt x="434" y="997"/>
                  <a:pt x="518" y="1093"/>
                </a:cubicBezTo>
                <a:lnTo>
                  <a:pt x="744" y="1291"/>
                </a:lnTo>
                <a:lnTo>
                  <a:pt x="744" y="2059"/>
                </a:lnTo>
                <a:lnTo>
                  <a:pt x="0" y="2055"/>
                </a:lnTo>
                <a:lnTo>
                  <a:pt x="0" y="0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6" name="Freeform 19"/>
          <p:cNvSpPr>
            <a:spLocks/>
          </p:cNvSpPr>
          <p:nvPr/>
        </p:nvSpPr>
        <p:spPr bwMode="auto">
          <a:xfrm>
            <a:off x="2236788" y="3821113"/>
            <a:ext cx="5022850" cy="1279525"/>
          </a:xfrm>
          <a:custGeom>
            <a:avLst/>
            <a:gdLst>
              <a:gd name="T0" fmla="*/ 2147483646 w 3164"/>
              <a:gd name="T1" fmla="*/ 2147483646 h 806"/>
              <a:gd name="T2" fmla="*/ 2147483646 w 3164"/>
              <a:gd name="T3" fmla="*/ 2147483646 h 806"/>
              <a:gd name="T4" fmla="*/ 2147483646 w 3164"/>
              <a:gd name="T5" fmla="*/ 2147483646 h 806"/>
              <a:gd name="T6" fmla="*/ 2147483646 w 3164"/>
              <a:gd name="T7" fmla="*/ 2147483646 h 806"/>
              <a:gd name="T8" fmla="*/ 2147483646 w 3164"/>
              <a:gd name="T9" fmla="*/ 2147483646 h 806"/>
              <a:gd name="T10" fmla="*/ 0 w 3164"/>
              <a:gd name="T11" fmla="*/ 0 h 8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64"/>
              <a:gd name="T19" fmla="*/ 0 h 806"/>
              <a:gd name="T20" fmla="*/ 3164 w 3164"/>
              <a:gd name="T21" fmla="*/ 806 h 8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64" h="806">
                <a:moveTo>
                  <a:pt x="3164" y="806"/>
                </a:moveTo>
                <a:cubicBezTo>
                  <a:pt x="3060" y="804"/>
                  <a:pt x="2760" y="796"/>
                  <a:pt x="2542" y="782"/>
                </a:cubicBezTo>
                <a:cubicBezTo>
                  <a:pt x="2324" y="768"/>
                  <a:pt x="2114" y="766"/>
                  <a:pt x="1858" y="723"/>
                </a:cubicBezTo>
                <a:cubicBezTo>
                  <a:pt x="1602" y="680"/>
                  <a:pt x="1236" y="598"/>
                  <a:pt x="1003" y="526"/>
                </a:cubicBezTo>
                <a:cubicBezTo>
                  <a:pt x="770" y="454"/>
                  <a:pt x="627" y="376"/>
                  <a:pt x="460" y="288"/>
                </a:cubicBezTo>
                <a:cubicBezTo>
                  <a:pt x="293" y="200"/>
                  <a:pt x="96" y="60"/>
                  <a:pt x="0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100" name="Freeform 20"/>
          <p:cNvSpPr>
            <a:spLocks/>
          </p:cNvSpPr>
          <p:nvPr/>
        </p:nvSpPr>
        <p:spPr bwMode="auto">
          <a:xfrm>
            <a:off x="2490788" y="2111375"/>
            <a:ext cx="2249487" cy="3178175"/>
          </a:xfrm>
          <a:custGeom>
            <a:avLst/>
            <a:gdLst>
              <a:gd name="T0" fmla="*/ 2147483646 w 1417"/>
              <a:gd name="T1" fmla="*/ 2147483646 h 2002"/>
              <a:gd name="T2" fmla="*/ 2147483646 w 1417"/>
              <a:gd name="T3" fmla="*/ 2147483646 h 2002"/>
              <a:gd name="T4" fmla="*/ 2147483646 w 1417"/>
              <a:gd name="T5" fmla="*/ 2147483646 h 2002"/>
              <a:gd name="T6" fmla="*/ 2147483646 w 1417"/>
              <a:gd name="T7" fmla="*/ 2147483646 h 2002"/>
              <a:gd name="T8" fmla="*/ 2147483646 w 1417"/>
              <a:gd name="T9" fmla="*/ 2147483646 h 2002"/>
              <a:gd name="T10" fmla="*/ 0 w 1417"/>
              <a:gd name="T11" fmla="*/ 0 h 20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7"/>
              <a:gd name="T19" fmla="*/ 0 h 2002"/>
              <a:gd name="T20" fmla="*/ 1417 w 1417"/>
              <a:gd name="T21" fmla="*/ 2002 h 20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7" h="2002">
                <a:moveTo>
                  <a:pt x="1417" y="2002"/>
                </a:moveTo>
                <a:cubicBezTo>
                  <a:pt x="1314" y="1931"/>
                  <a:pt x="963" y="1714"/>
                  <a:pt x="797" y="1578"/>
                </a:cubicBezTo>
                <a:cubicBezTo>
                  <a:pt x="631" y="1442"/>
                  <a:pt x="520" y="1319"/>
                  <a:pt x="419" y="1183"/>
                </a:cubicBezTo>
                <a:cubicBezTo>
                  <a:pt x="318" y="1047"/>
                  <a:pt x="251" y="917"/>
                  <a:pt x="189" y="764"/>
                </a:cubicBezTo>
                <a:cubicBezTo>
                  <a:pt x="127" y="611"/>
                  <a:pt x="80" y="390"/>
                  <a:pt x="49" y="263"/>
                </a:cubicBezTo>
                <a:cubicBezTo>
                  <a:pt x="18" y="136"/>
                  <a:pt x="10" y="55"/>
                  <a:pt x="0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5728" name="Group 21"/>
          <p:cNvGrpSpPr>
            <a:grpSpLocks/>
          </p:cNvGrpSpPr>
          <p:nvPr/>
        </p:nvGrpSpPr>
        <p:grpSpPr bwMode="auto">
          <a:xfrm>
            <a:off x="2005013" y="5824538"/>
            <a:ext cx="5791200" cy="457200"/>
            <a:chOff x="1440" y="3456"/>
            <a:chExt cx="3648" cy="288"/>
          </a:xfrm>
        </p:grpSpPr>
        <p:graphicFrame>
          <p:nvGraphicFramePr>
            <p:cNvPr id="115741" name="Object 22"/>
            <p:cNvGraphicFramePr>
              <a:graphicFrameLocks noChangeAspect="1"/>
            </p:cNvGraphicFramePr>
            <p:nvPr/>
          </p:nvGraphicFramePr>
          <p:xfrm>
            <a:off x="4815" y="3481"/>
            <a:ext cx="22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3" name="Equation" r:id="rId13" imgW="152202" imgH="177569" progId="Equation.DSMT4">
                    <p:embed/>
                  </p:oleObj>
                </mc:Choice>
                <mc:Fallback>
                  <p:oleObj name="Equation" r:id="rId13" imgW="152202" imgH="177569" progId="Equation.DSMT4">
                    <p:embed/>
                    <p:pic>
                      <p:nvPicPr>
                        <p:cNvPr id="115741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" y="3481"/>
                          <a:ext cx="22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42" name="Line 23"/>
            <p:cNvSpPr>
              <a:spLocks noChangeShapeType="1"/>
            </p:cNvSpPr>
            <p:nvPr/>
          </p:nvSpPr>
          <p:spPr bwMode="auto">
            <a:xfrm>
              <a:off x="1440" y="3456"/>
              <a:ext cx="36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729" name="Line 24"/>
          <p:cNvSpPr>
            <a:spLocks noChangeShapeType="1"/>
          </p:cNvSpPr>
          <p:nvPr/>
        </p:nvSpPr>
        <p:spPr bwMode="auto">
          <a:xfrm>
            <a:off x="6272213" y="5062538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0" name="Line 25"/>
          <p:cNvSpPr>
            <a:spLocks noChangeShapeType="1"/>
          </p:cNvSpPr>
          <p:nvPr/>
        </p:nvSpPr>
        <p:spPr bwMode="auto">
          <a:xfrm>
            <a:off x="2578100" y="2547938"/>
            <a:ext cx="0" cy="32766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1" name="Line 26"/>
          <p:cNvSpPr>
            <a:spLocks noChangeShapeType="1"/>
          </p:cNvSpPr>
          <p:nvPr/>
        </p:nvSpPr>
        <p:spPr bwMode="auto">
          <a:xfrm>
            <a:off x="3757613" y="4627563"/>
            <a:ext cx="0" cy="11842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32" name="Object 27"/>
          <p:cNvGraphicFramePr>
            <a:graphicFrameLocks noChangeAspect="1"/>
          </p:cNvGraphicFramePr>
          <p:nvPr/>
        </p:nvGraphicFramePr>
        <p:xfrm>
          <a:off x="6245225" y="3309938"/>
          <a:ext cx="407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15" imgW="164885" imgH="215619" progId="Equation.DSMT4">
                  <p:embed/>
                </p:oleObj>
              </mc:Choice>
              <mc:Fallback>
                <p:oleObj name="Equation" r:id="rId15" imgW="164885" imgH="215619" progId="Equation.DSMT4">
                  <p:embed/>
                  <p:pic>
                    <p:nvPicPr>
                      <p:cNvPr id="11573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5" y="3309938"/>
                        <a:ext cx="407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3" name="Object 28"/>
          <p:cNvGraphicFramePr>
            <a:graphicFrameLocks noChangeAspect="1"/>
          </p:cNvGraphicFramePr>
          <p:nvPr/>
        </p:nvGraphicFramePr>
        <p:xfrm>
          <a:off x="7339013" y="4833938"/>
          <a:ext cx="3762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17" imgW="152334" imgH="228501" progId="Equation.DSMT4">
                  <p:embed/>
                </p:oleObj>
              </mc:Choice>
              <mc:Fallback>
                <p:oleObj name="Equation" r:id="rId17" imgW="152334" imgH="228501" progId="Equation.DSMT4">
                  <p:embed/>
                  <p:pic>
                    <p:nvPicPr>
                      <p:cNvPr id="115733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4833938"/>
                        <a:ext cx="3762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4" name="Text Box 29"/>
          <p:cNvSpPr txBox="1">
            <a:spLocks noChangeArrowheads="1"/>
          </p:cNvSpPr>
          <p:nvPr/>
        </p:nvSpPr>
        <p:spPr bwMode="auto">
          <a:xfrm>
            <a:off x="2906713" y="212725"/>
            <a:ext cx="2205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Carnot </a:t>
            </a:r>
            <a:r>
              <a:rPr lang="zh-CN" altLang="en-US" sz="3200">
                <a:solidFill>
                  <a:srgbClr val="3333FF"/>
                </a:solidFill>
                <a:ea typeface="黑体" panose="02010609060101010101" pitchFamily="49" charset="-122"/>
              </a:rPr>
              <a:t>循环</a:t>
            </a:r>
          </a:p>
        </p:txBody>
      </p:sp>
      <p:graphicFrame>
        <p:nvGraphicFramePr>
          <p:cNvPr id="115735" name="Object 30"/>
          <p:cNvGraphicFramePr>
            <a:graphicFrameLocks noChangeAspect="1"/>
          </p:cNvGraphicFramePr>
          <p:nvPr/>
        </p:nvGraphicFramePr>
        <p:xfrm>
          <a:off x="2376488" y="5964238"/>
          <a:ext cx="3143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19" imgW="126835" imgH="139518" progId="Equation.DSMT4">
                  <p:embed/>
                </p:oleObj>
              </mc:Choice>
              <mc:Fallback>
                <p:oleObj name="Equation" r:id="rId19" imgW="126835" imgH="139518" progId="Equation.DSMT4">
                  <p:embed/>
                  <p:pic>
                    <p:nvPicPr>
                      <p:cNvPr id="11573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5964238"/>
                        <a:ext cx="31432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6" name="Object 31"/>
          <p:cNvGraphicFramePr>
            <a:graphicFrameLocks noChangeAspect="1"/>
          </p:cNvGraphicFramePr>
          <p:nvPr/>
        </p:nvGraphicFramePr>
        <p:xfrm>
          <a:off x="4578350" y="5854700"/>
          <a:ext cx="314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21" imgW="126725" imgH="177415" progId="Equation.DSMT4">
                  <p:embed/>
                </p:oleObj>
              </mc:Choice>
              <mc:Fallback>
                <p:oleObj name="Equation" r:id="rId21" imgW="126725" imgH="177415" progId="Equation.DSMT4">
                  <p:embed/>
                  <p:pic>
                    <p:nvPicPr>
                      <p:cNvPr id="11573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5854700"/>
                        <a:ext cx="3143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7" name="Object 32"/>
          <p:cNvGraphicFramePr>
            <a:graphicFrameLocks noChangeAspect="1"/>
          </p:cNvGraphicFramePr>
          <p:nvPr/>
        </p:nvGraphicFramePr>
        <p:xfrm>
          <a:off x="6107113" y="5900738"/>
          <a:ext cx="2825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23" imgW="114201" imgH="139579" progId="Equation.DSMT4">
                  <p:embed/>
                </p:oleObj>
              </mc:Choice>
              <mc:Fallback>
                <p:oleObj name="Equation" r:id="rId23" imgW="114201" imgH="139579" progId="Equation.DSMT4">
                  <p:embed/>
                  <p:pic>
                    <p:nvPicPr>
                      <p:cNvPr id="115737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5900738"/>
                        <a:ext cx="2825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8" name="Object 33"/>
          <p:cNvGraphicFramePr>
            <a:graphicFrameLocks noChangeAspect="1"/>
          </p:cNvGraphicFramePr>
          <p:nvPr/>
        </p:nvGraphicFramePr>
        <p:xfrm>
          <a:off x="3627438" y="5854700"/>
          <a:ext cx="346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25" imgW="139579" imgH="177646" progId="Equation.DSMT4">
                  <p:embed/>
                </p:oleObj>
              </mc:Choice>
              <mc:Fallback>
                <p:oleObj name="Equation" r:id="rId25" imgW="139579" imgH="177646" progId="Equation.DSMT4">
                  <p:embed/>
                  <p:pic>
                    <p:nvPicPr>
                      <p:cNvPr id="11573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5854700"/>
                        <a:ext cx="3460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9" name="Text Box 34"/>
          <p:cNvSpPr txBox="1">
            <a:spLocks noChangeArrowheads="1"/>
          </p:cNvSpPr>
          <p:nvPr/>
        </p:nvSpPr>
        <p:spPr bwMode="auto">
          <a:xfrm>
            <a:off x="868363" y="884238"/>
            <a:ext cx="3562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kumimoji="1" lang="en-US" altLang="zh-CN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绝热可逆压缩</a:t>
            </a:r>
          </a:p>
        </p:txBody>
      </p:sp>
      <p:graphicFrame>
        <p:nvGraphicFramePr>
          <p:cNvPr id="115740" name="Object 35"/>
          <p:cNvGraphicFramePr>
            <a:graphicFrameLocks noChangeAspect="1"/>
          </p:cNvGraphicFramePr>
          <p:nvPr/>
        </p:nvGraphicFramePr>
        <p:xfrm>
          <a:off x="4795838" y="946150"/>
          <a:ext cx="3552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27" imgW="1739900" imgH="228600" progId="Equation.DSMT4">
                  <p:embed/>
                </p:oleObj>
              </mc:Choice>
              <mc:Fallback>
                <p:oleObj name="Equation" r:id="rId27" imgW="1739900" imgH="228600" progId="Equation.DSMT4">
                  <p:embed/>
                  <p:pic>
                    <p:nvPicPr>
                      <p:cNvPr id="11574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946150"/>
                        <a:ext cx="35528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430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30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3324</TotalTime>
  <Words>457</Words>
  <Application>Microsoft Office PowerPoint</Application>
  <PresentationFormat>全屏显示(4:3)</PresentationFormat>
  <Paragraphs>72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等线</vt:lpstr>
      <vt:lpstr>等线 Light</vt:lpstr>
      <vt:lpstr>方正楷体简体</vt:lpstr>
      <vt:lpstr>方正魏碑简体</vt:lpstr>
      <vt:lpstr>黑体</vt:lpstr>
      <vt:lpstr>隶书</vt:lpstr>
      <vt:lpstr>宋体</vt:lpstr>
      <vt:lpstr>Arial</vt:lpstr>
      <vt:lpstr>Calibri</vt:lpstr>
      <vt:lpstr>Calibri Light</vt:lpstr>
      <vt:lpstr>Times New Roman</vt:lpstr>
      <vt:lpstr>Office 主题​​</vt:lpstr>
      <vt:lpstr>MathType 4.0 Equation</vt:lpstr>
      <vt:lpstr>Microsoft Equation 3.0</vt:lpstr>
      <vt:lpstr>MathType 6.0 Equation</vt:lpstr>
      <vt:lpstr>§2.9      Carnot 循环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热机效率</vt:lpstr>
      <vt:lpstr>冷冻系数</vt:lpstr>
      <vt:lpstr>热泵</vt:lpstr>
      <vt:lpstr>热泵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xujie</dc:creator>
  <cp:lastModifiedBy>xujie</cp:lastModifiedBy>
  <cp:revision>6</cp:revision>
  <dcterms:created xsi:type="dcterms:W3CDTF">2020-02-14T04:45:12Z</dcterms:created>
  <dcterms:modified xsi:type="dcterms:W3CDTF">2020-02-16T13:04:11Z</dcterms:modified>
</cp:coreProperties>
</file>