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
  </p:notesMasterIdLst>
  <p:sldIdLst>
    <p:sldId id="256" r:id="rId2"/>
  </p:sldIdLst>
  <p:sldSz cx="40690800" cy="20116800"/>
  <p:notesSz cx="7010400" cy="9236075"/>
  <p:defaultTextStyle>
    <a:defPPr>
      <a:defRPr lang="en-US"/>
    </a:defPPr>
    <a:lvl1pPr marL="0" algn="l" defTabSz="1737271" rtl="0" eaLnBrk="1" latinLnBrk="0" hangingPunct="1">
      <a:defRPr sz="6900" kern="1200">
        <a:solidFill>
          <a:schemeClr val="tx1"/>
        </a:solidFill>
        <a:latin typeface="+mn-lt"/>
        <a:ea typeface="+mn-ea"/>
        <a:cs typeface="+mn-cs"/>
      </a:defRPr>
    </a:lvl1pPr>
    <a:lvl2pPr marL="1737271" algn="l" defTabSz="1737271" rtl="0" eaLnBrk="1" latinLnBrk="0" hangingPunct="1">
      <a:defRPr sz="6900" kern="1200">
        <a:solidFill>
          <a:schemeClr val="tx1"/>
        </a:solidFill>
        <a:latin typeface="+mn-lt"/>
        <a:ea typeface="+mn-ea"/>
        <a:cs typeface="+mn-cs"/>
      </a:defRPr>
    </a:lvl2pPr>
    <a:lvl3pPr marL="3474543" algn="l" defTabSz="1737271" rtl="0" eaLnBrk="1" latinLnBrk="0" hangingPunct="1">
      <a:defRPr sz="6900" kern="1200">
        <a:solidFill>
          <a:schemeClr val="tx1"/>
        </a:solidFill>
        <a:latin typeface="+mn-lt"/>
        <a:ea typeface="+mn-ea"/>
        <a:cs typeface="+mn-cs"/>
      </a:defRPr>
    </a:lvl3pPr>
    <a:lvl4pPr marL="5211815" algn="l" defTabSz="1737271" rtl="0" eaLnBrk="1" latinLnBrk="0" hangingPunct="1">
      <a:defRPr sz="6900" kern="1200">
        <a:solidFill>
          <a:schemeClr val="tx1"/>
        </a:solidFill>
        <a:latin typeface="+mn-lt"/>
        <a:ea typeface="+mn-ea"/>
        <a:cs typeface="+mn-cs"/>
      </a:defRPr>
    </a:lvl4pPr>
    <a:lvl5pPr marL="6949086" algn="l" defTabSz="1737271" rtl="0" eaLnBrk="1" latinLnBrk="0" hangingPunct="1">
      <a:defRPr sz="6900" kern="1200">
        <a:solidFill>
          <a:schemeClr val="tx1"/>
        </a:solidFill>
        <a:latin typeface="+mn-lt"/>
        <a:ea typeface="+mn-ea"/>
        <a:cs typeface="+mn-cs"/>
      </a:defRPr>
    </a:lvl5pPr>
    <a:lvl6pPr marL="8686358" algn="l" defTabSz="1737271" rtl="0" eaLnBrk="1" latinLnBrk="0" hangingPunct="1">
      <a:defRPr sz="6900" kern="1200">
        <a:solidFill>
          <a:schemeClr val="tx1"/>
        </a:solidFill>
        <a:latin typeface="+mn-lt"/>
        <a:ea typeface="+mn-ea"/>
        <a:cs typeface="+mn-cs"/>
      </a:defRPr>
    </a:lvl6pPr>
    <a:lvl7pPr marL="10423629" algn="l" defTabSz="1737271" rtl="0" eaLnBrk="1" latinLnBrk="0" hangingPunct="1">
      <a:defRPr sz="6900" kern="1200">
        <a:solidFill>
          <a:schemeClr val="tx1"/>
        </a:solidFill>
        <a:latin typeface="+mn-lt"/>
        <a:ea typeface="+mn-ea"/>
        <a:cs typeface="+mn-cs"/>
      </a:defRPr>
    </a:lvl7pPr>
    <a:lvl8pPr marL="12160900" algn="l" defTabSz="1737271" rtl="0" eaLnBrk="1" latinLnBrk="0" hangingPunct="1">
      <a:defRPr sz="6900" kern="1200">
        <a:solidFill>
          <a:schemeClr val="tx1"/>
        </a:solidFill>
        <a:latin typeface="+mn-lt"/>
        <a:ea typeface="+mn-ea"/>
        <a:cs typeface="+mn-cs"/>
      </a:defRPr>
    </a:lvl8pPr>
    <a:lvl9pPr marL="13898173" algn="l" defTabSz="1737271"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128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8B2"/>
    <a:srgbClr val="E3E2DB"/>
    <a:srgbClr val="C9CABD"/>
    <a:srgbClr val="85113B"/>
    <a:srgbClr val="8DBF2F"/>
    <a:srgbClr val="497D33"/>
    <a:srgbClr val="D84824"/>
    <a:srgbClr val="0777B2"/>
    <a:srgbClr val="0978B2"/>
    <a:srgbClr val="0A77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34" autoAdjust="0"/>
    <p:restoredTop sz="95481" autoAdjust="0"/>
  </p:normalViewPr>
  <p:slideViewPr>
    <p:cSldViewPr snapToGrid="0" snapToObjects="1">
      <p:cViewPr varScale="1">
        <p:scale>
          <a:sx n="42" d="100"/>
          <a:sy n="42" d="100"/>
        </p:scale>
        <p:origin x="400" y="200"/>
      </p:cViewPr>
      <p:guideLst>
        <p:guide orient="horz" pos="6336"/>
        <p:guide pos="128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35A4DE64-ED01-44D4-B02D-7D482EEE3D35}" type="datetimeFigureOut">
              <a:rPr lang="en-US" smtClean="0"/>
              <a:pPr/>
              <a:t>9/29/21</a:t>
            </a:fld>
            <a:endParaRPr lang="en-US"/>
          </a:p>
        </p:txBody>
      </p:sp>
      <p:sp>
        <p:nvSpPr>
          <p:cNvPr id="4" name="Slide Image Placeholder 3"/>
          <p:cNvSpPr>
            <a:spLocks noGrp="1" noRot="1" noChangeAspect="1"/>
          </p:cNvSpPr>
          <p:nvPr>
            <p:ph type="sldImg" idx="2"/>
          </p:nvPr>
        </p:nvSpPr>
        <p:spPr>
          <a:xfrm>
            <a:off x="1588" y="692150"/>
            <a:ext cx="70072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E59D9D9F-0CF5-4365-AE38-74069CA2D135}" type="slidenum">
              <a:rPr lang="en-US" smtClean="0"/>
              <a:pPr/>
              <a:t>‹#›</a:t>
            </a:fld>
            <a:endParaRPr lang="en-US"/>
          </a:p>
        </p:txBody>
      </p:sp>
    </p:spTree>
    <p:extLst>
      <p:ext uri="{BB962C8B-B14F-4D97-AF65-F5344CB8AC3E}">
        <p14:creationId xmlns:p14="http://schemas.microsoft.com/office/powerpoint/2010/main" val="49796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Side margins are .65</a:t>
            </a:r>
          </a:p>
          <a:p>
            <a:r>
              <a:rPr lang="en-US" dirty="0"/>
              <a:t>Columns</a:t>
            </a:r>
            <a:r>
              <a:rPr lang="en-US" baseline="0" dirty="0"/>
              <a:t> start at 5.1 vertical</a:t>
            </a:r>
            <a:endParaRPr lang="en-US" dirty="0"/>
          </a:p>
          <a:p>
            <a:r>
              <a:rPr lang="en-US" dirty="0"/>
              <a:t>Columns</a:t>
            </a:r>
            <a:r>
              <a:rPr lang="en-US" baseline="0" dirty="0"/>
              <a:t> are 14 x 16.5</a:t>
            </a:r>
          </a:p>
          <a:p>
            <a:r>
              <a:rPr lang="en-US" baseline="0" dirty="0" err="1"/>
              <a:t>Intercolumn</a:t>
            </a:r>
            <a:r>
              <a:rPr lang="en-US" baseline="0" dirty="0"/>
              <a:t> spacing is .6</a:t>
            </a:r>
          </a:p>
          <a:p>
            <a:r>
              <a:rPr lang="en-US" baseline="0" dirty="0"/>
              <a:t>Bottom gutter is .4</a:t>
            </a:r>
          </a:p>
          <a:p>
            <a:r>
              <a:rPr lang="en-US" dirty="0"/>
              <a:t>Blue is 7 120</a:t>
            </a:r>
            <a:r>
              <a:rPr lang="en-US" baseline="0" dirty="0"/>
              <a:t> 179</a:t>
            </a:r>
          </a:p>
          <a:p>
            <a:endParaRPr lang="en-US" baseline="0" dirty="0"/>
          </a:p>
          <a:p>
            <a:endParaRPr lang="en-US" dirty="0"/>
          </a:p>
          <a:p>
            <a:r>
              <a:rPr lang="en-US" dirty="0"/>
              <a:t>Failed</a:t>
            </a:r>
            <a:r>
              <a:rPr lang="en-US" baseline="0" dirty="0"/>
              <a:t> G-CSF Mobilization</a:t>
            </a:r>
            <a:endParaRPr lang="en-US" dirty="0"/>
          </a:p>
          <a:p>
            <a:r>
              <a:rPr lang="en-US" dirty="0"/>
              <a:t>Total number of prior </a:t>
            </a:r>
            <a:r>
              <a:rPr lang="en-US" dirty="0" err="1"/>
              <a:t>apheresis</a:t>
            </a:r>
            <a:r>
              <a:rPr lang="en-US" dirty="0"/>
              <a:t> (G-CSF</a:t>
            </a:r>
            <a:r>
              <a:rPr lang="en-US" baseline="0" dirty="0"/>
              <a:t> only)</a:t>
            </a:r>
            <a:endParaRPr lang="en-US" dirty="0"/>
          </a:p>
          <a:p>
            <a:r>
              <a:rPr lang="en-US" dirty="0"/>
              <a:t>Total PBSC collection after agent #1 (106cells/kg)</a:t>
            </a:r>
          </a:p>
          <a:p>
            <a:r>
              <a:rPr lang="en-US" dirty="0"/>
              <a:t>Highest WBC (w/o </a:t>
            </a:r>
            <a:r>
              <a:rPr lang="en-US" dirty="0" err="1"/>
              <a:t>plerixafor</a:t>
            </a:r>
            <a:r>
              <a:rPr lang="en-US" dirty="0"/>
              <a:t>)</a:t>
            </a:r>
          </a:p>
          <a:p>
            <a:endParaRPr lang="en-US" dirty="0"/>
          </a:p>
          <a:p>
            <a:r>
              <a:rPr lang="en-US" dirty="0" err="1"/>
              <a:t>Plerixafor</a:t>
            </a:r>
            <a:r>
              <a:rPr lang="en-US" dirty="0"/>
              <a:t> Mobilization</a:t>
            </a:r>
          </a:p>
          <a:p>
            <a:r>
              <a:rPr lang="en-US" dirty="0"/>
              <a:t>Duration (# of days) of </a:t>
            </a:r>
            <a:r>
              <a:rPr lang="en-US" dirty="0" err="1"/>
              <a:t>cytopenia</a:t>
            </a:r>
            <a:r>
              <a:rPr lang="en-US" dirty="0"/>
              <a:t> (WBC &lt;0.5)</a:t>
            </a:r>
          </a:p>
          <a:p>
            <a:r>
              <a:rPr lang="en-US" dirty="0"/>
              <a:t>Days between last day of chemo and the start of </a:t>
            </a:r>
            <a:r>
              <a:rPr lang="en-US" dirty="0" err="1"/>
              <a:t>plerixafor</a:t>
            </a:r>
            <a:endParaRPr lang="en-US" dirty="0"/>
          </a:p>
          <a:p>
            <a:pPr defTabSz="928299">
              <a:defRPr/>
            </a:pPr>
            <a:r>
              <a:rPr lang="en-US" dirty="0"/>
              <a:t>Initial WBC (Labs before </a:t>
            </a:r>
            <a:r>
              <a:rPr lang="en-US" dirty="0" err="1"/>
              <a:t>Plerixafor</a:t>
            </a:r>
            <a:r>
              <a:rPr lang="en-US" dirty="0"/>
              <a:t>(WBC))</a:t>
            </a:r>
          </a:p>
          <a:p>
            <a:pPr defTabSz="928299">
              <a:defRPr/>
            </a:pPr>
            <a:endParaRPr lang="en-US" dirty="0"/>
          </a:p>
          <a:p>
            <a:pPr defTabSz="928299">
              <a:defRPr/>
            </a:pPr>
            <a:r>
              <a:rPr lang="en-US" dirty="0"/>
              <a:t>CT - Number of </a:t>
            </a:r>
            <a:r>
              <a:rPr lang="en-US" dirty="0" err="1"/>
              <a:t>aphereses</a:t>
            </a:r>
            <a:r>
              <a:rPr lang="en-US" dirty="0"/>
              <a:t> (for </a:t>
            </a:r>
            <a:r>
              <a:rPr lang="en-US" dirty="0" err="1"/>
              <a:t>plerixafor</a:t>
            </a:r>
            <a:r>
              <a:rPr lang="en-US" dirty="0"/>
              <a:t>)</a:t>
            </a:r>
          </a:p>
          <a:p>
            <a:r>
              <a:rPr lang="en-US" dirty="0"/>
              <a:t>PBSC??????</a:t>
            </a:r>
          </a:p>
          <a:p>
            <a:pPr defTabSz="928299">
              <a:defRPr/>
            </a:pPr>
            <a:r>
              <a:rPr lang="en-US" dirty="0"/>
              <a:t>WBC peak (maybe)</a:t>
            </a:r>
            <a:r>
              <a:rPr lang="en-US" baseline="0" dirty="0"/>
              <a:t> ?? </a:t>
            </a:r>
            <a:r>
              <a:rPr lang="en-US" dirty="0"/>
              <a:t>Highest WBC before collection</a:t>
            </a:r>
          </a:p>
          <a:p>
            <a:r>
              <a:rPr lang="en-US" dirty="0"/>
              <a:t>Number of </a:t>
            </a:r>
            <a:r>
              <a:rPr lang="en-US" dirty="0" err="1"/>
              <a:t>perixafor</a:t>
            </a:r>
            <a:r>
              <a:rPr lang="en-US" dirty="0"/>
              <a:t> doses</a:t>
            </a:r>
          </a:p>
          <a:p>
            <a:r>
              <a:rPr lang="en-US" dirty="0"/>
              <a:t>CP - Total yield CD34+ cell count following </a:t>
            </a:r>
            <a:r>
              <a:rPr lang="en-US" dirty="0" err="1"/>
              <a:t>plerixafor</a:t>
            </a:r>
            <a:r>
              <a:rPr lang="en-US" dirty="0"/>
              <a:t> doses (x106/kg)</a:t>
            </a:r>
          </a:p>
          <a:p>
            <a:r>
              <a:rPr lang="en-US" dirty="0"/>
              <a:t>Time to CD34 peak (days)</a:t>
            </a:r>
          </a:p>
          <a:p>
            <a:endParaRPr lang="en-US" dirty="0"/>
          </a:p>
          <a:p>
            <a:r>
              <a:rPr lang="en-US" dirty="0"/>
              <a:t>Target</a:t>
            </a:r>
            <a:r>
              <a:rPr lang="en-US" baseline="0" dirty="0"/>
              <a:t> is 10 * 10^6</a:t>
            </a:r>
          </a:p>
          <a:p>
            <a:r>
              <a:rPr lang="en-US" baseline="0" dirty="0"/>
              <a:t>Failure is 4 * 10^6</a:t>
            </a:r>
          </a:p>
          <a:p>
            <a:endParaRPr lang="en-US" dirty="0"/>
          </a:p>
        </p:txBody>
      </p:sp>
      <p:sp>
        <p:nvSpPr>
          <p:cNvPr id="4" name="Slide Number Placeholder 3"/>
          <p:cNvSpPr>
            <a:spLocks noGrp="1"/>
          </p:cNvSpPr>
          <p:nvPr>
            <p:ph type="sldNum" sz="quarter" idx="10"/>
          </p:nvPr>
        </p:nvSpPr>
        <p:spPr/>
        <p:txBody>
          <a:bodyPr/>
          <a:lstStyle/>
          <a:p>
            <a:fld id="{E59D9D9F-0CF5-4365-AE38-74069CA2D135}" type="slidenum">
              <a:rPr lang="en-US" smtClean="0"/>
              <a:pPr/>
              <a:t>1</a:t>
            </a:fld>
            <a:endParaRPr lang="en-US"/>
          </a:p>
        </p:txBody>
      </p:sp>
    </p:spTree>
    <p:extLst>
      <p:ext uri="{BB962C8B-B14F-4D97-AF65-F5344CB8AC3E}">
        <p14:creationId xmlns:p14="http://schemas.microsoft.com/office/powerpoint/2010/main" val="217144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51810" y="6249248"/>
            <a:ext cx="34587180" cy="4312073"/>
          </a:xfrm>
        </p:spPr>
        <p:txBody>
          <a:bodyPr/>
          <a:lstStyle/>
          <a:p>
            <a:r>
              <a:rPr lang="en-US"/>
              <a:t>Click to edit Master title style</a:t>
            </a:r>
          </a:p>
        </p:txBody>
      </p:sp>
      <p:sp>
        <p:nvSpPr>
          <p:cNvPr id="3" name="Subtitle 2"/>
          <p:cNvSpPr>
            <a:spLocks noGrp="1"/>
          </p:cNvSpPr>
          <p:nvPr>
            <p:ph type="subTitle" idx="1"/>
          </p:nvPr>
        </p:nvSpPr>
        <p:spPr>
          <a:xfrm>
            <a:off x="6103620" y="11399520"/>
            <a:ext cx="28483560" cy="5140960"/>
          </a:xfrm>
        </p:spPr>
        <p:txBody>
          <a:bodyPr/>
          <a:lstStyle>
            <a:lvl1pPr marL="0" indent="0" algn="ctr">
              <a:buNone/>
              <a:defRPr>
                <a:solidFill>
                  <a:schemeClr val="tx1">
                    <a:tint val="75000"/>
                  </a:schemeClr>
                </a:solidFill>
              </a:defRPr>
            </a:lvl1pPr>
            <a:lvl2pPr marL="1737271" indent="0" algn="ctr">
              <a:buNone/>
              <a:defRPr>
                <a:solidFill>
                  <a:schemeClr val="tx1">
                    <a:tint val="75000"/>
                  </a:schemeClr>
                </a:solidFill>
              </a:defRPr>
            </a:lvl2pPr>
            <a:lvl3pPr marL="3474543" indent="0" algn="ctr">
              <a:buNone/>
              <a:defRPr>
                <a:solidFill>
                  <a:schemeClr val="tx1">
                    <a:tint val="75000"/>
                  </a:schemeClr>
                </a:solidFill>
              </a:defRPr>
            </a:lvl3pPr>
            <a:lvl4pPr marL="5211815" indent="0" algn="ctr">
              <a:buNone/>
              <a:defRPr>
                <a:solidFill>
                  <a:schemeClr val="tx1">
                    <a:tint val="75000"/>
                  </a:schemeClr>
                </a:solidFill>
              </a:defRPr>
            </a:lvl4pPr>
            <a:lvl5pPr marL="6949086" indent="0" algn="ctr">
              <a:buNone/>
              <a:defRPr>
                <a:solidFill>
                  <a:schemeClr val="tx1">
                    <a:tint val="75000"/>
                  </a:schemeClr>
                </a:solidFill>
              </a:defRPr>
            </a:lvl5pPr>
            <a:lvl6pPr marL="8686358" indent="0" algn="ctr">
              <a:buNone/>
              <a:defRPr>
                <a:solidFill>
                  <a:schemeClr val="tx1">
                    <a:tint val="75000"/>
                  </a:schemeClr>
                </a:solidFill>
              </a:defRPr>
            </a:lvl6pPr>
            <a:lvl7pPr marL="10423629" indent="0" algn="ctr">
              <a:buNone/>
              <a:defRPr>
                <a:solidFill>
                  <a:schemeClr val="tx1">
                    <a:tint val="75000"/>
                  </a:schemeClr>
                </a:solidFill>
              </a:defRPr>
            </a:lvl7pPr>
            <a:lvl8pPr marL="12160900" indent="0" algn="ctr">
              <a:buNone/>
              <a:defRPr>
                <a:solidFill>
                  <a:schemeClr val="tx1">
                    <a:tint val="75000"/>
                  </a:schemeClr>
                </a:solidFill>
              </a:defRPr>
            </a:lvl8pPr>
            <a:lvl9pPr marL="138981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A9A916-130C-3D4D-AF5C-DFD58C6D2E13}"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56489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9A916-130C-3D4D-AF5C-DFD58C6D2E13}"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20075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3902076" y="1932518"/>
            <a:ext cx="38451390" cy="411975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7894" y="1932518"/>
            <a:ext cx="114676002" cy="41197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9A916-130C-3D4D-AF5C-DFD58C6D2E13}"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418700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9A916-130C-3D4D-AF5C-DFD58C6D2E13}"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194186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14293" y="12926908"/>
            <a:ext cx="34587180" cy="3995420"/>
          </a:xfrm>
        </p:spPr>
        <p:txBody>
          <a:bodyPr anchor="t"/>
          <a:lstStyle>
            <a:lvl1pPr algn="l">
              <a:defRPr sz="15200" b="1" cap="all"/>
            </a:lvl1pPr>
          </a:lstStyle>
          <a:p>
            <a:r>
              <a:rPr lang="en-US"/>
              <a:t>Click to edit Master title style</a:t>
            </a:r>
          </a:p>
        </p:txBody>
      </p:sp>
      <p:sp>
        <p:nvSpPr>
          <p:cNvPr id="3" name="Text Placeholder 2"/>
          <p:cNvSpPr>
            <a:spLocks noGrp="1"/>
          </p:cNvSpPr>
          <p:nvPr>
            <p:ph type="body" idx="1"/>
          </p:nvPr>
        </p:nvSpPr>
        <p:spPr>
          <a:xfrm>
            <a:off x="3214293" y="8526360"/>
            <a:ext cx="34587180" cy="4400549"/>
          </a:xfrm>
        </p:spPr>
        <p:txBody>
          <a:bodyPr anchor="b"/>
          <a:lstStyle>
            <a:lvl1pPr marL="0" indent="0">
              <a:buNone/>
              <a:defRPr sz="7600">
                <a:solidFill>
                  <a:schemeClr val="tx1">
                    <a:tint val="75000"/>
                  </a:schemeClr>
                </a:solidFill>
              </a:defRPr>
            </a:lvl1pPr>
            <a:lvl2pPr marL="1737271" indent="0">
              <a:buNone/>
              <a:defRPr sz="6900">
                <a:solidFill>
                  <a:schemeClr val="tx1">
                    <a:tint val="75000"/>
                  </a:schemeClr>
                </a:solidFill>
              </a:defRPr>
            </a:lvl2pPr>
            <a:lvl3pPr marL="3474543" indent="0">
              <a:buNone/>
              <a:defRPr sz="6100">
                <a:solidFill>
                  <a:schemeClr val="tx1">
                    <a:tint val="75000"/>
                  </a:schemeClr>
                </a:solidFill>
              </a:defRPr>
            </a:lvl3pPr>
            <a:lvl4pPr marL="5211815" indent="0">
              <a:buNone/>
              <a:defRPr sz="5300">
                <a:solidFill>
                  <a:schemeClr val="tx1">
                    <a:tint val="75000"/>
                  </a:schemeClr>
                </a:solidFill>
              </a:defRPr>
            </a:lvl4pPr>
            <a:lvl5pPr marL="6949086" indent="0">
              <a:buNone/>
              <a:defRPr sz="5300">
                <a:solidFill>
                  <a:schemeClr val="tx1">
                    <a:tint val="75000"/>
                  </a:schemeClr>
                </a:solidFill>
              </a:defRPr>
            </a:lvl5pPr>
            <a:lvl6pPr marL="8686358" indent="0">
              <a:buNone/>
              <a:defRPr sz="5300">
                <a:solidFill>
                  <a:schemeClr val="tx1">
                    <a:tint val="75000"/>
                  </a:schemeClr>
                </a:solidFill>
              </a:defRPr>
            </a:lvl6pPr>
            <a:lvl7pPr marL="10423629" indent="0">
              <a:buNone/>
              <a:defRPr sz="5300">
                <a:solidFill>
                  <a:schemeClr val="tx1">
                    <a:tint val="75000"/>
                  </a:schemeClr>
                </a:solidFill>
              </a:defRPr>
            </a:lvl7pPr>
            <a:lvl8pPr marL="12160900" indent="0">
              <a:buNone/>
              <a:defRPr sz="5300">
                <a:solidFill>
                  <a:schemeClr val="tx1">
                    <a:tint val="75000"/>
                  </a:schemeClr>
                </a:solidFill>
              </a:defRPr>
            </a:lvl8pPr>
            <a:lvl9pPr marL="13898173" indent="0">
              <a:buNone/>
              <a:defRPr sz="5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9A916-130C-3D4D-AF5C-DFD58C6D2E13}" type="datetimeFigureOut">
              <a:rPr lang="en-US" smtClean="0"/>
              <a:pPr/>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362136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47897" y="11264478"/>
            <a:ext cx="76563696" cy="31865569"/>
          </a:xfrm>
        </p:spPr>
        <p:txBody>
          <a:bodyPr/>
          <a:lstStyle>
            <a:lvl1pPr>
              <a:defRPr sz="106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789773" y="11264478"/>
            <a:ext cx="76563696" cy="31865569"/>
          </a:xfrm>
        </p:spPr>
        <p:txBody>
          <a:bodyPr/>
          <a:lstStyle>
            <a:lvl1pPr>
              <a:defRPr sz="106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A9A916-130C-3D4D-AF5C-DFD58C6D2E13}"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348211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34540" y="805605"/>
            <a:ext cx="3662172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34540" y="4502999"/>
            <a:ext cx="17978837" cy="1876635"/>
          </a:xfrm>
        </p:spPr>
        <p:txBody>
          <a:bodyPr anchor="b"/>
          <a:lstStyle>
            <a:lvl1pPr marL="0" indent="0">
              <a:buNone/>
              <a:defRPr sz="9100" b="1"/>
            </a:lvl1pPr>
            <a:lvl2pPr marL="1737271" indent="0">
              <a:buNone/>
              <a:defRPr sz="7600" b="1"/>
            </a:lvl2pPr>
            <a:lvl3pPr marL="3474543" indent="0">
              <a:buNone/>
              <a:defRPr sz="6900" b="1"/>
            </a:lvl3pPr>
            <a:lvl4pPr marL="5211815" indent="0">
              <a:buNone/>
              <a:defRPr sz="6100" b="1"/>
            </a:lvl4pPr>
            <a:lvl5pPr marL="6949086" indent="0">
              <a:buNone/>
              <a:defRPr sz="6100" b="1"/>
            </a:lvl5pPr>
            <a:lvl6pPr marL="8686358" indent="0">
              <a:buNone/>
              <a:defRPr sz="6100" b="1"/>
            </a:lvl6pPr>
            <a:lvl7pPr marL="10423629" indent="0">
              <a:buNone/>
              <a:defRPr sz="6100" b="1"/>
            </a:lvl7pPr>
            <a:lvl8pPr marL="12160900" indent="0">
              <a:buNone/>
              <a:defRPr sz="6100" b="1"/>
            </a:lvl8pPr>
            <a:lvl9pPr marL="13898173" indent="0">
              <a:buNone/>
              <a:defRPr sz="6100" b="1"/>
            </a:lvl9pPr>
          </a:lstStyle>
          <a:p>
            <a:pPr lvl="0"/>
            <a:r>
              <a:rPr lang="en-US"/>
              <a:t>Click to edit Master text styles</a:t>
            </a:r>
          </a:p>
        </p:txBody>
      </p:sp>
      <p:sp>
        <p:nvSpPr>
          <p:cNvPr id="4" name="Content Placeholder 3"/>
          <p:cNvSpPr>
            <a:spLocks noGrp="1"/>
          </p:cNvSpPr>
          <p:nvPr>
            <p:ph sz="half" idx="2"/>
          </p:nvPr>
        </p:nvSpPr>
        <p:spPr>
          <a:xfrm>
            <a:off x="2034540" y="6379634"/>
            <a:ext cx="17978837" cy="11590445"/>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670364" y="4502999"/>
            <a:ext cx="17985899" cy="1876635"/>
          </a:xfrm>
        </p:spPr>
        <p:txBody>
          <a:bodyPr anchor="b"/>
          <a:lstStyle>
            <a:lvl1pPr marL="0" indent="0">
              <a:buNone/>
              <a:defRPr sz="9100" b="1"/>
            </a:lvl1pPr>
            <a:lvl2pPr marL="1737271" indent="0">
              <a:buNone/>
              <a:defRPr sz="7600" b="1"/>
            </a:lvl2pPr>
            <a:lvl3pPr marL="3474543" indent="0">
              <a:buNone/>
              <a:defRPr sz="6900" b="1"/>
            </a:lvl3pPr>
            <a:lvl4pPr marL="5211815" indent="0">
              <a:buNone/>
              <a:defRPr sz="6100" b="1"/>
            </a:lvl4pPr>
            <a:lvl5pPr marL="6949086" indent="0">
              <a:buNone/>
              <a:defRPr sz="6100" b="1"/>
            </a:lvl5pPr>
            <a:lvl6pPr marL="8686358" indent="0">
              <a:buNone/>
              <a:defRPr sz="6100" b="1"/>
            </a:lvl6pPr>
            <a:lvl7pPr marL="10423629" indent="0">
              <a:buNone/>
              <a:defRPr sz="6100" b="1"/>
            </a:lvl7pPr>
            <a:lvl8pPr marL="12160900" indent="0">
              <a:buNone/>
              <a:defRPr sz="6100" b="1"/>
            </a:lvl8pPr>
            <a:lvl9pPr marL="13898173" indent="0">
              <a:buNone/>
              <a:defRPr sz="6100" b="1"/>
            </a:lvl9pPr>
          </a:lstStyle>
          <a:p>
            <a:pPr lvl="0"/>
            <a:r>
              <a:rPr lang="en-US"/>
              <a:t>Click to edit Master text styles</a:t>
            </a:r>
          </a:p>
        </p:txBody>
      </p:sp>
      <p:sp>
        <p:nvSpPr>
          <p:cNvPr id="6" name="Content Placeholder 5"/>
          <p:cNvSpPr>
            <a:spLocks noGrp="1"/>
          </p:cNvSpPr>
          <p:nvPr>
            <p:ph sz="quarter" idx="4"/>
          </p:nvPr>
        </p:nvSpPr>
        <p:spPr>
          <a:xfrm>
            <a:off x="20670364" y="6379634"/>
            <a:ext cx="17985899" cy="11590445"/>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A9A916-130C-3D4D-AF5C-DFD58C6D2E13}" type="datetimeFigureOut">
              <a:rPr lang="en-US" smtClean="0"/>
              <a:pPr/>
              <a:t>9/29/21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16536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A9A916-130C-3D4D-AF5C-DFD58C6D2E13}" type="datetimeFigureOut">
              <a:rPr lang="en-US" smtClean="0"/>
              <a:pPr/>
              <a:t>9/29/21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411841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9A916-130C-3D4D-AF5C-DFD58C6D2E13}" type="datetimeFigureOut">
              <a:rPr lang="en-US" smtClean="0"/>
              <a:pPr/>
              <a:t>9/29/21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161553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4543" y="800947"/>
            <a:ext cx="13386993" cy="340868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5908972" y="800949"/>
            <a:ext cx="22747288" cy="17169131"/>
          </a:xfrm>
        </p:spPr>
        <p:txBody>
          <a:bodyPr/>
          <a:lstStyle>
            <a:lvl1pPr>
              <a:defRPr sz="12200"/>
            </a:lvl1pPr>
            <a:lvl2pPr>
              <a:defRPr sz="106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34543" y="4209629"/>
            <a:ext cx="13386993" cy="13760451"/>
          </a:xfrm>
        </p:spPr>
        <p:txBody>
          <a:bodyPr/>
          <a:lstStyle>
            <a:lvl1pPr marL="0" indent="0">
              <a:buNone/>
              <a:defRPr sz="5300"/>
            </a:lvl1pPr>
            <a:lvl2pPr marL="1737271" indent="0">
              <a:buNone/>
              <a:defRPr sz="4500"/>
            </a:lvl2pPr>
            <a:lvl3pPr marL="3474543" indent="0">
              <a:buNone/>
              <a:defRPr sz="3800"/>
            </a:lvl3pPr>
            <a:lvl4pPr marL="5211815" indent="0">
              <a:buNone/>
              <a:defRPr sz="3400"/>
            </a:lvl4pPr>
            <a:lvl5pPr marL="6949086" indent="0">
              <a:buNone/>
              <a:defRPr sz="3400"/>
            </a:lvl5pPr>
            <a:lvl6pPr marL="8686358" indent="0">
              <a:buNone/>
              <a:defRPr sz="3400"/>
            </a:lvl6pPr>
            <a:lvl7pPr marL="10423629" indent="0">
              <a:buNone/>
              <a:defRPr sz="3400"/>
            </a:lvl7pPr>
            <a:lvl8pPr marL="12160900" indent="0">
              <a:buNone/>
              <a:defRPr sz="3400"/>
            </a:lvl8pPr>
            <a:lvl9pPr marL="13898173"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85A9A916-130C-3D4D-AF5C-DFD58C6D2E13}"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95278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75682" y="14081761"/>
            <a:ext cx="24414480" cy="1662431"/>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7975682" y="1797473"/>
            <a:ext cx="24414480" cy="12070080"/>
          </a:xfrm>
        </p:spPr>
        <p:txBody>
          <a:bodyPr/>
          <a:lstStyle>
            <a:lvl1pPr marL="0" indent="0">
              <a:buNone/>
              <a:defRPr sz="12200"/>
            </a:lvl1pPr>
            <a:lvl2pPr marL="1737271" indent="0">
              <a:buNone/>
              <a:defRPr sz="10600"/>
            </a:lvl2pPr>
            <a:lvl3pPr marL="3474543" indent="0">
              <a:buNone/>
              <a:defRPr sz="9100"/>
            </a:lvl3pPr>
            <a:lvl4pPr marL="5211815" indent="0">
              <a:buNone/>
              <a:defRPr sz="7600"/>
            </a:lvl4pPr>
            <a:lvl5pPr marL="6949086" indent="0">
              <a:buNone/>
              <a:defRPr sz="7600"/>
            </a:lvl5pPr>
            <a:lvl6pPr marL="8686358" indent="0">
              <a:buNone/>
              <a:defRPr sz="7600"/>
            </a:lvl6pPr>
            <a:lvl7pPr marL="10423629" indent="0">
              <a:buNone/>
              <a:defRPr sz="7600"/>
            </a:lvl7pPr>
            <a:lvl8pPr marL="12160900" indent="0">
              <a:buNone/>
              <a:defRPr sz="7600"/>
            </a:lvl8pPr>
            <a:lvl9pPr marL="13898173" indent="0">
              <a:buNone/>
              <a:defRPr sz="7600"/>
            </a:lvl9pPr>
          </a:lstStyle>
          <a:p>
            <a:endParaRPr lang="en-US"/>
          </a:p>
        </p:txBody>
      </p:sp>
      <p:sp>
        <p:nvSpPr>
          <p:cNvPr id="4" name="Text Placeholder 3"/>
          <p:cNvSpPr>
            <a:spLocks noGrp="1"/>
          </p:cNvSpPr>
          <p:nvPr>
            <p:ph type="body" sz="half" idx="2"/>
          </p:nvPr>
        </p:nvSpPr>
        <p:spPr>
          <a:xfrm>
            <a:off x="7975682" y="15744192"/>
            <a:ext cx="24414480" cy="2360929"/>
          </a:xfrm>
        </p:spPr>
        <p:txBody>
          <a:bodyPr/>
          <a:lstStyle>
            <a:lvl1pPr marL="0" indent="0">
              <a:buNone/>
              <a:defRPr sz="5300"/>
            </a:lvl1pPr>
            <a:lvl2pPr marL="1737271" indent="0">
              <a:buNone/>
              <a:defRPr sz="4500"/>
            </a:lvl2pPr>
            <a:lvl3pPr marL="3474543" indent="0">
              <a:buNone/>
              <a:defRPr sz="3800"/>
            </a:lvl3pPr>
            <a:lvl4pPr marL="5211815" indent="0">
              <a:buNone/>
              <a:defRPr sz="3400"/>
            </a:lvl4pPr>
            <a:lvl5pPr marL="6949086" indent="0">
              <a:buNone/>
              <a:defRPr sz="3400"/>
            </a:lvl5pPr>
            <a:lvl6pPr marL="8686358" indent="0">
              <a:buNone/>
              <a:defRPr sz="3400"/>
            </a:lvl6pPr>
            <a:lvl7pPr marL="10423629" indent="0">
              <a:buNone/>
              <a:defRPr sz="3400"/>
            </a:lvl7pPr>
            <a:lvl8pPr marL="12160900" indent="0">
              <a:buNone/>
              <a:defRPr sz="3400"/>
            </a:lvl8pPr>
            <a:lvl9pPr marL="13898173"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85A9A916-130C-3D4D-AF5C-DFD58C6D2E13}" type="datetimeFigureOut">
              <a:rPr lang="en-US" smtClean="0"/>
              <a:pPr/>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0EAF7-C873-A04A-B0F0-56D2EAE0186E}" type="slidenum">
              <a:rPr lang="en-US" smtClean="0"/>
              <a:pPr/>
              <a:t>‹#›</a:t>
            </a:fld>
            <a:endParaRPr lang="en-US"/>
          </a:p>
        </p:txBody>
      </p:sp>
    </p:spTree>
    <p:extLst>
      <p:ext uri="{BB962C8B-B14F-4D97-AF65-F5344CB8AC3E}">
        <p14:creationId xmlns:p14="http://schemas.microsoft.com/office/powerpoint/2010/main" val="59501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4540" y="805605"/>
            <a:ext cx="36621720" cy="3352800"/>
          </a:xfrm>
          <a:prstGeom prst="rect">
            <a:avLst/>
          </a:prstGeom>
        </p:spPr>
        <p:txBody>
          <a:bodyPr vert="horz" lIns="347454" tIns="173727" rIns="347454" bIns="173727" rtlCol="0" anchor="ctr">
            <a:normAutofit/>
          </a:bodyPr>
          <a:lstStyle/>
          <a:p>
            <a:r>
              <a:rPr lang="en-US"/>
              <a:t>Click to edit Master title style</a:t>
            </a:r>
          </a:p>
        </p:txBody>
      </p:sp>
      <p:sp>
        <p:nvSpPr>
          <p:cNvPr id="3" name="Text Placeholder 2"/>
          <p:cNvSpPr>
            <a:spLocks noGrp="1"/>
          </p:cNvSpPr>
          <p:nvPr>
            <p:ph type="body" idx="1"/>
          </p:nvPr>
        </p:nvSpPr>
        <p:spPr>
          <a:xfrm>
            <a:off x="2034540" y="4693922"/>
            <a:ext cx="36621720" cy="13276158"/>
          </a:xfrm>
          <a:prstGeom prst="rect">
            <a:avLst/>
          </a:prstGeom>
        </p:spPr>
        <p:txBody>
          <a:bodyPr vert="horz" lIns="347454" tIns="173727" rIns="347454" bIns="1737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34540" y="18645295"/>
            <a:ext cx="9494520" cy="1071033"/>
          </a:xfrm>
          <a:prstGeom prst="rect">
            <a:avLst/>
          </a:prstGeom>
        </p:spPr>
        <p:txBody>
          <a:bodyPr vert="horz" lIns="347454" tIns="173727" rIns="347454" bIns="173727" rtlCol="0" anchor="ctr"/>
          <a:lstStyle>
            <a:lvl1pPr algn="l">
              <a:defRPr sz="4500">
                <a:solidFill>
                  <a:schemeClr val="tx1">
                    <a:tint val="75000"/>
                  </a:schemeClr>
                </a:solidFill>
              </a:defRPr>
            </a:lvl1pPr>
          </a:lstStyle>
          <a:p>
            <a:fld id="{85A9A916-130C-3D4D-AF5C-DFD58C6D2E13}" type="datetimeFigureOut">
              <a:rPr lang="en-US" smtClean="0"/>
              <a:pPr/>
              <a:t>9/29/21</a:t>
            </a:fld>
            <a:endParaRPr lang="en-US"/>
          </a:p>
        </p:txBody>
      </p:sp>
      <p:sp>
        <p:nvSpPr>
          <p:cNvPr id="5" name="Footer Placeholder 4"/>
          <p:cNvSpPr>
            <a:spLocks noGrp="1"/>
          </p:cNvSpPr>
          <p:nvPr>
            <p:ph type="ftr" sz="quarter" idx="3"/>
          </p:nvPr>
        </p:nvSpPr>
        <p:spPr>
          <a:xfrm>
            <a:off x="13902690" y="18645295"/>
            <a:ext cx="12885420" cy="1071033"/>
          </a:xfrm>
          <a:prstGeom prst="rect">
            <a:avLst/>
          </a:prstGeom>
        </p:spPr>
        <p:txBody>
          <a:bodyPr vert="horz" lIns="347454" tIns="173727" rIns="347454" bIns="173727"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161740" y="18645295"/>
            <a:ext cx="9494520" cy="1071033"/>
          </a:xfrm>
          <a:prstGeom prst="rect">
            <a:avLst/>
          </a:prstGeom>
        </p:spPr>
        <p:txBody>
          <a:bodyPr vert="horz" lIns="347454" tIns="173727" rIns="347454" bIns="173727" rtlCol="0" anchor="ctr"/>
          <a:lstStyle>
            <a:lvl1pPr algn="r">
              <a:defRPr sz="4500">
                <a:solidFill>
                  <a:schemeClr val="tx1">
                    <a:tint val="75000"/>
                  </a:schemeClr>
                </a:solidFill>
              </a:defRPr>
            </a:lvl1pPr>
          </a:lstStyle>
          <a:p>
            <a:fld id="{A710EAF7-C873-A04A-B0F0-56D2EAE0186E}" type="slidenum">
              <a:rPr lang="en-US" smtClean="0"/>
              <a:pPr/>
              <a:t>‹#›</a:t>
            </a:fld>
            <a:endParaRPr lang="en-US"/>
          </a:p>
        </p:txBody>
      </p:sp>
    </p:spTree>
    <p:extLst>
      <p:ext uri="{BB962C8B-B14F-4D97-AF65-F5344CB8AC3E}">
        <p14:creationId xmlns:p14="http://schemas.microsoft.com/office/powerpoint/2010/main" val="3419646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7271" rtl="0" eaLnBrk="1" latinLnBrk="0" hangingPunct="1">
        <a:spcBef>
          <a:spcPct val="0"/>
        </a:spcBef>
        <a:buNone/>
        <a:defRPr sz="16700" kern="1200">
          <a:solidFill>
            <a:schemeClr val="tx1"/>
          </a:solidFill>
          <a:latin typeface="+mj-lt"/>
          <a:ea typeface="+mj-ea"/>
          <a:cs typeface="+mj-cs"/>
        </a:defRPr>
      </a:lvl1pPr>
    </p:titleStyle>
    <p:bodyStyle>
      <a:lvl1pPr marL="1302954" indent="-1302954" algn="l" defTabSz="1737271" rtl="0" eaLnBrk="1" latinLnBrk="0" hangingPunct="1">
        <a:spcBef>
          <a:spcPct val="20000"/>
        </a:spcBef>
        <a:buFont typeface="Arial"/>
        <a:buChar char="•"/>
        <a:defRPr sz="12200" kern="1200">
          <a:solidFill>
            <a:schemeClr val="tx1"/>
          </a:solidFill>
          <a:latin typeface="+mn-lt"/>
          <a:ea typeface="+mn-ea"/>
          <a:cs typeface="+mn-cs"/>
        </a:defRPr>
      </a:lvl1pPr>
      <a:lvl2pPr marL="2823066" indent="-1085795" algn="l" defTabSz="1737271" rtl="0" eaLnBrk="1" latinLnBrk="0" hangingPunct="1">
        <a:spcBef>
          <a:spcPct val="20000"/>
        </a:spcBef>
        <a:buFont typeface="Arial"/>
        <a:buChar char="–"/>
        <a:defRPr sz="10600" kern="1200">
          <a:solidFill>
            <a:schemeClr val="tx1"/>
          </a:solidFill>
          <a:latin typeface="+mn-lt"/>
          <a:ea typeface="+mn-ea"/>
          <a:cs typeface="+mn-cs"/>
        </a:defRPr>
      </a:lvl2pPr>
      <a:lvl3pPr marL="4343179" indent="-868636" algn="l" defTabSz="1737271" rtl="0" eaLnBrk="1" latinLnBrk="0" hangingPunct="1">
        <a:spcBef>
          <a:spcPct val="20000"/>
        </a:spcBef>
        <a:buFont typeface="Arial"/>
        <a:buChar char="•"/>
        <a:defRPr sz="9100" kern="1200">
          <a:solidFill>
            <a:schemeClr val="tx1"/>
          </a:solidFill>
          <a:latin typeface="+mn-lt"/>
          <a:ea typeface="+mn-ea"/>
          <a:cs typeface="+mn-cs"/>
        </a:defRPr>
      </a:lvl3pPr>
      <a:lvl4pPr marL="6080451" indent="-868636" algn="l" defTabSz="1737271" rtl="0" eaLnBrk="1" latinLnBrk="0" hangingPunct="1">
        <a:spcBef>
          <a:spcPct val="20000"/>
        </a:spcBef>
        <a:buFont typeface="Arial"/>
        <a:buChar char="–"/>
        <a:defRPr sz="7600" kern="1200">
          <a:solidFill>
            <a:schemeClr val="tx1"/>
          </a:solidFill>
          <a:latin typeface="+mn-lt"/>
          <a:ea typeface="+mn-ea"/>
          <a:cs typeface="+mn-cs"/>
        </a:defRPr>
      </a:lvl4pPr>
      <a:lvl5pPr marL="7817722" indent="-868636" algn="l" defTabSz="1737271" rtl="0" eaLnBrk="1" latinLnBrk="0" hangingPunct="1">
        <a:spcBef>
          <a:spcPct val="20000"/>
        </a:spcBef>
        <a:buFont typeface="Arial"/>
        <a:buChar char="»"/>
        <a:defRPr sz="7600" kern="1200">
          <a:solidFill>
            <a:schemeClr val="tx1"/>
          </a:solidFill>
          <a:latin typeface="+mn-lt"/>
          <a:ea typeface="+mn-ea"/>
          <a:cs typeface="+mn-cs"/>
        </a:defRPr>
      </a:lvl5pPr>
      <a:lvl6pPr marL="9554993" indent="-868636" algn="l" defTabSz="1737271" rtl="0" eaLnBrk="1" latinLnBrk="0" hangingPunct="1">
        <a:spcBef>
          <a:spcPct val="20000"/>
        </a:spcBef>
        <a:buFont typeface="Arial"/>
        <a:buChar char="•"/>
        <a:defRPr sz="7600" kern="1200">
          <a:solidFill>
            <a:schemeClr val="tx1"/>
          </a:solidFill>
          <a:latin typeface="+mn-lt"/>
          <a:ea typeface="+mn-ea"/>
          <a:cs typeface="+mn-cs"/>
        </a:defRPr>
      </a:lvl6pPr>
      <a:lvl7pPr marL="11292265" indent="-868636" algn="l" defTabSz="1737271" rtl="0" eaLnBrk="1" latinLnBrk="0" hangingPunct="1">
        <a:spcBef>
          <a:spcPct val="20000"/>
        </a:spcBef>
        <a:buFont typeface="Arial"/>
        <a:buChar char="•"/>
        <a:defRPr sz="7600" kern="1200">
          <a:solidFill>
            <a:schemeClr val="tx1"/>
          </a:solidFill>
          <a:latin typeface="+mn-lt"/>
          <a:ea typeface="+mn-ea"/>
          <a:cs typeface="+mn-cs"/>
        </a:defRPr>
      </a:lvl7pPr>
      <a:lvl8pPr marL="13029537" indent="-868636" algn="l" defTabSz="1737271" rtl="0" eaLnBrk="1" latinLnBrk="0" hangingPunct="1">
        <a:spcBef>
          <a:spcPct val="20000"/>
        </a:spcBef>
        <a:buFont typeface="Arial"/>
        <a:buChar char="•"/>
        <a:defRPr sz="7600" kern="1200">
          <a:solidFill>
            <a:schemeClr val="tx1"/>
          </a:solidFill>
          <a:latin typeface="+mn-lt"/>
          <a:ea typeface="+mn-ea"/>
          <a:cs typeface="+mn-cs"/>
        </a:defRPr>
      </a:lvl8pPr>
      <a:lvl9pPr marL="14766809" indent="-868636" algn="l" defTabSz="1737271"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7271" rtl="0" eaLnBrk="1" latinLnBrk="0" hangingPunct="1">
        <a:defRPr sz="6900" kern="1200">
          <a:solidFill>
            <a:schemeClr val="tx1"/>
          </a:solidFill>
          <a:latin typeface="+mn-lt"/>
          <a:ea typeface="+mn-ea"/>
          <a:cs typeface="+mn-cs"/>
        </a:defRPr>
      </a:lvl1pPr>
      <a:lvl2pPr marL="1737271" algn="l" defTabSz="1737271" rtl="0" eaLnBrk="1" latinLnBrk="0" hangingPunct="1">
        <a:defRPr sz="6900" kern="1200">
          <a:solidFill>
            <a:schemeClr val="tx1"/>
          </a:solidFill>
          <a:latin typeface="+mn-lt"/>
          <a:ea typeface="+mn-ea"/>
          <a:cs typeface="+mn-cs"/>
        </a:defRPr>
      </a:lvl2pPr>
      <a:lvl3pPr marL="3474543" algn="l" defTabSz="1737271" rtl="0" eaLnBrk="1" latinLnBrk="0" hangingPunct="1">
        <a:defRPr sz="6900" kern="1200">
          <a:solidFill>
            <a:schemeClr val="tx1"/>
          </a:solidFill>
          <a:latin typeface="+mn-lt"/>
          <a:ea typeface="+mn-ea"/>
          <a:cs typeface="+mn-cs"/>
        </a:defRPr>
      </a:lvl3pPr>
      <a:lvl4pPr marL="5211815" algn="l" defTabSz="1737271" rtl="0" eaLnBrk="1" latinLnBrk="0" hangingPunct="1">
        <a:defRPr sz="6900" kern="1200">
          <a:solidFill>
            <a:schemeClr val="tx1"/>
          </a:solidFill>
          <a:latin typeface="+mn-lt"/>
          <a:ea typeface="+mn-ea"/>
          <a:cs typeface="+mn-cs"/>
        </a:defRPr>
      </a:lvl4pPr>
      <a:lvl5pPr marL="6949086" algn="l" defTabSz="1737271" rtl="0" eaLnBrk="1" latinLnBrk="0" hangingPunct="1">
        <a:defRPr sz="6900" kern="1200">
          <a:solidFill>
            <a:schemeClr val="tx1"/>
          </a:solidFill>
          <a:latin typeface="+mn-lt"/>
          <a:ea typeface="+mn-ea"/>
          <a:cs typeface="+mn-cs"/>
        </a:defRPr>
      </a:lvl5pPr>
      <a:lvl6pPr marL="8686358" algn="l" defTabSz="1737271" rtl="0" eaLnBrk="1" latinLnBrk="0" hangingPunct="1">
        <a:defRPr sz="6900" kern="1200">
          <a:solidFill>
            <a:schemeClr val="tx1"/>
          </a:solidFill>
          <a:latin typeface="+mn-lt"/>
          <a:ea typeface="+mn-ea"/>
          <a:cs typeface="+mn-cs"/>
        </a:defRPr>
      </a:lvl6pPr>
      <a:lvl7pPr marL="10423629" algn="l" defTabSz="1737271" rtl="0" eaLnBrk="1" latinLnBrk="0" hangingPunct="1">
        <a:defRPr sz="6900" kern="1200">
          <a:solidFill>
            <a:schemeClr val="tx1"/>
          </a:solidFill>
          <a:latin typeface="+mn-lt"/>
          <a:ea typeface="+mn-ea"/>
          <a:cs typeface="+mn-cs"/>
        </a:defRPr>
      </a:lvl7pPr>
      <a:lvl8pPr marL="12160900" algn="l" defTabSz="1737271" rtl="0" eaLnBrk="1" latinLnBrk="0" hangingPunct="1">
        <a:defRPr sz="6900" kern="1200">
          <a:solidFill>
            <a:schemeClr val="tx1"/>
          </a:solidFill>
          <a:latin typeface="+mn-lt"/>
          <a:ea typeface="+mn-ea"/>
          <a:cs typeface="+mn-cs"/>
        </a:defRPr>
      </a:lvl8pPr>
      <a:lvl9pPr marL="13898173" algn="l" defTabSz="1737271"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94360" y="4663440"/>
            <a:ext cx="12801600" cy="15087600"/>
          </a:xfrm>
          <a:prstGeom prst="rect">
            <a:avLst/>
          </a:prstGeom>
          <a:noFill/>
          <a:ln w="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3944600" y="4663440"/>
            <a:ext cx="12801600" cy="15087600"/>
          </a:xfrm>
          <a:prstGeom prst="rect">
            <a:avLst/>
          </a:prstGeom>
          <a:noFill/>
          <a:ln w="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27294840" y="4663440"/>
            <a:ext cx="12801600" cy="15087600"/>
          </a:xfrm>
          <a:prstGeom prst="rect">
            <a:avLst/>
          </a:prstGeom>
          <a:noFill/>
          <a:ln w="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27190566" y="13477539"/>
            <a:ext cx="12954000" cy="3623591"/>
          </a:xfrm>
          <a:prstGeom prst="rect">
            <a:avLst/>
          </a:prstGeom>
          <a:solidFill>
            <a:srgbClr val="FFEF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lIns="101343" tIns="50671" rIns="101343" bIns="50671" rtlCol="0" anchor="ctr"/>
          <a:lstStyle/>
          <a:p>
            <a:pPr algn="ctr"/>
            <a:endParaRPr lang="en-US">
              <a:solidFill>
                <a:srgbClr val="7EC8E4"/>
              </a:solidFill>
            </a:endParaRPr>
          </a:p>
        </p:txBody>
      </p:sp>
      <p:sp>
        <p:nvSpPr>
          <p:cNvPr id="4" name="Rectangle 3"/>
          <p:cNvSpPr/>
          <p:nvPr/>
        </p:nvSpPr>
        <p:spPr bwMode="auto">
          <a:xfrm>
            <a:off x="-91440" y="0"/>
            <a:ext cx="40782240" cy="4206240"/>
          </a:xfrm>
          <a:prstGeom prst="rect">
            <a:avLst/>
          </a:prstGeom>
          <a:solidFill>
            <a:srgbClr val="0778B3"/>
          </a:solidFill>
          <a:ln w="9525" cap="flat" cmpd="sng" algn="ctr">
            <a:noFill/>
            <a:prstDash val="solid"/>
            <a:round/>
            <a:headEnd type="none" w="med" len="med"/>
            <a:tailEnd type="none" w="med" len="med"/>
          </a:ln>
          <a:effectLst/>
        </p:spPr>
        <p:txBody>
          <a:bodyPr vert="horz" wrap="square" lIns="30403" tIns="10134" rIns="30403" bIns="10134" numCol="1" rtlCol="0" anchor="t" anchorCtr="0" compatLnSpc="1">
            <a:prstTxWarp prst="textNoShape">
              <a:avLst/>
            </a:prstTxWarp>
            <a:spAutoFit/>
          </a:bodyPr>
          <a:lstStyle/>
          <a:p>
            <a:pPr marL="193537" indent="-193537" defTabSz="221688" fontAlgn="base">
              <a:spcBef>
                <a:spcPct val="0"/>
              </a:spcBef>
              <a:spcAft>
                <a:spcPct val="0"/>
              </a:spcAft>
              <a:buFontTx/>
              <a:buChar char="•"/>
            </a:pPr>
            <a:endParaRPr lang="en-US" sz="1600" dirty="0">
              <a:latin typeface="Times New Roman" pitchFamily="18" charset="0"/>
            </a:endParaRPr>
          </a:p>
        </p:txBody>
      </p:sp>
      <p:sp>
        <p:nvSpPr>
          <p:cNvPr id="5" name="Text Box 2"/>
          <p:cNvSpPr txBox="1">
            <a:spLocks noChangeArrowheads="1"/>
          </p:cNvSpPr>
          <p:nvPr/>
        </p:nvSpPr>
        <p:spPr bwMode="auto">
          <a:xfrm>
            <a:off x="8655635" y="249204"/>
            <a:ext cx="24233778" cy="4033281"/>
          </a:xfrm>
          <a:prstGeom prst="rect">
            <a:avLst/>
          </a:prstGeom>
          <a:noFill/>
          <a:ln w="76200">
            <a:noFill/>
            <a:miter lim="800000"/>
            <a:headEnd/>
            <a:tailEnd/>
          </a:ln>
        </p:spPr>
        <p:txBody>
          <a:bodyPr wrap="square" lIns="118229" tIns="59117" rIns="118229" bIns="59117">
            <a:noAutofit/>
          </a:bodyPr>
          <a:lstStyle/>
          <a:p>
            <a:pPr marL="14075" algn="ctr">
              <a:spcAft>
                <a:spcPts val="600"/>
              </a:spcAft>
            </a:pPr>
            <a:r>
              <a:rPr lang="en-US" sz="5000" b="1" dirty="0">
                <a:solidFill>
                  <a:srgbClr val="FFEFB7"/>
                </a:solidFill>
                <a:latin typeface="Corbel"/>
                <a:cs typeface="Corbel"/>
              </a:rPr>
              <a:t>Retrospective Analysis of Antimicrobial Use and Bacterial Cultures in Hospitalized Cancer Patients with COVID-19</a:t>
            </a:r>
          </a:p>
          <a:p>
            <a:pPr marL="14075" algn="ctr" defTabSz="1182334">
              <a:lnSpc>
                <a:spcPts val="4522"/>
              </a:lnSpc>
            </a:pPr>
            <a:r>
              <a:rPr lang="en-US" sz="3300" b="1" dirty="0">
                <a:solidFill>
                  <a:schemeClr val="bg1"/>
                </a:solidFill>
                <a:latin typeface="Corbel"/>
                <a:cs typeface="Corbel"/>
              </a:rPr>
              <a:t>Kayla Maki, Pharm.D.</a:t>
            </a:r>
            <a:r>
              <a:rPr lang="en-US" sz="3300" b="1" baseline="30000" dirty="0">
                <a:solidFill>
                  <a:schemeClr val="bg1"/>
                </a:solidFill>
                <a:latin typeface="Corbel"/>
                <a:cs typeface="Corbel"/>
              </a:rPr>
              <a:t>1</a:t>
            </a:r>
            <a:r>
              <a:rPr lang="en-US" sz="3300" b="1" dirty="0">
                <a:solidFill>
                  <a:schemeClr val="bg1"/>
                </a:solidFill>
                <a:latin typeface="Corbel"/>
                <a:cs typeface="Corbel"/>
              </a:rPr>
              <a:t>; Samantha Steiger, Pharm.D., BCIDP</a:t>
            </a:r>
            <a:r>
              <a:rPr lang="en-US" sz="3300" b="1" baseline="30000" dirty="0">
                <a:solidFill>
                  <a:schemeClr val="bg1"/>
                </a:solidFill>
                <a:latin typeface="Corbel"/>
                <a:cs typeface="Corbel"/>
              </a:rPr>
              <a:t>1</a:t>
            </a:r>
            <a:r>
              <a:rPr lang="en-US" sz="3300" b="1" dirty="0">
                <a:solidFill>
                  <a:schemeClr val="bg1"/>
                </a:solidFill>
                <a:latin typeface="Corbel"/>
                <a:cs typeface="Corbel"/>
              </a:rPr>
              <a:t>; Susan Seo, MD</a:t>
            </a:r>
            <a:r>
              <a:rPr lang="en-US" sz="3300" b="1" baseline="30000" dirty="0">
                <a:solidFill>
                  <a:schemeClr val="bg1"/>
                </a:solidFill>
                <a:latin typeface="Corbel"/>
                <a:cs typeface="Corbel"/>
              </a:rPr>
              <a:t>2</a:t>
            </a:r>
            <a:r>
              <a:rPr lang="en-US" sz="3300" b="1" dirty="0">
                <a:solidFill>
                  <a:schemeClr val="bg1"/>
                </a:solidFill>
                <a:latin typeface="Corbel"/>
                <a:cs typeface="Corbel"/>
              </a:rPr>
              <a:t>; Nina Cohen, Pharm.D., BCPS AQID</a:t>
            </a:r>
            <a:r>
              <a:rPr lang="en-US" sz="3300" b="1" baseline="30000" dirty="0">
                <a:solidFill>
                  <a:schemeClr val="bg1"/>
                </a:solidFill>
                <a:latin typeface="Corbel"/>
                <a:cs typeface="Corbel"/>
              </a:rPr>
              <a:t>1</a:t>
            </a:r>
            <a:endParaRPr lang="en-US" sz="3300" b="1" dirty="0">
              <a:solidFill>
                <a:schemeClr val="bg1"/>
              </a:solidFill>
              <a:latin typeface="Corbel"/>
              <a:cs typeface="Corbel"/>
            </a:endParaRPr>
          </a:p>
          <a:p>
            <a:pPr marL="14075" algn="ctr" defTabSz="1182334">
              <a:spcAft>
                <a:spcPts val="600"/>
              </a:spcAft>
            </a:pPr>
            <a:r>
              <a:rPr lang="en-US" sz="2600" b="1" baseline="30000" dirty="0">
                <a:solidFill>
                  <a:schemeClr val="bg1"/>
                </a:solidFill>
                <a:latin typeface="Corbel"/>
                <a:cs typeface="Corbel"/>
              </a:rPr>
              <a:t>1</a:t>
            </a:r>
            <a:r>
              <a:rPr lang="en-US" sz="2600" b="1" dirty="0">
                <a:solidFill>
                  <a:schemeClr val="bg1"/>
                </a:solidFill>
                <a:latin typeface="Corbel"/>
                <a:cs typeface="Corbel"/>
              </a:rPr>
              <a:t>Department of Pharmacy, </a:t>
            </a:r>
            <a:r>
              <a:rPr lang="en-US" sz="2600" b="1" baseline="30000" dirty="0">
                <a:solidFill>
                  <a:schemeClr val="bg1"/>
                </a:solidFill>
                <a:latin typeface="Corbel"/>
                <a:cs typeface="Corbel"/>
              </a:rPr>
              <a:t>2</a:t>
            </a:r>
            <a:r>
              <a:rPr lang="en-US" sz="2600" b="1" dirty="0">
                <a:solidFill>
                  <a:schemeClr val="bg1"/>
                </a:solidFill>
                <a:latin typeface="Corbel"/>
                <a:cs typeface="Corbel"/>
              </a:rPr>
              <a:t>Department of Medicine, Infectious Diseases Service</a:t>
            </a:r>
          </a:p>
          <a:p>
            <a:pPr marL="14075" algn="ctr" defTabSz="1182334">
              <a:spcBef>
                <a:spcPts val="665"/>
              </a:spcBef>
            </a:pPr>
            <a:r>
              <a:rPr lang="en-US" sz="3600" b="1" dirty="0">
                <a:solidFill>
                  <a:schemeClr val="bg1"/>
                </a:solidFill>
                <a:latin typeface="Corbel" pitchFamily="34" charset="0"/>
                <a:cs typeface="Times New Roman" pitchFamily="18" charset="0"/>
              </a:rPr>
              <a:t>Memorial Sloan Kettering Cancer Center, New York, NY</a:t>
            </a:r>
          </a:p>
        </p:txBody>
      </p:sp>
      <p:pic>
        <p:nvPicPr>
          <p:cNvPr id="27" name="Picture 26" descr="MSKCC_logo_hor_s_rev_rgb_3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31" y="393878"/>
            <a:ext cx="6193220" cy="2203283"/>
          </a:xfrm>
          <a:prstGeom prst="rect">
            <a:avLst/>
          </a:prstGeom>
        </p:spPr>
      </p:pic>
      <p:sp>
        <p:nvSpPr>
          <p:cNvPr id="95" name="Rectangle 94"/>
          <p:cNvSpPr/>
          <p:nvPr/>
        </p:nvSpPr>
        <p:spPr bwMode="auto">
          <a:xfrm>
            <a:off x="0" y="4130854"/>
            <a:ext cx="40690800" cy="266687"/>
          </a:xfrm>
          <a:prstGeom prst="rect">
            <a:avLst/>
          </a:prstGeom>
          <a:solidFill>
            <a:srgbClr val="D84724"/>
          </a:solidFill>
          <a:ln w="9525" cap="flat" cmpd="sng" algn="ctr">
            <a:noFill/>
            <a:prstDash val="solid"/>
            <a:round/>
            <a:headEnd type="none" w="med" len="med"/>
            <a:tailEnd type="none" w="med" len="med"/>
          </a:ln>
          <a:effectLst/>
        </p:spPr>
        <p:txBody>
          <a:bodyPr vert="horz" wrap="square" lIns="30403" tIns="10134" rIns="30403" bIns="10134" numCol="1" rtlCol="0" anchor="t" anchorCtr="0" compatLnSpc="1">
            <a:prstTxWarp prst="textNoShape">
              <a:avLst/>
            </a:prstTxWarp>
            <a:spAutoFit/>
          </a:bodyPr>
          <a:lstStyle/>
          <a:p>
            <a:pPr marL="193537" indent="-193537" defTabSz="221688" fontAlgn="base">
              <a:spcBef>
                <a:spcPct val="0"/>
              </a:spcBef>
              <a:spcAft>
                <a:spcPct val="0"/>
              </a:spcAft>
              <a:buFontTx/>
              <a:buChar char="•"/>
            </a:pPr>
            <a:endParaRPr lang="en-US" sz="1600" dirty="0">
              <a:latin typeface="Times New Roman" pitchFamily="18" charset="0"/>
            </a:endParaRPr>
          </a:p>
        </p:txBody>
      </p:sp>
      <p:sp>
        <p:nvSpPr>
          <p:cNvPr id="96" name="Rectangle 95"/>
          <p:cNvSpPr/>
          <p:nvPr/>
        </p:nvSpPr>
        <p:spPr bwMode="auto">
          <a:xfrm>
            <a:off x="1" y="4300304"/>
            <a:ext cx="40690801" cy="266687"/>
          </a:xfrm>
          <a:prstGeom prst="rect">
            <a:avLst/>
          </a:prstGeom>
          <a:solidFill>
            <a:srgbClr val="FFEFB8"/>
          </a:solidFill>
          <a:ln w="9525" cap="flat" cmpd="sng" algn="ctr">
            <a:noFill/>
            <a:prstDash val="solid"/>
            <a:round/>
            <a:headEnd type="none" w="med" len="med"/>
            <a:tailEnd type="none" w="med" len="med"/>
          </a:ln>
          <a:effectLst/>
        </p:spPr>
        <p:txBody>
          <a:bodyPr vert="horz" wrap="square" lIns="30403" tIns="10134" rIns="30403" bIns="10134" numCol="1" rtlCol="0" anchor="t" anchorCtr="0" compatLnSpc="1">
            <a:prstTxWarp prst="textNoShape">
              <a:avLst/>
            </a:prstTxWarp>
            <a:spAutoFit/>
          </a:bodyPr>
          <a:lstStyle/>
          <a:p>
            <a:pPr marL="193537" indent="-193537" defTabSz="221688" fontAlgn="base">
              <a:spcBef>
                <a:spcPct val="0"/>
              </a:spcBef>
              <a:spcAft>
                <a:spcPct val="0"/>
              </a:spcAft>
              <a:buFontTx/>
              <a:buChar char="•"/>
            </a:pPr>
            <a:endParaRPr lang="en-US" sz="1600" dirty="0">
              <a:latin typeface="Times New Roman" pitchFamily="18" charset="0"/>
            </a:endParaRPr>
          </a:p>
        </p:txBody>
      </p:sp>
      <p:grpSp>
        <p:nvGrpSpPr>
          <p:cNvPr id="21" name="Group 159"/>
          <p:cNvGrpSpPr>
            <a:grpSpLocks/>
          </p:cNvGrpSpPr>
          <p:nvPr/>
        </p:nvGrpSpPr>
        <p:grpSpPr bwMode="auto">
          <a:xfrm>
            <a:off x="35847718" y="393878"/>
            <a:ext cx="3917950" cy="3382207"/>
            <a:chOff x="21168" y="336"/>
            <a:chExt cx="2468" cy="1968"/>
          </a:xfrm>
        </p:grpSpPr>
        <p:pic>
          <p:nvPicPr>
            <p:cNvPr id="22" name="Picture 160" descr="ZRC_exterior"/>
            <p:cNvPicPr>
              <a:picLocks noChangeAspect="1" noChangeArrowheads="1"/>
            </p:cNvPicPr>
            <p:nvPr/>
          </p:nvPicPr>
          <p:blipFill>
            <a:blip r:embed="rId4" cstate="print"/>
            <a:srcRect l="20238" r="20238"/>
            <a:stretch>
              <a:fillRect/>
            </a:stretch>
          </p:blipFill>
          <p:spPr bwMode="auto">
            <a:xfrm>
              <a:off x="22080" y="336"/>
              <a:ext cx="1556" cy="1968"/>
            </a:xfrm>
            <a:prstGeom prst="rect">
              <a:avLst/>
            </a:prstGeom>
            <a:noFill/>
            <a:ln w="9525">
              <a:noFill/>
              <a:miter lim="800000"/>
              <a:headEnd/>
              <a:tailEnd/>
            </a:ln>
          </p:spPr>
        </p:pic>
        <p:pic>
          <p:nvPicPr>
            <p:cNvPr id="23" name="Picture 161" descr="1275_york_exterior-sm"/>
            <p:cNvPicPr>
              <a:picLocks noChangeAspect="1" noChangeArrowheads="1"/>
            </p:cNvPicPr>
            <p:nvPr/>
          </p:nvPicPr>
          <p:blipFill>
            <a:blip r:embed="rId5" cstate="print"/>
            <a:srcRect b="12500"/>
            <a:stretch>
              <a:fillRect/>
            </a:stretch>
          </p:blipFill>
          <p:spPr bwMode="auto">
            <a:xfrm>
              <a:off x="21168" y="960"/>
              <a:ext cx="1194" cy="1344"/>
            </a:xfrm>
            <a:prstGeom prst="rect">
              <a:avLst/>
            </a:prstGeom>
            <a:noFill/>
            <a:ln w="9525">
              <a:noFill/>
              <a:miter lim="800000"/>
              <a:headEnd/>
              <a:tailEnd/>
            </a:ln>
          </p:spPr>
        </p:pic>
      </p:grpSp>
      <p:sp>
        <p:nvSpPr>
          <p:cNvPr id="45" name="Rectangle 44"/>
          <p:cNvSpPr/>
          <p:nvPr/>
        </p:nvSpPr>
        <p:spPr>
          <a:xfrm>
            <a:off x="594360" y="16146149"/>
            <a:ext cx="12835982" cy="3416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marL="231775" indent="-231775" algn="thaiDist">
              <a:buFont typeface="Arial" pitchFamily="34" charset="0"/>
              <a:buChar char="•"/>
            </a:pPr>
            <a:r>
              <a:rPr lang="en-US" sz="2400" b="1" dirty="0">
                <a:solidFill>
                  <a:schemeClr val="tx1"/>
                </a:solidFill>
              </a:rPr>
              <a:t>Inclusion criteria:</a:t>
            </a:r>
          </a:p>
          <a:p>
            <a:pPr marL="577850" lvl="1" indent="-231775" algn="thaiDist">
              <a:buFont typeface="Arial" pitchFamily="34" charset="0"/>
              <a:buChar char="•"/>
            </a:pPr>
            <a:r>
              <a:rPr lang="en-US" sz="2400" dirty="0">
                <a:solidFill>
                  <a:schemeClr val="tx1"/>
                </a:solidFill>
              </a:rPr>
              <a:t>All inpatients admitted to Memorial Sloan Kettering Cancer Center (MSKCC) with a positive COVID-19 PCR result between March 1, 2020 – June 15, 2020</a:t>
            </a:r>
          </a:p>
          <a:p>
            <a:pPr marL="577850" lvl="1" indent="-231775" algn="thaiDist">
              <a:buFont typeface="Arial" pitchFamily="34" charset="0"/>
              <a:buChar char="•"/>
            </a:pPr>
            <a:r>
              <a:rPr lang="en-US" sz="2400" dirty="0">
                <a:solidFill>
                  <a:schemeClr val="tx1"/>
                </a:solidFill>
              </a:rPr>
              <a:t>Adults at least 18 years of age</a:t>
            </a:r>
          </a:p>
          <a:p>
            <a:pPr marL="231775" indent="-231775" algn="thaiDist">
              <a:buFont typeface="Arial" pitchFamily="34" charset="0"/>
              <a:buChar char="•"/>
            </a:pPr>
            <a:r>
              <a:rPr lang="en-US" sz="2400" dirty="0">
                <a:solidFill>
                  <a:schemeClr val="tx1"/>
                </a:solidFill>
              </a:rPr>
              <a:t>Electronic medical records were used to collect information including antibiotic use, bacterial coinfections, 30-day mortality, hospital LOS, ICU LOS, oxygen supplementation, and need for invasive and non-invasive oxygen support</a:t>
            </a:r>
          </a:p>
          <a:p>
            <a:pPr marL="231775" indent="-231775" algn="thaiDist">
              <a:buFont typeface="Arial" pitchFamily="34" charset="0"/>
              <a:buChar char="•"/>
            </a:pPr>
            <a:r>
              <a:rPr lang="en-US" sz="2400" dirty="0">
                <a:solidFill>
                  <a:schemeClr val="tx1"/>
                </a:solidFill>
              </a:rPr>
              <a:t>Descriptive statistics were utilized for data analysis</a:t>
            </a:r>
          </a:p>
          <a:p>
            <a:pPr marL="231775" indent="-231775" algn="thaiDist">
              <a:buFont typeface="Arial" pitchFamily="34" charset="0"/>
              <a:buChar char="•"/>
            </a:pPr>
            <a:r>
              <a:rPr lang="en-US" sz="2400" dirty="0">
                <a:solidFill>
                  <a:schemeClr val="tx1"/>
                </a:solidFill>
              </a:rPr>
              <a:t>Institutional Review Board reviewed and approved this study</a:t>
            </a:r>
          </a:p>
        </p:txBody>
      </p:sp>
      <p:sp>
        <p:nvSpPr>
          <p:cNvPr id="47" name="Rectangle 46"/>
          <p:cNvSpPr/>
          <p:nvPr/>
        </p:nvSpPr>
        <p:spPr>
          <a:xfrm>
            <a:off x="27294840" y="13563428"/>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Conclusions and Future  Directions</a:t>
            </a:r>
          </a:p>
        </p:txBody>
      </p:sp>
      <p:sp>
        <p:nvSpPr>
          <p:cNvPr id="48" name="Rectangle 47"/>
          <p:cNvSpPr/>
          <p:nvPr/>
        </p:nvSpPr>
        <p:spPr>
          <a:xfrm>
            <a:off x="27463280" y="14071491"/>
            <a:ext cx="12633159" cy="31906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marL="228600" indent="-228600" algn="thaiDist"/>
            <a:r>
              <a:rPr lang="en-US" sz="2200" b="1" dirty="0">
                <a:solidFill>
                  <a:schemeClr val="tx1"/>
                </a:solidFill>
              </a:rPr>
              <a:t>Conclusions</a:t>
            </a:r>
          </a:p>
          <a:p>
            <a:pPr marL="228600" indent="-228600" algn="thaiDist">
              <a:spcAft>
                <a:spcPts val="400"/>
              </a:spcAft>
              <a:buFont typeface="Arial" pitchFamily="34" charset="0"/>
              <a:buChar char="•"/>
            </a:pPr>
            <a:r>
              <a:rPr lang="en-US" sz="2200" dirty="0">
                <a:solidFill>
                  <a:schemeClr val="tx1"/>
                </a:solidFill>
              </a:rPr>
              <a:t>The majority of hospitalized cancer patients with COVID-19 received antimicrobials whereas a much smaller percentage had a positive bacterial culture, suggesting an opportunity to streamline or discontinue antibiotics in these patients. Identifying patients at high risk for bacterial coinfection are of high priority due to the risks of adverse effects and collateral damage associated with unnecessary antimicrobial use.</a:t>
            </a:r>
          </a:p>
          <a:p>
            <a:pPr algn="thaiDist"/>
            <a:r>
              <a:rPr lang="en-US" sz="2200" b="1" dirty="0">
                <a:solidFill>
                  <a:schemeClr val="tx1"/>
                </a:solidFill>
              </a:rPr>
              <a:t>Future Directions</a:t>
            </a:r>
            <a:r>
              <a:rPr lang="en-US" sz="2200" dirty="0">
                <a:solidFill>
                  <a:schemeClr val="tx1"/>
                </a:solidFill>
              </a:rPr>
              <a:t> </a:t>
            </a:r>
          </a:p>
          <a:p>
            <a:pPr marL="0" lvl="1" algn="thaiDist">
              <a:buFont typeface="Arial" pitchFamily="34" charset="0"/>
              <a:buChar char="•"/>
            </a:pPr>
            <a:r>
              <a:rPr lang="en-US" sz="2200" dirty="0">
                <a:solidFill>
                  <a:schemeClr val="tx1"/>
                </a:solidFill>
              </a:rPr>
              <a:t> Design and evaluate targeted stewardship efforts to streamline or discontinue antibiotic therapy in cancer patients admitted to the hospital with COVID-19 or other respiratory viral infections. </a:t>
            </a:r>
          </a:p>
        </p:txBody>
      </p:sp>
      <p:sp>
        <p:nvSpPr>
          <p:cNvPr id="59" name="Rectangle 58"/>
          <p:cNvSpPr/>
          <p:nvPr/>
        </p:nvSpPr>
        <p:spPr>
          <a:xfrm>
            <a:off x="618423" y="11687678"/>
            <a:ext cx="12767218" cy="3891262"/>
          </a:xfrm>
          <a:prstGeom prst="rect">
            <a:avLst/>
          </a:prstGeom>
          <a:solidFill>
            <a:srgbClr val="FFEFB8">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lIns="101343" tIns="50671" rIns="101343" bIns="50671" rtlCol="0" anchor="ctr"/>
          <a:lstStyle/>
          <a:p>
            <a:pPr algn="ctr"/>
            <a:endParaRPr lang="en-US">
              <a:solidFill>
                <a:srgbClr val="7EC8E4"/>
              </a:solidFill>
            </a:endParaRPr>
          </a:p>
        </p:txBody>
      </p:sp>
      <p:sp>
        <p:nvSpPr>
          <p:cNvPr id="60" name="Rectangle 59"/>
          <p:cNvSpPr/>
          <p:nvPr/>
        </p:nvSpPr>
        <p:spPr>
          <a:xfrm>
            <a:off x="594360" y="11793845"/>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Objectives</a:t>
            </a:r>
          </a:p>
        </p:txBody>
      </p:sp>
      <p:sp>
        <p:nvSpPr>
          <p:cNvPr id="61" name="Rectangle 60"/>
          <p:cNvSpPr/>
          <p:nvPr/>
        </p:nvSpPr>
        <p:spPr>
          <a:xfrm>
            <a:off x="646497" y="12360009"/>
            <a:ext cx="12801600" cy="2754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algn="thaiDist"/>
            <a:r>
              <a:rPr lang="en-US" sz="2400" b="1" dirty="0">
                <a:solidFill>
                  <a:schemeClr val="tx1"/>
                </a:solidFill>
              </a:rPr>
              <a:t>Primary Objective</a:t>
            </a:r>
          </a:p>
          <a:p>
            <a:pPr marL="228600" indent="-228600" algn="thaiDist">
              <a:spcAft>
                <a:spcPts val="600"/>
              </a:spcAft>
              <a:buFont typeface="Arial" pitchFamily="34" charset="0"/>
              <a:buChar char="•"/>
            </a:pPr>
            <a:r>
              <a:rPr lang="en-US" sz="2400" dirty="0">
                <a:solidFill>
                  <a:schemeClr val="tx1"/>
                </a:solidFill>
              </a:rPr>
              <a:t>Evaluate the proportion of patients who received antibiotics and the proportion with positive bacterial cultures in patients with a positive COVID-19 polymerase chain reaction (PCR) result</a:t>
            </a:r>
            <a:endParaRPr lang="en-US" sz="2400" b="1" dirty="0">
              <a:solidFill>
                <a:srgbClr val="FF0000"/>
              </a:solidFill>
            </a:endParaRPr>
          </a:p>
          <a:p>
            <a:pPr algn="thaiDist"/>
            <a:r>
              <a:rPr lang="en-US" sz="2400" b="1" dirty="0">
                <a:solidFill>
                  <a:schemeClr val="tx1"/>
                </a:solidFill>
              </a:rPr>
              <a:t>Secondary Objectives</a:t>
            </a:r>
          </a:p>
          <a:p>
            <a:pPr marL="228600" indent="-228600" algn="thaiDist">
              <a:buFont typeface="Arial" pitchFamily="34" charset="0"/>
              <a:buChar char="•"/>
            </a:pPr>
            <a:r>
              <a:rPr lang="en-US" sz="2400" dirty="0">
                <a:solidFill>
                  <a:schemeClr val="tx1"/>
                </a:solidFill>
              </a:rPr>
              <a:t>30-day mortality after a positive COVID-19 PCR result</a:t>
            </a:r>
          </a:p>
          <a:p>
            <a:pPr marL="228600" indent="-228600" algn="thaiDist">
              <a:buFont typeface="Arial" pitchFamily="34" charset="0"/>
              <a:buChar char="•"/>
            </a:pPr>
            <a:r>
              <a:rPr lang="en-US" sz="2400" dirty="0">
                <a:solidFill>
                  <a:schemeClr val="tx1"/>
                </a:solidFill>
              </a:rPr>
              <a:t>Number of antibiotic days and length of therapy (LOT) after a positive COVID-19 PCR result</a:t>
            </a:r>
          </a:p>
          <a:p>
            <a:pPr marL="228600" indent="-228600" algn="thaiDist">
              <a:buFont typeface="Arial" pitchFamily="34" charset="0"/>
              <a:buChar char="•"/>
            </a:pPr>
            <a:r>
              <a:rPr lang="en-US" sz="2400" dirty="0">
                <a:solidFill>
                  <a:schemeClr val="tx1"/>
                </a:solidFill>
              </a:rPr>
              <a:t>Length of stay (LOS) after a positive COVID-19 PCR result</a:t>
            </a:r>
          </a:p>
        </p:txBody>
      </p:sp>
      <p:sp>
        <p:nvSpPr>
          <p:cNvPr id="31" name="Rectangle 30"/>
          <p:cNvSpPr/>
          <p:nvPr/>
        </p:nvSpPr>
        <p:spPr>
          <a:xfrm>
            <a:off x="27318903" y="18818313"/>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Disclosure</a:t>
            </a:r>
          </a:p>
        </p:txBody>
      </p:sp>
      <p:sp>
        <p:nvSpPr>
          <p:cNvPr id="32" name="Rectangle 31"/>
          <p:cNvSpPr/>
          <p:nvPr/>
        </p:nvSpPr>
        <p:spPr>
          <a:xfrm>
            <a:off x="27463280" y="19319453"/>
            <a:ext cx="12681286" cy="7232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algn="thaiDist"/>
            <a:r>
              <a:rPr lang="en-US" sz="1800" dirty="0">
                <a:solidFill>
                  <a:schemeClr val="tx1"/>
                </a:solidFill>
              </a:rPr>
              <a:t>All authors have nothing to disclose concerning possible financial or personal relationships with commercial entities that may have a direct or indirect interest in the subject matter of this presentation</a:t>
            </a:r>
            <a:r>
              <a:rPr lang="en-US" sz="2300" dirty="0">
                <a:solidFill>
                  <a:schemeClr val="tx1"/>
                </a:solidFill>
              </a:rPr>
              <a:t>.</a:t>
            </a:r>
          </a:p>
        </p:txBody>
      </p:sp>
      <p:sp>
        <p:nvSpPr>
          <p:cNvPr id="33" name="Rectangle 32"/>
          <p:cNvSpPr/>
          <p:nvPr/>
        </p:nvSpPr>
        <p:spPr>
          <a:xfrm>
            <a:off x="594360" y="4636356"/>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Background</a:t>
            </a:r>
          </a:p>
        </p:txBody>
      </p:sp>
      <p:sp>
        <p:nvSpPr>
          <p:cNvPr id="38" name="Rectangle 37"/>
          <p:cNvSpPr/>
          <p:nvPr/>
        </p:nvSpPr>
        <p:spPr>
          <a:xfrm>
            <a:off x="594360" y="5115631"/>
            <a:ext cx="12801600" cy="68634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algn="just"/>
            <a:r>
              <a:rPr lang="en-US" sz="2400" dirty="0">
                <a:solidFill>
                  <a:schemeClr val="tx1"/>
                </a:solidFill>
              </a:rPr>
              <a:t>In the era of COVID-19 concern for bacterial coinfections has resulted in widespread antimicrobial use. Sparse data are available on rates of bacterial coinfections and antimicrobial use in hospitalized immunocompromised patients with COVID-19 infection.</a:t>
            </a:r>
          </a:p>
          <a:p>
            <a:pPr algn="just"/>
            <a:endParaRPr lang="en-US" sz="1600" dirty="0">
              <a:solidFill>
                <a:schemeClr val="tx1"/>
              </a:solidFill>
            </a:endParaRPr>
          </a:p>
          <a:p>
            <a:pPr algn="just"/>
            <a:r>
              <a:rPr lang="en-US" sz="2400" dirty="0">
                <a:solidFill>
                  <a:schemeClr val="tx1"/>
                </a:solidFill>
              </a:rPr>
              <a:t>A review conducted by Rawson et al</a:t>
            </a:r>
            <a:r>
              <a:rPr lang="en-US" sz="2400" baseline="30000" dirty="0">
                <a:solidFill>
                  <a:schemeClr val="tx1"/>
                </a:solidFill>
              </a:rPr>
              <a:t>1</a:t>
            </a:r>
            <a:r>
              <a:rPr lang="en-US" sz="2400" dirty="0">
                <a:solidFill>
                  <a:schemeClr val="tx1"/>
                </a:solidFill>
              </a:rPr>
              <a:t> to explore bacterial and fungal coinfections in patients admitted to the hospital with coronavirus lower respiratory tract infections, reported that 82 (8%) of 806 cases had bacterial or fungal coinfections. In the studies reviewed, a total of 1,450 (72%) of 2,010 patients received antibacterial therapy. In a meta-analysis conducted by Lansbury et al</a:t>
            </a:r>
            <a:r>
              <a:rPr lang="en-US" sz="2400" baseline="30000" dirty="0">
                <a:solidFill>
                  <a:schemeClr val="tx1"/>
                </a:solidFill>
              </a:rPr>
              <a:t>2</a:t>
            </a:r>
            <a:r>
              <a:rPr lang="en-US" sz="2400" dirty="0">
                <a:solidFill>
                  <a:schemeClr val="tx1"/>
                </a:solidFill>
              </a:rPr>
              <a:t> evaluating co-infections in patients with COVID-19, 7% of hospitalized COVID-19 patients had bacterial co-infections. A higher proportion of ICU patients had bacterial co-infections than those in a mixed ward/ICU setting. The current available literature suggests that bacterial coinfections in patients with COVID-19 are relatively low, versus the high use of antimicrobials in these patients. However, there is still limited available investigating bacterial coinfections in the oncology population.</a:t>
            </a:r>
            <a:endParaRPr lang="en-US" sz="2400" dirty="0">
              <a:solidFill>
                <a:srgbClr val="FF0000"/>
              </a:solidFill>
            </a:endParaRPr>
          </a:p>
          <a:p>
            <a:pPr algn="just"/>
            <a:endParaRPr lang="en-US" sz="1600" dirty="0">
              <a:solidFill>
                <a:schemeClr val="tx1"/>
              </a:solidFill>
            </a:endParaRPr>
          </a:p>
          <a:p>
            <a:pPr algn="just"/>
            <a:r>
              <a:rPr lang="en-US" sz="2400" dirty="0">
                <a:solidFill>
                  <a:schemeClr val="tx1"/>
                </a:solidFill>
              </a:rPr>
              <a:t>Due to the limited literature in the oncology population, the purpose of this retrospective study is to investigate antimicrobial use and positive bacterial cultures in admitted patients with COVID-19 at a tertiary cancer center.</a:t>
            </a:r>
          </a:p>
          <a:p>
            <a:pPr algn="just"/>
            <a:endParaRPr lang="en-US" sz="2400" dirty="0">
              <a:solidFill>
                <a:schemeClr val="tx1"/>
              </a:solidFill>
            </a:endParaRPr>
          </a:p>
        </p:txBody>
      </p:sp>
      <p:sp>
        <p:nvSpPr>
          <p:cNvPr id="51" name="Rectangle 50"/>
          <p:cNvSpPr/>
          <p:nvPr/>
        </p:nvSpPr>
        <p:spPr>
          <a:xfrm>
            <a:off x="27318903" y="8681498"/>
            <a:ext cx="12801600" cy="4571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endParaRPr lang="en-US" sz="2300" b="1" dirty="0">
              <a:solidFill>
                <a:schemeClr val="tx1"/>
              </a:solidFill>
              <a:cs typeface="Corbel"/>
            </a:endParaRPr>
          </a:p>
        </p:txBody>
      </p:sp>
      <p:sp>
        <p:nvSpPr>
          <p:cNvPr id="52" name="Rectangle 51"/>
          <p:cNvSpPr/>
          <p:nvPr/>
        </p:nvSpPr>
        <p:spPr>
          <a:xfrm>
            <a:off x="594360" y="15665734"/>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Patients and Methods</a:t>
            </a:r>
          </a:p>
        </p:txBody>
      </p:sp>
      <p:sp>
        <p:nvSpPr>
          <p:cNvPr id="56" name="Rectangle 55"/>
          <p:cNvSpPr/>
          <p:nvPr/>
        </p:nvSpPr>
        <p:spPr>
          <a:xfrm>
            <a:off x="13992720" y="4566991"/>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Results</a:t>
            </a:r>
          </a:p>
        </p:txBody>
      </p:sp>
      <p:sp>
        <p:nvSpPr>
          <p:cNvPr id="62" name="Rectangle 61"/>
          <p:cNvSpPr/>
          <p:nvPr/>
        </p:nvSpPr>
        <p:spPr>
          <a:xfrm>
            <a:off x="13944600" y="7824958"/>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r>
              <a:rPr lang="en-US" sz="2300" b="1" dirty="0">
                <a:solidFill>
                  <a:schemeClr val="tx1"/>
                </a:solidFill>
                <a:cs typeface="Corbel"/>
              </a:rPr>
              <a:t>Table 1: Patient demographics (N=350?)</a:t>
            </a:r>
          </a:p>
        </p:txBody>
      </p:sp>
      <p:sp>
        <p:nvSpPr>
          <p:cNvPr id="54" name="Rectangle 53"/>
          <p:cNvSpPr/>
          <p:nvPr/>
        </p:nvSpPr>
        <p:spPr>
          <a:xfrm>
            <a:off x="27294840" y="17187018"/>
            <a:ext cx="12801600" cy="4152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References</a:t>
            </a:r>
          </a:p>
        </p:txBody>
      </p:sp>
      <p:sp>
        <p:nvSpPr>
          <p:cNvPr id="50" name="Rectangle 49"/>
          <p:cNvSpPr/>
          <p:nvPr/>
        </p:nvSpPr>
        <p:spPr>
          <a:xfrm>
            <a:off x="27342967" y="5120640"/>
            <a:ext cx="12585031"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endParaRPr lang="en-US" sz="2300" b="1" dirty="0">
              <a:solidFill>
                <a:schemeClr val="tx1"/>
              </a:solidFill>
              <a:cs typeface="Corbel"/>
            </a:endParaRPr>
          </a:p>
        </p:txBody>
      </p:sp>
      <p:sp>
        <p:nvSpPr>
          <p:cNvPr id="41" name="Rectangle 40"/>
          <p:cNvSpPr/>
          <p:nvPr/>
        </p:nvSpPr>
        <p:spPr>
          <a:xfrm>
            <a:off x="27463280" y="17610127"/>
            <a:ext cx="12737434" cy="12003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marL="457200" lvl="0" indent="-457200" algn="thaiDist">
              <a:buAutoNum type="arabicPeriod"/>
            </a:pPr>
            <a:r>
              <a:rPr lang="en-US" sz="1800" dirty="0">
                <a:solidFill>
                  <a:schemeClr val="tx1"/>
                </a:solidFill>
              </a:rPr>
              <a:t>Rawson TM, Moore LP, Zhu N, et al. Bacterial and Fungal Coinfection in Individuals With Coronavirus: A Rapid Review To Support COVID-19 Antimicrobial Prescribing. </a:t>
            </a:r>
            <a:r>
              <a:rPr lang="en-US" sz="1800" i="1" dirty="0">
                <a:solidFill>
                  <a:schemeClr val="tx1"/>
                </a:solidFill>
              </a:rPr>
              <a:t>Clinical Infectious Diseases</a:t>
            </a:r>
            <a:r>
              <a:rPr lang="en-US" sz="1800" dirty="0">
                <a:solidFill>
                  <a:schemeClr val="tx1"/>
                </a:solidFill>
              </a:rPr>
              <a:t>. 2020:1-10. </a:t>
            </a:r>
          </a:p>
          <a:p>
            <a:pPr marL="457200" indent="-457200" algn="thaiDist">
              <a:buFontTx/>
              <a:buAutoNum type="arabicPeriod"/>
            </a:pPr>
            <a:r>
              <a:rPr lang="en-US" sz="1800" dirty="0">
                <a:solidFill>
                  <a:schemeClr val="tx1"/>
                </a:solidFill>
              </a:rPr>
              <a:t>Lansbury L, Lim B, Baskaran V, et al. Co-infections in people with COVID-19: a systematic review and meta-analysis. </a:t>
            </a:r>
            <a:r>
              <a:rPr lang="en-US" sz="1800" i="1" dirty="0">
                <a:solidFill>
                  <a:schemeClr val="tx1"/>
                </a:solidFill>
              </a:rPr>
              <a:t>Journal of Infection</a:t>
            </a:r>
            <a:r>
              <a:rPr lang="en-US" sz="1800" dirty="0">
                <a:solidFill>
                  <a:schemeClr val="tx1"/>
                </a:solidFill>
              </a:rPr>
              <a:t>. 2020;81:266-275.</a:t>
            </a:r>
          </a:p>
        </p:txBody>
      </p:sp>
      <p:sp>
        <p:nvSpPr>
          <p:cNvPr id="37" name="Rectangle 36"/>
          <p:cNvSpPr/>
          <p:nvPr/>
        </p:nvSpPr>
        <p:spPr>
          <a:xfrm>
            <a:off x="13444074" y="13289379"/>
            <a:ext cx="13350246"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endParaRPr lang="en-US" sz="2300" b="1" dirty="0">
              <a:solidFill>
                <a:schemeClr val="tx1"/>
              </a:solidFill>
              <a:cs typeface="Corbel"/>
            </a:endParaRPr>
          </a:p>
        </p:txBody>
      </p:sp>
      <p:sp>
        <p:nvSpPr>
          <p:cNvPr id="43" name="Rectangle 42"/>
          <p:cNvSpPr/>
          <p:nvPr/>
        </p:nvSpPr>
        <p:spPr>
          <a:xfrm>
            <a:off x="27342966" y="4566991"/>
            <a:ext cx="128016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r>
              <a:rPr lang="en-US" sz="3400" b="1" u="sng" dirty="0">
                <a:solidFill>
                  <a:srgbClr val="0C78B2"/>
                </a:solidFill>
                <a:latin typeface="Corbel" pitchFamily="34" charset="0"/>
              </a:rPr>
              <a:t>Results</a:t>
            </a:r>
          </a:p>
        </p:txBody>
      </p:sp>
      <p:sp>
        <p:nvSpPr>
          <p:cNvPr id="44" name="Rectangle 43"/>
          <p:cNvSpPr/>
          <p:nvPr/>
        </p:nvSpPr>
        <p:spPr>
          <a:xfrm>
            <a:off x="13992720" y="5074650"/>
            <a:ext cx="12801600" cy="23083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182880" tIns="45720" rIns="182880" bIns="45720" rtlCol="0" anchor="t">
            <a:spAutoFit/>
          </a:bodyPr>
          <a:lstStyle/>
          <a:p>
            <a:pPr marL="457200" lvl="0" indent="-457200" algn="thaiDist">
              <a:buFont typeface="Arial" pitchFamily="34" charset="0"/>
              <a:buChar char="•"/>
            </a:pPr>
            <a:r>
              <a:rPr lang="en-US" sz="2400" dirty="0">
                <a:solidFill>
                  <a:schemeClr val="tx1"/>
                </a:solidFill>
              </a:rPr>
              <a:t>375 patients were identified in the analysis , 358 were oncology patients</a:t>
            </a:r>
          </a:p>
          <a:p>
            <a:pPr marL="457200" lvl="0" indent="-457200" algn="thaiDist">
              <a:buFont typeface="Arial" pitchFamily="34" charset="0"/>
              <a:buChar char="•"/>
            </a:pPr>
            <a:r>
              <a:rPr lang="en-US" sz="2400" dirty="0">
                <a:solidFill>
                  <a:schemeClr val="tx1"/>
                </a:solidFill>
              </a:rPr>
              <a:t>275 of 358 (77%) received antibiotics</a:t>
            </a:r>
          </a:p>
          <a:p>
            <a:pPr marL="457200" lvl="0" indent="-457200" algn="thaiDist">
              <a:buFont typeface="Arial" pitchFamily="34" charset="0"/>
              <a:buChar char="•"/>
            </a:pPr>
            <a:r>
              <a:rPr lang="en-US" sz="2400" dirty="0">
                <a:solidFill>
                  <a:schemeClr val="tx1"/>
                </a:solidFill>
              </a:rPr>
              <a:t>76 of 358 (21%) patients had a positive bacterial culture result</a:t>
            </a:r>
          </a:p>
          <a:p>
            <a:pPr marL="457200" lvl="0" indent="-457200" algn="thaiDist">
              <a:buFont typeface="Arial" pitchFamily="34" charset="0"/>
              <a:buChar char="•"/>
            </a:pPr>
            <a:r>
              <a:rPr lang="en-US" sz="2400" dirty="0">
                <a:solidFill>
                  <a:schemeClr val="tx1"/>
                </a:solidFill>
              </a:rPr>
              <a:t>Overall 30-day mortality occurred in 58/358 (16%) patients</a:t>
            </a:r>
          </a:p>
          <a:p>
            <a:pPr marL="457200" lvl="0" indent="-457200" algn="thaiDist">
              <a:buFont typeface="Arial" pitchFamily="34" charset="0"/>
              <a:buChar char="•"/>
            </a:pPr>
            <a:r>
              <a:rPr lang="en-US" sz="2400" dirty="0">
                <a:solidFill>
                  <a:schemeClr val="tx1"/>
                </a:solidFill>
              </a:rPr>
              <a:t>Median LOS was 9.5 days (IQR 6, 18.8)</a:t>
            </a:r>
          </a:p>
          <a:p>
            <a:pPr marL="457200" lvl="0" indent="-457200" algn="thaiDist">
              <a:buFont typeface="Arial" pitchFamily="34" charset="0"/>
              <a:buChar char="•"/>
            </a:pPr>
            <a:r>
              <a:rPr lang="en-US" sz="2400" dirty="0">
                <a:solidFill>
                  <a:schemeClr val="tx1"/>
                </a:solidFill>
              </a:rPr>
              <a:t>Median antibiotic LOT was 4 days (IQR 1, 8)</a:t>
            </a:r>
          </a:p>
        </p:txBody>
      </p:sp>
      <p:graphicFrame>
        <p:nvGraphicFramePr>
          <p:cNvPr id="39" name="Content Placeholder 3">
            <a:extLst>
              <a:ext uri="{FF2B5EF4-FFF2-40B4-BE49-F238E27FC236}">
                <a16:creationId xmlns:a16="http://schemas.microsoft.com/office/drawing/2014/main" id="{191990CB-60DF-4767-BE98-8B8643CDDF9C}"/>
              </a:ext>
            </a:extLst>
          </p:cNvPr>
          <p:cNvGraphicFramePr>
            <a:graphicFrameLocks/>
          </p:cNvGraphicFramePr>
          <p:nvPr>
            <p:extLst>
              <p:ext uri="{D42A27DB-BD31-4B8C-83A1-F6EECF244321}">
                <p14:modId xmlns:p14="http://schemas.microsoft.com/office/powerpoint/2010/main" val="758100916"/>
              </p:ext>
            </p:extLst>
          </p:nvPr>
        </p:nvGraphicFramePr>
        <p:xfrm>
          <a:off x="14188434" y="8290031"/>
          <a:ext cx="12481566" cy="4931875"/>
        </p:xfrm>
        <a:graphic>
          <a:graphicData uri="http://schemas.openxmlformats.org/drawingml/2006/table">
            <a:tbl>
              <a:tblPr firstRow="1" bandRow="1">
                <a:tableStyleId>{B301B821-A1FF-4177-AEE7-76D212191A09}</a:tableStyleId>
              </a:tblPr>
              <a:tblGrid>
                <a:gridCol w="5440686">
                  <a:extLst>
                    <a:ext uri="{9D8B030D-6E8A-4147-A177-3AD203B41FA5}">
                      <a16:colId xmlns:a16="http://schemas.microsoft.com/office/drawing/2014/main" val="20000"/>
                    </a:ext>
                  </a:extLst>
                </a:gridCol>
                <a:gridCol w="37490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tblGrid>
              <a:tr h="447667">
                <a:tc>
                  <a:txBody>
                    <a:bodyPr/>
                    <a:lstStyle/>
                    <a:p>
                      <a:pPr algn="ctr"/>
                      <a:r>
                        <a:rPr lang="en-US" sz="2300" dirty="0"/>
                        <a:t>Characteristics</a:t>
                      </a:r>
                      <a:endParaRPr lang="en-US" sz="2300" b="1" dirty="0"/>
                    </a:p>
                  </a:txBody>
                  <a:tcPr marL="72534" marR="72534" marT="41837" marB="41837"/>
                </a:tc>
                <a:tc>
                  <a:txBody>
                    <a:bodyPr/>
                    <a:lstStyle/>
                    <a:p>
                      <a:pPr marL="0" marR="0" indent="0" algn="ctr" defTabSz="1737271" rtl="0" eaLnBrk="1" fontAlgn="auto" latinLnBrk="0" hangingPunct="1">
                        <a:lnSpc>
                          <a:spcPct val="100000"/>
                        </a:lnSpc>
                        <a:spcBef>
                          <a:spcPts val="0"/>
                        </a:spcBef>
                        <a:spcAft>
                          <a:spcPts val="0"/>
                        </a:spcAft>
                        <a:buClrTx/>
                        <a:buSzTx/>
                        <a:buFontTx/>
                        <a:buNone/>
                        <a:tabLst/>
                        <a:defRPr/>
                      </a:pPr>
                      <a:r>
                        <a:rPr lang="en-US" sz="2300" baseline="0" dirty="0"/>
                        <a:t>Mean (SD)</a:t>
                      </a:r>
                      <a:endParaRPr lang="en-US" sz="1800" b="1" dirty="0"/>
                    </a:p>
                  </a:txBody>
                  <a:tcPr marL="72534" marR="72534" marT="41837" marB="41837"/>
                </a:tc>
                <a:tc>
                  <a:txBody>
                    <a:bodyPr/>
                    <a:lstStyle/>
                    <a:p>
                      <a:pPr marL="0" marR="0" indent="0" algn="ctr" defTabSz="1737271" rtl="0" eaLnBrk="1" fontAlgn="auto" latinLnBrk="0" hangingPunct="1">
                        <a:lnSpc>
                          <a:spcPct val="100000"/>
                        </a:lnSpc>
                        <a:spcBef>
                          <a:spcPts val="0"/>
                        </a:spcBef>
                        <a:spcAft>
                          <a:spcPts val="0"/>
                        </a:spcAft>
                        <a:buClrTx/>
                        <a:buSzTx/>
                        <a:buFontTx/>
                        <a:buNone/>
                        <a:tabLst/>
                        <a:defRPr/>
                      </a:pPr>
                      <a:r>
                        <a:rPr lang="en-US" sz="2300" b="1" dirty="0"/>
                        <a:t>Range</a:t>
                      </a:r>
                      <a:endParaRPr lang="en-US" sz="1800" b="1" dirty="0"/>
                    </a:p>
                  </a:txBody>
                  <a:tcPr marL="72534" marR="72534" marT="41837" marB="41837"/>
                </a:tc>
                <a:extLst>
                  <a:ext uri="{0D108BD9-81ED-4DB2-BD59-A6C34878D82A}">
                    <a16:rowId xmlns:a16="http://schemas.microsoft.com/office/drawing/2014/main" val="10000"/>
                  </a:ext>
                </a:extLst>
              </a:tr>
              <a:tr h="447667">
                <a:tc>
                  <a:txBody>
                    <a:bodyPr/>
                    <a:lstStyle/>
                    <a:p>
                      <a:r>
                        <a:rPr lang="en-US" sz="2300" b="1" dirty="0"/>
                        <a:t>Male</a:t>
                      </a:r>
                    </a:p>
                  </a:txBody>
                  <a:tcPr marL="72534" marR="72534" marT="41837" marB="41837"/>
                </a:tc>
                <a:tc>
                  <a:txBody>
                    <a:bodyPr/>
                    <a:lstStyle/>
                    <a:p>
                      <a:pPr algn="ctr"/>
                      <a:r>
                        <a:rPr lang="en-US" sz="2300" b="0" dirty="0"/>
                        <a:t>103 (58)</a:t>
                      </a:r>
                    </a:p>
                  </a:txBody>
                  <a:tcPr marL="72534" marR="72534" marT="41837" marB="41837"/>
                </a:tc>
                <a:tc>
                  <a:txBody>
                    <a:bodyPr/>
                    <a:lstStyle/>
                    <a:p>
                      <a:pPr algn="ctr"/>
                      <a:r>
                        <a:rPr lang="en-US" sz="2300" b="0" dirty="0"/>
                        <a:t>528 (53)</a:t>
                      </a:r>
                    </a:p>
                  </a:txBody>
                  <a:tcPr marL="72534" marR="72534" marT="41837" marB="41837"/>
                </a:tc>
                <a:extLst>
                  <a:ext uri="{0D108BD9-81ED-4DB2-BD59-A6C34878D82A}">
                    <a16:rowId xmlns:a16="http://schemas.microsoft.com/office/drawing/2014/main" val="10001"/>
                  </a:ext>
                </a:extLst>
              </a:tr>
              <a:tr h="447667">
                <a:tc>
                  <a:txBody>
                    <a:bodyPr/>
                    <a:lstStyle/>
                    <a:p>
                      <a:r>
                        <a:rPr lang="en-US" sz="2300" b="1" kern="1200" dirty="0"/>
                        <a:t>Age </a:t>
                      </a:r>
                      <a:r>
                        <a:rPr lang="en-US" sz="2300" kern="1200" dirty="0"/>
                        <a:t>(years)</a:t>
                      </a:r>
                    </a:p>
                  </a:txBody>
                  <a:tcPr marL="72534" marR="72534" marT="41837" marB="41837"/>
                </a:tc>
                <a:tc>
                  <a:txBody>
                    <a:bodyPr/>
                    <a:lstStyle/>
                    <a:p>
                      <a:pPr algn="ctr"/>
                      <a:r>
                        <a:rPr lang="en-US" sz="2300" b="0" kern="1200" dirty="0">
                          <a:solidFill>
                            <a:schemeClr val="dk1"/>
                          </a:solidFill>
                        </a:rPr>
                        <a:t>7.4 (0.1-32)</a:t>
                      </a:r>
                      <a:endParaRPr lang="en-US" sz="2300" b="0" kern="1200" dirty="0">
                        <a:solidFill>
                          <a:schemeClr val="dk1"/>
                        </a:solidFill>
                        <a:latin typeface="+mn-lt"/>
                        <a:ea typeface="+mn-ea"/>
                        <a:cs typeface="+mn-cs"/>
                      </a:endParaRPr>
                    </a:p>
                  </a:txBody>
                  <a:tcPr marL="72534" marR="72534" marT="41837" marB="41837"/>
                </a:tc>
                <a:tc>
                  <a:txBody>
                    <a:bodyPr/>
                    <a:lstStyle/>
                    <a:p>
                      <a:pPr algn="ctr"/>
                      <a:r>
                        <a:rPr lang="en-US" sz="2300" b="0" kern="1200" dirty="0">
                          <a:solidFill>
                            <a:schemeClr val="dk1"/>
                          </a:solidFill>
                        </a:rPr>
                        <a:t>6 (0.1-</a:t>
                      </a:r>
                      <a:r>
                        <a:rPr lang="en-US" sz="2300" b="0" kern="1200" dirty="0">
                          <a:solidFill>
                            <a:schemeClr val="tx1"/>
                          </a:solidFill>
                        </a:rPr>
                        <a:t>53</a:t>
                      </a:r>
                      <a:r>
                        <a:rPr lang="en-US" sz="2300" b="0" kern="1200" dirty="0">
                          <a:solidFill>
                            <a:schemeClr val="dk1"/>
                          </a:solidFill>
                        </a:rPr>
                        <a:t>)</a:t>
                      </a:r>
                      <a:endParaRPr lang="en-US" sz="2300" b="0" kern="1200" dirty="0">
                        <a:solidFill>
                          <a:schemeClr val="dk1"/>
                        </a:solidFill>
                        <a:latin typeface="+mn-lt"/>
                        <a:ea typeface="+mn-ea"/>
                        <a:cs typeface="+mn-cs"/>
                      </a:endParaRPr>
                    </a:p>
                  </a:txBody>
                  <a:tcPr marL="72534" marR="72534" marT="41837" marB="41837"/>
                </a:tc>
                <a:extLst>
                  <a:ext uri="{0D108BD9-81ED-4DB2-BD59-A6C34878D82A}">
                    <a16:rowId xmlns:a16="http://schemas.microsoft.com/office/drawing/2014/main" val="10002"/>
                  </a:ext>
                </a:extLst>
              </a:tr>
              <a:tr h="447667">
                <a:tc>
                  <a:txBody>
                    <a:bodyPr/>
                    <a:lstStyle/>
                    <a:p>
                      <a:r>
                        <a:rPr lang="en-US" sz="2300" b="1" kern="1200" dirty="0"/>
                        <a:t>Diagnosis</a:t>
                      </a:r>
                    </a:p>
                    <a:p>
                      <a:r>
                        <a:rPr lang="en-US" sz="2300" kern="1200" dirty="0"/>
                        <a:t>       ALL</a:t>
                      </a:r>
                    </a:p>
                    <a:p>
                      <a:r>
                        <a:rPr lang="en-US" sz="2300" kern="1200" dirty="0"/>
                        <a:t>       AML</a:t>
                      </a:r>
                    </a:p>
                    <a:p>
                      <a:r>
                        <a:rPr lang="en-US" sz="2300" kern="1200" dirty="0"/>
                        <a:t>       Lymphoma </a:t>
                      </a:r>
                    </a:p>
                    <a:p>
                      <a:r>
                        <a:rPr lang="en-US" sz="2300" kern="1200" dirty="0"/>
                        <a:t>       Immunodeficiencies      </a:t>
                      </a:r>
                    </a:p>
                    <a:p>
                      <a:r>
                        <a:rPr lang="en-US" sz="2300" kern="1200" dirty="0"/>
                        <a:t>       Neuroblastoma</a:t>
                      </a:r>
                    </a:p>
                    <a:p>
                      <a:r>
                        <a:rPr lang="en-US" sz="2300" kern="1200" dirty="0"/>
                        <a:t>       Sarcoma</a:t>
                      </a:r>
                    </a:p>
                    <a:p>
                      <a:r>
                        <a:rPr lang="en-US" sz="2300" kern="1200" baseline="0" dirty="0"/>
                        <a:t>       CNS tumors</a:t>
                      </a:r>
                      <a:endParaRPr lang="en-US" sz="2300" kern="1200" dirty="0"/>
                    </a:p>
                    <a:p>
                      <a:r>
                        <a:rPr lang="en-US" sz="2300" kern="1200" dirty="0"/>
                        <a:t>       Other solid tumors</a:t>
                      </a:r>
                    </a:p>
                    <a:p>
                      <a:r>
                        <a:rPr lang="en-US" sz="2300" kern="1200" dirty="0"/>
                        <a:t>       Other hematologic</a:t>
                      </a:r>
                      <a:r>
                        <a:rPr lang="en-US" sz="2300" kern="1200" baseline="0" dirty="0"/>
                        <a:t> malignancies</a:t>
                      </a:r>
                      <a:endParaRPr lang="en-US" sz="2300" kern="1200" dirty="0"/>
                    </a:p>
                  </a:txBody>
                  <a:tcPr marL="72534" marR="72534" marT="41837" marB="41837"/>
                </a:tc>
                <a:tc>
                  <a:txBody>
                    <a:bodyPr/>
                    <a:lstStyle/>
                    <a:p>
                      <a:pPr algn="ctr"/>
                      <a:endParaRPr lang="en-US" sz="2300" dirty="0"/>
                    </a:p>
                    <a:p>
                      <a:pPr algn="ctr"/>
                      <a:r>
                        <a:rPr lang="en-US" sz="2300" dirty="0"/>
                        <a:t>60 (34)</a:t>
                      </a:r>
                    </a:p>
                    <a:p>
                      <a:pPr algn="ctr"/>
                      <a:r>
                        <a:rPr lang="en-US" sz="2300" dirty="0"/>
                        <a:t>34 (20)</a:t>
                      </a:r>
                    </a:p>
                    <a:p>
                      <a:pPr algn="ctr"/>
                      <a:r>
                        <a:rPr lang="en-US" sz="2300" dirty="0"/>
                        <a:t>8 (5)</a:t>
                      </a:r>
                    </a:p>
                    <a:p>
                      <a:pPr algn="ctr"/>
                      <a:r>
                        <a:rPr lang="en-US" sz="2300" dirty="0"/>
                        <a:t>64 (36)</a:t>
                      </a:r>
                    </a:p>
                    <a:p>
                      <a:pPr algn="ctr"/>
                      <a:r>
                        <a:rPr lang="en-US" sz="2300" dirty="0"/>
                        <a:t>2 (1)</a:t>
                      </a:r>
                    </a:p>
                    <a:p>
                      <a:pPr algn="ctr"/>
                      <a:r>
                        <a:rPr lang="en-US" sz="2300" dirty="0"/>
                        <a:t>0</a:t>
                      </a:r>
                    </a:p>
                    <a:p>
                      <a:pPr algn="ctr"/>
                      <a:r>
                        <a:rPr lang="en-US" sz="2300" dirty="0"/>
                        <a:t>2 (1)</a:t>
                      </a:r>
                    </a:p>
                    <a:p>
                      <a:pPr algn="ctr"/>
                      <a:r>
                        <a:rPr lang="en-US" sz="2300" dirty="0"/>
                        <a:t>4 (2)</a:t>
                      </a:r>
                    </a:p>
                    <a:p>
                      <a:pPr algn="ctr"/>
                      <a:r>
                        <a:rPr lang="en-US" sz="2300" dirty="0"/>
                        <a:t>3 (1)</a:t>
                      </a:r>
                    </a:p>
                  </a:txBody>
                  <a:tcPr marL="72534" marR="72534" marT="41837" marB="41837"/>
                </a:tc>
                <a:tc>
                  <a:txBody>
                    <a:bodyPr/>
                    <a:lstStyle/>
                    <a:p>
                      <a:pPr algn="ctr"/>
                      <a:endParaRPr lang="en-US" sz="2300" dirty="0"/>
                    </a:p>
                    <a:p>
                      <a:pPr algn="ctr"/>
                      <a:r>
                        <a:rPr lang="en-US" sz="2300" dirty="0"/>
                        <a:t>108 (11)</a:t>
                      </a:r>
                    </a:p>
                    <a:p>
                      <a:pPr algn="ctr"/>
                      <a:r>
                        <a:rPr lang="en-US" sz="2300" dirty="0"/>
                        <a:t>54 (5)</a:t>
                      </a:r>
                    </a:p>
                    <a:p>
                      <a:pPr algn="ctr"/>
                      <a:r>
                        <a:rPr lang="en-US" sz="2300" dirty="0"/>
                        <a:t>89 (9)</a:t>
                      </a:r>
                    </a:p>
                    <a:p>
                      <a:pPr algn="ctr"/>
                      <a:r>
                        <a:rPr lang="en-US" sz="2300" dirty="0"/>
                        <a:t>99 (10)</a:t>
                      </a:r>
                    </a:p>
                    <a:p>
                      <a:pPr algn="ctr"/>
                      <a:r>
                        <a:rPr lang="en-US" sz="2300" dirty="0"/>
                        <a:t>236 (24)</a:t>
                      </a:r>
                    </a:p>
                    <a:p>
                      <a:pPr algn="ctr"/>
                      <a:r>
                        <a:rPr lang="en-US" sz="2300" dirty="0"/>
                        <a:t>202 (20)</a:t>
                      </a:r>
                    </a:p>
                    <a:p>
                      <a:pPr algn="ctr"/>
                      <a:r>
                        <a:rPr lang="en-US" sz="2300" dirty="0"/>
                        <a:t>118 (12)</a:t>
                      </a:r>
                    </a:p>
                    <a:p>
                      <a:pPr algn="ctr"/>
                      <a:r>
                        <a:rPr lang="en-US" sz="2300" dirty="0"/>
                        <a:t>72 (8)</a:t>
                      </a:r>
                    </a:p>
                    <a:p>
                      <a:pPr algn="ctr"/>
                      <a:r>
                        <a:rPr lang="en-US" sz="2300" dirty="0"/>
                        <a:t>12 (1)</a:t>
                      </a:r>
                    </a:p>
                  </a:txBody>
                  <a:tcPr marL="72534" marR="72534" marT="41837" marB="41837"/>
                </a:tc>
                <a:extLst>
                  <a:ext uri="{0D108BD9-81ED-4DB2-BD59-A6C34878D82A}">
                    <a16:rowId xmlns:a16="http://schemas.microsoft.com/office/drawing/2014/main" val="10003"/>
                  </a:ext>
                </a:extLst>
              </a:tr>
            </a:tbl>
          </a:graphicData>
        </a:graphic>
      </p:graphicFrame>
      <p:graphicFrame>
        <p:nvGraphicFramePr>
          <p:cNvPr id="40" name="Content Placeholder 3">
            <a:extLst>
              <a:ext uri="{FF2B5EF4-FFF2-40B4-BE49-F238E27FC236}">
                <a16:creationId xmlns:a16="http://schemas.microsoft.com/office/drawing/2014/main" id="{23B256E2-93E9-4FA4-AFCE-FDD15CB3A3AC}"/>
              </a:ext>
            </a:extLst>
          </p:cNvPr>
          <p:cNvGraphicFramePr>
            <a:graphicFrameLocks/>
          </p:cNvGraphicFramePr>
          <p:nvPr>
            <p:extLst>
              <p:ext uri="{D42A27DB-BD31-4B8C-83A1-F6EECF244321}">
                <p14:modId xmlns:p14="http://schemas.microsoft.com/office/powerpoint/2010/main" val="762253488"/>
              </p:ext>
            </p:extLst>
          </p:nvPr>
        </p:nvGraphicFramePr>
        <p:xfrm>
          <a:off x="27463282" y="5577840"/>
          <a:ext cx="12585031" cy="2971508"/>
        </p:xfrm>
        <a:graphic>
          <a:graphicData uri="http://schemas.openxmlformats.org/drawingml/2006/table">
            <a:tbl>
              <a:tblPr firstRow="1" bandRow="1">
                <a:tableStyleId>{B301B821-A1FF-4177-AEE7-76D212191A09}</a:tableStyleId>
              </a:tblPr>
              <a:tblGrid>
                <a:gridCol w="7187714">
                  <a:extLst>
                    <a:ext uri="{9D8B030D-6E8A-4147-A177-3AD203B41FA5}">
                      <a16:colId xmlns:a16="http://schemas.microsoft.com/office/drawing/2014/main" val="20000"/>
                    </a:ext>
                  </a:extLst>
                </a:gridCol>
                <a:gridCol w="5397317">
                  <a:extLst>
                    <a:ext uri="{9D8B030D-6E8A-4147-A177-3AD203B41FA5}">
                      <a16:colId xmlns:a16="http://schemas.microsoft.com/office/drawing/2014/main" val="20001"/>
                    </a:ext>
                  </a:extLst>
                </a:gridCol>
              </a:tblGrid>
              <a:tr h="398782">
                <a:tc>
                  <a:txBody>
                    <a:bodyPr/>
                    <a:lstStyle/>
                    <a:p>
                      <a:pPr algn="ctr"/>
                      <a:r>
                        <a:rPr lang="en-US" sz="2300" dirty="0"/>
                        <a:t>Clinical</a:t>
                      </a:r>
                      <a:r>
                        <a:rPr lang="en-US" sz="2300" baseline="0" dirty="0"/>
                        <a:t> Parameters</a:t>
                      </a:r>
                      <a:endParaRPr lang="en-US" sz="2300" b="1" dirty="0"/>
                    </a:p>
                  </a:txBody>
                  <a:tcPr marL="72534" marR="72534" marT="41837" marB="41837" anchor="ctr"/>
                </a:tc>
                <a:tc>
                  <a:txBody>
                    <a:bodyPr/>
                    <a:lstStyle/>
                    <a:p>
                      <a:pPr algn="ctr"/>
                      <a:r>
                        <a:rPr lang="en-US" sz="2300" baseline="0" dirty="0"/>
                        <a:t>N(%)</a:t>
                      </a:r>
                      <a:endParaRPr lang="en-US" sz="2300" b="1" dirty="0"/>
                    </a:p>
                  </a:txBody>
                  <a:tcPr marL="72534" marR="72534" marT="41837" marB="41837"/>
                </a:tc>
                <a:extLst>
                  <a:ext uri="{0D108BD9-81ED-4DB2-BD59-A6C34878D82A}">
                    <a16:rowId xmlns:a16="http://schemas.microsoft.com/office/drawing/2014/main" val="10000"/>
                  </a:ext>
                </a:extLst>
              </a:tr>
              <a:tr h="2330377">
                <a:tc>
                  <a:txBody>
                    <a:bodyPr/>
                    <a:lstStyle/>
                    <a:p>
                      <a:r>
                        <a:rPr lang="en-US" sz="2300" b="1" dirty="0">
                          <a:solidFill>
                            <a:schemeClr val="tx1"/>
                          </a:solidFill>
                        </a:rPr>
                        <a:t>Transplant</a:t>
                      </a:r>
                    </a:p>
                    <a:p>
                      <a:r>
                        <a:rPr lang="en-US" sz="2300" dirty="0">
                          <a:solidFill>
                            <a:schemeClr val="tx1"/>
                          </a:solidFill>
                        </a:rPr>
                        <a:t>         Palivizumab</a:t>
                      </a:r>
                      <a:endParaRPr lang="en-US" sz="2300" baseline="0" dirty="0">
                        <a:solidFill>
                          <a:schemeClr val="tx1"/>
                        </a:solidFill>
                      </a:endParaRPr>
                    </a:p>
                    <a:p>
                      <a:r>
                        <a:rPr lang="en-US" sz="2300" b="0" baseline="0" dirty="0">
                          <a:solidFill>
                            <a:schemeClr val="tx1"/>
                          </a:solidFill>
                        </a:rPr>
                        <a:t>         No Palivizumab</a:t>
                      </a:r>
                      <a:endParaRPr lang="en-US" sz="2300" b="0" dirty="0">
                        <a:solidFill>
                          <a:schemeClr val="tx1"/>
                        </a:solidFill>
                      </a:endParaRPr>
                    </a:p>
                    <a:p>
                      <a:r>
                        <a:rPr lang="en-US" sz="2300" dirty="0">
                          <a:solidFill>
                            <a:schemeClr val="tx1"/>
                          </a:solidFill>
                        </a:rPr>
                        <a:t>  </a:t>
                      </a:r>
                    </a:p>
                    <a:p>
                      <a:r>
                        <a:rPr lang="en-US" sz="2300" b="1" dirty="0">
                          <a:solidFill>
                            <a:schemeClr val="tx1"/>
                          </a:solidFill>
                        </a:rPr>
                        <a:t>Oncology</a:t>
                      </a:r>
                    </a:p>
                    <a:p>
                      <a:r>
                        <a:rPr lang="en-US" sz="2300" dirty="0">
                          <a:solidFill>
                            <a:schemeClr val="tx1"/>
                          </a:solidFill>
                        </a:rPr>
                        <a:t>          Palivizumab</a:t>
                      </a:r>
                    </a:p>
                    <a:p>
                      <a:r>
                        <a:rPr lang="en-US" sz="2300" b="1" baseline="0" dirty="0">
                          <a:solidFill>
                            <a:schemeClr val="tx1"/>
                          </a:solidFill>
                        </a:rPr>
                        <a:t>          </a:t>
                      </a:r>
                      <a:r>
                        <a:rPr lang="en-US" sz="2300" b="0" baseline="0" dirty="0">
                          <a:solidFill>
                            <a:schemeClr val="tx1"/>
                          </a:solidFill>
                        </a:rPr>
                        <a:t>No</a:t>
                      </a:r>
                      <a:r>
                        <a:rPr lang="en-US" sz="2300" b="1" baseline="0" dirty="0">
                          <a:solidFill>
                            <a:schemeClr val="tx1"/>
                          </a:solidFill>
                        </a:rPr>
                        <a:t> </a:t>
                      </a:r>
                      <a:r>
                        <a:rPr lang="en-US" sz="2300" b="0" baseline="0" dirty="0">
                          <a:solidFill>
                            <a:schemeClr val="tx1"/>
                          </a:solidFill>
                        </a:rPr>
                        <a:t>Palivizumab</a:t>
                      </a:r>
                      <a:endParaRPr lang="en-US" sz="2300" b="0" dirty="0">
                        <a:solidFill>
                          <a:schemeClr val="tx1"/>
                        </a:solidFill>
                      </a:endParaRPr>
                    </a:p>
                  </a:txBody>
                  <a:tcPr marL="72534" marR="72534" marT="41837" marB="41837"/>
                </a:tc>
                <a:tc>
                  <a:txBody>
                    <a:bodyPr/>
                    <a:lstStyle/>
                    <a:p>
                      <a:pPr algn="ctr"/>
                      <a:r>
                        <a:rPr lang="en-US" sz="2300" b="1" dirty="0">
                          <a:solidFill>
                            <a:schemeClr val="tx1"/>
                          </a:solidFill>
                        </a:rPr>
                        <a:t>324</a:t>
                      </a:r>
                    </a:p>
                    <a:p>
                      <a:pPr algn="ctr"/>
                      <a:r>
                        <a:rPr lang="en-US" sz="2300" dirty="0">
                          <a:solidFill>
                            <a:schemeClr val="tx1"/>
                          </a:solidFill>
                        </a:rPr>
                        <a:t>154 (48)</a:t>
                      </a:r>
                    </a:p>
                    <a:p>
                      <a:pPr algn="ctr"/>
                      <a:r>
                        <a:rPr lang="en-US" sz="2300" dirty="0">
                          <a:solidFill>
                            <a:schemeClr val="tx1"/>
                          </a:solidFill>
                        </a:rPr>
                        <a:t>170 (52)</a:t>
                      </a:r>
                    </a:p>
                    <a:p>
                      <a:pPr algn="ctr"/>
                      <a:endParaRPr lang="en-US" sz="2300" dirty="0">
                        <a:solidFill>
                          <a:schemeClr val="tx1"/>
                        </a:solidFill>
                      </a:endParaRPr>
                    </a:p>
                    <a:p>
                      <a:pPr algn="ctr"/>
                      <a:r>
                        <a:rPr lang="en-US" sz="2300" b="1" dirty="0">
                          <a:solidFill>
                            <a:schemeClr val="tx1"/>
                          </a:solidFill>
                        </a:rPr>
                        <a:t>843</a:t>
                      </a:r>
                    </a:p>
                    <a:p>
                      <a:pPr algn="ctr"/>
                      <a:r>
                        <a:rPr lang="en-US" sz="2300" dirty="0">
                          <a:solidFill>
                            <a:schemeClr val="tx1"/>
                          </a:solidFill>
                        </a:rPr>
                        <a:t>23 (3)</a:t>
                      </a:r>
                    </a:p>
                    <a:p>
                      <a:pPr algn="ctr"/>
                      <a:r>
                        <a:rPr lang="en-US" sz="2300" dirty="0">
                          <a:solidFill>
                            <a:schemeClr val="tx1"/>
                          </a:solidFill>
                        </a:rPr>
                        <a:t>820 (97)</a:t>
                      </a:r>
                    </a:p>
                  </a:txBody>
                  <a:tcPr marL="72534" marR="72534" marT="41837" marB="41837"/>
                </a:tc>
                <a:extLst>
                  <a:ext uri="{0D108BD9-81ED-4DB2-BD59-A6C34878D82A}">
                    <a16:rowId xmlns:a16="http://schemas.microsoft.com/office/drawing/2014/main" val="10001"/>
                  </a:ext>
                </a:extLst>
              </a:tr>
            </a:tbl>
          </a:graphicData>
        </a:graphic>
      </p:graphicFrame>
      <p:sp>
        <p:nvSpPr>
          <p:cNvPr id="42" name="Rectangle 41">
            <a:extLst>
              <a:ext uri="{FF2B5EF4-FFF2-40B4-BE49-F238E27FC236}">
                <a16:creationId xmlns:a16="http://schemas.microsoft.com/office/drawing/2014/main" id="{838B75EE-EF4D-4391-9946-0BEAE3C3D4B4}"/>
              </a:ext>
            </a:extLst>
          </p:cNvPr>
          <p:cNvSpPr/>
          <p:nvPr/>
        </p:nvSpPr>
        <p:spPr>
          <a:xfrm>
            <a:off x="27190566" y="5159202"/>
            <a:ext cx="12585031"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r>
              <a:rPr lang="en-US" sz="2300" b="1" dirty="0">
                <a:solidFill>
                  <a:schemeClr val="tx1"/>
                </a:solidFill>
                <a:cs typeface="Corbel"/>
              </a:rPr>
              <a:t>Table 2: Primary Outcomes</a:t>
            </a:r>
          </a:p>
        </p:txBody>
      </p:sp>
      <p:sp>
        <p:nvSpPr>
          <p:cNvPr id="46" name="Rectangle 45">
            <a:extLst>
              <a:ext uri="{FF2B5EF4-FFF2-40B4-BE49-F238E27FC236}">
                <a16:creationId xmlns:a16="http://schemas.microsoft.com/office/drawing/2014/main" id="{DC7B731D-38CD-4F67-9FA1-714E0A7F6988}"/>
              </a:ext>
            </a:extLst>
          </p:cNvPr>
          <p:cNvSpPr/>
          <p:nvPr/>
        </p:nvSpPr>
        <p:spPr>
          <a:xfrm>
            <a:off x="27260453" y="8882103"/>
            <a:ext cx="12801600" cy="4571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r>
              <a:rPr lang="en-US" sz="2300" b="1" dirty="0">
                <a:solidFill>
                  <a:schemeClr val="tx1"/>
                </a:solidFill>
                <a:cs typeface="Corbel"/>
              </a:rPr>
              <a:t>Table 3: Secondary Outcomes</a:t>
            </a:r>
          </a:p>
        </p:txBody>
      </p:sp>
      <p:graphicFrame>
        <p:nvGraphicFramePr>
          <p:cNvPr id="49" name="Content Placeholder 3">
            <a:extLst>
              <a:ext uri="{FF2B5EF4-FFF2-40B4-BE49-F238E27FC236}">
                <a16:creationId xmlns:a16="http://schemas.microsoft.com/office/drawing/2014/main" id="{98AE9C35-5B33-4EA5-AA83-3B0080EB2A24}"/>
              </a:ext>
            </a:extLst>
          </p:cNvPr>
          <p:cNvGraphicFramePr>
            <a:graphicFrameLocks/>
          </p:cNvGraphicFramePr>
          <p:nvPr>
            <p:extLst>
              <p:ext uri="{D42A27DB-BD31-4B8C-83A1-F6EECF244321}">
                <p14:modId xmlns:p14="http://schemas.microsoft.com/office/powerpoint/2010/main" val="2095807786"/>
              </p:ext>
            </p:extLst>
          </p:nvPr>
        </p:nvGraphicFramePr>
        <p:xfrm>
          <a:off x="27463281" y="9338821"/>
          <a:ext cx="12609095" cy="3839896"/>
        </p:xfrm>
        <a:graphic>
          <a:graphicData uri="http://schemas.openxmlformats.org/drawingml/2006/table">
            <a:tbl>
              <a:tblPr firstRow="1" bandRow="1">
                <a:tableStyleId>{B301B821-A1FF-4177-AEE7-76D212191A09}</a:tableStyleId>
              </a:tblPr>
              <a:tblGrid>
                <a:gridCol w="6965990">
                  <a:extLst>
                    <a:ext uri="{9D8B030D-6E8A-4147-A177-3AD203B41FA5}">
                      <a16:colId xmlns:a16="http://schemas.microsoft.com/office/drawing/2014/main" val="20000"/>
                    </a:ext>
                  </a:extLst>
                </a:gridCol>
                <a:gridCol w="5643105">
                  <a:extLst>
                    <a:ext uri="{9D8B030D-6E8A-4147-A177-3AD203B41FA5}">
                      <a16:colId xmlns:a16="http://schemas.microsoft.com/office/drawing/2014/main" val="20001"/>
                    </a:ext>
                  </a:extLst>
                </a:gridCol>
              </a:tblGrid>
              <a:tr h="364521">
                <a:tc>
                  <a:txBody>
                    <a:bodyPr/>
                    <a:lstStyle/>
                    <a:p>
                      <a:pPr algn="ctr"/>
                      <a:r>
                        <a:rPr lang="en-US" sz="2300" dirty="0"/>
                        <a:t>Clinical Parameters</a:t>
                      </a:r>
                      <a:endParaRPr lang="en-US" sz="2300" b="1" dirty="0"/>
                    </a:p>
                  </a:txBody>
                  <a:tcPr marL="72534" marR="72534" marT="41837" marB="41837"/>
                </a:tc>
                <a:tc>
                  <a:txBody>
                    <a:bodyPr/>
                    <a:lstStyle/>
                    <a:p>
                      <a:pPr algn="ctr"/>
                      <a:r>
                        <a:rPr lang="en-US" sz="2300" dirty="0"/>
                        <a:t>N (%)</a:t>
                      </a:r>
                      <a:endParaRPr lang="en-US" sz="2300" b="1" dirty="0"/>
                    </a:p>
                  </a:txBody>
                  <a:tcPr marL="72534" marR="72534" marT="41837" marB="41837"/>
                </a:tc>
                <a:extLst>
                  <a:ext uri="{0D108BD9-81ED-4DB2-BD59-A6C34878D82A}">
                    <a16:rowId xmlns:a16="http://schemas.microsoft.com/office/drawing/2014/main" val="10000"/>
                  </a:ext>
                </a:extLst>
              </a:tr>
              <a:tr h="1840097">
                <a:tc>
                  <a:txBody>
                    <a:bodyPr/>
                    <a:lstStyle/>
                    <a:p>
                      <a:r>
                        <a:rPr lang="en-US" sz="2300" b="1" dirty="0"/>
                        <a:t>Number of RSV</a:t>
                      </a:r>
                      <a:r>
                        <a:rPr lang="en-US" sz="2300" b="1" baseline="0" dirty="0"/>
                        <a:t> Positive Swabs (%)</a:t>
                      </a:r>
                    </a:p>
                    <a:p>
                      <a:r>
                        <a:rPr lang="en-US" sz="2300" b="1" baseline="0" dirty="0"/>
                        <a:t>    Transplant </a:t>
                      </a:r>
                    </a:p>
                    <a:p>
                      <a:r>
                        <a:rPr lang="en-US" sz="2300" b="0" baseline="0" dirty="0"/>
                        <a:t>         Palivizumab </a:t>
                      </a:r>
                    </a:p>
                    <a:p>
                      <a:r>
                        <a:rPr lang="en-US" sz="2300" b="0" baseline="0" dirty="0"/>
                        <a:t>         No Palivizumab</a:t>
                      </a:r>
                    </a:p>
                    <a:p>
                      <a:r>
                        <a:rPr lang="en-US" sz="2300" baseline="0" dirty="0"/>
                        <a:t>    </a:t>
                      </a:r>
                      <a:r>
                        <a:rPr lang="en-US" sz="2300" b="1" baseline="0" dirty="0"/>
                        <a:t>Oncology</a:t>
                      </a:r>
                    </a:p>
                    <a:p>
                      <a:r>
                        <a:rPr lang="en-US" sz="2300" baseline="0" dirty="0"/>
                        <a:t>         </a:t>
                      </a:r>
                      <a:r>
                        <a:rPr lang="en-US" sz="2300" b="0" baseline="0" dirty="0"/>
                        <a:t>Palivizumab </a:t>
                      </a:r>
                    </a:p>
                    <a:p>
                      <a:r>
                        <a:rPr lang="en-US" sz="2300" b="0" baseline="0" dirty="0"/>
                        <a:t>         No Palivizumab</a:t>
                      </a:r>
                    </a:p>
                  </a:txBody>
                  <a:tcPr marL="72534" marR="72534" marT="41837" marB="41837"/>
                </a:tc>
                <a:tc>
                  <a:txBody>
                    <a:bodyPr/>
                    <a:lstStyle/>
                    <a:p>
                      <a:pPr algn="ctr"/>
                      <a:r>
                        <a:rPr lang="en-US" sz="2300" b="0" dirty="0">
                          <a:solidFill>
                            <a:schemeClr val="tx1"/>
                          </a:solidFill>
                        </a:rPr>
                        <a:t>282</a:t>
                      </a:r>
                      <a:r>
                        <a:rPr lang="en-US" sz="2300" b="0" baseline="0" dirty="0">
                          <a:solidFill>
                            <a:schemeClr val="tx1"/>
                          </a:solidFill>
                        </a:rPr>
                        <a:t> (5.6%)</a:t>
                      </a:r>
                      <a:endParaRPr lang="en-US" sz="2300" b="0" dirty="0">
                        <a:solidFill>
                          <a:schemeClr val="tx1"/>
                        </a:solidFill>
                      </a:endParaRPr>
                    </a:p>
                    <a:p>
                      <a:pPr algn="ctr"/>
                      <a:endParaRPr lang="en-US" sz="2300" b="0" dirty="0">
                        <a:solidFill>
                          <a:schemeClr val="tx1"/>
                        </a:solidFill>
                      </a:endParaRPr>
                    </a:p>
                    <a:p>
                      <a:pPr algn="ctr"/>
                      <a:r>
                        <a:rPr lang="en-US" sz="2300" b="0" dirty="0">
                          <a:solidFill>
                            <a:schemeClr val="tx1"/>
                          </a:solidFill>
                        </a:rPr>
                        <a:t>94 (4.6)</a:t>
                      </a:r>
                    </a:p>
                    <a:p>
                      <a:pPr algn="ctr"/>
                      <a:r>
                        <a:rPr lang="en-US" sz="2300" b="0" dirty="0">
                          <a:solidFill>
                            <a:schemeClr val="tx1"/>
                          </a:solidFill>
                        </a:rPr>
                        <a:t>16 (0.8)</a:t>
                      </a:r>
                    </a:p>
                    <a:p>
                      <a:pPr algn="ctr"/>
                      <a:endParaRPr lang="en-US" sz="2300" b="0" dirty="0">
                        <a:solidFill>
                          <a:schemeClr val="tx1"/>
                        </a:solidFill>
                      </a:endParaRPr>
                    </a:p>
                    <a:p>
                      <a:pPr algn="ctr"/>
                      <a:r>
                        <a:rPr lang="en-US" sz="2300" b="0" dirty="0">
                          <a:solidFill>
                            <a:schemeClr val="tx1"/>
                          </a:solidFill>
                        </a:rPr>
                        <a:t>34 (1.1)</a:t>
                      </a:r>
                    </a:p>
                    <a:p>
                      <a:pPr algn="ctr"/>
                      <a:r>
                        <a:rPr lang="en-US" sz="2300" b="0" dirty="0">
                          <a:solidFill>
                            <a:schemeClr val="tx1"/>
                          </a:solidFill>
                        </a:rPr>
                        <a:t>138 (4.7)</a:t>
                      </a:r>
                    </a:p>
                  </a:txBody>
                  <a:tcPr marL="72534" marR="72534" marT="41837" marB="41837"/>
                </a:tc>
                <a:extLst>
                  <a:ext uri="{0D108BD9-81ED-4DB2-BD59-A6C34878D82A}">
                    <a16:rowId xmlns:a16="http://schemas.microsoft.com/office/drawing/2014/main" val="10001"/>
                  </a:ext>
                </a:extLst>
              </a:tr>
              <a:tr h="364521">
                <a:tc>
                  <a:txBody>
                    <a:bodyPr/>
                    <a:lstStyle/>
                    <a:p>
                      <a:r>
                        <a:rPr lang="en-US" sz="2300" b="1" dirty="0"/>
                        <a:t>Hospitalization</a:t>
                      </a:r>
                      <a:endParaRPr lang="en-US" sz="2300" b="1" dirty="0">
                        <a:solidFill>
                          <a:schemeClr val="tx1"/>
                        </a:solidFill>
                      </a:endParaRPr>
                    </a:p>
                  </a:txBody>
                  <a:tcPr marL="72534" marR="72534" marT="41837" marB="41837"/>
                </a:tc>
                <a:tc>
                  <a:txBody>
                    <a:bodyPr/>
                    <a:lstStyle/>
                    <a:p>
                      <a:pPr algn="ctr"/>
                      <a:r>
                        <a:rPr lang="en-US" sz="2300" dirty="0"/>
                        <a:t>16</a:t>
                      </a:r>
                      <a:r>
                        <a:rPr lang="en-US" sz="2300" baseline="0" dirty="0"/>
                        <a:t> (5.7)</a:t>
                      </a:r>
                      <a:endParaRPr lang="en-US" sz="2300" b="1" dirty="0">
                        <a:solidFill>
                          <a:schemeClr val="tx1"/>
                        </a:solidFill>
                      </a:endParaRPr>
                    </a:p>
                  </a:txBody>
                  <a:tcPr marL="72534" marR="72534" marT="41837" marB="41837"/>
                </a:tc>
                <a:extLst>
                  <a:ext uri="{0D108BD9-81ED-4DB2-BD59-A6C34878D82A}">
                    <a16:rowId xmlns:a16="http://schemas.microsoft.com/office/drawing/2014/main" val="10002"/>
                  </a:ext>
                </a:extLst>
              </a:tr>
              <a:tr h="364521">
                <a:tc>
                  <a:txBody>
                    <a:bodyPr/>
                    <a:lstStyle/>
                    <a:p>
                      <a:r>
                        <a:rPr lang="en-US" sz="2300" b="1" dirty="0"/>
                        <a:t>PICU Admission</a:t>
                      </a:r>
                      <a:endParaRPr lang="en-US" sz="2300" b="1" dirty="0">
                        <a:solidFill>
                          <a:schemeClr val="tx1"/>
                        </a:solidFill>
                      </a:endParaRPr>
                    </a:p>
                  </a:txBody>
                  <a:tcPr marL="72534" marR="72534" marT="41837" marB="41837"/>
                </a:tc>
                <a:tc>
                  <a:txBody>
                    <a:bodyPr/>
                    <a:lstStyle/>
                    <a:p>
                      <a:pPr algn="ctr"/>
                      <a:r>
                        <a:rPr lang="en-US" sz="2300" dirty="0"/>
                        <a:t>4 (1)</a:t>
                      </a:r>
                      <a:endParaRPr lang="en-US" sz="2300" b="1" dirty="0">
                        <a:solidFill>
                          <a:schemeClr val="tx1"/>
                        </a:solidFill>
                      </a:endParaRPr>
                    </a:p>
                  </a:txBody>
                  <a:tcPr marL="72534" marR="72534" marT="41837" marB="41837"/>
                </a:tc>
                <a:extLst>
                  <a:ext uri="{0D108BD9-81ED-4DB2-BD59-A6C34878D82A}">
                    <a16:rowId xmlns:a16="http://schemas.microsoft.com/office/drawing/2014/main" val="10003"/>
                  </a:ext>
                </a:extLst>
              </a:tr>
            </a:tbl>
          </a:graphicData>
        </a:graphic>
      </p:graphicFrame>
      <p:sp>
        <p:nvSpPr>
          <p:cNvPr id="53" name="Rectangle 52">
            <a:extLst>
              <a:ext uri="{FF2B5EF4-FFF2-40B4-BE49-F238E27FC236}">
                <a16:creationId xmlns:a16="http://schemas.microsoft.com/office/drawing/2014/main" id="{B229BBF9-9525-4BB8-A88A-741BC893E591}"/>
              </a:ext>
            </a:extLst>
          </p:cNvPr>
          <p:cNvSpPr/>
          <p:nvPr/>
        </p:nvSpPr>
        <p:spPr>
          <a:xfrm>
            <a:off x="13944594" y="13452273"/>
            <a:ext cx="13350246"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defTabSz="3995658" fontAlgn="base">
              <a:spcBef>
                <a:spcPct val="0"/>
              </a:spcBef>
              <a:spcAft>
                <a:spcPct val="0"/>
              </a:spcAft>
              <a:defRPr/>
            </a:pPr>
            <a:r>
              <a:rPr lang="en-US" sz="2300" b="1" dirty="0">
                <a:solidFill>
                  <a:schemeClr val="tx1"/>
                </a:solidFill>
                <a:cs typeface="Corbel"/>
              </a:rPr>
              <a:t>Figure 1: 30-day Mortality</a:t>
            </a:r>
          </a:p>
        </p:txBody>
      </p:sp>
      <p:pic>
        <p:nvPicPr>
          <p:cNvPr id="55" name="Picture 2">
            <a:extLst>
              <a:ext uri="{FF2B5EF4-FFF2-40B4-BE49-F238E27FC236}">
                <a16:creationId xmlns:a16="http://schemas.microsoft.com/office/drawing/2014/main" id="{C54D1BDC-50A5-4C01-B242-C623122B0421}"/>
              </a:ext>
            </a:extLst>
          </p:cNvPr>
          <p:cNvPicPr>
            <a:picLocks noChangeAspect="1" noChangeArrowheads="1"/>
          </p:cNvPicPr>
          <p:nvPr/>
        </p:nvPicPr>
        <p:blipFill>
          <a:blip r:embed="rId6"/>
          <a:srcRect/>
          <a:stretch>
            <a:fillRect/>
          </a:stretch>
        </p:blipFill>
        <p:spPr bwMode="auto">
          <a:xfrm>
            <a:off x="13995400" y="13876020"/>
            <a:ext cx="12217400" cy="5884921"/>
          </a:xfrm>
          <a:prstGeom prst="rect">
            <a:avLst/>
          </a:prstGeom>
          <a:noFill/>
          <a:ln w="9525">
            <a:noFill/>
            <a:miter lim="800000"/>
            <a:headEnd/>
            <a:tailEnd/>
          </a:ln>
          <a:effectLst/>
        </p:spPr>
      </p:pic>
    </p:spTree>
    <p:extLst>
      <p:ext uri="{BB962C8B-B14F-4D97-AF65-F5344CB8AC3E}">
        <p14:creationId xmlns:p14="http://schemas.microsoft.com/office/powerpoint/2010/main" val="2599269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Macintosh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2014-02-07T15:20:13Z</dcterms:created>
  <dcterms:modified xsi:type="dcterms:W3CDTF">2021-09-29T18:55:08Z</dcterms:modified>
</cp:coreProperties>
</file>