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43891200" cy="32918400"/>
  <p:notesSz cx="147828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buChar char="•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914400" algn="l" rtl="0" fontAlgn="base">
      <a:spcBef>
        <a:spcPct val="0"/>
      </a:spcBef>
      <a:spcAft>
        <a:spcPct val="0"/>
      </a:spcAft>
      <a:buChar char="•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828800" algn="l" rtl="0" fontAlgn="base">
      <a:spcBef>
        <a:spcPct val="0"/>
      </a:spcBef>
      <a:spcAft>
        <a:spcPct val="0"/>
      </a:spcAft>
      <a:buChar char="•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2743200" algn="l" rtl="0" fontAlgn="base">
      <a:spcBef>
        <a:spcPct val="0"/>
      </a:spcBef>
      <a:spcAft>
        <a:spcPct val="0"/>
      </a:spcAft>
      <a:buChar char="•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3657600" algn="l" rtl="0" fontAlgn="base">
      <a:spcBef>
        <a:spcPct val="0"/>
      </a:spcBef>
      <a:spcAft>
        <a:spcPct val="0"/>
      </a:spcAft>
      <a:buChar char="•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4572000" algn="l" defTabSz="18288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5486400" algn="l" defTabSz="18288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6400800" algn="l" defTabSz="18288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7315200" algn="l" defTabSz="18288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orient="horz" pos="3080">
          <p15:clr>
            <a:srgbClr val="A4A3A4"/>
          </p15:clr>
        </p15:guide>
        <p15:guide id="3" orient="horz" pos="3926">
          <p15:clr>
            <a:srgbClr val="A4A3A4"/>
          </p15:clr>
        </p15:guide>
        <p15:guide id="4" pos="20203">
          <p15:clr>
            <a:srgbClr val="A4A3A4"/>
          </p15:clr>
        </p15:guide>
        <p15:guide id="5" pos="26778">
          <p15:clr>
            <a:srgbClr val="A4A3A4"/>
          </p15:clr>
        </p15:guide>
        <p15:guide id="6" pos="14007">
          <p15:clr>
            <a:srgbClr val="A4A3A4"/>
          </p15:clr>
        </p15:guide>
        <p15:guide id="7" pos="6955">
          <p15:clr>
            <a:srgbClr val="A4A3A4"/>
          </p15:clr>
        </p15:guide>
        <p15:guide id="8" pos="13607">
          <p15:clr>
            <a:srgbClr val="A4A3A4"/>
          </p15:clr>
        </p15:guide>
        <p15:guide id="9" pos="7426">
          <p15:clr>
            <a:srgbClr val="A4A3A4"/>
          </p15:clr>
        </p15:guide>
        <p15:guide id="10" pos="20603">
          <p15:clr>
            <a:srgbClr val="A4A3A4"/>
          </p15:clr>
        </p15:guide>
        <p15:guide id="11" pos="82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78B3"/>
    <a:srgbClr val="2986E2"/>
    <a:srgbClr val="00A5D8"/>
    <a:srgbClr val="6699FF"/>
    <a:srgbClr val="7EC8E4"/>
    <a:srgbClr val="66FFFF"/>
    <a:srgbClr val="015CEF"/>
    <a:srgbClr val="CCECFF"/>
    <a:srgbClr val="F26529"/>
    <a:srgbClr val="FFEF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554" autoAdjust="0"/>
    <p:restoredTop sz="98772" autoAdjust="0"/>
  </p:normalViewPr>
  <p:slideViewPr>
    <p:cSldViewPr snapToGrid="0">
      <p:cViewPr>
        <p:scale>
          <a:sx n="34" d="100"/>
          <a:sy n="34" d="100"/>
        </p:scale>
        <p:origin x="1128" y="152"/>
      </p:cViewPr>
      <p:guideLst>
        <p:guide orient="horz" pos="4292"/>
        <p:guide orient="horz" pos="3080"/>
        <p:guide orient="horz" pos="3926"/>
        <p:guide pos="20203"/>
        <p:guide pos="26778"/>
        <p:guide pos="14007"/>
        <p:guide pos="6955"/>
        <p:guide pos="13607"/>
        <p:guide pos="7426"/>
        <p:guide pos="20603"/>
        <p:guide pos="826"/>
      </p:guideLst>
    </p:cSldViewPr>
  </p:slideViewPr>
  <p:outlineViewPr>
    <p:cViewPr>
      <p:scale>
        <a:sx n="33" d="100"/>
        <a:sy n="33" d="100"/>
      </p:scale>
      <p:origin x="0" y="888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t\Downloads\CDV%20HCT%20Data%20Collection%20110319%20for%20abstract%20(1)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t\Downloads\CDV%20HCT%20Data%20Collection%20110319%20for%20abstract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t\Downloads\CDV%20HCT%20Data%20Collection%20110319%20for%20abstract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306056193753488"/>
          <c:y val="3.2592372078439152E-2"/>
          <c:w val="0.79206589504730351"/>
          <c:h val="0.7378737111501249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Sheet1!$J$75</c:f>
              <c:strCache>
                <c:ptCount val="1"/>
                <c:pt idx="0">
                  <c:v>Patients with AKI</c:v>
                </c:pt>
              </c:strCache>
            </c:strRef>
          </c:tx>
          <c:spPr>
            <a:solidFill>
              <a:srgbClr val="0778B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8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Sheet1!$I$89:$I$90</c:f>
              <c:strCache>
                <c:ptCount val="2"/>
                <c:pt idx="0">
                  <c:v>Baseline creatinine &gt;1mg/dL</c:v>
                </c:pt>
                <c:pt idx="1">
                  <c:v>Baseline creatinine &lt;1mg/dL</c:v>
                </c:pt>
              </c:strCache>
            </c:strRef>
          </c:cat>
          <c:val>
            <c:numRef>
              <c:f>Sheet1!$J$89:$J$90</c:f>
              <c:numCache>
                <c:formatCode>General</c:formatCode>
                <c:ptCount val="2"/>
                <c:pt idx="0">
                  <c:v>4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B8-4E87-8B08-4399F693D8EA}"/>
            </c:ext>
          </c:extLst>
        </c:ser>
        <c:ser>
          <c:idx val="1"/>
          <c:order val="1"/>
          <c:tx>
            <c:strRef>
              <c:f>Sheet1!$K$75</c:f>
              <c:strCache>
                <c:ptCount val="1"/>
                <c:pt idx="0">
                  <c:v>Patients not having AKI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he-IL" sz="28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Sheet1!$I$89:$I$90</c:f>
              <c:strCache>
                <c:ptCount val="2"/>
                <c:pt idx="0">
                  <c:v>Baseline creatinine &gt;1mg/dL</c:v>
                </c:pt>
                <c:pt idx="1">
                  <c:v>Baseline creatinine &lt;1mg/dL</c:v>
                </c:pt>
              </c:strCache>
            </c:strRef>
          </c:cat>
          <c:val>
            <c:numRef>
              <c:f>Sheet1!$K$89:$K$90</c:f>
              <c:numCache>
                <c:formatCode>General</c:formatCode>
                <c:ptCount val="2"/>
                <c:pt idx="0">
                  <c:v>11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B8-4E87-8B08-4399F693D8E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77879552"/>
        <c:axId val="77909376"/>
      </c:barChart>
      <c:catAx>
        <c:axId val="77879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7909376"/>
        <c:crosses val="autoZero"/>
        <c:auto val="1"/>
        <c:lblAlgn val="ctr"/>
        <c:lblOffset val="100"/>
        <c:noMultiLvlLbl val="0"/>
      </c:catAx>
      <c:valAx>
        <c:axId val="77909376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7879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prstDash val="solid"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237758758197594"/>
          <c:y val="2.5723655027556719E-2"/>
          <c:w val="0.84452164534269603"/>
          <c:h val="0.8276185511561006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Sheet1!$J$82</c:f>
              <c:strCache>
                <c:ptCount val="1"/>
                <c:pt idx="0">
                  <c:v>Patients with AKI</c:v>
                </c:pt>
              </c:strCache>
            </c:strRef>
          </c:tx>
          <c:spPr>
            <a:solidFill>
              <a:srgbClr val="0778B3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 algn="ctr">
                    <a:defRPr lang="he-IL" sz="2800" b="0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B0A-A64A-AD0E-0E430AD9C46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 algn="ctr">
                  <a:defRPr lang="he-IL" sz="28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Sheet1!$I$83:$I$84</c:f>
              <c:strCache>
                <c:ptCount val="2"/>
                <c:pt idx="0">
                  <c:v>Low (0.25 - 1mg/kg)</c:v>
                </c:pt>
                <c:pt idx="1">
                  <c:v>High (3-6mg/kg)</c:v>
                </c:pt>
              </c:strCache>
            </c:strRef>
          </c:cat>
          <c:val>
            <c:numRef>
              <c:f>Sheet1!$J$83:$J$84</c:f>
              <c:numCache>
                <c:formatCode>General</c:formatCode>
                <c:ptCount val="2"/>
                <c:pt idx="0">
                  <c:v>0</c:v>
                </c:pt>
                <c:pt idx="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19-498E-8AB1-FF5373C6D812}"/>
            </c:ext>
          </c:extLst>
        </c:ser>
        <c:ser>
          <c:idx val="1"/>
          <c:order val="1"/>
          <c:tx>
            <c:strRef>
              <c:f>Sheet1!$K$82</c:f>
              <c:strCache>
                <c:ptCount val="1"/>
                <c:pt idx="0">
                  <c:v>Patients not having AKI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 algn="ctr">
                  <a:defRPr lang="he-IL" sz="28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Sheet1!$I$83:$I$84</c:f>
              <c:strCache>
                <c:ptCount val="2"/>
                <c:pt idx="0">
                  <c:v>Low (0.25 - 1mg/kg)</c:v>
                </c:pt>
                <c:pt idx="1">
                  <c:v>High (3-6mg/kg)</c:v>
                </c:pt>
              </c:strCache>
            </c:strRef>
          </c:cat>
          <c:val>
            <c:numRef>
              <c:f>Sheet1!$K$83:$K$84</c:f>
              <c:numCache>
                <c:formatCode>General</c:formatCode>
                <c:ptCount val="2"/>
                <c:pt idx="0">
                  <c:v>13</c:v>
                </c:pt>
                <c:pt idx="1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19-498E-8AB1-FF5373C6D81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89424256"/>
        <c:axId val="89563520"/>
      </c:barChart>
      <c:catAx>
        <c:axId val="8942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9563520"/>
        <c:crosses val="autoZero"/>
        <c:auto val="1"/>
        <c:lblAlgn val="ctr"/>
        <c:lblOffset val="100"/>
        <c:noMultiLvlLbl val="0"/>
      </c:catAx>
      <c:valAx>
        <c:axId val="89563520"/>
        <c:scaling>
          <c:orientation val="minMax"/>
          <c:max val="1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942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prstDash val="solid"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806934019693172"/>
          <c:y val="2.5723655027556719E-2"/>
          <c:w val="0.83729031682151922"/>
          <c:h val="0.8276185511561006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Sheet1!$J$78</c:f>
              <c:strCache>
                <c:ptCount val="1"/>
                <c:pt idx="0">
                  <c:v>Patients with AKI</c:v>
                </c:pt>
              </c:strCache>
            </c:strRef>
          </c:tx>
          <c:spPr>
            <a:solidFill>
              <a:srgbClr val="0778B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8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Sheet1!$I$79:$I$81</c:f>
              <c:strCache>
                <c:ptCount val="2"/>
                <c:pt idx="0">
                  <c:v>&lt;30 days from HSCT</c:v>
                </c:pt>
                <c:pt idx="1">
                  <c:v>&gt;30 days from HSCT</c:v>
                </c:pt>
              </c:strCache>
              <c:extLst/>
            </c:strRef>
          </c:cat>
          <c:val>
            <c:numRef>
              <c:f>Sheet1!$J$79:$J$81</c:f>
              <c:numCache>
                <c:formatCode>General</c:formatCode>
                <c:ptCount val="2"/>
                <c:pt idx="0">
                  <c:v>4</c:v>
                </c:pt>
                <c:pt idx="1">
                  <c:v>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36B5-411C-B47A-5DC9C98B13AE}"/>
            </c:ext>
          </c:extLst>
        </c:ser>
        <c:ser>
          <c:idx val="1"/>
          <c:order val="1"/>
          <c:tx>
            <c:strRef>
              <c:f>Sheet1!$K$78</c:f>
              <c:strCache>
                <c:ptCount val="1"/>
                <c:pt idx="0">
                  <c:v>Patients not having AKI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8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Sheet1!$I$79:$I$81</c:f>
              <c:strCache>
                <c:ptCount val="2"/>
                <c:pt idx="0">
                  <c:v>&lt;30 days from HSCT</c:v>
                </c:pt>
                <c:pt idx="1">
                  <c:v>&gt;30 days from HSCT</c:v>
                </c:pt>
              </c:strCache>
              <c:extLst/>
            </c:strRef>
          </c:cat>
          <c:val>
            <c:numRef>
              <c:f>Sheet1!$K$79:$K$81</c:f>
              <c:numCache>
                <c:formatCode>General</c:formatCode>
                <c:ptCount val="2"/>
                <c:pt idx="0">
                  <c:v>3</c:v>
                </c:pt>
                <c:pt idx="1">
                  <c:v>38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36B5-411C-B47A-5DC9C98B13A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92952832"/>
        <c:axId val="92975104"/>
      </c:barChart>
      <c:catAx>
        <c:axId val="92952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92975104"/>
        <c:crosses val="autoZero"/>
        <c:auto val="1"/>
        <c:lblAlgn val="ctr"/>
        <c:lblOffset val="100"/>
        <c:noMultiLvlLbl val="0"/>
      </c:catAx>
      <c:valAx>
        <c:axId val="9297510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92952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prstDash val="solid"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155533-1E50-4EB2-92B0-30CB6451159D}" type="doc">
      <dgm:prSet loTypeId="urn:microsoft.com/office/officeart/2005/8/layout/venn1" loCatId="relationship" qsTypeId="urn:microsoft.com/office/officeart/2005/8/quickstyle/3d3" qsCatId="3D" csTypeId="urn:microsoft.com/office/officeart/2005/8/colors/accent1_2" csCatId="accent1" phldr="1"/>
      <dgm:spPr/>
    </dgm:pt>
    <dgm:pt modelId="{5E8204B1-B5B2-4D69-A313-F35A87ED6EC9}">
      <dgm:prSet phldrT="[Text]" custT="1"/>
      <dgm:spPr/>
      <dgm:t>
        <a:bodyPr/>
        <a:lstStyle/>
        <a:p>
          <a:r>
            <a:rPr lang="en-US" sz="3200"/>
            <a:t>Adenovirus</a:t>
          </a:r>
          <a:endParaRPr lang="en-US" sz="3200" dirty="0"/>
        </a:p>
      </dgm:t>
    </dgm:pt>
    <dgm:pt modelId="{605841B1-70AE-4DDC-A647-1C5A37859B3F}" type="parTrans" cxnId="{E6D5EFA3-F161-4303-9894-C383AE07A0BA}">
      <dgm:prSet/>
      <dgm:spPr/>
      <dgm:t>
        <a:bodyPr/>
        <a:lstStyle/>
        <a:p>
          <a:endParaRPr lang="en-US"/>
        </a:p>
      </dgm:t>
    </dgm:pt>
    <dgm:pt modelId="{A749C182-838A-4139-BDA0-26168E53C299}" type="sibTrans" cxnId="{E6D5EFA3-F161-4303-9894-C383AE07A0BA}">
      <dgm:prSet/>
      <dgm:spPr/>
      <dgm:t>
        <a:bodyPr/>
        <a:lstStyle/>
        <a:p>
          <a:endParaRPr lang="en-US"/>
        </a:p>
      </dgm:t>
    </dgm:pt>
    <dgm:pt modelId="{BB924B09-E82E-4378-857A-DCD9EF170E51}">
      <dgm:prSet phldrT="[Text]" custT="1"/>
      <dgm:spPr/>
      <dgm:t>
        <a:bodyPr/>
        <a:lstStyle/>
        <a:p>
          <a:r>
            <a:rPr lang="en-US" sz="3200" dirty="0"/>
            <a:t>BK virus</a:t>
          </a:r>
        </a:p>
      </dgm:t>
    </dgm:pt>
    <dgm:pt modelId="{6785DC21-F6E7-4E6E-9AE8-DE86247D5264}" type="parTrans" cxnId="{3D9CC002-0AC8-4CFC-A383-39BE1D51E0ED}">
      <dgm:prSet/>
      <dgm:spPr/>
      <dgm:t>
        <a:bodyPr/>
        <a:lstStyle/>
        <a:p>
          <a:endParaRPr lang="en-US"/>
        </a:p>
      </dgm:t>
    </dgm:pt>
    <dgm:pt modelId="{6D29E55B-2033-4BCA-8549-7A31BEFD4962}" type="sibTrans" cxnId="{3D9CC002-0AC8-4CFC-A383-39BE1D51E0ED}">
      <dgm:prSet/>
      <dgm:spPr/>
      <dgm:t>
        <a:bodyPr/>
        <a:lstStyle/>
        <a:p>
          <a:endParaRPr lang="en-US"/>
        </a:p>
      </dgm:t>
    </dgm:pt>
    <dgm:pt modelId="{313AD9A2-98C8-4CB9-9A67-8910EA8C4685}">
      <dgm:prSet phldrT="[Text]" custT="1"/>
      <dgm:spPr/>
      <dgm:t>
        <a:bodyPr/>
        <a:lstStyle/>
        <a:p>
          <a:r>
            <a:rPr lang="en-US" sz="3200" dirty="0"/>
            <a:t>CMV</a:t>
          </a:r>
        </a:p>
      </dgm:t>
    </dgm:pt>
    <dgm:pt modelId="{CAD4F787-95A9-42C9-A262-3FD29477363D}" type="parTrans" cxnId="{BD2950E7-0DBD-4316-998B-1F0AAC431226}">
      <dgm:prSet/>
      <dgm:spPr/>
      <dgm:t>
        <a:bodyPr/>
        <a:lstStyle/>
        <a:p>
          <a:endParaRPr lang="en-US"/>
        </a:p>
      </dgm:t>
    </dgm:pt>
    <dgm:pt modelId="{4B938AAD-EFD2-4A9D-8FDD-524ABF0EEFEA}" type="sibTrans" cxnId="{BD2950E7-0DBD-4316-998B-1F0AAC431226}">
      <dgm:prSet/>
      <dgm:spPr/>
      <dgm:t>
        <a:bodyPr/>
        <a:lstStyle/>
        <a:p>
          <a:endParaRPr lang="en-US"/>
        </a:p>
      </dgm:t>
    </dgm:pt>
    <dgm:pt modelId="{42DB0E3F-B9D2-44D4-A859-268CAFB82F1B}">
      <dgm:prSet custT="1"/>
      <dgm:spPr/>
      <dgm:t>
        <a:bodyPr/>
        <a:lstStyle/>
        <a:p>
          <a:r>
            <a:rPr lang="en-US" sz="1800" dirty="0"/>
            <a:t>HHV6</a:t>
          </a:r>
        </a:p>
        <a:p>
          <a:r>
            <a:rPr lang="en-US" sz="1800" dirty="0"/>
            <a:t>N=1</a:t>
          </a:r>
        </a:p>
      </dgm:t>
    </dgm:pt>
    <dgm:pt modelId="{3272C4CA-5829-42EF-823F-72ACD455354F}" type="parTrans" cxnId="{4823AF22-7A38-44EA-8322-BC680EAE7D59}">
      <dgm:prSet/>
      <dgm:spPr/>
      <dgm:t>
        <a:bodyPr/>
        <a:lstStyle/>
        <a:p>
          <a:endParaRPr lang="en-US"/>
        </a:p>
      </dgm:t>
    </dgm:pt>
    <dgm:pt modelId="{41607D3F-7749-4FF0-B459-E20956D91EBA}" type="sibTrans" cxnId="{4823AF22-7A38-44EA-8322-BC680EAE7D59}">
      <dgm:prSet/>
      <dgm:spPr/>
      <dgm:t>
        <a:bodyPr/>
        <a:lstStyle/>
        <a:p>
          <a:endParaRPr lang="en-US"/>
        </a:p>
      </dgm:t>
    </dgm:pt>
    <dgm:pt modelId="{37F6A88A-07A1-46F6-84B7-56E5F4F05329}">
      <dgm:prSet custT="1"/>
      <dgm:spPr/>
      <dgm:t>
        <a:bodyPr/>
        <a:lstStyle/>
        <a:p>
          <a:r>
            <a:rPr lang="en-US" sz="1800" dirty="0"/>
            <a:t>HHV6</a:t>
          </a:r>
        </a:p>
        <a:p>
          <a:r>
            <a:rPr lang="en-US" sz="1800" dirty="0"/>
            <a:t>N=2</a:t>
          </a:r>
        </a:p>
        <a:p>
          <a:endParaRPr lang="en-US" sz="1400" dirty="0"/>
        </a:p>
      </dgm:t>
    </dgm:pt>
    <dgm:pt modelId="{DB01387E-EDB7-44C9-BF6C-71A3AB4979F9}" type="parTrans" cxnId="{26E00A02-8097-48E0-8D5D-0852C3205878}">
      <dgm:prSet/>
      <dgm:spPr/>
      <dgm:t>
        <a:bodyPr/>
        <a:lstStyle/>
        <a:p>
          <a:endParaRPr lang="en-US"/>
        </a:p>
      </dgm:t>
    </dgm:pt>
    <dgm:pt modelId="{A50A1124-F6B6-424D-87D5-42F152363EEC}" type="sibTrans" cxnId="{26E00A02-8097-48E0-8D5D-0852C3205878}">
      <dgm:prSet/>
      <dgm:spPr/>
      <dgm:t>
        <a:bodyPr/>
        <a:lstStyle/>
        <a:p>
          <a:endParaRPr lang="en-US"/>
        </a:p>
      </dgm:t>
    </dgm:pt>
    <dgm:pt modelId="{EDD254A1-9B37-49C7-8BE7-9FE293153BC4}" type="pres">
      <dgm:prSet presAssocID="{A6155533-1E50-4EB2-92B0-30CB6451159D}" presName="compositeShape" presStyleCnt="0">
        <dgm:presLayoutVars>
          <dgm:chMax val="7"/>
          <dgm:dir/>
          <dgm:resizeHandles val="exact"/>
        </dgm:presLayoutVars>
      </dgm:prSet>
      <dgm:spPr/>
    </dgm:pt>
    <dgm:pt modelId="{EFDF606B-23B8-4012-B635-8C3F5288CFE7}" type="pres">
      <dgm:prSet presAssocID="{5E8204B1-B5B2-4D69-A313-F35A87ED6EC9}" presName="circ1" presStyleLbl="vennNode1" presStyleIdx="0" presStyleCnt="5" custScaleX="188278" custScaleY="181981" custLinFactX="9034" custLinFactNeighborX="100000" custLinFactNeighborY="-26117"/>
      <dgm:spPr/>
    </dgm:pt>
    <dgm:pt modelId="{45E8F200-901A-4FBB-84BE-409E360D2B0C}" type="pres">
      <dgm:prSet presAssocID="{5E8204B1-B5B2-4D69-A313-F35A87ED6EC9}" presName="circ1Tx" presStyleLbl="revTx" presStyleIdx="0" presStyleCnt="0" custLinFactY="100000" custLinFactNeighborX="-912" custLinFactNeighborY="119794">
        <dgm:presLayoutVars>
          <dgm:chMax val="0"/>
          <dgm:chPref val="0"/>
          <dgm:bulletEnabled val="1"/>
        </dgm:presLayoutVars>
      </dgm:prSet>
      <dgm:spPr/>
    </dgm:pt>
    <dgm:pt modelId="{B2CF4555-8F09-462A-BE7A-3E1A115DDD14}" type="pres">
      <dgm:prSet presAssocID="{BB924B09-E82E-4378-857A-DCD9EF170E51}" presName="circ2" presStyleLbl="vennNode1" presStyleIdx="1" presStyleCnt="5" custScaleX="155991" custScaleY="142670" custLinFactX="16690" custLinFactNeighborX="100000" custLinFactNeighborY="50572"/>
      <dgm:spPr/>
    </dgm:pt>
    <dgm:pt modelId="{C6979558-F505-4B5E-AA50-0C391DD926E0}" type="pres">
      <dgm:prSet presAssocID="{BB924B09-E82E-4378-857A-DCD9EF170E51}" presName="circ2Tx" presStyleLbl="revTx" presStyleIdx="0" presStyleCnt="0" custLinFactNeighborX="-21920" custLinFactNeighborY="-62400">
        <dgm:presLayoutVars>
          <dgm:chMax val="0"/>
          <dgm:chPref val="0"/>
          <dgm:bulletEnabled val="1"/>
        </dgm:presLayoutVars>
      </dgm:prSet>
      <dgm:spPr/>
    </dgm:pt>
    <dgm:pt modelId="{F359863D-9FC8-4A97-A4A1-0E28F007908A}" type="pres">
      <dgm:prSet presAssocID="{313AD9A2-98C8-4CB9-9A67-8910EA8C4685}" presName="circ3" presStyleLbl="vennNode1" presStyleIdx="2" presStyleCnt="5" custScaleX="216524" custScaleY="208250" custLinFactNeighborX="19147" custLinFactNeighborY="-5359"/>
      <dgm:spPr/>
    </dgm:pt>
    <dgm:pt modelId="{973F331E-F726-4CDF-A65F-97798FC0427C}" type="pres">
      <dgm:prSet presAssocID="{313AD9A2-98C8-4CB9-9A67-8910EA8C4685}" presName="circ3Tx" presStyleLbl="revTx" presStyleIdx="0" presStyleCnt="0" custScaleX="71180" custScaleY="70769" custLinFactNeighborX="46425" custLinFactNeighborY="-36060">
        <dgm:presLayoutVars>
          <dgm:chMax val="0"/>
          <dgm:chPref val="0"/>
          <dgm:bulletEnabled val="1"/>
        </dgm:presLayoutVars>
      </dgm:prSet>
      <dgm:spPr/>
    </dgm:pt>
    <dgm:pt modelId="{603EBE03-F462-4F31-9501-8455BC4938FB}" type="pres">
      <dgm:prSet presAssocID="{42DB0E3F-B9D2-44D4-A859-268CAFB82F1B}" presName="circ4" presStyleLbl="vennNode1" presStyleIdx="3" presStyleCnt="5" custScaleX="35792" custScaleY="37275" custLinFactX="100000" custLinFactNeighborX="127259" custLinFactNeighborY="-25535"/>
      <dgm:spPr/>
    </dgm:pt>
    <dgm:pt modelId="{51536F15-8787-420D-A006-BED5449ACBB0}" type="pres">
      <dgm:prSet presAssocID="{42DB0E3F-B9D2-44D4-A859-268CAFB82F1B}" presName="circ4Tx" presStyleLbl="revTx" presStyleIdx="0" presStyleCnt="0" custScaleX="34557" custScaleY="47942" custLinFactX="122423" custLinFactNeighborX="200000" custLinFactNeighborY="-99090">
        <dgm:presLayoutVars>
          <dgm:chMax val="0"/>
          <dgm:chPref val="0"/>
          <dgm:bulletEnabled val="1"/>
        </dgm:presLayoutVars>
      </dgm:prSet>
      <dgm:spPr/>
    </dgm:pt>
    <dgm:pt modelId="{633C5BB2-5BB9-4FC3-AE85-EBF7C95F3DE5}" type="pres">
      <dgm:prSet presAssocID="{37F6A88A-07A1-46F6-84B7-56E5F4F05329}" presName="circ5" presStyleLbl="vennNode1" presStyleIdx="4" presStyleCnt="5" custScaleX="52415" custScaleY="56232" custLinFactNeighborX="20436" custLinFactNeighborY="89139"/>
      <dgm:spPr/>
    </dgm:pt>
    <dgm:pt modelId="{02FA9076-0654-44F6-A3AC-E1EB06A72E21}" type="pres">
      <dgm:prSet presAssocID="{37F6A88A-07A1-46F6-84B7-56E5F4F05329}" presName="circ5Tx" presStyleLbl="revTx" presStyleIdx="0" presStyleCnt="0" custScaleX="38395" custScaleY="46799" custLinFactX="23202" custLinFactY="75780" custLinFactNeighborX="100000" custLinFactNeighborY="100000">
        <dgm:presLayoutVars>
          <dgm:chMax val="0"/>
          <dgm:chPref val="0"/>
          <dgm:bulletEnabled val="1"/>
        </dgm:presLayoutVars>
      </dgm:prSet>
      <dgm:spPr/>
    </dgm:pt>
  </dgm:ptLst>
  <dgm:cxnLst>
    <dgm:cxn modelId="{26E00A02-8097-48E0-8D5D-0852C3205878}" srcId="{A6155533-1E50-4EB2-92B0-30CB6451159D}" destId="{37F6A88A-07A1-46F6-84B7-56E5F4F05329}" srcOrd="4" destOrd="0" parTransId="{DB01387E-EDB7-44C9-BF6C-71A3AB4979F9}" sibTransId="{A50A1124-F6B6-424D-87D5-42F152363EEC}"/>
    <dgm:cxn modelId="{3D9CC002-0AC8-4CFC-A383-39BE1D51E0ED}" srcId="{A6155533-1E50-4EB2-92B0-30CB6451159D}" destId="{BB924B09-E82E-4378-857A-DCD9EF170E51}" srcOrd="1" destOrd="0" parTransId="{6785DC21-F6E7-4E6E-9AE8-DE86247D5264}" sibTransId="{6D29E55B-2033-4BCA-8549-7A31BEFD4962}"/>
    <dgm:cxn modelId="{4823AF22-7A38-44EA-8322-BC680EAE7D59}" srcId="{A6155533-1E50-4EB2-92B0-30CB6451159D}" destId="{42DB0E3F-B9D2-44D4-A859-268CAFB82F1B}" srcOrd="3" destOrd="0" parTransId="{3272C4CA-5829-42EF-823F-72ACD455354F}" sibTransId="{41607D3F-7749-4FF0-B459-E20956D91EBA}"/>
    <dgm:cxn modelId="{19A7D26B-60B9-4B3D-A381-4FBBB9DFE7CB}" type="presOf" srcId="{37F6A88A-07A1-46F6-84B7-56E5F4F05329}" destId="{02FA9076-0654-44F6-A3AC-E1EB06A72E21}" srcOrd="0" destOrd="0" presId="urn:microsoft.com/office/officeart/2005/8/layout/venn1"/>
    <dgm:cxn modelId="{01700699-42B1-49CB-AA9B-C0A860927C45}" type="presOf" srcId="{BB924B09-E82E-4378-857A-DCD9EF170E51}" destId="{C6979558-F505-4B5E-AA50-0C391DD926E0}" srcOrd="0" destOrd="0" presId="urn:microsoft.com/office/officeart/2005/8/layout/venn1"/>
    <dgm:cxn modelId="{E6D5EFA3-F161-4303-9894-C383AE07A0BA}" srcId="{A6155533-1E50-4EB2-92B0-30CB6451159D}" destId="{5E8204B1-B5B2-4D69-A313-F35A87ED6EC9}" srcOrd="0" destOrd="0" parTransId="{605841B1-70AE-4DDC-A647-1C5A37859B3F}" sibTransId="{A749C182-838A-4139-BDA0-26168E53C299}"/>
    <dgm:cxn modelId="{68ECA7B4-1E9B-494C-8418-82FDA5F54215}" type="presOf" srcId="{313AD9A2-98C8-4CB9-9A67-8910EA8C4685}" destId="{973F331E-F726-4CDF-A65F-97798FC0427C}" srcOrd="0" destOrd="0" presId="urn:microsoft.com/office/officeart/2005/8/layout/venn1"/>
    <dgm:cxn modelId="{7FDAA1CB-7E74-4668-9A0A-FE7DECE4E9DE}" type="presOf" srcId="{42DB0E3F-B9D2-44D4-A859-268CAFB82F1B}" destId="{51536F15-8787-420D-A006-BED5449ACBB0}" srcOrd="0" destOrd="0" presId="urn:microsoft.com/office/officeart/2005/8/layout/venn1"/>
    <dgm:cxn modelId="{783568D7-3966-415F-A76E-B725AE07158B}" type="presOf" srcId="{5E8204B1-B5B2-4D69-A313-F35A87ED6EC9}" destId="{45E8F200-901A-4FBB-84BE-409E360D2B0C}" srcOrd="0" destOrd="0" presId="urn:microsoft.com/office/officeart/2005/8/layout/venn1"/>
    <dgm:cxn modelId="{90066FDA-C056-4154-9C66-CD4851167262}" type="presOf" srcId="{A6155533-1E50-4EB2-92B0-30CB6451159D}" destId="{EDD254A1-9B37-49C7-8BE7-9FE293153BC4}" srcOrd="0" destOrd="0" presId="urn:microsoft.com/office/officeart/2005/8/layout/venn1"/>
    <dgm:cxn modelId="{BD2950E7-0DBD-4316-998B-1F0AAC431226}" srcId="{A6155533-1E50-4EB2-92B0-30CB6451159D}" destId="{313AD9A2-98C8-4CB9-9A67-8910EA8C4685}" srcOrd="2" destOrd="0" parTransId="{CAD4F787-95A9-42C9-A262-3FD29477363D}" sibTransId="{4B938AAD-EFD2-4A9D-8FDD-524ABF0EEFEA}"/>
    <dgm:cxn modelId="{A2616749-5D76-4CE0-8E8F-3A68F82BBD14}" type="presParOf" srcId="{EDD254A1-9B37-49C7-8BE7-9FE293153BC4}" destId="{EFDF606B-23B8-4012-B635-8C3F5288CFE7}" srcOrd="0" destOrd="0" presId="urn:microsoft.com/office/officeart/2005/8/layout/venn1"/>
    <dgm:cxn modelId="{A86650BD-CED8-4786-9917-AD939D876D7A}" type="presParOf" srcId="{EDD254A1-9B37-49C7-8BE7-9FE293153BC4}" destId="{45E8F200-901A-4FBB-84BE-409E360D2B0C}" srcOrd="1" destOrd="0" presId="urn:microsoft.com/office/officeart/2005/8/layout/venn1"/>
    <dgm:cxn modelId="{3BD5A8BA-3761-4861-B6C1-E3074B30BE5A}" type="presParOf" srcId="{EDD254A1-9B37-49C7-8BE7-9FE293153BC4}" destId="{B2CF4555-8F09-462A-BE7A-3E1A115DDD14}" srcOrd="2" destOrd="0" presId="urn:microsoft.com/office/officeart/2005/8/layout/venn1"/>
    <dgm:cxn modelId="{7E5B868B-2DC6-4FC5-8E92-C5617A422E50}" type="presParOf" srcId="{EDD254A1-9B37-49C7-8BE7-9FE293153BC4}" destId="{C6979558-F505-4B5E-AA50-0C391DD926E0}" srcOrd="3" destOrd="0" presId="urn:microsoft.com/office/officeart/2005/8/layout/venn1"/>
    <dgm:cxn modelId="{6BF29999-9C66-49A4-8643-F106C8C777D1}" type="presParOf" srcId="{EDD254A1-9B37-49C7-8BE7-9FE293153BC4}" destId="{F359863D-9FC8-4A97-A4A1-0E28F007908A}" srcOrd="4" destOrd="0" presId="urn:microsoft.com/office/officeart/2005/8/layout/venn1"/>
    <dgm:cxn modelId="{01B72DA0-67B4-4007-8EB4-C78D725BA3F3}" type="presParOf" srcId="{EDD254A1-9B37-49C7-8BE7-9FE293153BC4}" destId="{973F331E-F726-4CDF-A65F-97798FC0427C}" srcOrd="5" destOrd="0" presId="urn:microsoft.com/office/officeart/2005/8/layout/venn1"/>
    <dgm:cxn modelId="{78B95291-7634-46A2-84A9-22A011ABF3AA}" type="presParOf" srcId="{EDD254A1-9B37-49C7-8BE7-9FE293153BC4}" destId="{603EBE03-F462-4F31-9501-8455BC4938FB}" srcOrd="6" destOrd="0" presId="urn:microsoft.com/office/officeart/2005/8/layout/venn1"/>
    <dgm:cxn modelId="{49085CC1-835D-4348-8D68-E834EBB1A4CF}" type="presParOf" srcId="{EDD254A1-9B37-49C7-8BE7-9FE293153BC4}" destId="{51536F15-8787-420D-A006-BED5449ACBB0}" srcOrd="7" destOrd="0" presId="urn:microsoft.com/office/officeart/2005/8/layout/venn1"/>
    <dgm:cxn modelId="{3023B6EC-1E2A-4083-9CAB-8149E6BAEEEA}" type="presParOf" srcId="{EDD254A1-9B37-49C7-8BE7-9FE293153BC4}" destId="{633C5BB2-5BB9-4FC3-AE85-EBF7C95F3DE5}" srcOrd="8" destOrd="0" presId="urn:microsoft.com/office/officeart/2005/8/layout/venn1"/>
    <dgm:cxn modelId="{D5526A28-8569-49F3-8EE5-1B153D6DBC4F}" type="presParOf" srcId="{EDD254A1-9B37-49C7-8BE7-9FE293153BC4}" destId="{02FA9076-0654-44F6-A3AC-E1EB06A72E21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F606B-23B8-4012-B635-8C3F5288CFE7}">
      <dsp:nvSpPr>
        <dsp:cNvPr id="0" name=""/>
        <dsp:cNvSpPr/>
      </dsp:nvSpPr>
      <dsp:spPr>
        <a:xfrm>
          <a:off x="5860514" y="86241"/>
          <a:ext cx="5049380" cy="48805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5E8F200-901A-4FBB-84BE-409E360D2B0C}">
      <dsp:nvSpPr>
        <dsp:cNvPr id="0" name=""/>
        <dsp:cNvSpPr/>
      </dsp:nvSpPr>
      <dsp:spPr>
        <a:xfrm>
          <a:off x="3877189" y="3659971"/>
          <a:ext cx="3110975" cy="180068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Adenovirus</a:t>
          </a:r>
          <a:endParaRPr lang="en-US" sz="3200" kern="1200" dirty="0"/>
        </a:p>
      </dsp:txBody>
      <dsp:txXfrm>
        <a:off x="3877189" y="3659971"/>
        <a:ext cx="3110975" cy="1800687"/>
      </dsp:txXfrm>
    </dsp:sp>
    <dsp:sp modelId="{B2CF4555-8F09-462A-BE7A-3E1A115DDD14}">
      <dsp:nvSpPr>
        <dsp:cNvPr id="0" name=""/>
        <dsp:cNvSpPr/>
      </dsp:nvSpPr>
      <dsp:spPr>
        <a:xfrm>
          <a:off x="7518972" y="3411044"/>
          <a:ext cx="4183483" cy="38262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6979558-F505-4B5E-AA50-0C391DD926E0}">
      <dsp:nvSpPr>
        <dsp:cNvPr id="0" name=""/>
        <dsp:cNvSpPr/>
      </dsp:nvSpPr>
      <dsp:spPr>
        <a:xfrm>
          <a:off x="7424267" y="858286"/>
          <a:ext cx="2789150" cy="19539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BK virus</a:t>
          </a:r>
        </a:p>
      </dsp:txBody>
      <dsp:txXfrm>
        <a:off x="7424267" y="858286"/>
        <a:ext cx="2789150" cy="1953937"/>
      </dsp:txXfrm>
    </dsp:sp>
    <dsp:sp modelId="{F359863D-9FC8-4A97-A4A1-0E28F007908A}">
      <dsp:nvSpPr>
        <dsp:cNvPr id="0" name=""/>
        <dsp:cNvSpPr/>
      </dsp:nvSpPr>
      <dsp:spPr>
        <a:xfrm>
          <a:off x="3701873" y="2231605"/>
          <a:ext cx="5806903" cy="55850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73F331E-F726-4CDF-A65F-97798FC0427C}">
      <dsp:nvSpPr>
        <dsp:cNvPr id="0" name=""/>
        <dsp:cNvSpPr/>
      </dsp:nvSpPr>
      <dsp:spPr>
        <a:xfrm>
          <a:off x="9303328" y="4991718"/>
          <a:ext cx="1985316" cy="1382782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CMV</a:t>
          </a:r>
        </a:p>
      </dsp:txBody>
      <dsp:txXfrm>
        <a:off x="9303328" y="4991718"/>
        <a:ext cx="1985316" cy="1382782"/>
      </dsp:txXfrm>
    </dsp:sp>
    <dsp:sp modelId="{603EBE03-F462-4F31-9501-8455BC4938FB}">
      <dsp:nvSpPr>
        <dsp:cNvPr id="0" name=""/>
        <dsp:cNvSpPr/>
      </dsp:nvSpPr>
      <dsp:spPr>
        <a:xfrm>
          <a:off x="10445126" y="3983178"/>
          <a:ext cx="959896" cy="99966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1536F15-8787-420D-A006-BED5449ACBB0}">
      <dsp:nvSpPr>
        <dsp:cNvPr id="0" name=""/>
        <dsp:cNvSpPr/>
      </dsp:nvSpPr>
      <dsp:spPr>
        <a:xfrm>
          <a:off x="10431912" y="3983164"/>
          <a:ext cx="963846" cy="93675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HHV6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N=1</a:t>
          </a:r>
        </a:p>
      </dsp:txBody>
      <dsp:txXfrm>
        <a:off x="10431912" y="3983164"/>
        <a:ext cx="963846" cy="936756"/>
      </dsp:txXfrm>
    </dsp:sp>
    <dsp:sp modelId="{633C5BB2-5BB9-4FC3-AE85-EBF7C95F3DE5}">
      <dsp:nvSpPr>
        <dsp:cNvPr id="0" name=""/>
        <dsp:cNvSpPr/>
      </dsp:nvSpPr>
      <dsp:spPr>
        <a:xfrm>
          <a:off x="4286079" y="5604442"/>
          <a:ext cx="1405704" cy="15080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2FA9076-0654-44F6-A3AC-E1EB06A72E21}">
      <dsp:nvSpPr>
        <dsp:cNvPr id="0" name=""/>
        <dsp:cNvSpPr/>
      </dsp:nvSpPr>
      <dsp:spPr>
        <a:xfrm>
          <a:off x="4392716" y="6031931"/>
          <a:ext cx="1070894" cy="91442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HHV6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N=2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392716" y="6031931"/>
        <a:ext cx="1070894" cy="914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0.67208</cdr:x>
      <cdr:y>0.88857</cdr:y>
    </cdr:from>
    <cdr:to>
      <cdr:x>0.73052</cdr:x>
      <cdr:y>0.8888</cdr:y>
    </cdr:to>
    <cdr:sp macro="" textlink="">
      <cdr:nvSpPr>
        <cdr:cNvPr id="3" name="Straight Connector 2"/>
        <cdr:cNvSpPr/>
      </cdr:nvSpPr>
      <cdr:spPr bwMode="auto">
        <a:xfrm xmlns:a="http://schemas.openxmlformats.org/drawingml/2006/main">
          <a:off x="3263461" y="6286019"/>
          <a:ext cx="283779" cy="1588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 cap="flat" cmpd="sng" algn="ctr">
          <a:noFill/>
          <a:prstDash val="solid"/>
          <a:round/>
          <a:headEnd type="none" w="med" len="med"/>
          <a:tailEnd type="none" w="med" len="med"/>
        </a:ln>
        <a:effectLst xmlns:a="http://schemas.openxmlformats.org/drawingml/2006/main"/>
      </cdr:spPr>
      <cdr:txBody>
        <a:bodyPr xmlns:a="http://schemas.openxmlformats.org/drawingml/2006/main" vert="horz" wrap="square" lIns="27432" tIns="9144" rIns="27432" bIns="9144" numCol="1" anchor="t" anchorCtr="0" compatLnSpc="1">
          <a:prstTxWarp prst="textNoShape">
            <a:avLst/>
          </a:prstTxWarp>
          <a:spAutoFit/>
        </a:bodyPr>
        <a:lstStyle xmlns:a="http://schemas.openxmlformats.org/drawingml/2006/main"/>
        <a:p xmlns:a="http://schemas.openxmlformats.org/drawingml/2006/main">
          <a:endParaRPr lang="he-IL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408999" cy="465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756" tIns="58879" rIns="117756" bIns="58879" numCol="1" anchor="t" anchorCtr="0" compatLnSpc="1">
            <a:prstTxWarp prst="textNoShape">
              <a:avLst/>
            </a:prstTxWarp>
          </a:bodyPr>
          <a:lstStyle>
            <a:lvl1pPr defTabSz="1177677">
              <a:buFontTx/>
              <a:buNone/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8371853" y="0"/>
            <a:ext cx="6408999" cy="465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756" tIns="58879" rIns="117756" bIns="58879" numCol="1" anchor="t" anchorCtr="0" compatLnSpc="1">
            <a:prstTxWarp prst="textNoShape">
              <a:avLst/>
            </a:prstTxWarp>
          </a:bodyPr>
          <a:lstStyle>
            <a:lvl1pPr algn="r" defTabSz="1177677">
              <a:buFontTx/>
              <a:buNone/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054"/>
            <a:ext cx="6408999" cy="465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756" tIns="58879" rIns="117756" bIns="58879" numCol="1" anchor="b" anchorCtr="0" compatLnSpc="1">
            <a:prstTxWarp prst="textNoShape">
              <a:avLst/>
            </a:prstTxWarp>
          </a:bodyPr>
          <a:lstStyle>
            <a:lvl1pPr defTabSz="1177677">
              <a:buFontTx/>
              <a:buNone/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371853" y="8829054"/>
            <a:ext cx="6408999" cy="465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756" tIns="58879" rIns="117756" bIns="58879" numCol="1" anchor="b" anchorCtr="0" compatLnSpc="1">
            <a:prstTxWarp prst="textNoShape">
              <a:avLst/>
            </a:prstTxWarp>
          </a:bodyPr>
          <a:lstStyle>
            <a:lvl1pPr algn="r" defTabSz="1177677">
              <a:buFontTx/>
              <a:buNone/>
              <a:defRPr sz="1500"/>
            </a:lvl1pPr>
          </a:lstStyle>
          <a:p>
            <a:pPr>
              <a:defRPr/>
            </a:pPr>
            <a:fld id="{9EC05B92-0DF3-4B8D-B70F-0DFB8DE8AA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45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4055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374063" y="0"/>
            <a:ext cx="640556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AF8AB-95F9-44A5-9239-F15C784EB857}" type="datetimeFigureOut">
              <a:rPr lang="en-US" smtClean="0"/>
              <a:pPr/>
              <a:t>9/29/21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673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77963" y="4416425"/>
            <a:ext cx="11826875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640556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374063" y="8829675"/>
            <a:ext cx="640556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47DA7-E14A-49E4-8F81-A5076E336F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7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47DA7-E14A-49E4-8F81-A5076E336FB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91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3115" y="693103"/>
            <a:ext cx="37305343" cy="117724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2499975" y="2398808"/>
            <a:ext cx="14713664" cy="1269529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2499975" y="3382217"/>
            <a:ext cx="14530618" cy="127065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6000"/>
            </a:lvl1pPr>
            <a:lvl2pPr>
              <a:buFontTx/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312863" y="5470525"/>
            <a:ext cx="9728200" cy="914400"/>
          </a:xfrm>
          <a:prstGeom prst="rect">
            <a:avLst/>
          </a:prstGeom>
        </p:spPr>
        <p:txBody>
          <a:bodyPr vert="horz" anchor="b" anchorCtr="0"/>
          <a:lstStyle>
            <a:lvl1pPr>
              <a:defRPr sz="5400">
                <a:solidFill>
                  <a:srgbClr val="0778B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311275" y="6813550"/>
            <a:ext cx="9729788" cy="1600200"/>
          </a:xfrm>
          <a:prstGeom prst="rect">
            <a:avLst/>
          </a:prstGeom>
        </p:spPr>
        <p:txBody>
          <a:bodyPr vert="horz" anchor="t" anchorCtr="0"/>
          <a:lstStyle>
            <a:lvl1pPr>
              <a:defRPr sz="3600" b="0">
                <a:latin typeface="Georgia"/>
                <a:cs typeface="Georgi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50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11788775" y="0"/>
            <a:ext cx="32102425" cy="4926014"/>
          </a:xfrm>
          <a:prstGeom prst="rect">
            <a:avLst/>
          </a:prstGeom>
          <a:solidFill>
            <a:srgbClr val="7EC8E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32" tIns="9144" rIns="27432" bIns="9144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4625" marR="0" indent="-174625" algn="l" defTabSz="2000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-1"/>
            <a:ext cx="11404600" cy="4926014"/>
          </a:xfrm>
          <a:prstGeom prst="rect">
            <a:avLst/>
          </a:prstGeom>
          <a:solidFill>
            <a:srgbClr val="0778B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32" tIns="9144" rIns="27432" bIns="9144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4625" marR="0" indent="-174625" algn="l" defTabSz="2000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11041063" y="0"/>
            <a:ext cx="747712" cy="4926013"/>
          </a:xfrm>
          <a:prstGeom prst="rect">
            <a:avLst/>
          </a:prstGeom>
          <a:solidFill>
            <a:srgbClr val="00A5D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32" tIns="9144" rIns="27432" bIns="9144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4625" marR="0" indent="-174625" algn="l" defTabSz="2000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1" name="Picture 10" descr="MSKCC_logo_hor_s_rev_rgb_3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025" y="847210"/>
            <a:ext cx="7620254" cy="23500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4394200" rtl="0" eaLnBrk="0" fontAlgn="base" hangingPunct="0">
        <a:spcBef>
          <a:spcPct val="0"/>
        </a:spcBef>
        <a:spcAft>
          <a:spcPct val="0"/>
        </a:spcAft>
        <a:defRPr sz="8400" b="1" i="0">
          <a:solidFill>
            <a:schemeClr val="tx2"/>
          </a:solidFill>
          <a:latin typeface="Corbel"/>
          <a:ea typeface="+mj-ea"/>
          <a:cs typeface="Corbel"/>
        </a:defRPr>
      </a:lvl1pPr>
      <a:lvl2pPr algn="ctr" defTabSz="4394200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2pPr>
      <a:lvl3pPr algn="ctr" defTabSz="4394200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3pPr>
      <a:lvl4pPr algn="ctr" defTabSz="4394200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4pPr>
      <a:lvl5pPr algn="ctr" defTabSz="4394200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5pPr>
      <a:lvl6pPr marL="914400" algn="ctr" defTabSz="4394200" rtl="0" fontAlgn="base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6pPr>
      <a:lvl7pPr marL="1828800" algn="ctr" defTabSz="4394200" rtl="0" fontAlgn="base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7pPr>
      <a:lvl8pPr marL="2743200" algn="ctr" defTabSz="4394200" rtl="0" fontAlgn="base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8pPr>
      <a:lvl9pPr marL="3657600" algn="ctr" defTabSz="4394200" rtl="0" fontAlgn="base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defTabSz="4394200" rtl="0" eaLnBrk="0" fontAlgn="base" hangingPunct="0">
        <a:lnSpc>
          <a:spcPts val="5000"/>
        </a:lnSpc>
        <a:spcBef>
          <a:spcPct val="20000"/>
        </a:spcBef>
        <a:spcAft>
          <a:spcPct val="0"/>
        </a:spcAft>
        <a:buFontTx/>
        <a:buNone/>
        <a:defRPr sz="5000" b="1" i="0">
          <a:solidFill>
            <a:schemeClr val="tx1"/>
          </a:solidFill>
          <a:latin typeface="Corbel"/>
          <a:ea typeface="+mn-ea"/>
          <a:cs typeface="Corbel"/>
        </a:defRPr>
      </a:lvl1pPr>
      <a:lvl2pPr marL="2190750" indent="0" algn="l" defTabSz="4394200" rtl="0" eaLnBrk="0" fontAlgn="base" hangingPunct="0">
        <a:spcBef>
          <a:spcPct val="20000"/>
        </a:spcBef>
        <a:spcAft>
          <a:spcPct val="0"/>
        </a:spcAft>
        <a:buFontTx/>
        <a:buNone/>
        <a:defRPr sz="13600" b="1" i="0">
          <a:solidFill>
            <a:schemeClr val="tx1"/>
          </a:solidFill>
          <a:latin typeface="Corbel"/>
          <a:cs typeface="Corbel"/>
        </a:defRPr>
      </a:lvl2pPr>
      <a:lvl3pPr marL="4394200" indent="0" algn="l" defTabSz="4394200" rtl="0" eaLnBrk="0" fontAlgn="base" hangingPunct="0">
        <a:spcBef>
          <a:spcPct val="20000"/>
        </a:spcBef>
        <a:spcAft>
          <a:spcPct val="0"/>
        </a:spcAft>
        <a:buFontTx/>
        <a:buNone/>
        <a:defRPr sz="11600" b="1" i="0">
          <a:solidFill>
            <a:schemeClr val="tx1"/>
          </a:solidFill>
          <a:latin typeface="Corbel"/>
          <a:cs typeface="Corbel"/>
        </a:defRPr>
      </a:lvl3pPr>
      <a:lvl4pPr marL="6584950" indent="0" algn="l" defTabSz="4394200" rtl="0" eaLnBrk="0" fontAlgn="base" hangingPunct="0">
        <a:spcBef>
          <a:spcPct val="20000"/>
        </a:spcBef>
        <a:spcAft>
          <a:spcPct val="0"/>
        </a:spcAft>
        <a:buFontTx/>
        <a:buNone/>
        <a:defRPr sz="9600" b="1" i="0">
          <a:solidFill>
            <a:schemeClr val="tx1"/>
          </a:solidFill>
          <a:latin typeface="Corbel"/>
          <a:cs typeface="Corbel"/>
        </a:defRPr>
      </a:lvl4pPr>
      <a:lvl5pPr marL="8775700" indent="0" algn="l" defTabSz="4394200" rtl="0" eaLnBrk="0" fontAlgn="base" hangingPunct="0">
        <a:spcBef>
          <a:spcPct val="20000"/>
        </a:spcBef>
        <a:spcAft>
          <a:spcPct val="0"/>
        </a:spcAft>
        <a:buFontTx/>
        <a:buNone/>
        <a:defRPr sz="9600" b="1" i="0">
          <a:solidFill>
            <a:schemeClr val="tx1"/>
          </a:solidFill>
          <a:latin typeface="Corbel"/>
          <a:cs typeface="Corbel"/>
        </a:defRPr>
      </a:lvl5pPr>
      <a:lvl6pPr marL="10788650" indent="-1098550" algn="l" defTabSz="43942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1703050" indent="-1098550" algn="l" defTabSz="43942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2617450" indent="-1098550" algn="l" defTabSz="43942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3531850" indent="-1098550" algn="l" defTabSz="43942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2.png"/><Relationship Id="rId5" Type="http://schemas.openxmlformats.org/officeDocument/2006/relationships/diagramQuickStyle" Target="../diagrams/quickStyle1.xml"/><Relationship Id="rId10" Type="http://schemas.openxmlformats.org/officeDocument/2006/relationships/chart" Target="../charts/chart3.xml"/><Relationship Id="rId4" Type="http://schemas.openxmlformats.org/officeDocument/2006/relationships/diagramLayout" Target="../diagrams/layout1.xml"/><Relationship Id="rId9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4979" y="229537"/>
            <a:ext cx="31841628" cy="2370941"/>
          </a:xfrm>
        </p:spPr>
        <p:txBody>
          <a:bodyPr/>
          <a:lstStyle/>
          <a:p>
            <a:r>
              <a:rPr lang="en-US" sz="7200" dirty="0"/>
              <a:t>A Single Center Experience with Cidofovir for the treatment of double stranded (ds) DNA viruses in Hematopoietic Cell Transplant (HCT) recipients.   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82954" y="5337063"/>
            <a:ext cx="13792295" cy="1395248"/>
          </a:xfrm>
          <a:prstGeom prst="roundRect">
            <a:avLst/>
          </a:prstGeom>
          <a:solidFill>
            <a:srgbClr val="077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3619" tIns="76810" rIns="153619" bIns="76810" rtlCol="0" anchor="ctr"/>
          <a:lstStyle/>
          <a:p>
            <a:pPr lvl="0" algn="ctr" defTabSz="4394200">
              <a:lnSpc>
                <a:spcPts val="5000"/>
              </a:lnSpc>
              <a:spcBef>
                <a:spcPct val="20000"/>
              </a:spcBef>
              <a:buNone/>
              <a:defRPr/>
            </a:pPr>
            <a:r>
              <a:rPr lang="en-US" sz="5800" b="1" kern="0" dirty="0">
                <a:solidFill>
                  <a:schemeClr val="bg1"/>
                </a:solidFill>
                <a:latin typeface="Corbel" pitchFamily="34" charset="0"/>
                <a:ea typeface="ＭＳ Ｐゴシック" pitchFamily="34" charset="-128"/>
                <a:cs typeface="Arial" pitchFamily="34" charset="0"/>
              </a:rPr>
              <a:t>Background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5688862" y="23303927"/>
            <a:ext cx="3441032" cy="28875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32" tIns="9144" rIns="27432" bIns="9144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4625" marR="0" indent="-174625" algn="l" defTabSz="2000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97254" y="12726776"/>
            <a:ext cx="13792295" cy="1395248"/>
          </a:xfrm>
          <a:prstGeom prst="roundRect">
            <a:avLst/>
          </a:prstGeom>
          <a:solidFill>
            <a:srgbClr val="077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3619" tIns="76810" rIns="153619" bIns="76810" rtlCol="0" anchor="ctr"/>
          <a:lstStyle/>
          <a:p>
            <a:pPr lvl="0" algn="ctr" defTabSz="4394200">
              <a:lnSpc>
                <a:spcPts val="5000"/>
              </a:lnSpc>
              <a:spcBef>
                <a:spcPct val="20000"/>
              </a:spcBef>
              <a:buNone/>
              <a:defRPr/>
            </a:pPr>
            <a:r>
              <a:rPr lang="en-US" sz="5800" b="1" kern="0" dirty="0">
                <a:solidFill>
                  <a:schemeClr val="bg1"/>
                </a:solidFill>
                <a:latin typeface="Corbel" pitchFamily="34" charset="0"/>
                <a:ea typeface="ＭＳ Ｐゴシック" pitchFamily="34" charset="-128"/>
                <a:cs typeface="Arial" pitchFamily="34" charset="0"/>
              </a:rPr>
              <a:t>Methods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03558" y="17880925"/>
            <a:ext cx="13783177" cy="1395248"/>
          </a:xfrm>
          <a:prstGeom prst="roundRect">
            <a:avLst/>
          </a:prstGeom>
          <a:solidFill>
            <a:srgbClr val="077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3619" tIns="76810" rIns="153619" bIns="76810" rtlCol="0" anchor="ctr"/>
          <a:lstStyle/>
          <a:p>
            <a:pPr lvl="0" algn="ctr" defTabSz="4394200">
              <a:lnSpc>
                <a:spcPts val="5000"/>
              </a:lnSpc>
              <a:spcBef>
                <a:spcPct val="20000"/>
              </a:spcBef>
              <a:buNone/>
              <a:defRPr/>
            </a:pPr>
            <a:r>
              <a:rPr lang="en-US" sz="5800" b="1" kern="0" dirty="0">
                <a:solidFill>
                  <a:schemeClr val="bg1"/>
                </a:solidFill>
                <a:latin typeface="Corbel" pitchFamily="34" charset="0"/>
                <a:ea typeface="ＭＳ Ｐゴシック" pitchFamily="34" charset="-128"/>
                <a:cs typeface="Arial" pitchFamily="34" charset="0"/>
              </a:rPr>
              <a:t>Results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582733" y="26599344"/>
            <a:ext cx="13666115" cy="1395248"/>
          </a:xfrm>
          <a:prstGeom prst="roundRect">
            <a:avLst/>
          </a:prstGeom>
          <a:solidFill>
            <a:srgbClr val="077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3619" tIns="76810" rIns="153619" bIns="76810" rtlCol="0" anchor="ctr"/>
          <a:lstStyle/>
          <a:p>
            <a:pPr lvl="0" algn="ctr" defTabSz="4394200">
              <a:lnSpc>
                <a:spcPts val="5000"/>
              </a:lnSpc>
              <a:spcBef>
                <a:spcPct val="20000"/>
              </a:spcBef>
              <a:buNone/>
              <a:defRPr/>
            </a:pPr>
            <a:r>
              <a:rPr lang="en-US" sz="5800" b="1" kern="0" dirty="0">
                <a:solidFill>
                  <a:schemeClr val="bg1"/>
                </a:solidFill>
                <a:latin typeface="Corbel" pitchFamily="34" charset="0"/>
                <a:ea typeface="ＭＳ Ｐゴシック" pitchFamily="34" charset="-128"/>
                <a:cs typeface="Arial" pitchFamily="34" charset="0"/>
              </a:rPr>
              <a:t>Conclusions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88E84-D862-4D74-988C-1C46FE094C29}"/>
              </a:ext>
            </a:extLst>
          </p:cNvPr>
          <p:cNvSpPr txBox="1"/>
          <p:nvPr/>
        </p:nvSpPr>
        <p:spPr>
          <a:xfrm>
            <a:off x="505204" y="6888957"/>
            <a:ext cx="13792295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/>
            <a:r>
              <a:rPr lang="en-US" sz="3600" dirty="0"/>
              <a:t>Cidofovir (CDV) is a nucleotide analogue antiviral active against all dsDNA viruses relevant in hematopoietic cell transplant (HCT) recipients. </a:t>
            </a:r>
          </a:p>
          <a:p>
            <a:pPr marL="571500" indent="-571500"/>
            <a:r>
              <a:rPr lang="en-US" sz="3600" dirty="0"/>
              <a:t>Despite a broad spectrum of activity, CDV utility is limited due to nephrotoxicity. </a:t>
            </a:r>
          </a:p>
          <a:p>
            <a:pPr marL="571500" indent="-571500"/>
            <a:r>
              <a:rPr lang="en-US" sz="3600" dirty="0"/>
              <a:t>In this single center study we aimed to evaluate:</a:t>
            </a:r>
          </a:p>
          <a:p>
            <a:pPr marL="1657350" lvl="1" indent="-742950">
              <a:buFont typeface="+mj-lt"/>
              <a:buAutoNum type="arabicPeriod"/>
            </a:pPr>
            <a:r>
              <a:rPr lang="en-US" sz="3600" dirty="0"/>
              <a:t>CDV administration practice and indications</a:t>
            </a:r>
          </a:p>
          <a:p>
            <a:pPr marL="1657350" lvl="1" indent="-742950">
              <a:buFont typeface="+mj-lt"/>
              <a:buAutoNum type="arabicPeriod"/>
            </a:pPr>
            <a:r>
              <a:rPr lang="en-US" sz="3600" dirty="0"/>
              <a:t>Serum creatinine (</a:t>
            </a:r>
            <a:r>
              <a:rPr lang="en-US" sz="3600" dirty="0" err="1"/>
              <a:t>sCr</a:t>
            </a:r>
            <a:r>
              <a:rPr lang="en-US" sz="3600" dirty="0"/>
              <a:t>) dynamics following CDV treatment</a:t>
            </a:r>
          </a:p>
          <a:p>
            <a:pPr marL="1657350" lvl="1" indent="-742950">
              <a:buFont typeface="+mj-lt"/>
              <a:buAutoNum type="arabicPeriod"/>
            </a:pPr>
            <a:r>
              <a:rPr lang="en-US" sz="3600" dirty="0"/>
              <a:t>Factors associated with acute kidney injury (AKI) following CDV treatment</a:t>
            </a:r>
          </a:p>
          <a:p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387A86D-8286-4BBF-AEB7-2C641AEF7808}"/>
              </a:ext>
            </a:extLst>
          </p:cNvPr>
          <p:cNvSpPr txBox="1"/>
          <p:nvPr/>
        </p:nvSpPr>
        <p:spPr>
          <a:xfrm>
            <a:off x="421218" y="14238539"/>
            <a:ext cx="1383080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/>
            <a:r>
              <a:rPr lang="en-US" sz="3600" dirty="0"/>
              <a:t>Retrospective review of adult HCT recipients in MSKCC who received CDV for any indication from 2011 to 2017. </a:t>
            </a:r>
          </a:p>
          <a:p>
            <a:pPr marL="571500" indent="-571500"/>
            <a:r>
              <a:rPr lang="en-US" sz="3600" dirty="0"/>
              <a:t>Initiation and duration of CDV treatment were at physicians’ discretion. </a:t>
            </a:r>
          </a:p>
          <a:p>
            <a:pPr marL="571500" indent="-571500"/>
            <a:r>
              <a:rPr lang="en-US" sz="3600" dirty="0"/>
              <a:t>CDV exposure and indications, laboratory data and outcomes were extracted from medical records and hospital databases. </a:t>
            </a:r>
          </a:p>
          <a:p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1DB8A5-B17E-4100-B655-48353BABE8C9}"/>
              </a:ext>
            </a:extLst>
          </p:cNvPr>
          <p:cNvSpPr txBox="1"/>
          <p:nvPr/>
        </p:nvSpPr>
        <p:spPr>
          <a:xfrm>
            <a:off x="502635" y="19570392"/>
            <a:ext cx="13682606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/>
            <a:r>
              <a:rPr lang="en-US" sz="3600" dirty="0"/>
              <a:t>Of 1,235 HCT recipients, 54 (4.4%) received ≥1 dose of CDV.  </a:t>
            </a:r>
          </a:p>
          <a:p>
            <a:pPr marL="571500" indent="-571500"/>
            <a:r>
              <a:rPr lang="en-US" sz="3600" dirty="0"/>
              <a:t>Baseline </a:t>
            </a:r>
            <a:r>
              <a:rPr lang="en-US" sz="3600" dirty="0" err="1"/>
              <a:t>sCr</a:t>
            </a:r>
            <a:r>
              <a:rPr lang="en-US" sz="3600" dirty="0"/>
              <a:t> at CDV initiation was 0.88 mg/</a:t>
            </a:r>
            <a:r>
              <a:rPr lang="en-US" sz="3600" dirty="0" err="1"/>
              <a:t>dL</a:t>
            </a:r>
            <a:r>
              <a:rPr lang="en-US" sz="3600" dirty="0"/>
              <a:t> (mean, SD=0.37) while at end of treatment (EOT) it was 1.07 mg/</a:t>
            </a:r>
            <a:r>
              <a:rPr lang="en-US" sz="3600" dirty="0" err="1"/>
              <a:t>dL</a:t>
            </a:r>
            <a:r>
              <a:rPr lang="en-US" sz="3600" dirty="0"/>
              <a:t> (mean, SD=0.57, N=48, P=0.004) and at EOT + 2 weeks it was 1.23 mg/</a:t>
            </a:r>
            <a:r>
              <a:rPr lang="en-US" sz="3600" dirty="0" err="1"/>
              <a:t>dL</a:t>
            </a:r>
            <a:r>
              <a:rPr lang="en-US" sz="3600" dirty="0"/>
              <a:t> (mean, SD=0.72, n=28, P=0.027) . </a:t>
            </a:r>
          </a:p>
          <a:p>
            <a:pPr marL="571500" indent="-571500"/>
            <a:r>
              <a:rPr lang="en-US" sz="3600" dirty="0"/>
              <a:t>At EOT, 13 pts (24%) had acute kidney injury (AKI) defined as ≥ 1.5-fold increase of baseline </a:t>
            </a:r>
            <a:r>
              <a:rPr lang="en-US" sz="3600" dirty="0" err="1"/>
              <a:t>sCr.</a:t>
            </a:r>
            <a:r>
              <a:rPr lang="en-US" sz="3600" dirty="0"/>
              <a:t> Of those, 12 (92%) received concomitant </a:t>
            </a:r>
            <a:r>
              <a:rPr lang="en-US" sz="3600" dirty="0" err="1"/>
              <a:t>nephrotoxic</a:t>
            </a:r>
            <a:r>
              <a:rPr lang="en-US" sz="3600" dirty="0"/>
              <a:t> drugs, and in six, AKI was attributed to other etiologies by treating physician.</a:t>
            </a:r>
          </a:p>
          <a:p>
            <a:pPr marL="571500" indent="-571500"/>
            <a:r>
              <a:rPr lang="en-US" sz="3600" dirty="0"/>
              <a:t>Of 51 patients with follow-up at EOT, 29 (57%) had clinical response to CDV according to treating physician. </a:t>
            </a:r>
          </a:p>
          <a:p>
            <a:pPr marL="571500" indent="-571500"/>
            <a:r>
              <a:rPr lang="en-US" sz="3600"/>
              <a:t>Nineteen patients </a:t>
            </a:r>
            <a:r>
              <a:rPr lang="en-US" sz="3600" dirty="0"/>
              <a:t>(35%) died within four weeks from last CDV dose. </a:t>
            </a:r>
          </a:p>
          <a:p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82F7A0-048A-438F-9376-25EA3D39D805}"/>
              </a:ext>
            </a:extLst>
          </p:cNvPr>
          <p:cNvSpPr txBox="1"/>
          <p:nvPr/>
        </p:nvSpPr>
        <p:spPr>
          <a:xfrm>
            <a:off x="603154" y="28180311"/>
            <a:ext cx="136661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/>
            <a:r>
              <a:rPr lang="en-US" sz="3600" dirty="0"/>
              <a:t>In this highly </a:t>
            </a:r>
            <a:r>
              <a:rPr lang="en-US" sz="3600" dirty="0" err="1"/>
              <a:t>immunocompromised</a:t>
            </a:r>
            <a:r>
              <a:rPr lang="en-US" sz="3600" dirty="0"/>
              <a:t> cohort, 24% of patients experienced AKI following CDV treatment. </a:t>
            </a:r>
          </a:p>
          <a:p>
            <a:pPr marL="571500" indent="-571500"/>
            <a:r>
              <a:rPr lang="en-US" sz="3600" dirty="0"/>
              <a:t>Concomitant nephrotoxic medications and potential impact of dsDNA viruses on renal function preclude determination of the relative contribution of CDV to AKI. </a:t>
            </a:r>
          </a:p>
          <a:p>
            <a:pPr marL="571500" indent="-571500"/>
            <a:r>
              <a:rPr lang="en-US" sz="3600" dirty="0"/>
              <a:t>Safer treatment options are needed for HCT patients with life threatening infections with dsDNA viruses.</a:t>
            </a:r>
          </a:p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49C6BB-6D53-4ACB-85C6-32D9B8EC0133}"/>
              </a:ext>
            </a:extLst>
          </p:cNvPr>
          <p:cNvGrpSpPr/>
          <p:nvPr/>
        </p:nvGrpSpPr>
        <p:grpSpPr>
          <a:xfrm>
            <a:off x="15204622" y="18364102"/>
            <a:ext cx="14587365" cy="8210067"/>
            <a:chOff x="282955" y="14836559"/>
            <a:chExt cx="15830671" cy="7831844"/>
          </a:xfrm>
        </p:grpSpPr>
        <p:graphicFrame>
          <p:nvGraphicFramePr>
            <p:cNvPr id="56" name="Content Placeholder 5">
              <a:extLst>
                <a:ext uri="{FF2B5EF4-FFF2-40B4-BE49-F238E27FC236}">
                  <a16:creationId xmlns:a16="http://schemas.microsoft.com/office/drawing/2014/main" id="{007B4955-503E-49C4-9DC0-7EFE78EFAAA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87143909"/>
                </p:ext>
              </p:extLst>
            </p:nvPr>
          </p:nvGraphicFramePr>
          <p:xfrm>
            <a:off x="282955" y="14845104"/>
            <a:ext cx="12785361" cy="730950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A6E53C6-6A16-45E0-9366-C480FFE16F9D}"/>
                </a:ext>
              </a:extLst>
            </p:cNvPr>
            <p:cNvSpPr txBox="1"/>
            <p:nvPr/>
          </p:nvSpPr>
          <p:spPr>
            <a:xfrm>
              <a:off x="5532177" y="19370758"/>
              <a:ext cx="13783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/>
                <a:t>N=18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2B4C699-62A4-4552-9D7C-761846E81FE1}"/>
                </a:ext>
              </a:extLst>
            </p:cNvPr>
            <p:cNvSpPr txBox="1"/>
            <p:nvPr/>
          </p:nvSpPr>
          <p:spPr>
            <a:xfrm>
              <a:off x="8973184" y="20208718"/>
              <a:ext cx="13164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/>
                <a:t>N=6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56B324F-7712-401C-8C6B-F03BF678003C}"/>
                </a:ext>
              </a:extLst>
            </p:cNvPr>
            <p:cNvSpPr txBox="1"/>
            <p:nvPr/>
          </p:nvSpPr>
          <p:spPr>
            <a:xfrm>
              <a:off x="9193353" y="18744659"/>
              <a:ext cx="1146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/>
                <a:t>N=5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2A77481-D8E3-43DB-B703-933B6D764F98}"/>
                </a:ext>
              </a:extLst>
            </p:cNvPr>
            <p:cNvSpPr txBox="1"/>
            <p:nvPr/>
          </p:nvSpPr>
          <p:spPr>
            <a:xfrm>
              <a:off x="10472962" y="18293781"/>
              <a:ext cx="1146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/>
                <a:t>N=1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16157A9-6BE6-4004-AC5F-4C7466841432}"/>
                </a:ext>
              </a:extLst>
            </p:cNvPr>
            <p:cNvSpPr txBox="1"/>
            <p:nvPr/>
          </p:nvSpPr>
          <p:spPr>
            <a:xfrm>
              <a:off x="7452117" y="17846028"/>
              <a:ext cx="13164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/>
                <a:t>N=4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239F48E-B072-4DBB-8D3A-E95D2B0C0BB6}"/>
                </a:ext>
              </a:extLst>
            </p:cNvPr>
            <p:cNvSpPr txBox="1"/>
            <p:nvPr/>
          </p:nvSpPr>
          <p:spPr>
            <a:xfrm>
              <a:off x="9247765" y="16712295"/>
              <a:ext cx="1146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/>
                <a:t>N=11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6F3AC1E-C4BF-4775-9246-6D441E4A145A}"/>
                </a:ext>
              </a:extLst>
            </p:cNvPr>
            <p:cNvSpPr txBox="1"/>
            <p:nvPr/>
          </p:nvSpPr>
          <p:spPr>
            <a:xfrm>
              <a:off x="10901547" y="20463261"/>
              <a:ext cx="1422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/>
                <a:t>N=6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03D8E7C-FEB5-40FE-B658-6F25B62F5BEA}"/>
                </a:ext>
              </a:extLst>
            </p:cNvPr>
            <p:cNvSpPr txBox="1"/>
            <p:nvPr/>
          </p:nvSpPr>
          <p:spPr>
            <a:xfrm>
              <a:off x="282955" y="17076440"/>
              <a:ext cx="5629717" cy="1027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3200" dirty="0"/>
                <a:t>All patients with adenovirus</a:t>
              </a:r>
            </a:p>
            <a:p>
              <a:pPr algn="ctr">
                <a:buNone/>
              </a:pPr>
              <a:r>
                <a:rPr lang="en-US" sz="3200" dirty="0"/>
                <a:t>N=35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C0C7EA4-A34B-4191-AD52-BFC06093F6AB}"/>
                </a:ext>
              </a:extLst>
            </p:cNvPr>
            <p:cNvSpPr txBox="1"/>
            <p:nvPr/>
          </p:nvSpPr>
          <p:spPr>
            <a:xfrm>
              <a:off x="11118687" y="14836559"/>
              <a:ext cx="4994939" cy="1027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3200" dirty="0"/>
                <a:t>All patients with BK virus</a:t>
              </a:r>
            </a:p>
            <a:p>
              <a:pPr algn="ctr">
                <a:buNone/>
              </a:pPr>
              <a:r>
                <a:rPr lang="en-US" sz="3200" dirty="0"/>
                <a:t>N=21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3269ACC-684A-4566-BE1C-DA6EE4B49006}"/>
                </a:ext>
              </a:extLst>
            </p:cNvPr>
            <p:cNvSpPr txBox="1"/>
            <p:nvPr/>
          </p:nvSpPr>
          <p:spPr>
            <a:xfrm>
              <a:off x="11046135" y="21640810"/>
              <a:ext cx="4556089" cy="1027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3200" dirty="0"/>
                <a:t>All patients with CMV</a:t>
              </a:r>
            </a:p>
            <a:p>
              <a:pPr algn="ctr">
                <a:buNone/>
              </a:pPr>
              <a:r>
                <a:rPr lang="en-US" sz="3200" dirty="0"/>
                <a:t>N=19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B2175C05-908C-424C-ACB2-04A0152DF1B7}"/>
              </a:ext>
            </a:extLst>
          </p:cNvPr>
          <p:cNvSpPr/>
          <p:nvPr/>
        </p:nvSpPr>
        <p:spPr>
          <a:xfrm>
            <a:off x="11954979" y="2655187"/>
            <a:ext cx="319724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Anat Stern, MD</a:t>
            </a:r>
            <a:r>
              <a:rPr lang="en-US" sz="3600" b="1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en-US" sz="3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3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Yiqi</a:t>
            </a:r>
            <a:r>
              <a:rPr lang="en-US" sz="3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Su, MS</a:t>
            </a:r>
            <a:r>
              <a:rPr lang="en-US" sz="3600" b="1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en-US" sz="3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3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Dionysios</a:t>
            </a:r>
            <a:r>
              <a:rPr lang="en-US" sz="3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Neofytos, MD, MPH</a:t>
            </a:r>
            <a:r>
              <a:rPr lang="en-US" sz="3600" b="1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3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, Genovefa Papanicolaou, MD</a:t>
            </a:r>
            <a:r>
              <a:rPr lang="en-US" sz="3600" b="1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1,3</a:t>
            </a:r>
            <a:r>
              <a:rPr lang="en-US" sz="3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A66CC6-9A87-4A5A-95BB-23C0FACE3E93}"/>
              </a:ext>
            </a:extLst>
          </p:cNvPr>
          <p:cNvSpPr/>
          <p:nvPr/>
        </p:nvSpPr>
        <p:spPr>
          <a:xfrm>
            <a:off x="11914439" y="3508623"/>
            <a:ext cx="311524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en-US" sz="3200" dirty="0">
                <a:latin typeface="Tahoma" pitchFamily="34" charset="0"/>
                <a:ea typeface="Tahoma" pitchFamily="34" charset="0"/>
                <a:cs typeface="Tahoma" pitchFamily="34" charset="0"/>
              </a:rPr>
              <a:t>Infectious Disease Service, Department of Medicine, Memorial Sloan Kettering Cancer Center, New York, NY, </a:t>
            </a:r>
            <a:r>
              <a:rPr lang="en-US" sz="3200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3200" dirty="0">
                <a:latin typeface="Tahoma" pitchFamily="34" charset="0"/>
                <a:ea typeface="Tahoma" pitchFamily="34" charset="0"/>
                <a:cs typeface="Tahoma" pitchFamily="34" charset="0"/>
              </a:rPr>
              <a:t>Infectious Disease Service, Geneva University Hospital, Geneva, Switzerland, </a:t>
            </a:r>
            <a:r>
              <a:rPr lang="en-US" sz="3200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  <a:r>
              <a:rPr lang="en-US" sz="3200" dirty="0">
                <a:latin typeface="Tahoma" pitchFamily="34" charset="0"/>
                <a:ea typeface="Tahoma" pitchFamily="34" charset="0"/>
                <a:cs typeface="Tahoma" pitchFamily="34" charset="0"/>
              </a:rPr>
              <a:t>Medicine, Weill Cornell Medical College, Cornell University, New York, NY </a:t>
            </a:r>
          </a:p>
        </p:txBody>
      </p:sp>
      <p:graphicFrame>
        <p:nvGraphicFramePr>
          <p:cNvPr id="94" name="Content Placeholder 3">
            <a:extLst>
              <a:ext uri="{FF2B5EF4-FFF2-40B4-BE49-F238E27FC236}">
                <a16:creationId xmlns:a16="http://schemas.microsoft.com/office/drawing/2014/main" id="{5CE23D3F-03CE-4671-93B4-C5A55D689E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8745549"/>
              </p:ext>
            </p:extLst>
          </p:nvPr>
        </p:nvGraphicFramePr>
        <p:xfrm>
          <a:off x="15130169" y="6564483"/>
          <a:ext cx="14158340" cy="8399588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4047946">
                  <a:extLst>
                    <a:ext uri="{9D8B030D-6E8A-4147-A177-3AD203B41FA5}">
                      <a16:colId xmlns:a16="http://schemas.microsoft.com/office/drawing/2014/main" val="518512755"/>
                    </a:ext>
                  </a:extLst>
                </a:gridCol>
                <a:gridCol w="7561158">
                  <a:extLst>
                    <a:ext uri="{9D8B030D-6E8A-4147-A177-3AD203B41FA5}">
                      <a16:colId xmlns:a16="http://schemas.microsoft.com/office/drawing/2014/main" val="3705711823"/>
                    </a:ext>
                  </a:extLst>
                </a:gridCol>
                <a:gridCol w="2549236">
                  <a:extLst>
                    <a:ext uri="{9D8B030D-6E8A-4147-A177-3AD203B41FA5}">
                      <a16:colId xmlns:a16="http://schemas.microsoft.com/office/drawing/2014/main" val="2505709474"/>
                    </a:ext>
                  </a:extLst>
                </a:gridCol>
              </a:tblGrid>
              <a:tr h="5890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CH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778B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fr-CH" sz="3200" b="1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778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3200" dirty="0">
                          <a:effectLst/>
                        </a:rPr>
                        <a:t>N</a:t>
                      </a:r>
                      <a:r>
                        <a:rPr lang="en-US" sz="3200" dirty="0">
                          <a:effectLst/>
                        </a:rPr>
                        <a:t>=54 </a:t>
                      </a:r>
                      <a:r>
                        <a:rPr lang="el-GR" sz="3200" dirty="0">
                          <a:effectLst/>
                        </a:rPr>
                        <a:t>(%)</a:t>
                      </a:r>
                      <a:endParaRPr lang="fr-CH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77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479431"/>
                  </a:ext>
                </a:extLst>
              </a:tr>
              <a:tr h="5531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l-GR" sz="3200" dirty="0">
                          <a:effectLst/>
                        </a:rPr>
                        <a:t>Demographics</a:t>
                      </a:r>
                      <a:endParaRPr lang="fr-CH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200" dirty="0">
                          <a:effectLst/>
                        </a:rPr>
                        <a:t>Age, Median years (IQR)</a:t>
                      </a:r>
                      <a:endParaRPr lang="fr-CH" sz="32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54.5 (44-62)</a:t>
                      </a:r>
                      <a:r>
                        <a:rPr lang="el-GR" sz="3200" dirty="0">
                          <a:effectLst/>
                        </a:rPr>
                        <a:t> </a:t>
                      </a:r>
                      <a:endParaRPr lang="fr-CH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4626865"/>
                  </a:ext>
                </a:extLst>
              </a:tr>
              <a:tr h="668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CH" sz="3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  <a:r>
                        <a:rPr lang="fr-CH" sz="3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fr-CH" sz="3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Female</a:t>
                      </a:r>
                      <a:endParaRPr lang="fr-CH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CH" sz="3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r>
                        <a:rPr lang="fr-CH" sz="3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fr-CH" sz="3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  <a:r>
                        <a:rPr lang="fr-CH" sz="3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200" dirty="0">
                          <a:effectLst/>
                        </a:rPr>
                        <a:t>HCT characteristics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endParaRPr lang="en-US" sz="3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CH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CH" sz="3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4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200" kern="1200" dirty="0">
                          <a:effectLst/>
                        </a:rPr>
                        <a:t>Donor type</a:t>
                      </a:r>
                      <a:endParaRPr lang="en-US" sz="3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l-GR" sz="3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Matched related</a:t>
                      </a:r>
                      <a:r>
                        <a:rPr lang="en-US" sz="3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donor</a:t>
                      </a:r>
                      <a:endParaRPr lang="fr-CH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12</a:t>
                      </a:r>
                      <a:r>
                        <a:rPr lang="el-GR" sz="3200" dirty="0">
                          <a:effectLst/>
                        </a:rPr>
                        <a:t> (</a:t>
                      </a:r>
                      <a:r>
                        <a:rPr lang="en-US" sz="3200" dirty="0">
                          <a:effectLst/>
                        </a:rPr>
                        <a:t>22</a:t>
                      </a:r>
                      <a:r>
                        <a:rPr lang="el-GR" sz="3200" dirty="0">
                          <a:effectLst/>
                        </a:rPr>
                        <a:t>)</a:t>
                      </a:r>
                      <a:endParaRPr lang="fr-CH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6922913"/>
                  </a:ext>
                </a:extLst>
              </a:tr>
              <a:tr h="790162"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200" dirty="0">
                          <a:effectLst/>
                        </a:rPr>
                        <a:t>Matched</a:t>
                      </a:r>
                      <a:r>
                        <a:rPr lang="en-US" sz="3200" dirty="0">
                          <a:effectLst/>
                        </a:rPr>
                        <a:t>/</a:t>
                      </a:r>
                      <a:r>
                        <a:rPr lang="el-GR" sz="3200" dirty="0">
                          <a:effectLst/>
                        </a:rPr>
                        <a:t>Mismatched</a:t>
                      </a:r>
                      <a:r>
                        <a:rPr lang="fr-CH" sz="3200" b="0" baseline="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l-GR" sz="3200" dirty="0">
                          <a:effectLst/>
                        </a:rPr>
                        <a:t>unrelated</a:t>
                      </a:r>
                      <a:r>
                        <a:rPr lang="en-US" sz="3200" dirty="0">
                          <a:effectLst/>
                        </a:rPr>
                        <a:t> donor</a:t>
                      </a:r>
                      <a:endParaRPr lang="fr-CH" sz="32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42</a:t>
                      </a:r>
                      <a:r>
                        <a:rPr lang="el-GR" sz="3200" dirty="0">
                          <a:effectLst/>
                        </a:rPr>
                        <a:t> (</a:t>
                      </a:r>
                      <a:r>
                        <a:rPr lang="en-US" sz="3200" dirty="0">
                          <a:effectLst/>
                        </a:rPr>
                        <a:t>78</a:t>
                      </a:r>
                      <a:r>
                        <a:rPr lang="el-GR" sz="3200" dirty="0">
                          <a:effectLst/>
                        </a:rPr>
                        <a:t>)</a:t>
                      </a:r>
                      <a:endParaRPr lang="fr-CH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9739710"/>
                  </a:ext>
                </a:extLst>
              </a:tr>
              <a:tr h="7247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l-GR" sz="3200" dirty="0">
                          <a:effectLst/>
                        </a:rPr>
                        <a:t>HCT source</a:t>
                      </a:r>
                      <a:endParaRPr lang="fr-CH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200" dirty="0">
                          <a:effectLst/>
                        </a:rPr>
                        <a:t>Cord blood</a:t>
                      </a:r>
                      <a:endParaRPr lang="fr-CH" sz="32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13</a:t>
                      </a:r>
                      <a:r>
                        <a:rPr lang="el-GR" sz="3200" dirty="0">
                          <a:effectLst/>
                        </a:rPr>
                        <a:t> (</a:t>
                      </a:r>
                      <a:r>
                        <a:rPr lang="en-US" sz="3200" dirty="0">
                          <a:effectLst/>
                        </a:rPr>
                        <a:t>24</a:t>
                      </a:r>
                      <a:r>
                        <a:rPr lang="el-GR" sz="3200" dirty="0">
                          <a:effectLst/>
                        </a:rPr>
                        <a:t>)</a:t>
                      </a:r>
                      <a:endParaRPr lang="fr-CH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4352216"/>
                  </a:ext>
                </a:extLst>
              </a:tr>
              <a:tr h="790162"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l-GR" sz="3200" dirty="0">
                          <a:effectLst/>
                        </a:rPr>
                        <a:t>Peripheral stem cells</a:t>
                      </a:r>
                      <a:endParaRPr lang="fr-CH" sz="32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39</a:t>
                      </a:r>
                      <a:r>
                        <a:rPr lang="el-GR" sz="3200" dirty="0">
                          <a:effectLst/>
                        </a:rPr>
                        <a:t> (7</a:t>
                      </a:r>
                      <a:r>
                        <a:rPr lang="en-US" sz="3200" dirty="0">
                          <a:effectLst/>
                        </a:rPr>
                        <a:t>2</a:t>
                      </a:r>
                      <a:r>
                        <a:rPr lang="el-GR" sz="3200" dirty="0">
                          <a:effectLst/>
                        </a:rPr>
                        <a:t>)</a:t>
                      </a:r>
                      <a:endParaRPr lang="fr-CH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3521666"/>
                  </a:ext>
                </a:extLst>
              </a:tr>
              <a:tr h="790162"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200" dirty="0">
                          <a:effectLst/>
                        </a:rPr>
                        <a:t>Bone marrow</a:t>
                      </a:r>
                      <a:endParaRPr lang="fr-CH" sz="32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CH" sz="3200" dirty="0">
                          <a:effectLst/>
                        </a:rPr>
                        <a:t>2 (4)</a:t>
                      </a:r>
                      <a:endParaRPr lang="fr-CH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8949299"/>
                  </a:ext>
                </a:extLst>
              </a:tr>
              <a:tr h="7247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l-GR" sz="3200" dirty="0">
                          <a:effectLst/>
                        </a:rPr>
                        <a:t>HCT manipulation</a:t>
                      </a:r>
                      <a:endParaRPr lang="fr-CH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200" dirty="0">
                          <a:effectLst/>
                        </a:rPr>
                        <a:t>CD34+ select</a:t>
                      </a:r>
                      <a:r>
                        <a:rPr lang="en-US" sz="3200" dirty="0">
                          <a:effectLst/>
                        </a:rPr>
                        <a:t>ion</a:t>
                      </a:r>
                      <a:endParaRPr lang="fr-CH" sz="32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effectLst/>
                        </a:rPr>
                        <a:t>42</a:t>
                      </a:r>
                      <a:r>
                        <a:rPr lang="el-GR" sz="3200" dirty="0">
                          <a:effectLst/>
                        </a:rPr>
                        <a:t> (</a:t>
                      </a:r>
                      <a:r>
                        <a:rPr lang="en-US" sz="3200" dirty="0">
                          <a:effectLst/>
                        </a:rPr>
                        <a:t>78</a:t>
                      </a:r>
                      <a:r>
                        <a:rPr lang="el-GR" sz="3200" dirty="0">
                          <a:effectLst/>
                        </a:rPr>
                        <a:t>) </a:t>
                      </a:r>
                      <a:endParaRPr lang="fr-CH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207462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Immune-suppression</a:t>
                      </a:r>
                      <a:endParaRPr lang="en-US" sz="3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Active </a:t>
                      </a:r>
                      <a:r>
                        <a:rPr lang="el-GR" sz="3200" dirty="0">
                          <a:effectLst/>
                        </a:rPr>
                        <a:t>GvHD </a:t>
                      </a:r>
                      <a:r>
                        <a:rPr lang="en-US" sz="3200" dirty="0">
                          <a:effectLst/>
                        </a:rPr>
                        <a:t>at CDV initiation</a:t>
                      </a:r>
                      <a:endParaRPr lang="en-US" sz="32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23 (43)</a:t>
                      </a:r>
                      <a:r>
                        <a:rPr lang="el-GR" sz="3200" dirty="0">
                          <a:effectLst/>
                        </a:rPr>
                        <a:t> </a:t>
                      </a:r>
                      <a:endParaRPr lang="fr-CH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719514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CH" sz="3200" dirty="0" err="1">
                          <a:effectLst/>
                        </a:rPr>
                        <a:t>Systemic</a:t>
                      </a:r>
                      <a:r>
                        <a:rPr lang="fr-CH" sz="3200" dirty="0">
                          <a:effectLst/>
                        </a:rPr>
                        <a:t> </a:t>
                      </a:r>
                      <a:r>
                        <a:rPr lang="fr-CH" sz="3200" dirty="0" err="1">
                          <a:effectLst/>
                        </a:rPr>
                        <a:t>steroid</a:t>
                      </a:r>
                      <a:r>
                        <a:rPr lang="fr-CH" sz="3200" dirty="0">
                          <a:effectLst/>
                        </a:rPr>
                        <a:t> treatment at CDV initiation</a:t>
                      </a:r>
                      <a:endParaRPr lang="fr-CH" sz="32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CH" sz="3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 (30</a:t>
                      </a:r>
                      <a:r>
                        <a:rPr lang="fr-CH" sz="3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202911"/>
                  </a:ext>
                </a:extLst>
              </a:tr>
            </a:tbl>
          </a:graphicData>
        </a:graphic>
      </p:graphicFrame>
      <p:graphicFrame>
        <p:nvGraphicFramePr>
          <p:cNvPr id="50" name="Content Placeholder 3">
            <a:extLst>
              <a:ext uri="{FF2B5EF4-FFF2-40B4-BE49-F238E27FC236}">
                <a16:creationId xmlns:a16="http://schemas.microsoft.com/office/drawing/2014/main" id="{975DE2E7-1E08-49AA-AF80-1C5D68E71D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489912"/>
              </p:ext>
            </p:extLst>
          </p:nvPr>
        </p:nvGraphicFramePr>
        <p:xfrm>
          <a:off x="14954877" y="28194742"/>
          <a:ext cx="13875567" cy="3474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585371">
                  <a:extLst>
                    <a:ext uri="{9D8B030D-6E8A-4147-A177-3AD203B41FA5}">
                      <a16:colId xmlns:a16="http://schemas.microsoft.com/office/drawing/2014/main" val="561724595"/>
                    </a:ext>
                  </a:extLst>
                </a:gridCol>
                <a:gridCol w="4290196">
                  <a:extLst>
                    <a:ext uri="{9D8B030D-6E8A-4147-A177-3AD203B41FA5}">
                      <a16:colId xmlns:a16="http://schemas.microsoft.com/office/drawing/2014/main" val="1397187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solidFill>
                      <a:srgbClr val="0778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N=54 (%)</a:t>
                      </a:r>
                    </a:p>
                  </a:txBody>
                  <a:tcPr>
                    <a:solidFill>
                      <a:srgbClr val="077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01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Days from HCT to first CDV dose – median (range)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88.5 (14-335)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85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Number of CDV doses - median (range)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 (1-13)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411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3200" dirty="0"/>
                        <a:t>Duration of CDV treatment – median (range)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 weeks (1-17 weeks)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41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CDV dose – High dose (3-5 mg/kg, 1/w)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41 (76%)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771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                     Low dose (</a:t>
                      </a:r>
                      <a:r>
                        <a:rPr lang="en-US" sz="3200" u="sng" dirty="0"/>
                        <a:t>&lt;</a:t>
                      </a:r>
                      <a:r>
                        <a:rPr lang="en-US" sz="3200" u="none" dirty="0"/>
                        <a:t>1 mg/kg, 1-3/w)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13 (24%)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983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A5F9177-3BFC-48BA-BFAF-06B32C63D1CB}"/>
              </a:ext>
            </a:extLst>
          </p:cNvPr>
          <p:cNvSpPr txBox="1"/>
          <p:nvPr/>
        </p:nvSpPr>
        <p:spPr>
          <a:xfrm>
            <a:off x="30435727" y="5736620"/>
            <a:ext cx="112561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600" b="1" dirty="0"/>
              <a:t>Figure 2. Serum creatinine </a:t>
            </a:r>
          </a:p>
          <a:p>
            <a:pPr>
              <a:buNone/>
            </a:pPr>
            <a:r>
              <a:rPr lang="en-US" sz="3600" dirty="0"/>
              <a:t>Mean serum creatinine is higher in the end of CDV treatment compared to baseline and later tends to improve. </a:t>
            </a:r>
          </a:p>
          <a:p>
            <a:pPr>
              <a:buNone/>
            </a:pPr>
            <a:r>
              <a:rPr lang="en-US" sz="3600" dirty="0"/>
              <a:t>Creatinine rise is mainly observed in patients in highest quartile of baseline creatinine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9218D8-D9F0-48D1-94CD-82E9E4035307}"/>
              </a:ext>
            </a:extLst>
          </p:cNvPr>
          <p:cNvSpPr txBox="1"/>
          <p:nvPr/>
        </p:nvSpPr>
        <p:spPr>
          <a:xfrm>
            <a:off x="15147383" y="15741180"/>
            <a:ext cx="133251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600" b="1" dirty="0"/>
              <a:t>Figure 1. Indications for CDV administration</a:t>
            </a:r>
          </a:p>
          <a:p>
            <a:pPr>
              <a:buNone/>
            </a:pPr>
            <a:r>
              <a:rPr lang="en-US" sz="3600" dirty="0"/>
              <a:t>19 patients had concomitant infection with more &gt;1 </a:t>
            </a:r>
            <a:r>
              <a:rPr lang="en-US" sz="3600" dirty="0" err="1"/>
              <a:t>dsDNA</a:t>
            </a:r>
            <a:r>
              <a:rPr lang="en-US" sz="3600" dirty="0"/>
              <a:t> virus (two </a:t>
            </a:r>
            <a:r>
              <a:rPr lang="en-US" sz="3600" dirty="0" err="1"/>
              <a:t>dsDNA</a:t>
            </a:r>
            <a:r>
              <a:rPr lang="en-US" sz="3600" dirty="0"/>
              <a:t> viruses in 14 patients and three in five patients).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8E5C56-9217-4E40-8EED-52729E469E30}"/>
              </a:ext>
            </a:extLst>
          </p:cNvPr>
          <p:cNvSpPr txBox="1"/>
          <p:nvPr/>
        </p:nvSpPr>
        <p:spPr>
          <a:xfrm>
            <a:off x="30662038" y="21175715"/>
            <a:ext cx="119363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600" b="1" dirty="0"/>
              <a:t>Figure 3. Percentage of patients with AKI at end of CDV treatment by patients subgroups</a:t>
            </a:r>
            <a:r>
              <a:rPr lang="en-US" sz="3600" dirty="0"/>
              <a:t>: (A) by time from HCT to first CDV dose; (B) by CDV dose; (C) by baseline </a:t>
            </a:r>
            <a:r>
              <a:rPr lang="en-US" sz="3600" dirty="0" err="1"/>
              <a:t>creatinine</a:t>
            </a:r>
            <a:r>
              <a:rPr lang="en-US" sz="3600" dirty="0"/>
              <a:t> </a:t>
            </a:r>
          </a:p>
          <a:p>
            <a:pPr>
              <a:buNone/>
            </a:pPr>
            <a:endParaRPr lang="en-US" sz="3600" dirty="0"/>
          </a:p>
          <a:p>
            <a:pPr>
              <a:buNone/>
            </a:pPr>
            <a:r>
              <a:rPr lang="en-US" sz="3600" dirty="0"/>
              <a:t>AKI defined as </a:t>
            </a:r>
            <a:r>
              <a:rPr lang="en-US" sz="3600" dirty="0" err="1"/>
              <a:t>sCr</a:t>
            </a:r>
            <a:r>
              <a:rPr lang="en-US" sz="3600" dirty="0"/>
              <a:t> at end of treatment </a:t>
            </a:r>
            <a:r>
              <a:rPr lang="en-US" sz="3600" u="sng" dirty="0"/>
              <a:t>&gt;</a:t>
            </a:r>
            <a:r>
              <a:rPr lang="en-US" sz="3600" dirty="0"/>
              <a:t>1.5 times baseline </a:t>
            </a:r>
            <a:r>
              <a:rPr lang="en-US" sz="3600" dirty="0" err="1"/>
              <a:t>sCr.</a:t>
            </a:r>
            <a:r>
              <a:rPr lang="en-US" sz="3600" dirty="0"/>
              <a:t>  </a:t>
            </a:r>
          </a:p>
          <a:p>
            <a:pPr>
              <a:buNone/>
            </a:pPr>
            <a:endParaRPr lang="en-US" sz="3600" dirty="0"/>
          </a:p>
          <a:p>
            <a:pPr>
              <a:buNone/>
            </a:pPr>
            <a:endParaRPr lang="en-US" sz="3600" dirty="0"/>
          </a:p>
        </p:txBody>
      </p:sp>
      <p:sp>
        <p:nvSpPr>
          <p:cNvPr id="51" name="TextBox 50"/>
          <p:cNvSpPr txBox="1"/>
          <p:nvPr/>
        </p:nvSpPr>
        <p:spPr>
          <a:xfrm>
            <a:off x="31813500" y="5410200"/>
            <a:ext cx="30970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9218D8-D9F0-48D1-94CD-82E9E4035307}"/>
              </a:ext>
            </a:extLst>
          </p:cNvPr>
          <p:cNvSpPr txBox="1"/>
          <p:nvPr/>
        </p:nvSpPr>
        <p:spPr>
          <a:xfrm>
            <a:off x="15011025" y="27346305"/>
            <a:ext cx="13934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600" b="1" dirty="0"/>
              <a:t>Table 2. CDV dosing and administration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89218D8-D9F0-48D1-94CD-82E9E4035307}"/>
              </a:ext>
            </a:extLst>
          </p:cNvPr>
          <p:cNvSpPr txBox="1"/>
          <p:nvPr/>
        </p:nvSpPr>
        <p:spPr>
          <a:xfrm>
            <a:off x="15019046" y="5693474"/>
            <a:ext cx="13934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600" b="1" dirty="0"/>
              <a:t>Table 1. Baseline patient characteristics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29834407" y="24916068"/>
            <a:ext cx="13828234" cy="7074295"/>
            <a:chOff x="271181" y="2857496"/>
            <a:chExt cx="9919384" cy="3841470"/>
          </a:xfrm>
        </p:grpSpPr>
        <p:graphicFrame>
          <p:nvGraphicFramePr>
            <p:cNvPr id="65" name="Chart 64">
              <a:extLst>
                <a:ext uri="{FF2B5EF4-FFF2-40B4-BE49-F238E27FC236}">
                  <a16:creationId xmlns:a16="http://schemas.microsoft.com/office/drawing/2014/main" id="{F4BFCFC3-BE43-4111-89AE-742514E4991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6450863"/>
                </p:ext>
              </p:extLst>
            </p:nvPr>
          </p:nvGraphicFramePr>
          <p:xfrm>
            <a:off x="6707379" y="2857496"/>
            <a:ext cx="3483186" cy="38414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66" name="Chart 65">
              <a:extLst>
                <a:ext uri="{FF2B5EF4-FFF2-40B4-BE49-F238E27FC236}">
                  <a16:creationId xmlns:a16="http://schemas.microsoft.com/office/drawing/2014/main" id="{1E783A1F-F3E9-4ACE-A05D-1D818D8833F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0752774"/>
                </p:ext>
              </p:extLst>
            </p:nvPr>
          </p:nvGraphicFramePr>
          <p:xfrm>
            <a:off x="3474375" y="2857496"/>
            <a:ext cx="3324382" cy="345758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graphicFrame>
          <p:nvGraphicFramePr>
            <p:cNvPr id="67" name="Chart 66">
              <a:extLst>
                <a:ext uri="{FF2B5EF4-FFF2-40B4-BE49-F238E27FC236}">
                  <a16:creationId xmlns:a16="http://schemas.microsoft.com/office/drawing/2014/main" id="{F48E267D-3D46-4F94-AEBA-4E20137FEF2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95658149"/>
                </p:ext>
              </p:extLst>
            </p:nvPr>
          </p:nvGraphicFramePr>
          <p:xfrm>
            <a:off x="271181" y="2857496"/>
            <a:ext cx="3177842" cy="345758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</p:grpSp>
      <p:cxnSp>
        <p:nvCxnSpPr>
          <p:cNvPr id="69" name="Straight Connector 68"/>
          <p:cNvCxnSpPr/>
          <p:nvPr/>
        </p:nvCxnSpPr>
        <p:spPr bwMode="auto">
          <a:xfrm>
            <a:off x="41652497" y="29103145"/>
            <a:ext cx="78827" cy="1588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5DF05E1-432C-42B1-A87E-518C1999DB22}"/>
              </a:ext>
            </a:extLst>
          </p:cNvPr>
          <p:cNvSpPr txBox="1"/>
          <p:nvPr/>
        </p:nvSpPr>
        <p:spPr>
          <a:xfrm>
            <a:off x="35023171" y="31585652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AKI           No AKI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4F2212-827B-43F4-AF9C-F0829F74ECE2}"/>
              </a:ext>
            </a:extLst>
          </p:cNvPr>
          <p:cNvSpPr/>
          <p:nvPr/>
        </p:nvSpPr>
        <p:spPr bwMode="auto">
          <a:xfrm>
            <a:off x="34664963" y="31647174"/>
            <a:ext cx="358208" cy="400174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32" tIns="9144" rIns="27432" bIns="9144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4625" marR="0" indent="-174625" algn="l" defTabSz="2000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9B4E50D-FF0B-4F57-B045-4CD5008F9A0F}"/>
              </a:ext>
            </a:extLst>
          </p:cNvPr>
          <p:cNvSpPr/>
          <p:nvPr/>
        </p:nvSpPr>
        <p:spPr bwMode="auto">
          <a:xfrm>
            <a:off x="36215483" y="31647173"/>
            <a:ext cx="358209" cy="4001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32" tIns="9144" rIns="27432" bIns="9144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4625" marR="0" indent="-174625" algn="l" defTabSz="2000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6CECE2-E2DC-4E6C-8CCF-6D2C656A88B5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" b="9196"/>
          <a:stretch/>
        </p:blipFill>
        <p:spPr>
          <a:xfrm>
            <a:off x="30435727" y="8873673"/>
            <a:ext cx="11711372" cy="113489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27432" tIns="9144" rIns="27432" bIns="9144" numCol="1" anchor="t" anchorCtr="0" compatLnSpc="1">
        <a:prstTxWarp prst="textNoShape">
          <a:avLst/>
        </a:prstTxWarp>
        <a:spAutoFit/>
      </a:bodyPr>
      <a:lstStyle>
        <a:defPPr marL="174625" marR="0" indent="-174625" algn="l" defTabSz="2000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27432" tIns="9144" rIns="27432" bIns="9144" numCol="1" anchor="t" anchorCtr="0" compatLnSpc="1">
        <a:prstTxWarp prst="textNoShape">
          <a:avLst/>
        </a:prstTxWarp>
        <a:spAutoFit/>
      </a:bodyPr>
      <a:lstStyle>
        <a:defPPr marL="174625" marR="0" indent="-174625" algn="l" defTabSz="2000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827</Words>
  <Application>Microsoft Macintosh PowerPoint</Application>
  <PresentationFormat>Custom</PresentationFormat>
  <Paragraphs>94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Corbel</vt:lpstr>
      <vt:lpstr>Georgia</vt:lpstr>
      <vt:lpstr>Tahoma</vt:lpstr>
      <vt:lpstr>Times New Roman</vt:lpstr>
      <vt:lpstr>Default Design</vt:lpstr>
      <vt:lpstr>A Single Center Experience with Cidofovir for the treatment of double stranded (ds) DNA viruses in Hematopoietic Cell Transplant (HCT) recipients.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2015-11-13T21:36:03Z</dcterms:created>
  <dcterms:modified xsi:type="dcterms:W3CDTF">2021-09-29T22:54:47Z</dcterms:modified>
</cp:coreProperties>
</file>