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147828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9144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8288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7432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36576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45720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54864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64008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73152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orient="horz" pos="3080">
          <p15:clr>
            <a:srgbClr val="A4A3A4"/>
          </p15:clr>
        </p15:guide>
        <p15:guide id="3" orient="horz" pos="3926">
          <p15:clr>
            <a:srgbClr val="A4A3A4"/>
          </p15:clr>
        </p15:guide>
        <p15:guide id="4" pos="20203">
          <p15:clr>
            <a:srgbClr val="A4A3A4"/>
          </p15:clr>
        </p15:guide>
        <p15:guide id="5" pos="26778">
          <p15:clr>
            <a:srgbClr val="A4A3A4"/>
          </p15:clr>
        </p15:guide>
        <p15:guide id="6" pos="14007">
          <p15:clr>
            <a:srgbClr val="A4A3A4"/>
          </p15:clr>
        </p15:guide>
        <p15:guide id="7" pos="6955">
          <p15:clr>
            <a:srgbClr val="A4A3A4"/>
          </p15:clr>
        </p15:guide>
        <p15:guide id="8" pos="13607">
          <p15:clr>
            <a:srgbClr val="A4A3A4"/>
          </p15:clr>
        </p15:guide>
        <p15:guide id="9" pos="7426">
          <p15:clr>
            <a:srgbClr val="A4A3A4"/>
          </p15:clr>
        </p15:guide>
        <p15:guide id="10" pos="20603">
          <p15:clr>
            <a:srgbClr val="A4A3A4"/>
          </p15:clr>
        </p15:guide>
        <p15:guide id="11" pos="8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8B3"/>
    <a:srgbClr val="2986E2"/>
    <a:srgbClr val="00A5D8"/>
    <a:srgbClr val="6699FF"/>
    <a:srgbClr val="7EC8E4"/>
    <a:srgbClr val="66FFFF"/>
    <a:srgbClr val="015CEF"/>
    <a:srgbClr val="CCECFF"/>
    <a:srgbClr val="F26529"/>
    <a:srgbClr val="FFE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54" autoAdjust="0"/>
    <p:restoredTop sz="98772" autoAdjust="0"/>
  </p:normalViewPr>
  <p:slideViewPr>
    <p:cSldViewPr snapToGrid="0">
      <p:cViewPr>
        <p:scale>
          <a:sx n="32" d="100"/>
          <a:sy n="32" d="100"/>
        </p:scale>
        <p:origin x="3240" y="320"/>
      </p:cViewPr>
      <p:guideLst>
        <p:guide orient="horz" pos="4292"/>
        <p:guide orient="horz" pos="3080"/>
        <p:guide orient="horz" pos="3926"/>
        <p:guide pos="20203"/>
        <p:guide pos="26778"/>
        <p:guide pos="14007"/>
        <p:guide pos="6955"/>
        <p:guide pos="13607"/>
        <p:guide pos="7426"/>
        <p:guide pos="20603"/>
        <p:guide pos="826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mskcc.root.mskcc.org\dfsroot\Medicine\PapanicolaouShared\ANAT%20STERN\LTV%20ID%20week\MASTER-ID-WE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133075740920027E-2"/>
          <c:y val="1.5136355429731388E-2"/>
          <c:w val="0.90227006732404691"/>
          <c:h val="0.838926956789214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Sheet1!$C$82</c:f>
              <c:strCache>
                <c:ptCount val="1"/>
                <c:pt idx="0">
                  <c:v>No LTV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Sheet1!$A$83:$A$85</c:f>
              <c:strCache>
                <c:ptCount val="3"/>
                <c:pt idx="0">
                  <c:v>(Val)ganciclovir/Foscarnet</c:v>
                </c:pt>
                <c:pt idx="1">
                  <c:v>(Val)ganciclovir</c:v>
                </c:pt>
                <c:pt idx="2">
                  <c:v>Foscarnet</c:v>
                </c:pt>
              </c:strCache>
            </c:strRef>
          </c:cat>
          <c:val>
            <c:numRef>
              <c:f>Sheet1!$C$83:$C$85</c:f>
              <c:numCache>
                <c:formatCode>General</c:formatCode>
                <c:ptCount val="3"/>
                <c:pt idx="0">
                  <c:v>2160</c:v>
                </c:pt>
                <c:pt idx="1">
                  <c:v>1660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1F-4600-87ED-93E5FAE3DC37}"/>
            </c:ext>
          </c:extLst>
        </c:ser>
        <c:ser>
          <c:idx val="2"/>
          <c:order val="2"/>
          <c:tx>
            <c:strRef>
              <c:f>Sheet1!$D$82</c:f>
              <c:strCache>
                <c:ptCount val="1"/>
                <c:pt idx="0">
                  <c:v>LTV</c:v>
                </c:pt>
              </c:strCache>
            </c:strRef>
          </c:tx>
          <c:spPr>
            <a:solidFill>
              <a:srgbClr val="0778B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Sheet1!$A$83:$A$85</c:f>
              <c:strCache>
                <c:ptCount val="3"/>
                <c:pt idx="0">
                  <c:v>(Val)ganciclovir/Foscarnet</c:v>
                </c:pt>
                <c:pt idx="1">
                  <c:v>(Val)ganciclovir</c:v>
                </c:pt>
                <c:pt idx="2">
                  <c:v>Foscarnet</c:v>
                </c:pt>
              </c:strCache>
            </c:strRef>
          </c:cat>
          <c:val>
            <c:numRef>
              <c:f>Sheet1!$D$83:$D$85</c:f>
              <c:numCache>
                <c:formatCode>General</c:formatCode>
                <c:ptCount val="3"/>
                <c:pt idx="0">
                  <c:v>134</c:v>
                </c:pt>
                <c:pt idx="1">
                  <c:v>74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1F-4600-87ED-93E5FAE3DC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980736"/>
        <c:axId val="757402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Sheet1!$B$82</c15:sqref>
                        </c15:formulaRef>
                      </c:ext>
                    </c:extLst>
                    <c:strCache>
                      <c:ptCount val="1"/>
                      <c:pt idx="0">
                        <c:v>Overall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Sheet1!$A$83:$A$85</c15:sqref>
                        </c15:formulaRef>
                      </c:ext>
                    </c:extLst>
                    <c:strCache>
                      <c:ptCount val="3"/>
                      <c:pt idx="0">
                        <c:v>(Val)ganciclovir/Foscarnet</c:v>
                      </c:pt>
                      <c:pt idx="1">
                        <c:v>(Val)ganciclovir</c:v>
                      </c:pt>
                      <c:pt idx="2">
                        <c:v>Foscarnet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Sheet1!$B$83:$B$85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2294</c:v>
                      </c:pt>
                      <c:pt idx="1">
                        <c:v>1734</c:v>
                      </c:pt>
                      <c:pt idx="2">
                        <c:v>560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C1F-4600-87ED-93E5FAE3DC37}"/>
                  </c:ext>
                </c:extLst>
              </c15:ser>
            </c15:filteredBarSeries>
          </c:ext>
        </c:extLst>
      </c:barChart>
      <c:catAx>
        <c:axId val="7498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2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740288"/>
        <c:crosses val="autoZero"/>
        <c:auto val="0"/>
        <c:lblAlgn val="ctr"/>
        <c:lblOffset val="100"/>
        <c:noMultiLvlLbl val="0"/>
      </c:catAx>
      <c:valAx>
        <c:axId val="75740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2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Days</a:t>
                </a:r>
                <a:r>
                  <a:rPr lang="en-US" sz="28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treatment</a:t>
                </a:r>
                <a:endPara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24632847371575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2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8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434724797234849"/>
          <c:y val="2.1106826405435836E-2"/>
          <c:w val="0.26092426318178591"/>
          <c:h val="0.11800255124350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0.25506</cdr:x>
      <cdr:y>0.45437</cdr:y>
    </cdr:from>
    <cdr:to>
      <cdr:x>0.38745</cdr:x>
      <cdr:y>0.57197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E46732F-5903-4A75-BE07-B73E6507A5D5}"/>
            </a:ext>
          </a:extLst>
        </cdr:cNvPr>
        <cdr:cNvSpPr txBox="1"/>
      </cdr:nvSpPr>
      <cdr:spPr>
        <a:xfrm xmlns:a="http://schemas.openxmlformats.org/drawingml/2006/main">
          <a:off x="2984766" y="3465426"/>
          <a:ext cx="1549302" cy="8969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b="1" dirty="0"/>
            <a:t>- 93.8%</a:t>
          </a:r>
        </a:p>
      </cdr:txBody>
    </cdr:sp>
  </cdr:relSizeAnchor>
  <cdr:relSizeAnchor xmlns:cdr="http://schemas.openxmlformats.org/drawingml/2006/chartDrawing">
    <cdr:from>
      <cdr:x>0.84797</cdr:x>
      <cdr:y>0.7256</cdr:y>
    </cdr:from>
    <cdr:to>
      <cdr:x>0.96945</cdr:x>
      <cdr:y>0.85119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A0D7993-0B57-482C-9A8B-42D7BB35C8BF}"/>
            </a:ext>
          </a:extLst>
        </cdr:cNvPr>
        <cdr:cNvSpPr txBox="1"/>
      </cdr:nvSpPr>
      <cdr:spPr>
        <a:xfrm xmlns:a="http://schemas.openxmlformats.org/drawingml/2006/main">
          <a:off x="9923084" y="5534022"/>
          <a:ext cx="1421594" cy="9579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800" b="1" dirty="0"/>
            <a:t>- 88.0%</a:t>
          </a:r>
        </a:p>
      </cdr:txBody>
    </cdr:sp>
  </cdr:relSizeAnchor>
  <cdr:relSizeAnchor xmlns:cdr="http://schemas.openxmlformats.org/drawingml/2006/chartDrawing">
    <cdr:from>
      <cdr:x>0.55264</cdr:x>
      <cdr:y>0.5232</cdr:y>
    </cdr:from>
    <cdr:to>
      <cdr:x>0.67857</cdr:x>
      <cdr:y>0.63154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DA0D7993-0B57-482C-9A8B-42D7BB35C8BF}"/>
            </a:ext>
          </a:extLst>
        </cdr:cNvPr>
        <cdr:cNvSpPr txBox="1"/>
      </cdr:nvSpPr>
      <cdr:spPr>
        <a:xfrm xmlns:a="http://schemas.openxmlformats.org/drawingml/2006/main">
          <a:off x="6467050" y="3990357"/>
          <a:ext cx="1473659" cy="8262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800" b="1" dirty="0"/>
            <a:t>- 95.5%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371853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371853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fld id="{9EC05B92-0DF3-4B8D-B70F-0DFB8DE8A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374063" y="0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AF8AB-95F9-44A5-9239-F15C784EB857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673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77963" y="4416425"/>
            <a:ext cx="11826875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74063" y="8829675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7DA7-E14A-49E4-8F81-A5076E336F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47DA7-E14A-49E4-8F81-A5076E336F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115" y="693103"/>
            <a:ext cx="37305343" cy="117724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499975" y="2398808"/>
            <a:ext cx="14713664" cy="126952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499975" y="3382217"/>
            <a:ext cx="14530618" cy="12706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60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12863" y="5470525"/>
            <a:ext cx="9728200" cy="914400"/>
          </a:xfrm>
          <a:prstGeom prst="rect">
            <a:avLst/>
          </a:prstGeom>
        </p:spPr>
        <p:txBody>
          <a:bodyPr vert="horz" anchor="b" anchorCtr="0"/>
          <a:lstStyle>
            <a:lvl1pPr>
              <a:defRPr sz="5400">
                <a:solidFill>
                  <a:srgbClr val="0778B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311275" y="6813550"/>
            <a:ext cx="9729788" cy="1600200"/>
          </a:xfrm>
          <a:prstGeom prst="rect">
            <a:avLst/>
          </a:prstGeom>
        </p:spPr>
        <p:txBody>
          <a:bodyPr vert="horz" anchor="t" anchorCtr="0"/>
          <a:lstStyle>
            <a:lvl1pPr>
              <a:defRPr sz="3600" b="0"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5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1788775" y="0"/>
            <a:ext cx="32102425" cy="4926014"/>
          </a:xfrm>
          <a:prstGeom prst="rect">
            <a:avLst/>
          </a:prstGeom>
          <a:solidFill>
            <a:srgbClr val="7EC8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1404600" cy="4926014"/>
          </a:xfrm>
          <a:prstGeom prst="rect">
            <a:avLst/>
          </a:prstGeom>
          <a:solidFill>
            <a:srgbClr val="0778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1041063" y="0"/>
            <a:ext cx="747712" cy="4926013"/>
          </a:xfrm>
          <a:prstGeom prst="rect">
            <a:avLst/>
          </a:prstGeom>
          <a:solidFill>
            <a:srgbClr val="00A5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 descr="MSKCC_logo_hor_s_rev_rgb_3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847210"/>
            <a:ext cx="7620254" cy="2350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4394200" rtl="0" eaLnBrk="0" fontAlgn="base" hangingPunct="0">
        <a:spcBef>
          <a:spcPct val="0"/>
        </a:spcBef>
        <a:spcAft>
          <a:spcPct val="0"/>
        </a:spcAft>
        <a:defRPr sz="8400" b="1" i="0">
          <a:solidFill>
            <a:schemeClr val="tx2"/>
          </a:solidFill>
          <a:latin typeface="Corbel"/>
          <a:ea typeface="+mj-ea"/>
          <a:cs typeface="Corbel"/>
        </a:defRPr>
      </a:lvl1pPr>
      <a:lvl2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2pPr>
      <a:lvl3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3pPr>
      <a:lvl4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4pPr>
      <a:lvl5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5pPr>
      <a:lvl6pPr marL="9144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6pPr>
      <a:lvl7pPr marL="18288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7pPr>
      <a:lvl8pPr marL="27432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8pPr>
      <a:lvl9pPr marL="36576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defTabSz="4394200" rtl="0" eaLnBrk="0" fontAlgn="base" hangingPunct="0">
        <a:lnSpc>
          <a:spcPts val="5000"/>
        </a:lnSpc>
        <a:spcBef>
          <a:spcPct val="20000"/>
        </a:spcBef>
        <a:spcAft>
          <a:spcPct val="0"/>
        </a:spcAft>
        <a:buFontTx/>
        <a:buNone/>
        <a:defRPr sz="5000" b="1" i="0">
          <a:solidFill>
            <a:schemeClr val="tx1"/>
          </a:solidFill>
          <a:latin typeface="Corbel"/>
          <a:ea typeface="+mn-ea"/>
          <a:cs typeface="Corbel"/>
        </a:defRPr>
      </a:lvl1pPr>
      <a:lvl2pPr marL="21907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3600" b="1" i="0">
          <a:solidFill>
            <a:schemeClr val="tx1"/>
          </a:solidFill>
          <a:latin typeface="Corbel"/>
          <a:cs typeface="Corbel"/>
        </a:defRPr>
      </a:lvl2pPr>
      <a:lvl3pPr marL="43942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1600" b="1" i="0">
          <a:solidFill>
            <a:schemeClr val="tx1"/>
          </a:solidFill>
          <a:latin typeface="Corbel"/>
          <a:cs typeface="Corbel"/>
        </a:defRPr>
      </a:lvl3pPr>
      <a:lvl4pPr marL="65849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4pPr>
      <a:lvl5pPr marL="87757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5pPr>
      <a:lvl6pPr marL="107886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17030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26174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35318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chart" Target="../charts/chart1.xml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E773082E-E965-46E4-8FFC-BB04CBBBD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258" y="7588663"/>
            <a:ext cx="6739682" cy="673968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68CECE4-4368-4398-9AD9-EB9B52A60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689" y="7543291"/>
            <a:ext cx="6739682" cy="673968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093318-C931-4C9D-BA2B-CE430785DC16}"/>
              </a:ext>
            </a:extLst>
          </p:cNvPr>
          <p:cNvSpPr txBox="1"/>
          <p:nvPr/>
        </p:nvSpPr>
        <p:spPr>
          <a:xfrm>
            <a:off x="30371530" y="14995690"/>
            <a:ext cx="13050851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  <a:buNone/>
            </a:pPr>
            <a:r>
              <a:rPr lang="en-US" sz="3600" b="1" dirty="0"/>
              <a:t>Total days on preemptive treatment with LTV and No LTV 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Letermovir prophylaxis resulted in 94% decrease in total days of  preemptive therapy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979" y="228786"/>
            <a:ext cx="31841628" cy="2370941"/>
          </a:xfrm>
        </p:spPr>
        <p:txBody>
          <a:bodyPr/>
          <a:lstStyle/>
          <a:p>
            <a:r>
              <a:rPr lang="en-US" sz="7200" dirty="0"/>
              <a:t>Kinetics of CMV viremia with Letermovir prophylaxis in the first 100 days post hematopoietic cell transplantation (HCT). A single center experience.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82954" y="5774390"/>
            <a:ext cx="14618560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Background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2953" y="13738681"/>
            <a:ext cx="14618561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4513" y="20821350"/>
            <a:ext cx="14404067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Results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264148" y="25820949"/>
            <a:ext cx="13237720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88E84-D862-4D74-988C-1C46FE094C29}"/>
              </a:ext>
            </a:extLst>
          </p:cNvPr>
          <p:cNvSpPr txBox="1"/>
          <p:nvPr/>
        </p:nvSpPr>
        <p:spPr>
          <a:xfrm>
            <a:off x="454403" y="7415003"/>
            <a:ext cx="1474035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3600" dirty="0"/>
              <a:t>Letermovir (LTV) was implemented in MSKCC  for the prevention of CMV infection in CMV </a:t>
            </a:r>
            <a:r>
              <a:rPr lang="en-US" sz="3600" dirty="0" err="1"/>
              <a:t>sero</a:t>
            </a:r>
            <a:r>
              <a:rPr lang="en-US" sz="3600" dirty="0"/>
              <a:t>-positive (R+) HCT recipients in December 2017. </a:t>
            </a:r>
          </a:p>
          <a:p>
            <a:pPr marL="571500" indent="-571500"/>
            <a:endParaRPr lang="en-US" sz="3600" dirty="0"/>
          </a:p>
          <a:p>
            <a:pPr marL="571500" indent="-571500"/>
            <a:r>
              <a:rPr lang="en-US" sz="3600" dirty="0"/>
              <a:t>We aimed to evaluate CMV kinetics in patients receiving LTV prophylaxis compared to a historical cohort not receiving LTV. </a:t>
            </a:r>
          </a:p>
          <a:p>
            <a:pPr marL="571500" indent="-571500"/>
            <a:endParaRPr lang="en-US" sz="3600" dirty="0"/>
          </a:p>
          <a:p>
            <a:pPr marL="571500" indent="-571500"/>
            <a:r>
              <a:rPr lang="en-US" sz="3600" dirty="0"/>
              <a:t>We evaluated the following measures:</a:t>
            </a:r>
          </a:p>
          <a:p>
            <a:pPr marL="1657350" lvl="1" indent="-742950">
              <a:buFont typeface="+mj-lt"/>
              <a:buAutoNum type="arabicPeriod"/>
            </a:pPr>
            <a:r>
              <a:rPr lang="en-US" sz="3600" dirty="0"/>
              <a:t>Incidence of CMV viremia</a:t>
            </a:r>
          </a:p>
          <a:p>
            <a:pPr marL="1657350" lvl="1" indent="-742950">
              <a:buFont typeface="+mj-lt"/>
              <a:buAutoNum type="arabicPeriod"/>
            </a:pPr>
            <a:r>
              <a:rPr lang="en-US" sz="3600" dirty="0"/>
              <a:t>Maximal CMV viral load (VL) and duration of CMV viremia</a:t>
            </a:r>
          </a:p>
          <a:p>
            <a:pPr marL="1657350" lvl="1" indent="-742950">
              <a:buFont typeface="+mj-lt"/>
              <a:buAutoNum type="arabicPeriod"/>
            </a:pPr>
            <a:r>
              <a:rPr lang="en-US" sz="3600" dirty="0"/>
              <a:t>Antiviral treatment days 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87A86D-8286-4BBF-AEB7-2C641AEF7808}"/>
              </a:ext>
            </a:extLst>
          </p:cNvPr>
          <p:cNvSpPr txBox="1"/>
          <p:nvPr/>
        </p:nvSpPr>
        <p:spPr>
          <a:xfrm>
            <a:off x="435929" y="15324785"/>
            <a:ext cx="1446558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3600" dirty="0"/>
              <a:t>Retrospective cohort study of CMV R+ recipients of peripheral blood or marrow allografts at MSKCC during 2017-2018. </a:t>
            </a:r>
          </a:p>
          <a:p>
            <a:pPr marL="571500" indent="-571500"/>
            <a:endParaRPr lang="en-US" sz="3600" dirty="0"/>
          </a:p>
          <a:p>
            <a:pPr marL="571500" indent="-571500"/>
            <a:r>
              <a:rPr lang="en-US" sz="3600" dirty="0"/>
              <a:t>Routine CMV monitoring was performed weekly by a qPCR assay in plasma from D +14 through D +100. </a:t>
            </a:r>
          </a:p>
          <a:p>
            <a:pPr marL="571500" indent="-571500"/>
            <a:endParaRPr lang="en-US" sz="3600" dirty="0"/>
          </a:p>
          <a:p>
            <a:pPr marL="571500" indent="-571500"/>
            <a:r>
              <a:rPr lang="en-US" sz="3600" dirty="0"/>
              <a:t>Clinically significant CMV viremia (</a:t>
            </a:r>
            <a:r>
              <a:rPr lang="en-US" sz="3600" dirty="0" err="1"/>
              <a:t>csCMV</a:t>
            </a:r>
            <a:r>
              <a:rPr lang="en-US" sz="3600" dirty="0"/>
              <a:t>) was defined as any CMV VL treated preemptively. 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82F7A0-048A-438F-9376-25EA3D39D805}"/>
              </a:ext>
            </a:extLst>
          </p:cNvPr>
          <p:cNvSpPr txBox="1"/>
          <p:nvPr/>
        </p:nvSpPr>
        <p:spPr>
          <a:xfrm>
            <a:off x="30386696" y="27642115"/>
            <a:ext cx="131151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3600" dirty="0"/>
              <a:t>LTV prophylaxis was associated with significantly reduced rates of clinically significant CMV infection and peak viral load.</a:t>
            </a:r>
          </a:p>
          <a:p>
            <a:pPr marL="571500" indent="-571500"/>
            <a:endParaRPr lang="en-US" sz="3600" dirty="0"/>
          </a:p>
          <a:p>
            <a:pPr marL="571500" indent="-571500"/>
            <a:r>
              <a:rPr lang="en-US" sz="3600" dirty="0"/>
              <a:t>The implementation of LTV was associated with a 94% reduction in total antiviral treatment days. </a:t>
            </a:r>
          </a:p>
          <a:p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175C05-908C-424C-ACB2-04A0152DF1B7}"/>
              </a:ext>
            </a:extLst>
          </p:cNvPr>
          <p:cNvSpPr/>
          <p:nvPr/>
        </p:nvSpPr>
        <p:spPr>
          <a:xfrm>
            <a:off x="11992034" y="2480919"/>
            <a:ext cx="31152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Phaedon D. Zavras,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Anat Stern,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Yiqi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Su, MS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Jiaqi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Fang, MD, MPH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Molly Maloy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MS, Sergio Giralt,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2,3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Miguel-Angel Perales,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2,3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Susan Seo,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1,3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Genovefa A. Papanicolaou,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1,3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A66CC6-9A87-4A5A-95BB-23C0FACE3E93}"/>
              </a:ext>
            </a:extLst>
          </p:cNvPr>
          <p:cNvSpPr/>
          <p:nvPr/>
        </p:nvSpPr>
        <p:spPr>
          <a:xfrm>
            <a:off x="11954979" y="3727573"/>
            <a:ext cx="31152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Infectious Disease Service, Department of Medicine, Memorial Sloan Kettering Cancer Center, New York, NY, </a:t>
            </a:r>
            <a:r>
              <a:rPr lang="en-US" sz="32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3200" dirty="0"/>
              <a:t>Adult Bone Marrow Transplant Service , Memorial Sloan Kettering Cancer Center, Medicine , New York , NY , USA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2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Medicine, Weill Cornell Medical College, Cornell University, New York, NY </a:t>
            </a:r>
          </a:p>
        </p:txBody>
      </p:sp>
      <p:graphicFrame>
        <p:nvGraphicFramePr>
          <p:cNvPr id="94" name="Content Placeholder 3">
            <a:extLst>
              <a:ext uri="{FF2B5EF4-FFF2-40B4-BE49-F238E27FC236}">
                <a16:creationId xmlns:a16="http://schemas.microsoft.com/office/drawing/2014/main" id="{5CE23D3F-03CE-4671-93B4-C5A55D689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214257"/>
              </p:ext>
            </p:extLst>
          </p:nvPr>
        </p:nvGraphicFramePr>
        <p:xfrm>
          <a:off x="17495201" y="27023655"/>
          <a:ext cx="10803683" cy="288852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34959">
                  <a:extLst>
                    <a:ext uri="{9D8B030D-6E8A-4147-A177-3AD203B41FA5}">
                      <a16:colId xmlns:a16="http://schemas.microsoft.com/office/drawing/2014/main" val="518512755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505709474"/>
                    </a:ext>
                  </a:extLst>
                </a:gridCol>
                <a:gridCol w="3762484">
                  <a:extLst>
                    <a:ext uri="{9D8B030D-6E8A-4147-A177-3AD203B41FA5}">
                      <a16:colId xmlns:a16="http://schemas.microsoft.com/office/drawing/2014/main" val="1974601022"/>
                    </a:ext>
                  </a:extLst>
                </a:gridCol>
              </a:tblGrid>
              <a:tr h="12822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dirty="0">
                          <a:effectLst/>
                        </a:rPr>
                        <a:t>CMV </a:t>
                      </a:r>
                      <a:r>
                        <a:rPr lang="fr-CH" sz="3200" dirty="0" err="1">
                          <a:effectLst/>
                        </a:rPr>
                        <a:t>risk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778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No LTV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N=95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778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b="1" kern="1200" dirty="0">
                          <a:solidFill>
                            <a:schemeClr val="bg1"/>
                          </a:solidFill>
                          <a:effectLst/>
                        </a:rPr>
                        <a:t>LTV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b="1" kern="1200" dirty="0">
                          <a:solidFill>
                            <a:schemeClr val="bg1"/>
                          </a:solidFill>
                          <a:effectLst/>
                        </a:rPr>
                        <a:t>N=98</a:t>
                      </a:r>
                      <a:endParaRPr lang="fr-CH" sz="320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77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479431"/>
                  </a:ext>
                </a:extLst>
              </a:tr>
              <a:tr h="7271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kern="1200" dirty="0">
                          <a:solidFill>
                            <a:schemeClr val="tx1"/>
                          </a:solidFill>
                          <a:effectLst/>
                        </a:rPr>
                        <a:t>Low </a:t>
                      </a:r>
                      <a:r>
                        <a:rPr lang="fr-CH" sz="3200" kern="1200" dirty="0" err="1">
                          <a:solidFill>
                            <a:schemeClr val="tx1"/>
                          </a:solidFill>
                          <a:effectLst/>
                        </a:rPr>
                        <a:t>risk</a:t>
                      </a:r>
                      <a:endParaRPr lang="fr-CH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kern="1200" dirty="0">
                          <a:solidFill>
                            <a:schemeClr val="tx1"/>
                          </a:solidFill>
                          <a:effectLst/>
                        </a:rPr>
                        <a:t>22/56 (39.3%)</a:t>
                      </a:r>
                      <a:endParaRPr lang="fr-CH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kern="1200" dirty="0">
                          <a:solidFill>
                            <a:schemeClr val="tx1"/>
                          </a:solidFill>
                          <a:effectLst/>
                        </a:rPr>
                        <a:t>0/43 (0.0%)</a:t>
                      </a:r>
                      <a:endParaRPr lang="fr-CH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626865"/>
                  </a:ext>
                </a:extLst>
              </a:tr>
              <a:tr h="879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</a:rPr>
                        <a:t>High risk</a:t>
                      </a: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kern="1200" dirty="0">
                          <a:solidFill>
                            <a:schemeClr val="tx1"/>
                          </a:solidFill>
                          <a:effectLst/>
                        </a:rPr>
                        <a:t>29/39 (74.4%)</a:t>
                      </a:r>
                      <a:endParaRPr lang="fr-CH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kern="1200" dirty="0">
                          <a:solidFill>
                            <a:schemeClr val="tx1"/>
                          </a:solidFill>
                          <a:effectLst/>
                        </a:rPr>
                        <a:t>5/55 (9.1%)</a:t>
                      </a:r>
                      <a:endParaRPr lang="fr-CH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A5F9177-3BFC-48BA-BFAF-06B32C63D1CB}"/>
              </a:ext>
            </a:extLst>
          </p:cNvPr>
          <p:cNvSpPr txBox="1"/>
          <p:nvPr/>
        </p:nvSpPr>
        <p:spPr>
          <a:xfrm>
            <a:off x="15674173" y="5837996"/>
            <a:ext cx="1334409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  <a:buNone/>
            </a:pPr>
            <a:r>
              <a:rPr lang="en-US" sz="3600" b="1" dirty="0"/>
              <a:t>Incidence of clinically significant CMV viremia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LTV prophylaxis was associated with lower incidence of </a:t>
            </a:r>
            <a:r>
              <a:rPr lang="en-US" sz="3600" dirty="0" err="1"/>
              <a:t>csCMV</a:t>
            </a:r>
            <a:r>
              <a:rPr lang="en-US" sz="3600" dirty="0"/>
              <a:t> viremia for all patients, low CMV and high CMV risk patients 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8E5C56-9217-4E40-8EED-52729E469E30}"/>
              </a:ext>
            </a:extLst>
          </p:cNvPr>
          <p:cNvSpPr txBox="1"/>
          <p:nvPr/>
        </p:nvSpPr>
        <p:spPr>
          <a:xfrm>
            <a:off x="29903502" y="5810293"/>
            <a:ext cx="1275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/>
              <a:t>     Duration of </a:t>
            </a:r>
            <a:r>
              <a:rPr lang="en-US" sz="3600" b="1" dirty="0" err="1"/>
              <a:t>csCMV</a:t>
            </a:r>
            <a:r>
              <a:rPr lang="en-US" sz="3600" b="1" dirty="0"/>
              <a:t> viremia	</a:t>
            </a:r>
            <a:r>
              <a:rPr lang="en-US" sz="3600" dirty="0"/>
              <a:t> </a:t>
            </a:r>
            <a:r>
              <a:rPr lang="en-US" sz="3600" b="1" dirty="0"/>
              <a:t>Maximum  CMV viral load</a:t>
            </a:r>
          </a:p>
          <a:p>
            <a:pPr>
              <a:buNone/>
            </a:pPr>
            <a:r>
              <a:rPr lang="en-US" sz="3600" dirty="0"/>
              <a:t>        Median (days)	                             Median (log10 IU/mL)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31813500" y="5410200"/>
            <a:ext cx="30970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9218D8-D9F0-48D1-94CD-82E9E4035307}"/>
              </a:ext>
            </a:extLst>
          </p:cNvPr>
          <p:cNvSpPr txBox="1"/>
          <p:nvPr/>
        </p:nvSpPr>
        <p:spPr>
          <a:xfrm>
            <a:off x="16281687" y="25903878"/>
            <a:ext cx="1292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600" b="1" dirty="0"/>
              <a:t>Incidence of </a:t>
            </a:r>
            <a:r>
              <a:rPr lang="en-US" sz="3600" b="1" dirty="0" err="1"/>
              <a:t>csCMV</a:t>
            </a:r>
            <a:r>
              <a:rPr lang="en-US" sz="3600" b="1" dirty="0"/>
              <a:t> viremia in LTV and No LTV groups 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1652497" y="29103145"/>
            <a:ext cx="78827" cy="1588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Double Brace 5">
            <a:extLst>
              <a:ext uri="{FF2B5EF4-FFF2-40B4-BE49-F238E27FC236}">
                <a16:creationId xmlns:a16="http://schemas.microsoft.com/office/drawing/2014/main" id="{2793E9D0-2AFB-4A1A-A09F-07824A7B3352}"/>
              </a:ext>
            </a:extLst>
          </p:cNvPr>
          <p:cNvSpPr/>
          <p:nvPr/>
        </p:nvSpPr>
        <p:spPr bwMode="auto">
          <a:xfrm>
            <a:off x="16411319" y="6875325"/>
            <a:ext cx="522515" cy="4623179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BC886256-DFAA-45F4-9493-CDAECBD1FAED}"/>
              </a:ext>
            </a:extLst>
          </p:cNvPr>
          <p:cNvSpPr/>
          <p:nvPr/>
        </p:nvSpPr>
        <p:spPr bwMode="auto">
          <a:xfrm>
            <a:off x="27203400" y="6339805"/>
            <a:ext cx="2220686" cy="3359366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323E97-5751-40C0-84A5-271EA046C441}"/>
              </a:ext>
            </a:extLst>
          </p:cNvPr>
          <p:cNvSpPr txBox="1"/>
          <p:nvPr/>
        </p:nvSpPr>
        <p:spPr>
          <a:xfrm>
            <a:off x="566129" y="22648459"/>
            <a:ext cx="1406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600" dirty="0"/>
              <a:t>High CMV risk comprised 41% of No LTV and 56% of LTV group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8F8474-4535-4352-8225-00C51974515B}"/>
              </a:ext>
            </a:extLst>
          </p:cNvPr>
          <p:cNvSpPr txBox="1"/>
          <p:nvPr/>
        </p:nvSpPr>
        <p:spPr>
          <a:xfrm>
            <a:off x="19809431" y="8349506"/>
            <a:ext cx="462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b="1" dirty="0">
                <a:latin typeface="+mn-lt"/>
                <a:ea typeface="Calibri" charset="0"/>
                <a:cs typeface="Calibri" charset="0"/>
              </a:rPr>
              <a:t>(A)  A</a:t>
            </a:r>
            <a:r>
              <a:rPr lang="en-US" sz="4000" b="1" dirty="0">
                <a:latin typeface="+mn-lt"/>
              </a:rPr>
              <a:t>ll patients</a:t>
            </a:r>
            <a:r>
              <a:rPr lang="en-US" sz="4000" b="1" dirty="0">
                <a:latin typeface="+mn-lt"/>
                <a:ea typeface="Calibri" charset="0"/>
                <a:cs typeface="Calibri" charset="0"/>
              </a:rPr>
              <a:t>                                                                                                        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DEB3C6-9BE0-491D-AD81-F91A089437B7}"/>
              </a:ext>
            </a:extLst>
          </p:cNvPr>
          <p:cNvSpPr txBox="1"/>
          <p:nvPr/>
        </p:nvSpPr>
        <p:spPr>
          <a:xfrm>
            <a:off x="23460947" y="15987913"/>
            <a:ext cx="793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                                                                                                   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54EAB0-2050-4FC4-AF42-35D9AF489A4F}"/>
              </a:ext>
            </a:extLst>
          </p:cNvPr>
          <p:cNvSpPr txBox="1"/>
          <p:nvPr/>
        </p:nvSpPr>
        <p:spPr>
          <a:xfrm>
            <a:off x="16536076" y="16806297"/>
            <a:ext cx="5472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b="1" dirty="0"/>
              <a:t>(B) Low CMV risk</a:t>
            </a:r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                                                                                                           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756BB-A218-43B8-B6A2-9425C5D843D8}"/>
              </a:ext>
            </a:extLst>
          </p:cNvPr>
          <p:cNvSpPr/>
          <p:nvPr/>
        </p:nvSpPr>
        <p:spPr>
          <a:xfrm>
            <a:off x="40712948" y="8036614"/>
            <a:ext cx="2061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&lt;0.0001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1354D4A-09D9-418B-B97C-996A0A7E25EF}"/>
              </a:ext>
            </a:extLst>
          </p:cNvPr>
          <p:cNvSpPr/>
          <p:nvPr/>
        </p:nvSpPr>
        <p:spPr>
          <a:xfrm>
            <a:off x="34456902" y="8066350"/>
            <a:ext cx="1524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=0.082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E991F2-418D-47C5-A2BF-ECC14C7BDC5D}"/>
              </a:ext>
            </a:extLst>
          </p:cNvPr>
          <p:cNvSpPr txBox="1"/>
          <p:nvPr/>
        </p:nvSpPr>
        <p:spPr>
          <a:xfrm>
            <a:off x="538875" y="24513690"/>
            <a:ext cx="2035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dirty="0"/>
              <a:t>Low risk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C8110E-3606-40BF-935C-D7CC312BBE1B}"/>
              </a:ext>
            </a:extLst>
          </p:cNvPr>
          <p:cNvSpPr txBox="1"/>
          <p:nvPr/>
        </p:nvSpPr>
        <p:spPr>
          <a:xfrm>
            <a:off x="7824579" y="24479763"/>
            <a:ext cx="2035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dirty="0"/>
              <a:t>Low risk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2A268E-5BAB-4A4C-9130-9F9CAB5F920B}"/>
              </a:ext>
            </a:extLst>
          </p:cNvPr>
          <p:cNvSpPr txBox="1"/>
          <p:nvPr/>
        </p:nvSpPr>
        <p:spPr>
          <a:xfrm>
            <a:off x="6812782" y="29722155"/>
            <a:ext cx="2604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dirty="0"/>
              <a:t>High risk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CD177D-1780-4D19-BBE4-99F7D1393CD2}"/>
              </a:ext>
            </a:extLst>
          </p:cNvPr>
          <p:cNvSpPr txBox="1"/>
          <p:nvPr/>
        </p:nvSpPr>
        <p:spPr>
          <a:xfrm>
            <a:off x="14180975" y="29683076"/>
            <a:ext cx="2355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dirty="0"/>
              <a:t>High risk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0A59E84-9DD3-4E06-8C9B-0B78BCD366F0}"/>
              </a:ext>
            </a:extLst>
          </p:cNvPr>
          <p:cNvSpPr/>
          <p:nvPr/>
        </p:nvSpPr>
        <p:spPr bwMode="auto">
          <a:xfrm rot="1565228" flipH="1">
            <a:off x="6703525" y="27354865"/>
            <a:ext cx="940039" cy="3035282"/>
          </a:xfrm>
          <a:prstGeom prst="leftBrace">
            <a:avLst>
              <a:gd name="adj1" fmla="val 31632"/>
              <a:gd name="adj2" fmla="val 5200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24F99F82-3EBF-4E5D-B25F-FF1246F52F35}"/>
              </a:ext>
            </a:extLst>
          </p:cNvPr>
          <p:cNvSpPr/>
          <p:nvPr/>
        </p:nvSpPr>
        <p:spPr bwMode="auto">
          <a:xfrm rot="2053044" flipH="1">
            <a:off x="13880211" y="27786499"/>
            <a:ext cx="940039" cy="3035282"/>
          </a:xfrm>
          <a:prstGeom prst="leftBrace">
            <a:avLst>
              <a:gd name="adj1" fmla="val 31632"/>
              <a:gd name="adj2" fmla="val 5200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C0BFB36-4B0E-44D8-9C21-6903F875C34D}"/>
              </a:ext>
            </a:extLst>
          </p:cNvPr>
          <p:cNvSpPr txBox="1"/>
          <p:nvPr/>
        </p:nvSpPr>
        <p:spPr>
          <a:xfrm>
            <a:off x="23732867" y="16806297"/>
            <a:ext cx="5472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b="1" dirty="0"/>
              <a:t>(C) High CMV risk </a:t>
            </a:r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                                                                                                            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588757-3C3B-422B-8A2C-2D758CDC4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82065" y="23827866"/>
            <a:ext cx="11747500" cy="6829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62BBDD-C064-4273-A47E-72FF93A05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656" y="23736238"/>
            <a:ext cx="11747500" cy="68239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231EBE-8BA7-3940-9022-5AD86BB80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834" y="9483922"/>
            <a:ext cx="7209901" cy="72099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10D240-9FE3-F642-ABE7-292AA47FA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22" y="17891615"/>
            <a:ext cx="6823914" cy="68239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F5F78A-8BE9-E24A-813B-4A6C014B65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539" y="17891615"/>
            <a:ext cx="6823914" cy="68239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9AECFE4-09A1-C247-93B2-6F1E814F1B9B}"/>
              </a:ext>
            </a:extLst>
          </p:cNvPr>
          <p:cNvGrpSpPr/>
          <p:nvPr/>
        </p:nvGrpSpPr>
        <p:grpSpPr>
          <a:xfrm>
            <a:off x="30854402" y="17490996"/>
            <a:ext cx="11702208" cy="7637238"/>
            <a:chOff x="30854402" y="17734836"/>
            <a:chExt cx="11702208" cy="76372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C46748-42C8-5D48-9D43-063ACDD0B54F}"/>
                </a:ext>
              </a:extLst>
            </p:cNvPr>
            <p:cNvGrpSpPr/>
            <p:nvPr/>
          </p:nvGrpSpPr>
          <p:grpSpPr>
            <a:xfrm>
              <a:off x="30854402" y="17734836"/>
              <a:ext cx="11702208" cy="7637238"/>
              <a:chOff x="30854402" y="18496836"/>
              <a:chExt cx="11702208" cy="76372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3A8455-EE69-4E40-9265-BB9318C2A056}"/>
                  </a:ext>
                </a:extLst>
              </p:cNvPr>
              <p:cNvSpPr/>
              <p:nvPr/>
            </p:nvSpPr>
            <p:spPr bwMode="auto">
              <a:xfrm>
                <a:off x="31196794" y="18649236"/>
                <a:ext cx="483356" cy="2674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7432" tIns="9144" rIns="27432" bIns="9144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174625" marR="0" indent="-174625" algn="l" defTabSz="2000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5EBFC56-A4CD-436A-A91E-AC320799424A}"/>
                  </a:ext>
                </a:extLst>
              </p:cNvPr>
              <p:cNvGrpSpPr/>
              <p:nvPr/>
            </p:nvGrpSpPr>
            <p:grpSpPr>
              <a:xfrm>
                <a:off x="30854402" y="18507205"/>
                <a:ext cx="11702208" cy="7626869"/>
                <a:chOff x="30670600" y="18649236"/>
                <a:chExt cx="11702208" cy="7626869"/>
              </a:xfrm>
            </p:grpSpPr>
            <p:graphicFrame>
              <p:nvGraphicFramePr>
                <p:cNvPr id="64" name="Chart 63">
                  <a:extLst>
                    <a:ext uri="{FF2B5EF4-FFF2-40B4-BE49-F238E27FC236}">
                      <a16:creationId xmlns:a16="http://schemas.microsoft.com/office/drawing/2014/main" id="{76F07634-C84B-425D-8938-1720389EBD4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55536591"/>
                    </p:ext>
                  </p:extLst>
                </p:nvPr>
              </p:nvGraphicFramePr>
              <p:xfrm>
                <a:off x="30670600" y="18649236"/>
                <a:ext cx="11702208" cy="762686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0"/>
                </a:graphicData>
              </a:graphic>
            </p:graphicFrame>
            <p:sp>
              <p:nvSpPr>
                <p:cNvPr id="7" name="Right Bracket 6">
                  <a:extLst>
                    <a:ext uri="{FF2B5EF4-FFF2-40B4-BE49-F238E27FC236}">
                      <a16:creationId xmlns:a16="http://schemas.microsoft.com/office/drawing/2014/main" id="{8912E856-3C22-4965-BCA9-EC91232D7B98}"/>
                    </a:ext>
                  </a:extLst>
                </p:cNvPr>
                <p:cNvSpPr/>
                <p:nvPr/>
              </p:nvSpPr>
              <p:spPr bwMode="auto">
                <a:xfrm>
                  <a:off x="33559179" y="19809401"/>
                  <a:ext cx="156100" cy="4846320"/>
                </a:xfrm>
                <a:prstGeom prst="rightBracke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27432" tIns="9144" rIns="27432" bIns="9144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174625" marR="0" indent="-174625" algn="l" defTabSz="2000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66" name="Right Bracket 65">
                <a:extLst>
                  <a:ext uri="{FF2B5EF4-FFF2-40B4-BE49-F238E27FC236}">
                    <a16:creationId xmlns:a16="http://schemas.microsoft.com/office/drawing/2014/main" id="{B155C73A-F4AE-4686-98F0-12D61460D3ED}"/>
                  </a:ext>
                </a:extLst>
              </p:cNvPr>
              <p:cNvSpPr/>
              <p:nvPr/>
            </p:nvSpPr>
            <p:spPr bwMode="auto">
              <a:xfrm>
                <a:off x="40705991" y="23827866"/>
                <a:ext cx="156100" cy="1005840"/>
              </a:xfrm>
              <a:prstGeom prst="righ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7432" tIns="9144" rIns="27432" bIns="9144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174625" marR="0" indent="-174625" algn="l" defTabSz="2000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7" name="Right Bracket 66">
                <a:extLst>
                  <a:ext uri="{FF2B5EF4-FFF2-40B4-BE49-F238E27FC236}">
                    <a16:creationId xmlns:a16="http://schemas.microsoft.com/office/drawing/2014/main" id="{29AE8BC3-6A5F-4F92-9014-C87F2AF2CBA4}"/>
                  </a:ext>
                </a:extLst>
              </p:cNvPr>
              <p:cNvSpPr/>
              <p:nvPr/>
            </p:nvSpPr>
            <p:spPr bwMode="auto">
              <a:xfrm>
                <a:off x="37209246" y="20873074"/>
                <a:ext cx="156100" cy="3840480"/>
              </a:xfrm>
              <a:prstGeom prst="righ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7432" tIns="9144" rIns="27432" bIns="9144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174625" marR="0" indent="-174625" algn="l" defTabSz="2000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46F779-157E-2A40-9AF9-E853892EC11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2213944" y="25061607"/>
                <a:ext cx="1014984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EE0299E-4972-7D40-8ADB-F671FE8D77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183464" y="18496836"/>
                <a:ext cx="0" cy="6564771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C90170-D627-8F46-AA96-9B8ACC658FD4}"/>
                  </a:ext>
                </a:extLst>
              </p:cNvPr>
              <p:cNvSpPr txBox="1"/>
              <p:nvPr/>
            </p:nvSpPr>
            <p:spPr>
              <a:xfrm>
                <a:off x="31257754" y="18496836"/>
                <a:ext cx="1058367" cy="6827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ts val="328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2500 -</a:t>
                </a:r>
              </a:p>
              <a:p>
                <a:pPr algn="r">
                  <a:lnSpc>
                    <a:spcPts val="328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328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328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2000 -</a:t>
                </a:r>
              </a:p>
              <a:p>
                <a:pPr algn="r">
                  <a:lnSpc>
                    <a:spcPts val="328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328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328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1500 -</a:t>
                </a:r>
              </a:p>
              <a:p>
                <a:pPr algn="r">
                  <a:lnSpc>
                    <a:spcPts val="328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328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328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1000 -</a:t>
                </a:r>
              </a:p>
              <a:p>
                <a:pPr algn="r">
                  <a:lnSpc>
                    <a:spcPts val="328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328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328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500 -</a:t>
                </a:r>
              </a:p>
              <a:p>
                <a:pPr algn="r">
                  <a:lnSpc>
                    <a:spcPts val="328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328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328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0 -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347772-87FF-E345-89F7-68B8F36845C7}"/>
                </a:ext>
              </a:extLst>
            </p:cNvPr>
            <p:cNvSpPr txBox="1"/>
            <p:nvPr/>
          </p:nvSpPr>
          <p:spPr>
            <a:xfrm>
              <a:off x="32446285" y="24404732"/>
              <a:ext cx="2354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(Val)ganciclovir/</a:t>
              </a:r>
            </a:p>
            <a:p>
              <a:pPr algn="ctr">
                <a:buNone/>
              </a:pP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Foscarnet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AA11D2-7910-354B-9673-BAFF9CB093E8}"/>
                </a:ext>
              </a:extLst>
            </p:cNvPr>
            <p:cNvSpPr txBox="1"/>
            <p:nvPr/>
          </p:nvSpPr>
          <p:spPr>
            <a:xfrm>
              <a:off x="39955398" y="24404732"/>
              <a:ext cx="15536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Foscarnet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buNone/>
              </a:pP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F3EC0CC-10D8-074A-B16B-925169CABEE6}"/>
                </a:ext>
              </a:extLst>
            </p:cNvPr>
            <p:cNvSpPr txBox="1"/>
            <p:nvPr/>
          </p:nvSpPr>
          <p:spPr>
            <a:xfrm>
              <a:off x="36056116" y="24404732"/>
              <a:ext cx="22697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(Val)ganciclovir</a:t>
              </a:r>
            </a:p>
            <a:p>
              <a:pPr algn="ctr">
                <a:buNone/>
              </a:pP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Corbel</vt:lpstr>
      <vt:lpstr>Georgia</vt:lpstr>
      <vt:lpstr>Tahoma</vt:lpstr>
      <vt:lpstr>Times New Roman</vt:lpstr>
      <vt:lpstr>Default Design</vt:lpstr>
      <vt:lpstr>Kinetics of CMV viremia with Letermovir prophylaxis in the first 100 days post hematopoietic cell transplantation (HCT). A single center experience.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2015-11-13T21:36:03Z</dcterms:created>
  <dcterms:modified xsi:type="dcterms:W3CDTF">2021-09-29T17:23:26Z</dcterms:modified>
</cp:coreProperties>
</file>