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147828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9144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8288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7432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36576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45720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54864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64008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73152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orient="horz" pos="3080">
          <p15:clr>
            <a:srgbClr val="A4A3A4"/>
          </p15:clr>
        </p15:guide>
        <p15:guide id="3" orient="horz" pos="3926">
          <p15:clr>
            <a:srgbClr val="A4A3A4"/>
          </p15:clr>
        </p15:guide>
        <p15:guide id="4" pos="20203">
          <p15:clr>
            <a:srgbClr val="A4A3A4"/>
          </p15:clr>
        </p15:guide>
        <p15:guide id="5" pos="26778">
          <p15:clr>
            <a:srgbClr val="A4A3A4"/>
          </p15:clr>
        </p15:guide>
        <p15:guide id="6" pos="14007">
          <p15:clr>
            <a:srgbClr val="A4A3A4"/>
          </p15:clr>
        </p15:guide>
        <p15:guide id="7" pos="6955">
          <p15:clr>
            <a:srgbClr val="A4A3A4"/>
          </p15:clr>
        </p15:guide>
        <p15:guide id="8" pos="13607">
          <p15:clr>
            <a:srgbClr val="A4A3A4"/>
          </p15:clr>
        </p15:guide>
        <p15:guide id="9" pos="7426">
          <p15:clr>
            <a:srgbClr val="A4A3A4"/>
          </p15:clr>
        </p15:guide>
        <p15:guide id="10" pos="20603">
          <p15:clr>
            <a:srgbClr val="A4A3A4"/>
          </p15:clr>
        </p15:guide>
        <p15:guide id="11" pos="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8B3"/>
    <a:srgbClr val="7EC8E4"/>
    <a:srgbClr val="F26529"/>
    <a:srgbClr val="00A5D8"/>
    <a:srgbClr val="FFEFB8"/>
    <a:srgbClr val="B3B3A6"/>
    <a:srgbClr val="DFDFD8"/>
    <a:srgbClr val="2986E2"/>
    <a:srgbClr val="FFF5BC"/>
    <a:srgbClr val="FFF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81" autoAdjust="0"/>
    <p:restoredTop sz="95055" autoAdjust="0"/>
  </p:normalViewPr>
  <p:slideViewPr>
    <p:cSldViewPr snapToGrid="0">
      <p:cViewPr>
        <p:scale>
          <a:sx n="20" d="100"/>
          <a:sy n="20" d="100"/>
        </p:scale>
        <p:origin x="3048" y="400"/>
      </p:cViewPr>
      <p:guideLst>
        <p:guide orient="horz" pos="4292"/>
        <p:guide orient="horz" pos="3080"/>
        <p:guide orient="horz" pos="3926"/>
        <p:guide pos="20203"/>
        <p:guide pos="26778"/>
        <p:guide pos="14007"/>
        <p:guide pos="6955"/>
        <p:guide pos="13607"/>
        <p:guide pos="7426"/>
        <p:guide pos="20603"/>
        <p:guide pos="826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371853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371853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fld id="{9EC05B92-0DF3-4B8D-B70F-0DFB8DE8A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74063" y="0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AF8AB-95F9-44A5-9239-F15C784EB857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673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7963" y="4416425"/>
            <a:ext cx="11826875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74063" y="8829675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7DA7-E14A-49E4-8F81-A5076E33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47DA7-E14A-49E4-8F81-A5076E336F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115" y="693103"/>
            <a:ext cx="37305343" cy="11772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499975" y="2398808"/>
            <a:ext cx="14713664" cy="126952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499975" y="3382217"/>
            <a:ext cx="14530618" cy="12706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60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12863" y="5470525"/>
            <a:ext cx="9728200" cy="914400"/>
          </a:xfrm>
          <a:prstGeom prst="rect">
            <a:avLst/>
          </a:prstGeom>
        </p:spPr>
        <p:txBody>
          <a:bodyPr vert="horz" anchor="b" anchorCtr="0"/>
          <a:lstStyle>
            <a:lvl1pPr>
              <a:defRPr sz="5400">
                <a:solidFill>
                  <a:srgbClr val="0778B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311275" y="6813550"/>
            <a:ext cx="9729788" cy="1600200"/>
          </a:xfrm>
          <a:prstGeom prst="rect">
            <a:avLst/>
          </a:prstGeom>
        </p:spPr>
        <p:txBody>
          <a:bodyPr vert="horz" anchor="t" anchorCtr="0"/>
          <a:lstStyle>
            <a:lvl1pPr>
              <a:defRPr sz="3600" b="0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5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1788775" y="0"/>
            <a:ext cx="32102425" cy="4926014"/>
          </a:xfrm>
          <a:prstGeom prst="rect">
            <a:avLst/>
          </a:prstGeom>
          <a:solidFill>
            <a:srgbClr val="7EC8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1404600" cy="4926014"/>
          </a:xfrm>
          <a:prstGeom prst="rect">
            <a:avLst/>
          </a:prstGeom>
          <a:solidFill>
            <a:srgbClr val="0778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1041063" y="0"/>
            <a:ext cx="747712" cy="4926013"/>
          </a:xfrm>
          <a:prstGeom prst="rect">
            <a:avLst/>
          </a:prstGeom>
          <a:solidFill>
            <a:srgbClr val="00A5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 descr="MSKCC_logo_hor_s_rev_rgb_3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847210"/>
            <a:ext cx="7620254" cy="2350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4394200" rtl="0" eaLnBrk="0" fontAlgn="base" hangingPunct="0">
        <a:spcBef>
          <a:spcPct val="0"/>
        </a:spcBef>
        <a:spcAft>
          <a:spcPct val="0"/>
        </a:spcAft>
        <a:defRPr sz="8400" b="1" i="0">
          <a:solidFill>
            <a:schemeClr val="tx2"/>
          </a:solidFill>
          <a:latin typeface="Corbel"/>
          <a:ea typeface="+mj-ea"/>
          <a:cs typeface="Corbel"/>
        </a:defRPr>
      </a:lvl1pPr>
      <a:lvl2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2pPr>
      <a:lvl3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3pPr>
      <a:lvl4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4pPr>
      <a:lvl5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5pPr>
      <a:lvl6pPr marL="9144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6pPr>
      <a:lvl7pPr marL="18288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7pPr>
      <a:lvl8pPr marL="27432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8pPr>
      <a:lvl9pPr marL="36576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defTabSz="4394200" rtl="0" eaLnBrk="0" fontAlgn="base" hangingPunct="0">
        <a:lnSpc>
          <a:spcPts val="5000"/>
        </a:lnSpc>
        <a:spcBef>
          <a:spcPct val="20000"/>
        </a:spcBef>
        <a:spcAft>
          <a:spcPct val="0"/>
        </a:spcAft>
        <a:buFontTx/>
        <a:buNone/>
        <a:defRPr sz="5000" b="1" i="0">
          <a:solidFill>
            <a:schemeClr val="tx1"/>
          </a:solidFill>
          <a:latin typeface="Corbel"/>
          <a:ea typeface="+mn-ea"/>
          <a:cs typeface="Corbel"/>
        </a:defRPr>
      </a:lvl1pPr>
      <a:lvl2pPr marL="21907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3600" b="1" i="0">
          <a:solidFill>
            <a:schemeClr val="tx1"/>
          </a:solidFill>
          <a:latin typeface="Corbel"/>
          <a:cs typeface="Corbel"/>
        </a:defRPr>
      </a:lvl2pPr>
      <a:lvl3pPr marL="43942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1600" b="1" i="0">
          <a:solidFill>
            <a:schemeClr val="tx1"/>
          </a:solidFill>
          <a:latin typeface="Corbel"/>
          <a:cs typeface="Corbel"/>
        </a:defRPr>
      </a:lvl3pPr>
      <a:lvl4pPr marL="65849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4pPr>
      <a:lvl5pPr marL="87757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5pPr>
      <a:lvl6pPr marL="107886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17030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26174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35318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3320" y="160006"/>
            <a:ext cx="31841628" cy="2370941"/>
          </a:xfrm>
        </p:spPr>
        <p:txBody>
          <a:bodyPr/>
          <a:lstStyle/>
          <a:p>
            <a:pPr algn="ctr"/>
            <a:r>
              <a:rPr lang="en-US" sz="6000" dirty="0">
                <a:latin typeface="Arial" pitchFamily="34" charset="0"/>
                <a:cs typeface="Arial" pitchFamily="34" charset="0"/>
              </a:rPr>
              <a:t>The impact of pneumococcal conjugate vaccine in nonbacteremic pneumococcal pneumonia among cancer patients</a:t>
            </a:r>
            <a:endParaRPr lang="en-US" sz="5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108087" y="2204009"/>
            <a:ext cx="31391225" cy="1269529"/>
          </a:xfrm>
        </p:spPr>
        <p:txBody>
          <a:bodyPr/>
          <a:lstStyle/>
          <a:p>
            <a:pPr algn="ctr"/>
            <a:r>
              <a:rPr lang="en-US" sz="3600" dirty="0">
                <a:latin typeface="Arial" pitchFamily="34" charset="0"/>
                <a:cs typeface="Arial" pitchFamily="34" charset="0"/>
              </a:rPr>
              <a:t>Yeon Joo Lee, MD, MPH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1, 3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Rocco Richards, MD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Yiqi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Su, MS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Anna Kaltsas, MD, </a:t>
            </a:r>
            <a:r>
              <a:rPr lang="en-US" sz="3600">
                <a:latin typeface="Arial" pitchFamily="34" charset="0"/>
                <a:cs typeface="Arial" pitchFamily="34" charset="0"/>
              </a:rPr>
              <a:t>MS</a:t>
            </a:r>
            <a:r>
              <a:rPr lang="en-US" sz="3600" baseline="30000">
                <a:latin typeface="Arial" pitchFamily="34" charset="0"/>
                <a:cs typeface="Arial" pitchFamily="34" charset="0"/>
              </a:rPr>
              <a:t>1, 3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Genovefa Papanicolaou, </a:t>
            </a:r>
            <a:r>
              <a:rPr lang="en-US" sz="3600">
                <a:latin typeface="Arial" pitchFamily="34" charset="0"/>
                <a:cs typeface="Arial" pitchFamily="34" charset="0"/>
              </a:rPr>
              <a:t>MD</a:t>
            </a:r>
            <a:r>
              <a:rPr lang="en-US" sz="3600" baseline="30000">
                <a:latin typeface="Arial" pitchFamily="34" charset="0"/>
                <a:cs typeface="Arial" pitchFamily="34" charset="0"/>
              </a:rPr>
              <a:t>1, 3 </a:t>
            </a:r>
            <a:endParaRPr lang="en-US" sz="36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151630" y="3244389"/>
            <a:ext cx="31391225" cy="1831749"/>
          </a:xfrm>
        </p:spPr>
        <p:txBody>
          <a:bodyPr/>
          <a:lstStyle/>
          <a:p>
            <a:pPr algn="ctr"/>
            <a:r>
              <a:rPr lang="en-US" sz="36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Infectious Diseases Service, Department of Medicine, Memorial Sloan Kettering Cancer Center, New York, NY, 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Division of Infectious Diseases,  New York Medical College at Westchester Medical Center, Valhalla, NY, </a:t>
            </a:r>
            <a:r>
              <a:rPr lang="en-US" sz="36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Weill Cornell Medical College, Cornell University, New York, NY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750706" y="31249321"/>
            <a:ext cx="12487350" cy="1140005"/>
          </a:xfrm>
          <a:prstGeom prst="rect">
            <a:avLst/>
          </a:prstGeom>
          <a:noFill/>
          <a:ln w="12700">
            <a:noFill/>
          </a:ln>
        </p:spPr>
        <p:txBody>
          <a:bodyPr wrap="square" lIns="153619" tIns="76810" rIns="153619" bIns="76810" rtlCol="0">
            <a:spAutoFit/>
          </a:bodyPr>
          <a:lstStyle/>
          <a:p>
            <a:pPr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Funded in part through the NIH/NCI Cancer Center Support Grant P30 CA008748.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9616" y="13040302"/>
            <a:ext cx="12582401" cy="1470607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Methods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62519" y="5548553"/>
            <a:ext cx="12609499" cy="1371599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kern="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0439" y="7135456"/>
            <a:ext cx="130115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Invasive pneumococcal disease (IPD) and non-bacteremic pneumococcal pneumonia (NB-PNA) are associated with substantial morbidity and mortality in cancer patients. </a:t>
            </a:r>
          </a:p>
          <a:p>
            <a:pPr marL="514350" indent="-514350">
              <a:buFontTx/>
              <a:buAutoNum type="arabicParenR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We have previously reported a decline in the incidence of IPD in cancer patients treated at MSKCC after the introduction of routine childhood immunization with the 7-valent pneumococcal conjugate vaccine (PCV7) into the community.</a:t>
            </a:r>
          </a:p>
          <a:p>
            <a:pPr marL="514350" indent="-514350">
              <a:buAutoNum type="arabicParenR" startAt="2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We compared the incidence of NB-PNA in cancer patients treated at MSKCC before and after the introduction of PCV7.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0439" y="14837480"/>
            <a:ext cx="1358014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Retrospective cohort study of patients treated at MSKCC from 1993 through 2002. </a:t>
            </a:r>
          </a:p>
          <a:p>
            <a:pPr marL="514350" indent="-514350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Unique patients visits (UPV) per year were defined as ≥1 inpatient or outpatient encounter within one calendar year. </a:t>
            </a:r>
          </a:p>
          <a:p>
            <a:pPr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Patients with respiratory cultures positive for 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S. pneumoniae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specimens were identified from clinical microbiology records.</a:t>
            </a:r>
          </a:p>
          <a:p>
            <a:pPr marL="514350" indent="-514350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NB-PNA was defined as isolation of </a:t>
            </a:r>
            <a:r>
              <a:rPr lang="en-US" sz="3200" i="1" dirty="0">
                <a:latin typeface="Arial" pitchFamily="34" charset="0"/>
                <a:cs typeface="Arial" pitchFamily="34" charset="0"/>
              </a:rPr>
              <a:t>S. pneumoniae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from sputum or bronchoalveolar lavage (BAL) with associated symptoms and radiographic findings compatible with pneumonia.</a:t>
            </a:r>
          </a:p>
          <a:p>
            <a:pPr marL="514350" indent="-514350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NB-PNA incidence was calculated as number of NB-PNA cases per 1000 UPV. Three time-periods were examined: “before PCV7” (1993-2000), “after PCV7” (2001-2010), “after PCV13” (2011-2012).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846517" y="24141352"/>
            <a:ext cx="3441032" cy="2887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606323" y="7104859"/>
            <a:ext cx="122185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incidence of NB-PNA in adult cancer patients declined after PCV7 compared to before the introduction of PCV7.</a:t>
            </a:r>
          </a:p>
          <a:p>
            <a:pPr marL="514350" indent="-514350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reduction in NB-PNA was highest in patients ≥65 years suggesting an indirect effect from PCV7 childhood immunization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trend towards decreased incidence in NB-PNA was noted after PCV13; further surveillance is required to ascertain this trend.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389535" y="30630119"/>
            <a:ext cx="10322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Corresponding author: Yeon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Joo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(June) Lee</a:t>
            </a:r>
          </a:p>
          <a:p>
            <a:pPr marL="514350" indent="-51435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leey3@mskcc.org</a:t>
            </a:r>
          </a:p>
          <a:p>
            <a:pPr marL="514350" indent="-514350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1275 York Ave, Box 9, New York, NY 10065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5607785" y="5483166"/>
            <a:ext cx="13381603" cy="1371600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Incidence of PNA (#cases per 1,000 UPV)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5607785" y="12698997"/>
            <a:ext cx="27477660" cy="1343014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Incidence of PNA by age and cancer types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5607785" y="22074064"/>
            <a:ext cx="27477660" cy="1473249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Annual trends in the incidence of PNA in adult cancer patients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0319182" y="5504595"/>
            <a:ext cx="12766263" cy="1415557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34207" y="3752193"/>
            <a:ext cx="699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Poster number: 2717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89617" y="23093780"/>
            <a:ext cx="12582400" cy="1325286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Adjudication of PNA cases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829802" y="29923982"/>
            <a:ext cx="12191999" cy="1076482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 eaLnBrk="0" hangingPunct="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Funding source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E0EFC-56BA-4E82-A8F0-B1C63D6CEB3C}"/>
              </a:ext>
            </a:extLst>
          </p:cNvPr>
          <p:cNvSpPr txBox="1"/>
          <p:nvPr/>
        </p:nvSpPr>
        <p:spPr>
          <a:xfrm>
            <a:off x="715004" y="31412912"/>
            <a:ext cx="14113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3200" dirty="0">
                <a:latin typeface="Arial" pitchFamily="34" charset="0"/>
                <a:cs typeface="Arial" pitchFamily="34" charset="0"/>
              </a:rPr>
              <a:t>Of 323 NB-PNA cases, S. pneumoniae was isolated from BAL in 64 (20%) and sputum in 259 (80%).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B9756-2E95-4920-A505-7C4E58AD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24926" r="4167" b="5826"/>
          <a:stretch/>
        </p:blipFill>
        <p:spPr>
          <a:xfrm>
            <a:off x="17351399" y="24754492"/>
            <a:ext cx="11360979" cy="4749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FA7AC-4548-405C-8830-DFEE96B479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1" t="24609" r="3936" b="6142"/>
          <a:stretch/>
        </p:blipFill>
        <p:spPr>
          <a:xfrm>
            <a:off x="30581072" y="24705074"/>
            <a:ext cx="11360979" cy="4749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58AD63-3363-4970-ACE5-85F9E56B2EA9}"/>
              </a:ext>
            </a:extLst>
          </p:cNvPr>
          <p:cNvSpPr txBox="1"/>
          <p:nvPr/>
        </p:nvSpPr>
        <p:spPr>
          <a:xfrm>
            <a:off x="17761429" y="24117833"/>
            <a:ext cx="10322842" cy="492443"/>
          </a:xfrm>
          <a:prstGeom prst="rect">
            <a:avLst/>
          </a:prstGeom>
          <a:noFill/>
          <a:ln w="28575">
            <a:solidFill>
              <a:srgbClr val="0778B3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Hematologic malignancies 15 - ≥ 65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A3E224-7D18-4A22-A369-3EAE17A73B76}"/>
              </a:ext>
            </a:extLst>
          </p:cNvPr>
          <p:cNvSpPr txBox="1"/>
          <p:nvPr/>
        </p:nvSpPr>
        <p:spPr>
          <a:xfrm>
            <a:off x="31145679" y="24159397"/>
            <a:ext cx="10322842" cy="492443"/>
          </a:xfrm>
          <a:prstGeom prst="rect">
            <a:avLst/>
          </a:prstGeom>
          <a:noFill/>
          <a:ln w="28575">
            <a:solidFill>
              <a:srgbClr val="0778B3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Solid tumors 15 - ≥ 65 years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0003B-626A-49D5-B220-AF1EF17A113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8" r="8904"/>
          <a:stretch/>
        </p:blipFill>
        <p:spPr>
          <a:xfrm>
            <a:off x="30997610" y="15994080"/>
            <a:ext cx="10899648" cy="560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A8507E-19D7-446D-A92A-474D2D0FC7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2" r="10569"/>
          <a:stretch/>
        </p:blipFill>
        <p:spPr>
          <a:xfrm>
            <a:off x="17320776" y="15762441"/>
            <a:ext cx="10903348" cy="58730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9CEE53-9219-4062-9E61-F65F2FA48986}"/>
              </a:ext>
            </a:extLst>
          </p:cNvPr>
          <p:cNvSpPr txBox="1"/>
          <p:nvPr/>
        </p:nvSpPr>
        <p:spPr>
          <a:xfrm>
            <a:off x="17260685" y="14838852"/>
            <a:ext cx="10322842" cy="492443"/>
          </a:xfrm>
          <a:prstGeom prst="rect">
            <a:avLst/>
          </a:prstGeom>
          <a:noFill/>
          <a:ln w="28575">
            <a:solidFill>
              <a:srgbClr val="0778B3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PNA incidence by age groups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D6568-2F5D-4A4C-9CC9-D426FD8756FF}"/>
              </a:ext>
            </a:extLst>
          </p:cNvPr>
          <p:cNvSpPr txBox="1"/>
          <p:nvPr/>
        </p:nvSpPr>
        <p:spPr>
          <a:xfrm>
            <a:off x="31233579" y="14834496"/>
            <a:ext cx="10322842" cy="492443"/>
          </a:xfrm>
          <a:prstGeom prst="rect">
            <a:avLst/>
          </a:prstGeom>
          <a:noFill/>
          <a:ln w="28575">
            <a:solidFill>
              <a:srgbClr val="0778B3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PNA incidence by cancer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7DC86-17FF-4C60-9CF2-CC1E8344292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b="15663"/>
          <a:stretch/>
        </p:blipFill>
        <p:spPr>
          <a:xfrm>
            <a:off x="487679" y="24976021"/>
            <a:ext cx="13652899" cy="6169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9D7C8-F875-4849-837C-6DDED8E0F8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2" r="6816" b="4861"/>
          <a:stretch/>
        </p:blipFill>
        <p:spPr>
          <a:xfrm>
            <a:off x="16568829" y="6943709"/>
            <a:ext cx="11360979" cy="55397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491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Georgia</vt:lpstr>
      <vt:lpstr>Times New Roman</vt:lpstr>
      <vt:lpstr>Default Design</vt:lpstr>
      <vt:lpstr>The impact of pneumococcal conjugate vaccine in nonbacteremic pneumococcal pneumonia among cancer patients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2015-11-13T21:36:03Z</dcterms:created>
  <dcterms:modified xsi:type="dcterms:W3CDTF">2021-09-29T23:05:54Z</dcterms:modified>
</cp:coreProperties>
</file>