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147828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9144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8288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27432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36576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45720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54864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64008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73152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orient="horz" pos="3080">
          <p15:clr>
            <a:srgbClr val="A4A3A4"/>
          </p15:clr>
        </p15:guide>
        <p15:guide id="3" orient="horz" pos="3926">
          <p15:clr>
            <a:srgbClr val="A4A3A4"/>
          </p15:clr>
        </p15:guide>
        <p15:guide id="4" pos="20203">
          <p15:clr>
            <a:srgbClr val="A4A3A4"/>
          </p15:clr>
        </p15:guide>
        <p15:guide id="5" pos="26778">
          <p15:clr>
            <a:srgbClr val="A4A3A4"/>
          </p15:clr>
        </p15:guide>
        <p15:guide id="6" pos="14007">
          <p15:clr>
            <a:srgbClr val="A4A3A4"/>
          </p15:clr>
        </p15:guide>
        <p15:guide id="7" pos="6955">
          <p15:clr>
            <a:srgbClr val="A4A3A4"/>
          </p15:clr>
        </p15:guide>
        <p15:guide id="8" pos="13607">
          <p15:clr>
            <a:srgbClr val="A4A3A4"/>
          </p15:clr>
        </p15:guide>
        <p15:guide id="9" pos="7426">
          <p15:clr>
            <a:srgbClr val="A4A3A4"/>
          </p15:clr>
        </p15:guide>
        <p15:guide id="10" pos="20603">
          <p15:clr>
            <a:srgbClr val="A4A3A4"/>
          </p15:clr>
        </p15:guide>
        <p15:guide id="11" pos="8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8B3"/>
    <a:srgbClr val="7EC8E4"/>
    <a:srgbClr val="F26529"/>
    <a:srgbClr val="00A5D8"/>
    <a:srgbClr val="FFEFB8"/>
    <a:srgbClr val="B3B3A6"/>
    <a:srgbClr val="DFDFD8"/>
    <a:srgbClr val="2986E2"/>
    <a:srgbClr val="FFF5BC"/>
    <a:srgbClr val="FFF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81" autoAdjust="0"/>
    <p:restoredTop sz="96101" autoAdjust="0"/>
  </p:normalViewPr>
  <p:slideViewPr>
    <p:cSldViewPr snapToGrid="0">
      <p:cViewPr>
        <p:scale>
          <a:sx n="37" d="100"/>
          <a:sy n="37" d="100"/>
        </p:scale>
        <p:origin x="24" y="48"/>
      </p:cViewPr>
      <p:guideLst>
        <p:guide orient="horz" pos="4292"/>
        <p:guide orient="horz" pos="3080"/>
        <p:guide orient="horz" pos="3926"/>
        <p:guide pos="20203"/>
        <p:guide pos="26778"/>
        <p:guide pos="14007"/>
        <p:guide pos="6955"/>
        <p:guide pos="13607"/>
        <p:guide pos="7426"/>
        <p:guide pos="20603"/>
        <p:guide pos="826"/>
      </p:guideLst>
    </p:cSldViewPr>
  </p:slideViewPr>
  <p:outlineViewPr>
    <p:cViewPr>
      <p:scale>
        <a:sx n="33" d="100"/>
        <a:sy n="33" d="100"/>
      </p:scale>
      <p:origin x="0" y="88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t" anchorCtr="0" compatLnSpc="1">
            <a:prstTxWarp prst="textNoShape">
              <a:avLst/>
            </a:prstTxWarp>
          </a:bodyPr>
          <a:lstStyle>
            <a:lvl1pPr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371853" y="0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t" anchorCtr="0" compatLnSpc="1">
            <a:prstTxWarp prst="textNoShape">
              <a:avLst/>
            </a:prstTxWarp>
          </a:bodyPr>
          <a:lstStyle>
            <a:lvl1pPr algn="r"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054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b" anchorCtr="0" compatLnSpc="1">
            <a:prstTxWarp prst="textNoShape">
              <a:avLst/>
            </a:prstTxWarp>
          </a:bodyPr>
          <a:lstStyle>
            <a:lvl1pPr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371853" y="8829054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b" anchorCtr="0" compatLnSpc="1">
            <a:prstTxWarp prst="textNoShape">
              <a:avLst/>
            </a:prstTxWarp>
          </a:bodyPr>
          <a:lstStyle>
            <a:lvl1pPr algn="r" defTabSz="1177677">
              <a:buFontTx/>
              <a:buNone/>
              <a:defRPr sz="1500"/>
            </a:lvl1pPr>
          </a:lstStyle>
          <a:p>
            <a:pPr>
              <a:defRPr/>
            </a:pPr>
            <a:fld id="{9EC05B92-0DF3-4B8D-B70F-0DFB8DE8A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4055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374063" y="0"/>
            <a:ext cx="640556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AF8AB-95F9-44A5-9239-F15C784EB857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673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77963" y="4416425"/>
            <a:ext cx="11826875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64055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374063" y="8829675"/>
            <a:ext cx="640556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7DA7-E14A-49E4-8F81-A5076E33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47DA7-E14A-49E4-8F81-A5076E336F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115" y="693103"/>
            <a:ext cx="37305343" cy="117724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499975" y="2398808"/>
            <a:ext cx="14713664" cy="1269529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2499975" y="3382217"/>
            <a:ext cx="14530618" cy="12706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60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312863" y="5470525"/>
            <a:ext cx="9728200" cy="914400"/>
          </a:xfrm>
          <a:prstGeom prst="rect">
            <a:avLst/>
          </a:prstGeom>
        </p:spPr>
        <p:txBody>
          <a:bodyPr vert="horz" anchor="b" anchorCtr="0"/>
          <a:lstStyle>
            <a:lvl1pPr>
              <a:defRPr sz="5400">
                <a:solidFill>
                  <a:srgbClr val="0778B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311275" y="6813550"/>
            <a:ext cx="9729788" cy="1600200"/>
          </a:xfrm>
          <a:prstGeom prst="rect">
            <a:avLst/>
          </a:prstGeom>
        </p:spPr>
        <p:txBody>
          <a:bodyPr vert="horz" anchor="t" anchorCtr="0"/>
          <a:lstStyle>
            <a:lvl1pPr>
              <a:defRPr sz="3600" b="0"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5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1788775" y="0"/>
            <a:ext cx="32102425" cy="4926014"/>
          </a:xfrm>
          <a:prstGeom prst="rect">
            <a:avLst/>
          </a:prstGeom>
          <a:solidFill>
            <a:srgbClr val="7EC8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1"/>
            <a:ext cx="11404600" cy="4926014"/>
          </a:xfrm>
          <a:prstGeom prst="rect">
            <a:avLst/>
          </a:prstGeom>
          <a:solidFill>
            <a:srgbClr val="0778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1041063" y="0"/>
            <a:ext cx="747712" cy="4926013"/>
          </a:xfrm>
          <a:prstGeom prst="rect">
            <a:avLst/>
          </a:prstGeom>
          <a:solidFill>
            <a:srgbClr val="00A5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0" descr="MSKCC_logo_hor_s_rev_rgb_3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847210"/>
            <a:ext cx="7620254" cy="2350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4394200" rtl="0" eaLnBrk="0" fontAlgn="base" hangingPunct="0">
        <a:spcBef>
          <a:spcPct val="0"/>
        </a:spcBef>
        <a:spcAft>
          <a:spcPct val="0"/>
        </a:spcAft>
        <a:defRPr sz="8400" b="1" i="0">
          <a:solidFill>
            <a:schemeClr val="tx2"/>
          </a:solidFill>
          <a:latin typeface="Corbel"/>
          <a:ea typeface="+mj-ea"/>
          <a:cs typeface="Corbel"/>
        </a:defRPr>
      </a:lvl1pPr>
      <a:lvl2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2pPr>
      <a:lvl3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3pPr>
      <a:lvl4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4pPr>
      <a:lvl5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5pPr>
      <a:lvl6pPr marL="9144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6pPr>
      <a:lvl7pPr marL="18288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7pPr>
      <a:lvl8pPr marL="27432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8pPr>
      <a:lvl9pPr marL="36576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defTabSz="4394200" rtl="0" eaLnBrk="0" fontAlgn="base" hangingPunct="0">
        <a:lnSpc>
          <a:spcPts val="5000"/>
        </a:lnSpc>
        <a:spcBef>
          <a:spcPct val="20000"/>
        </a:spcBef>
        <a:spcAft>
          <a:spcPct val="0"/>
        </a:spcAft>
        <a:buFontTx/>
        <a:buNone/>
        <a:defRPr sz="5000" b="1" i="0">
          <a:solidFill>
            <a:schemeClr val="tx1"/>
          </a:solidFill>
          <a:latin typeface="Corbel"/>
          <a:ea typeface="+mn-ea"/>
          <a:cs typeface="Corbel"/>
        </a:defRPr>
      </a:lvl1pPr>
      <a:lvl2pPr marL="219075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13600" b="1" i="0">
          <a:solidFill>
            <a:schemeClr val="tx1"/>
          </a:solidFill>
          <a:latin typeface="Corbel"/>
          <a:cs typeface="Corbel"/>
        </a:defRPr>
      </a:lvl2pPr>
      <a:lvl3pPr marL="439420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11600" b="1" i="0">
          <a:solidFill>
            <a:schemeClr val="tx1"/>
          </a:solidFill>
          <a:latin typeface="Corbel"/>
          <a:cs typeface="Corbel"/>
        </a:defRPr>
      </a:lvl3pPr>
      <a:lvl4pPr marL="658495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9600" b="1" i="0">
          <a:solidFill>
            <a:schemeClr val="tx1"/>
          </a:solidFill>
          <a:latin typeface="Corbel"/>
          <a:cs typeface="Corbel"/>
        </a:defRPr>
      </a:lvl4pPr>
      <a:lvl5pPr marL="877570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9600" b="1" i="0">
          <a:solidFill>
            <a:schemeClr val="tx1"/>
          </a:solidFill>
          <a:latin typeface="Corbel"/>
          <a:cs typeface="Corbel"/>
        </a:defRPr>
      </a:lvl5pPr>
      <a:lvl6pPr marL="107886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17030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26174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35318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0439" y="6645600"/>
            <a:ext cx="1226194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HHV-6 viremia is associated with graft-versus-host disease (GVHD), cytopenia, and encephalitis after hematopoietic cell transplant (HCT).</a:t>
            </a:r>
          </a:p>
          <a:p>
            <a:pPr marL="514350" indent="-514350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Recipients of ex vivo T-cell depleted (TCD) (CD34</a:t>
            </a:r>
            <a:r>
              <a:rPr lang="en-US" sz="32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selected) HCT are at increased risk for viral infections. Since 2012, TCD HCT recipients at MSKCC were prospectively monitored for HHV-6 viremia. </a:t>
            </a:r>
          </a:p>
          <a:p>
            <a:pPr marL="514350" indent="-514350">
              <a:buFontTx/>
              <a:buAutoNum type="arabicParenR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The objectives of our study were to </a:t>
            </a:r>
          </a:p>
          <a:p>
            <a:pPr marL="822960" indent="-514350">
              <a:buFont typeface="+mj-lt"/>
              <a:buAutoNum type="arabicParenR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identify risk factors of persistent HHV-6 viremia. </a:t>
            </a:r>
          </a:p>
          <a:p>
            <a:pPr marL="822960" indent="-514350">
              <a:buFont typeface="+mj-lt"/>
              <a:buAutoNum type="arabicParenR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examine the impact of persistent HHV-6 viremia on lymphocyte recovery.</a:t>
            </a:r>
          </a:p>
          <a:p>
            <a:pPr marL="822960" indent="-514350">
              <a:buFont typeface="+mj-lt"/>
              <a:buAutoNum type="arabicParenR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examine the impact of persistent HHV-6 viremia on survival.</a:t>
            </a:r>
          </a:p>
          <a:p>
            <a:pPr marL="514350" indent="-514350">
              <a:buAutoNum type="arabicParenR" startAt="2"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3320" y="89668"/>
            <a:ext cx="31841628" cy="2370941"/>
          </a:xfrm>
        </p:spPr>
        <p:txBody>
          <a:bodyPr/>
          <a:lstStyle/>
          <a:p>
            <a:pPr algn="ctr"/>
            <a:r>
              <a:rPr lang="en-US" sz="6000" dirty="0">
                <a:latin typeface="Arial" pitchFamily="34" charset="0"/>
                <a:cs typeface="Arial" pitchFamily="34" charset="0"/>
              </a:rPr>
              <a:t>The impact of HHV-6 in recipients of ex vivo T-cell depleted hematopoietic cell transplant</a:t>
            </a:r>
            <a:endParaRPr lang="en-US" sz="5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108087" y="2073379"/>
            <a:ext cx="31391225" cy="1269529"/>
          </a:xfrm>
        </p:spPr>
        <p:txBody>
          <a:bodyPr/>
          <a:lstStyle/>
          <a:p>
            <a:pPr algn="ctr"/>
            <a:r>
              <a:rPr lang="en-US" sz="3600" dirty="0">
                <a:latin typeface="Arial" pitchFamily="34" charset="0"/>
                <a:cs typeface="Arial" pitchFamily="34" charset="0"/>
              </a:rPr>
              <a:t>Yeon Joo Lee, MD, MPH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1, 3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Yiqi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Su, MS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Roni Tamari, MD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2, 3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Ann A Jakubowski, MD, PhD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2, 3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Sergio A Giralt, MD,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2, 3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</a:p>
          <a:p>
            <a:pPr algn="ctr"/>
            <a:r>
              <a:rPr lang="en-US" sz="3600" dirty="0">
                <a:latin typeface="Arial" pitchFamily="34" charset="0"/>
                <a:cs typeface="Arial" pitchFamily="34" charset="0"/>
              </a:rPr>
              <a:t>Genovefa A Papanicolaou, MD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1, 3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151630" y="3420234"/>
            <a:ext cx="31391225" cy="1831749"/>
          </a:xfrm>
        </p:spPr>
        <p:txBody>
          <a:bodyPr/>
          <a:lstStyle/>
          <a:p>
            <a:pPr algn="ctr"/>
            <a:r>
              <a:rPr lang="en-US" sz="36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Infectious Diseases Service, 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Adult Bone Marrow Transplantation Service, Department of Medicine, Memorial Sloan Kettering Cancer Center, New York, NY, 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Weill Cornell Medical College, Cornell University, New York, NY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2822235" y="29981425"/>
            <a:ext cx="10259958" cy="1140005"/>
          </a:xfrm>
          <a:prstGeom prst="rect">
            <a:avLst/>
          </a:prstGeom>
          <a:noFill/>
          <a:ln w="12700">
            <a:noFill/>
          </a:ln>
        </p:spPr>
        <p:txBody>
          <a:bodyPr wrap="square" lIns="153619" tIns="76810" rIns="153619" bIns="76810" rtlCol="0">
            <a:spAutoFit/>
          </a:bodyPr>
          <a:lstStyle/>
          <a:p>
            <a:pPr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Funded in part through the NIH/NCI Cancer Center Support Grant P30 CA008748.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60120" y="14962866"/>
            <a:ext cx="9966960" cy="1371600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Methods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62520" y="5195857"/>
            <a:ext cx="9966960" cy="1371600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kern="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Introduction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846517" y="23880096"/>
            <a:ext cx="3441032" cy="2887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80216" y="16639475"/>
            <a:ext cx="122185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27% of TCD HCT recipients developed persistent HHV-6 viremia.</a:t>
            </a:r>
          </a:p>
          <a:p>
            <a:pPr marL="514350" indent="-514350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Mismatched donor and CMV R- were predictors for persistent HHV-6 viremia in MV Cox models (P=0.04 for both). </a:t>
            </a:r>
          </a:p>
          <a:p>
            <a:pPr marL="514350" indent="-514350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8% of patients with persistent HHV-6 viremia developed HHV-6 end-organ disease.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Patients with persistent HHV-6 viremia had lower ALC and lower overall survival at 1-year post-HCT compared with patients without persistent HHV6 viremia (P=0.02 for both).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830169" y="27762413"/>
            <a:ext cx="10322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Corresponding author: Genovefa Papanicolaou</a:t>
            </a:r>
          </a:p>
          <a:p>
            <a:pPr marL="514350" indent="-514350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papanicg@mskcc.org</a:t>
            </a:r>
          </a:p>
          <a:p>
            <a:pPr marL="514350" indent="-514350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1275 York Ave, Box 9, New York, NY 10065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4123444" y="5193792"/>
            <a:ext cx="14224413" cy="1621693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27% TCD HCT developed persistent HHV-6 viremia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4211935" y="13594128"/>
            <a:ext cx="14228064" cy="161848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Mismatched donor and CMV R- were predictors of persistent HHV-6 viremia in MV Cox model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12600921" y="22035510"/>
            <a:ext cx="18288000" cy="1621693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Patients with persistent HHV-6 viremia had lower absolute lymphocyte count (ALC) at 1 year post-HCT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31782786" y="15018077"/>
            <a:ext cx="9966960" cy="1371600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34207" y="3752193"/>
            <a:ext cx="699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Poster number: 519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60120" y="24917293"/>
            <a:ext cx="9966960" cy="1371600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Baseline characteristics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C41A9-B9BE-40A4-B244-9D604635C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99"/>
          <a:stretch/>
        </p:blipFill>
        <p:spPr>
          <a:xfrm>
            <a:off x="14152561" y="7144589"/>
            <a:ext cx="8113078" cy="61838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45B100B-807E-40DC-844B-8E5B0F7593EE}"/>
              </a:ext>
            </a:extLst>
          </p:cNvPr>
          <p:cNvSpPr txBox="1"/>
          <p:nvPr/>
        </p:nvSpPr>
        <p:spPr>
          <a:xfrm>
            <a:off x="447816" y="31158842"/>
            <a:ext cx="12374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Underlying diseases: acute leukemia/myelodysplastic syndrome 210 (67%), multiple myeloma 75 (24%), myeloproliferative disorder 24 (8%), nonhematologic malignancies 3 (1%)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F7C307-40D4-4782-A068-5A5D70F70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64"/>
          <a:stretch/>
        </p:blipFill>
        <p:spPr>
          <a:xfrm>
            <a:off x="17222047" y="23867546"/>
            <a:ext cx="9688678" cy="9046836"/>
          </a:xfrm>
          <a:prstGeom prst="rect">
            <a:avLst/>
          </a:prstGeom>
        </p:spPr>
      </p:pic>
      <p:sp>
        <p:nvSpPr>
          <p:cNvPr id="39" name="Rounded Rectangle 85">
            <a:extLst>
              <a:ext uri="{FF2B5EF4-FFF2-40B4-BE49-F238E27FC236}">
                <a16:creationId xmlns:a16="http://schemas.microsoft.com/office/drawing/2014/main" id="{FE82037F-1D01-4905-A19C-6127FBA24F25}"/>
              </a:ext>
            </a:extLst>
          </p:cNvPr>
          <p:cNvSpPr/>
          <p:nvPr/>
        </p:nvSpPr>
        <p:spPr>
          <a:xfrm>
            <a:off x="30332585" y="5193792"/>
            <a:ext cx="12801600" cy="1618488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Persistent HHV-6 viremia was associated with decreased survival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1F5A19-C133-4DF7-A699-7162BFC78B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25"/>
          <a:stretch/>
        </p:blipFill>
        <p:spPr>
          <a:xfrm>
            <a:off x="32035363" y="7064073"/>
            <a:ext cx="8022392" cy="725303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6D61DD1-CC70-42FD-A8F8-15B9AD581AA4}"/>
              </a:ext>
            </a:extLst>
          </p:cNvPr>
          <p:cNvSpPr txBox="1"/>
          <p:nvPr/>
        </p:nvSpPr>
        <p:spPr>
          <a:xfrm>
            <a:off x="22759663" y="7451255"/>
            <a:ext cx="70714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HHV-6 disease: 7 patients (8% with persistent HHV-6 viremia)</a:t>
            </a:r>
          </a:p>
          <a:p>
            <a:pPr>
              <a:buNone/>
            </a:pP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Encephalitis: 1</a:t>
            </a:r>
          </a:p>
          <a:p>
            <a:pPr marL="514350" indent="-51435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Pneumonitis: 4</a:t>
            </a:r>
          </a:p>
          <a:p>
            <a:pPr marL="514350" indent="-51435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Organizing pneumonia: 2</a:t>
            </a:r>
          </a:p>
          <a:p>
            <a:pPr marL="514350" indent="-514350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36FD5ED-CA16-4765-88E1-14C1750A8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54278"/>
              </p:ext>
            </p:extLst>
          </p:nvPr>
        </p:nvGraphicFramePr>
        <p:xfrm>
          <a:off x="560439" y="26609747"/>
          <a:ext cx="11382315" cy="4480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74401">
                  <a:extLst>
                    <a:ext uri="{9D8B030D-6E8A-4147-A177-3AD203B41FA5}">
                      <a16:colId xmlns:a16="http://schemas.microsoft.com/office/drawing/2014/main" val="17337549"/>
                    </a:ext>
                  </a:extLst>
                </a:gridCol>
                <a:gridCol w="3478237">
                  <a:extLst>
                    <a:ext uri="{9D8B030D-6E8A-4147-A177-3AD203B41FA5}">
                      <a16:colId xmlns:a16="http://schemas.microsoft.com/office/drawing/2014/main" val="875894159"/>
                    </a:ext>
                  </a:extLst>
                </a:gridCol>
                <a:gridCol w="4029677">
                  <a:extLst>
                    <a:ext uri="{9D8B030D-6E8A-4147-A177-3AD203B41FA5}">
                      <a16:colId xmlns:a16="http://schemas.microsoft.com/office/drawing/2014/main" val="23954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(%) = 312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7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54.8 (21.7 – 73.3)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33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 (59%)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8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 (83%)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15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CMV serology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184 (59%)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1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 (41%)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16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Acute GVHD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 (17%)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6154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74CDF98-FF74-44E9-8D7A-E2B6966BD98D}"/>
              </a:ext>
            </a:extLst>
          </p:cNvPr>
          <p:cNvSpPr txBox="1"/>
          <p:nvPr/>
        </p:nvSpPr>
        <p:spPr>
          <a:xfrm>
            <a:off x="14459221" y="19931749"/>
            <a:ext cx="14384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Age, sex, underlying diseases, total body irradiation, donor type, recipient CMV serology, and GVHD were evaluated in the Cox proportional model. Significant results are shown.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49EFB-D74A-4295-BC5E-5D32CECE5751}"/>
              </a:ext>
            </a:extLst>
          </p:cNvPr>
          <p:cNvSpPr/>
          <p:nvPr/>
        </p:nvSpPr>
        <p:spPr bwMode="auto">
          <a:xfrm>
            <a:off x="19306900" y="8699865"/>
            <a:ext cx="2899954" cy="357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HHV-6 viremia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F35D91-8412-4C31-BFB2-92C3EFC578F6}"/>
              </a:ext>
            </a:extLst>
          </p:cNvPr>
          <p:cNvSpPr/>
          <p:nvPr/>
        </p:nvSpPr>
        <p:spPr bwMode="auto">
          <a:xfrm>
            <a:off x="19302544" y="10054046"/>
            <a:ext cx="3263436" cy="357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Persistent HHV-6 viremia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0439" y="16502504"/>
            <a:ext cx="12040482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Recipients with TCD HCT between 2012 and 2016 at MSKCC. </a:t>
            </a:r>
          </a:p>
          <a:p>
            <a:pPr marL="514350" indent="-514350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CD34</a:t>
            </a:r>
            <a:r>
              <a:rPr lang="en-US" sz="32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selection was performed by the CliniMACS CD34 Reagent system 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Miltenyi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Biotec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Germany). </a:t>
            </a:r>
          </a:p>
          <a:p>
            <a:pPr marL="514350" indent="-514350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Routine monitoring for HHV-6 by quantitative PCR in plasma started on day+14 post-HCT (D+14) and through D+100.  </a:t>
            </a:r>
          </a:p>
          <a:p>
            <a:pPr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HHV-6 viremia was defined as ≥1 HHV-6 viral load &gt;limit of quantification.</a:t>
            </a:r>
          </a:p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Persistent HHV-6 viremia was defined as ≥2 consecutive viral loads ≥500 copies/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mL.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2064" indent="-514350"/>
            <a:r>
              <a:rPr lang="en-US" sz="3200" dirty="0">
                <a:latin typeface="Arial" pitchFamily="34" charset="0"/>
                <a:cs typeface="Arial" pitchFamily="34" charset="0"/>
              </a:rPr>
              <a:t>Cox proportional model was used to examine the risk factors </a:t>
            </a:r>
          </a:p>
          <a:p>
            <a:pPr marL="512064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of persistent HHV-6 viremia and 1-year overall survival was</a:t>
            </a:r>
          </a:p>
          <a:p>
            <a:pPr marL="512064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estimated by Kaplan-Meier method.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D0002E-07A4-40BF-BCFB-14DDC0264D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90" r="5647"/>
          <a:stretch/>
        </p:blipFill>
        <p:spPr>
          <a:xfrm>
            <a:off x="14208541" y="15502000"/>
            <a:ext cx="13780054" cy="373127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455987F-E5EC-460E-B3CF-4AF952D89834}"/>
              </a:ext>
            </a:extLst>
          </p:cNvPr>
          <p:cNvSpPr/>
          <p:nvPr/>
        </p:nvSpPr>
        <p:spPr bwMode="auto">
          <a:xfrm>
            <a:off x="19904956" y="15835529"/>
            <a:ext cx="2899954" cy="357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P=0.04</a:t>
            </a:r>
            <a:endParaRPr kumimoji="0" 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4A22D-F8E9-4174-9055-CD9F01198EDD}"/>
              </a:ext>
            </a:extLst>
          </p:cNvPr>
          <p:cNvSpPr/>
          <p:nvPr/>
        </p:nvSpPr>
        <p:spPr bwMode="auto">
          <a:xfrm>
            <a:off x="18546604" y="17120989"/>
            <a:ext cx="2899954" cy="357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P=0.04</a:t>
            </a:r>
            <a:endParaRPr kumimoji="0" 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9144" rIns="27432" bIns="9144" numCol="1" anchor="t" anchorCtr="0" compatLnSpc="1">
        <a:prstTxWarp prst="textNoShape">
          <a:avLst/>
        </a:prstTxWarp>
        <a:spAutoFit/>
      </a:bodyPr>
      <a:lstStyle>
        <a:defPPr marL="174625" marR="0" indent="-174625" algn="l" defTabSz="2000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9144" rIns="27432" bIns="9144" numCol="1" anchor="t" anchorCtr="0" compatLnSpc="1">
        <a:prstTxWarp prst="textNoShape">
          <a:avLst/>
        </a:prstTxWarp>
        <a:spAutoFit/>
      </a:bodyPr>
      <a:lstStyle>
        <a:defPPr marL="174625" marR="0" indent="-174625" algn="l" defTabSz="2000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625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Corbel</vt:lpstr>
      <vt:lpstr>Georgia</vt:lpstr>
      <vt:lpstr>Times New Roman</vt:lpstr>
      <vt:lpstr>Default Design</vt:lpstr>
      <vt:lpstr>The impact of HHV-6 in recipients of ex vivo T-cell depleted hematopoietic cell transplant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2015-11-13T21:36:03Z</dcterms:created>
  <dcterms:modified xsi:type="dcterms:W3CDTF">2020-01-08T19:51:23Z</dcterms:modified>
</cp:coreProperties>
</file>