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
  </p:notesMasterIdLst>
  <p:handoutMasterIdLst>
    <p:handoutMasterId r:id="rId4"/>
  </p:handoutMasterIdLst>
  <p:sldIdLst>
    <p:sldId id="261" r:id="rId2"/>
  </p:sldIdLst>
  <p:sldSz cx="43891200" cy="32918400"/>
  <p:notesSz cx="14782800" cy="9296400"/>
  <p:defaultTextStyle>
    <a:defPPr>
      <a:defRPr lang="en-US"/>
    </a:defPPr>
    <a:lvl1pPr algn="l" rtl="0" fontAlgn="base">
      <a:spcBef>
        <a:spcPct val="0"/>
      </a:spcBef>
      <a:spcAft>
        <a:spcPct val="0"/>
      </a:spcAft>
      <a:buChar char="•"/>
      <a:defRPr sz="2800" kern="1200">
        <a:solidFill>
          <a:schemeClr val="tx1"/>
        </a:solidFill>
        <a:latin typeface="Times New Roman" pitchFamily="18" charset="0"/>
        <a:ea typeface="+mn-ea"/>
        <a:cs typeface="+mn-cs"/>
      </a:defRPr>
    </a:lvl1pPr>
    <a:lvl2pPr marL="914400" algn="l" rtl="0" fontAlgn="base">
      <a:spcBef>
        <a:spcPct val="0"/>
      </a:spcBef>
      <a:spcAft>
        <a:spcPct val="0"/>
      </a:spcAft>
      <a:buChar char="•"/>
      <a:defRPr sz="2800" kern="1200">
        <a:solidFill>
          <a:schemeClr val="tx1"/>
        </a:solidFill>
        <a:latin typeface="Times New Roman" pitchFamily="18" charset="0"/>
        <a:ea typeface="+mn-ea"/>
        <a:cs typeface="+mn-cs"/>
      </a:defRPr>
    </a:lvl2pPr>
    <a:lvl3pPr marL="1828800" algn="l" rtl="0" fontAlgn="base">
      <a:spcBef>
        <a:spcPct val="0"/>
      </a:spcBef>
      <a:spcAft>
        <a:spcPct val="0"/>
      </a:spcAft>
      <a:buChar char="•"/>
      <a:defRPr sz="2800" kern="1200">
        <a:solidFill>
          <a:schemeClr val="tx1"/>
        </a:solidFill>
        <a:latin typeface="Times New Roman" pitchFamily="18" charset="0"/>
        <a:ea typeface="+mn-ea"/>
        <a:cs typeface="+mn-cs"/>
      </a:defRPr>
    </a:lvl3pPr>
    <a:lvl4pPr marL="2743200" algn="l" rtl="0" fontAlgn="base">
      <a:spcBef>
        <a:spcPct val="0"/>
      </a:spcBef>
      <a:spcAft>
        <a:spcPct val="0"/>
      </a:spcAft>
      <a:buChar char="•"/>
      <a:defRPr sz="2800" kern="1200">
        <a:solidFill>
          <a:schemeClr val="tx1"/>
        </a:solidFill>
        <a:latin typeface="Times New Roman" pitchFamily="18" charset="0"/>
        <a:ea typeface="+mn-ea"/>
        <a:cs typeface="+mn-cs"/>
      </a:defRPr>
    </a:lvl4pPr>
    <a:lvl5pPr marL="3657600" algn="l" rtl="0" fontAlgn="base">
      <a:spcBef>
        <a:spcPct val="0"/>
      </a:spcBef>
      <a:spcAft>
        <a:spcPct val="0"/>
      </a:spcAft>
      <a:buChar char="•"/>
      <a:defRPr sz="2800" kern="1200">
        <a:solidFill>
          <a:schemeClr val="tx1"/>
        </a:solidFill>
        <a:latin typeface="Times New Roman" pitchFamily="18" charset="0"/>
        <a:ea typeface="+mn-ea"/>
        <a:cs typeface="+mn-cs"/>
      </a:defRPr>
    </a:lvl5pPr>
    <a:lvl6pPr marL="4572000" algn="l" defTabSz="1828800" rtl="0" eaLnBrk="1" latinLnBrk="0" hangingPunct="1">
      <a:defRPr sz="2800" kern="1200">
        <a:solidFill>
          <a:schemeClr val="tx1"/>
        </a:solidFill>
        <a:latin typeface="Times New Roman" pitchFamily="18" charset="0"/>
        <a:ea typeface="+mn-ea"/>
        <a:cs typeface="+mn-cs"/>
      </a:defRPr>
    </a:lvl6pPr>
    <a:lvl7pPr marL="5486400" algn="l" defTabSz="1828800" rtl="0" eaLnBrk="1" latinLnBrk="0" hangingPunct="1">
      <a:defRPr sz="2800" kern="1200">
        <a:solidFill>
          <a:schemeClr val="tx1"/>
        </a:solidFill>
        <a:latin typeface="Times New Roman" pitchFamily="18" charset="0"/>
        <a:ea typeface="+mn-ea"/>
        <a:cs typeface="+mn-cs"/>
      </a:defRPr>
    </a:lvl7pPr>
    <a:lvl8pPr marL="6400800" algn="l" defTabSz="1828800" rtl="0" eaLnBrk="1" latinLnBrk="0" hangingPunct="1">
      <a:defRPr sz="2800" kern="1200">
        <a:solidFill>
          <a:schemeClr val="tx1"/>
        </a:solidFill>
        <a:latin typeface="Times New Roman" pitchFamily="18" charset="0"/>
        <a:ea typeface="+mn-ea"/>
        <a:cs typeface="+mn-cs"/>
      </a:defRPr>
    </a:lvl8pPr>
    <a:lvl9pPr marL="7315200" algn="l" defTabSz="18288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4292">
          <p15:clr>
            <a:srgbClr val="A4A3A4"/>
          </p15:clr>
        </p15:guide>
        <p15:guide id="2" orient="horz" pos="3080">
          <p15:clr>
            <a:srgbClr val="A4A3A4"/>
          </p15:clr>
        </p15:guide>
        <p15:guide id="3" orient="horz" pos="3926">
          <p15:clr>
            <a:srgbClr val="A4A3A4"/>
          </p15:clr>
        </p15:guide>
        <p15:guide id="4" pos="20203">
          <p15:clr>
            <a:srgbClr val="A4A3A4"/>
          </p15:clr>
        </p15:guide>
        <p15:guide id="5" pos="26778">
          <p15:clr>
            <a:srgbClr val="A4A3A4"/>
          </p15:clr>
        </p15:guide>
        <p15:guide id="6" pos="14007">
          <p15:clr>
            <a:srgbClr val="A4A3A4"/>
          </p15:clr>
        </p15:guide>
        <p15:guide id="7" pos="6955">
          <p15:clr>
            <a:srgbClr val="A4A3A4"/>
          </p15:clr>
        </p15:guide>
        <p15:guide id="8" pos="13607">
          <p15:clr>
            <a:srgbClr val="A4A3A4"/>
          </p15:clr>
        </p15:guide>
        <p15:guide id="9" pos="7426">
          <p15:clr>
            <a:srgbClr val="A4A3A4"/>
          </p15:clr>
        </p15:guide>
        <p15:guide id="10" pos="20603">
          <p15:clr>
            <a:srgbClr val="A4A3A4"/>
          </p15:clr>
        </p15:guide>
        <p15:guide id="11" pos="8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78B3"/>
    <a:srgbClr val="E04E20"/>
    <a:srgbClr val="2986E2"/>
    <a:srgbClr val="00A5D8"/>
    <a:srgbClr val="CCFFFF"/>
    <a:srgbClr val="64E4FE"/>
    <a:srgbClr val="7EC8E4"/>
    <a:srgbClr val="C1F5FF"/>
    <a:srgbClr val="9966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54" autoAdjust="0"/>
    <p:restoredTop sz="95748" autoAdjust="0"/>
  </p:normalViewPr>
  <p:slideViewPr>
    <p:cSldViewPr snapToGrid="0">
      <p:cViewPr>
        <p:scale>
          <a:sx n="52" d="100"/>
          <a:sy n="52" d="100"/>
        </p:scale>
        <p:origin x="144" y="112"/>
      </p:cViewPr>
      <p:guideLst>
        <p:guide orient="horz" pos="4292"/>
        <p:guide orient="horz" pos="3080"/>
        <p:guide orient="horz" pos="3926"/>
        <p:guide pos="20203"/>
        <p:guide pos="26778"/>
        <p:guide pos="14007"/>
        <p:guide pos="6955"/>
        <p:guide pos="13607"/>
        <p:guide pos="7426"/>
        <p:guide pos="20603"/>
        <p:guide pos="826"/>
      </p:guideLst>
    </p:cSldViewPr>
  </p:slideViewPr>
  <p:outlineViewPr>
    <p:cViewPr>
      <p:scale>
        <a:sx n="33" d="100"/>
        <a:sy n="33" d="100"/>
      </p:scale>
      <p:origin x="0" y="888"/>
    </p:cViewPr>
  </p:outlineViewPr>
  <p:notesTextViewPr>
    <p:cViewPr>
      <p:scale>
        <a:sx n="150" d="100"/>
        <a:sy n="15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6408999" cy="465242"/>
          </a:xfrm>
          <a:prstGeom prst="rect">
            <a:avLst/>
          </a:prstGeom>
          <a:noFill/>
          <a:ln w="9525">
            <a:noFill/>
            <a:miter lim="800000"/>
            <a:headEnd/>
            <a:tailEnd/>
          </a:ln>
          <a:effectLst/>
        </p:spPr>
        <p:txBody>
          <a:bodyPr vert="horz" wrap="square" lIns="117756" tIns="58879" rIns="117756" bIns="58879" numCol="1" anchor="t" anchorCtr="0" compatLnSpc="1">
            <a:prstTxWarp prst="textNoShape">
              <a:avLst/>
            </a:prstTxWarp>
          </a:bodyPr>
          <a:lstStyle>
            <a:lvl1pPr defTabSz="1177677">
              <a:buFontTx/>
              <a:buNone/>
              <a:defRPr sz="1500"/>
            </a:lvl1pPr>
          </a:lstStyle>
          <a:p>
            <a:pPr>
              <a:defRPr/>
            </a:pPr>
            <a:endParaRPr lang="en-US"/>
          </a:p>
        </p:txBody>
      </p:sp>
      <p:sp>
        <p:nvSpPr>
          <p:cNvPr id="3075" name="Rectangle 3"/>
          <p:cNvSpPr>
            <a:spLocks noGrp="1" noChangeArrowheads="1"/>
          </p:cNvSpPr>
          <p:nvPr>
            <p:ph type="dt" sz="quarter" idx="1"/>
          </p:nvPr>
        </p:nvSpPr>
        <p:spPr bwMode="auto">
          <a:xfrm>
            <a:off x="8371853" y="0"/>
            <a:ext cx="6408999" cy="465242"/>
          </a:xfrm>
          <a:prstGeom prst="rect">
            <a:avLst/>
          </a:prstGeom>
          <a:noFill/>
          <a:ln w="9525">
            <a:noFill/>
            <a:miter lim="800000"/>
            <a:headEnd/>
            <a:tailEnd/>
          </a:ln>
          <a:effectLst/>
        </p:spPr>
        <p:txBody>
          <a:bodyPr vert="horz" wrap="square" lIns="117756" tIns="58879" rIns="117756" bIns="58879" numCol="1" anchor="t" anchorCtr="0" compatLnSpc="1">
            <a:prstTxWarp prst="textNoShape">
              <a:avLst/>
            </a:prstTxWarp>
          </a:bodyPr>
          <a:lstStyle>
            <a:lvl1pPr algn="r" defTabSz="1177677">
              <a:buFontTx/>
              <a:buNone/>
              <a:defRPr sz="1500"/>
            </a:lvl1pPr>
          </a:lstStyle>
          <a:p>
            <a:pPr>
              <a:defRPr/>
            </a:pPr>
            <a:endParaRPr lang="en-US"/>
          </a:p>
        </p:txBody>
      </p:sp>
      <p:sp>
        <p:nvSpPr>
          <p:cNvPr id="3076" name="Rectangle 4"/>
          <p:cNvSpPr>
            <a:spLocks noGrp="1" noChangeArrowheads="1"/>
          </p:cNvSpPr>
          <p:nvPr>
            <p:ph type="ftr" sz="quarter" idx="2"/>
          </p:nvPr>
        </p:nvSpPr>
        <p:spPr bwMode="auto">
          <a:xfrm>
            <a:off x="0" y="8829054"/>
            <a:ext cx="6408999" cy="465242"/>
          </a:xfrm>
          <a:prstGeom prst="rect">
            <a:avLst/>
          </a:prstGeom>
          <a:noFill/>
          <a:ln w="9525">
            <a:noFill/>
            <a:miter lim="800000"/>
            <a:headEnd/>
            <a:tailEnd/>
          </a:ln>
          <a:effectLst/>
        </p:spPr>
        <p:txBody>
          <a:bodyPr vert="horz" wrap="square" lIns="117756" tIns="58879" rIns="117756" bIns="58879" numCol="1" anchor="b" anchorCtr="0" compatLnSpc="1">
            <a:prstTxWarp prst="textNoShape">
              <a:avLst/>
            </a:prstTxWarp>
          </a:bodyPr>
          <a:lstStyle>
            <a:lvl1pPr defTabSz="1177677">
              <a:buFontTx/>
              <a:buNone/>
              <a:defRPr sz="1500"/>
            </a:lvl1pPr>
          </a:lstStyle>
          <a:p>
            <a:pPr>
              <a:defRPr/>
            </a:pPr>
            <a:endParaRPr lang="en-US"/>
          </a:p>
        </p:txBody>
      </p:sp>
      <p:sp>
        <p:nvSpPr>
          <p:cNvPr id="3077" name="Rectangle 5"/>
          <p:cNvSpPr>
            <a:spLocks noGrp="1" noChangeArrowheads="1"/>
          </p:cNvSpPr>
          <p:nvPr>
            <p:ph type="sldNum" sz="quarter" idx="3"/>
          </p:nvPr>
        </p:nvSpPr>
        <p:spPr bwMode="auto">
          <a:xfrm>
            <a:off x="8371853" y="8829054"/>
            <a:ext cx="6408999" cy="465242"/>
          </a:xfrm>
          <a:prstGeom prst="rect">
            <a:avLst/>
          </a:prstGeom>
          <a:noFill/>
          <a:ln w="9525">
            <a:noFill/>
            <a:miter lim="800000"/>
            <a:headEnd/>
            <a:tailEnd/>
          </a:ln>
          <a:effectLst/>
        </p:spPr>
        <p:txBody>
          <a:bodyPr vert="horz" wrap="square" lIns="117756" tIns="58879" rIns="117756" bIns="58879" numCol="1" anchor="b" anchorCtr="0" compatLnSpc="1">
            <a:prstTxWarp prst="textNoShape">
              <a:avLst/>
            </a:prstTxWarp>
          </a:bodyPr>
          <a:lstStyle>
            <a:lvl1pPr algn="r" defTabSz="1177677">
              <a:buFontTx/>
              <a:buNone/>
              <a:defRPr sz="1500"/>
            </a:lvl1pPr>
          </a:lstStyle>
          <a:p>
            <a:pPr>
              <a:defRPr/>
            </a:pPr>
            <a:fld id="{9EC05B92-0DF3-4B8D-B70F-0DFB8DE8AAD7}" type="slidenum">
              <a:rPr lang="en-US"/>
              <a:pPr>
                <a:defRPr/>
              </a:pPr>
              <a:t>‹#›</a:t>
            </a:fld>
            <a:endParaRPr lang="en-US"/>
          </a:p>
        </p:txBody>
      </p:sp>
    </p:spTree>
    <p:extLst>
      <p:ext uri="{BB962C8B-B14F-4D97-AF65-F5344CB8AC3E}">
        <p14:creationId xmlns:p14="http://schemas.microsoft.com/office/powerpoint/2010/main" val="2123645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40556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8374063" y="0"/>
            <a:ext cx="6405562" cy="465138"/>
          </a:xfrm>
          <a:prstGeom prst="rect">
            <a:avLst/>
          </a:prstGeom>
        </p:spPr>
        <p:txBody>
          <a:bodyPr vert="horz" lIns="91440" tIns="45720" rIns="91440" bIns="45720" rtlCol="0"/>
          <a:lstStyle>
            <a:lvl1pPr algn="r">
              <a:defRPr sz="1200"/>
            </a:lvl1pPr>
          </a:lstStyle>
          <a:p>
            <a:fld id="{5A7AF8AB-95F9-44A5-9239-F15C784EB857}" type="datetimeFigureOut">
              <a:rPr lang="en-US" smtClean="0"/>
              <a:pPr/>
              <a:t>9/29/21</a:t>
            </a:fld>
            <a:endParaRPr lang="en-US"/>
          </a:p>
        </p:txBody>
      </p:sp>
      <p:sp>
        <p:nvSpPr>
          <p:cNvPr id="4" name="Slide Image Placeholder 3"/>
          <p:cNvSpPr>
            <a:spLocks noGrp="1" noRot="1" noChangeAspect="1"/>
          </p:cNvSpPr>
          <p:nvPr>
            <p:ph type="sldImg" idx="2"/>
          </p:nvPr>
        </p:nvSpPr>
        <p:spPr>
          <a:xfrm>
            <a:off x="50673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477963" y="4416425"/>
            <a:ext cx="11826875" cy="41830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6405563"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8374063" y="8829675"/>
            <a:ext cx="6405562" cy="465138"/>
          </a:xfrm>
          <a:prstGeom prst="rect">
            <a:avLst/>
          </a:prstGeom>
        </p:spPr>
        <p:txBody>
          <a:bodyPr vert="horz" lIns="91440" tIns="45720" rIns="91440" bIns="45720" rtlCol="0" anchor="b"/>
          <a:lstStyle>
            <a:lvl1pPr algn="r">
              <a:defRPr sz="1200"/>
            </a:lvl1pPr>
          </a:lstStyle>
          <a:p>
            <a:fld id="{01447DA7-E14A-49E4-8F81-A5076E336FB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1447DA7-E14A-49E4-8F81-A5076E336FB2}"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093115" y="693103"/>
            <a:ext cx="37305343" cy="1177246"/>
          </a:xfrm>
          <a:prstGeom prst="rect">
            <a:avLst/>
          </a:prstGeom>
        </p:spPr>
        <p:txBody>
          <a:bodyPr/>
          <a:lstStyle/>
          <a:p>
            <a:r>
              <a:rPr lang="en-US" dirty="0"/>
              <a:t>Click to edit Master title style</a:t>
            </a:r>
          </a:p>
        </p:txBody>
      </p:sp>
      <p:sp>
        <p:nvSpPr>
          <p:cNvPr id="9" name="Text Placeholder 8"/>
          <p:cNvSpPr>
            <a:spLocks noGrp="1"/>
          </p:cNvSpPr>
          <p:nvPr>
            <p:ph type="body" sz="quarter" idx="13"/>
          </p:nvPr>
        </p:nvSpPr>
        <p:spPr>
          <a:xfrm>
            <a:off x="12499975" y="2398808"/>
            <a:ext cx="14713664" cy="1269529"/>
          </a:xfrm>
          <a:prstGeom prst="rect">
            <a:avLst/>
          </a:prstGeom>
        </p:spPr>
        <p:txBody>
          <a:bodyPr/>
          <a:lstStyle>
            <a:lvl1pPr>
              <a:defRPr sz="6000"/>
            </a:lvl1pPr>
          </a:lstStyle>
          <a:p>
            <a:pPr lvl="0"/>
            <a:r>
              <a:rPr lang="en-US" dirty="0"/>
              <a:t>Click to edit Master text styles</a:t>
            </a:r>
          </a:p>
        </p:txBody>
      </p:sp>
      <p:sp>
        <p:nvSpPr>
          <p:cNvPr id="11" name="Text Placeholder 10"/>
          <p:cNvSpPr>
            <a:spLocks noGrp="1"/>
          </p:cNvSpPr>
          <p:nvPr>
            <p:ph type="body" sz="quarter" idx="14"/>
          </p:nvPr>
        </p:nvSpPr>
        <p:spPr>
          <a:xfrm>
            <a:off x="12499975" y="3382217"/>
            <a:ext cx="14530618" cy="1270650"/>
          </a:xfrm>
          <a:prstGeom prst="rect">
            <a:avLst/>
          </a:prstGeom>
        </p:spPr>
        <p:txBody>
          <a:bodyPr/>
          <a:lstStyle>
            <a:lvl1pPr>
              <a:buFontTx/>
              <a:buNone/>
              <a:defRPr sz="6000"/>
            </a:lvl1pPr>
            <a:lvl2pPr>
              <a:buFontTx/>
              <a:buNone/>
              <a:defRPr/>
            </a:lvl2pPr>
          </a:lstStyle>
          <a:p>
            <a:pPr lvl="0"/>
            <a:r>
              <a:rPr lang="en-US" dirty="0"/>
              <a:t>Click to edit Master text styles</a:t>
            </a:r>
            <a:br>
              <a:rPr lang="en-US" dirty="0"/>
            </a:br>
            <a:endParaRPr lang="en-US" dirty="0"/>
          </a:p>
        </p:txBody>
      </p:sp>
      <p:sp>
        <p:nvSpPr>
          <p:cNvPr id="15" name="Text Placeholder 14"/>
          <p:cNvSpPr>
            <a:spLocks noGrp="1"/>
          </p:cNvSpPr>
          <p:nvPr>
            <p:ph type="body" sz="quarter" idx="16"/>
          </p:nvPr>
        </p:nvSpPr>
        <p:spPr>
          <a:xfrm>
            <a:off x="1312863" y="5470525"/>
            <a:ext cx="9728200" cy="914400"/>
          </a:xfrm>
          <a:prstGeom prst="rect">
            <a:avLst/>
          </a:prstGeom>
        </p:spPr>
        <p:txBody>
          <a:bodyPr vert="horz" anchor="b" anchorCtr="0"/>
          <a:lstStyle>
            <a:lvl1pPr>
              <a:defRPr sz="5400">
                <a:solidFill>
                  <a:srgbClr val="0778B3"/>
                </a:solidFill>
              </a:defRPr>
            </a:lvl1pPr>
          </a:lstStyle>
          <a:p>
            <a:pPr lvl="0"/>
            <a:r>
              <a:rPr lang="en-US" dirty="0"/>
              <a:t>Click to edit Master text styles</a:t>
            </a:r>
          </a:p>
        </p:txBody>
      </p:sp>
      <p:sp>
        <p:nvSpPr>
          <p:cNvPr id="17" name="Text Placeholder 16"/>
          <p:cNvSpPr>
            <a:spLocks noGrp="1"/>
          </p:cNvSpPr>
          <p:nvPr>
            <p:ph type="body" sz="quarter" idx="17"/>
          </p:nvPr>
        </p:nvSpPr>
        <p:spPr>
          <a:xfrm>
            <a:off x="1311275" y="6813550"/>
            <a:ext cx="9729788" cy="1600200"/>
          </a:xfrm>
          <a:prstGeom prst="rect">
            <a:avLst/>
          </a:prstGeom>
        </p:spPr>
        <p:txBody>
          <a:bodyPr vert="horz" anchor="t" anchorCtr="0"/>
          <a:lstStyle>
            <a:lvl1pPr>
              <a:defRPr sz="3600" b="0">
                <a:latin typeface="Georgia"/>
                <a:cs typeface="Georgia"/>
              </a:defRPr>
            </a:lvl1pPr>
          </a:lstStyle>
          <a:p>
            <a:pPr lvl="0"/>
            <a:r>
              <a:rPr lang="en-US" dirty="0"/>
              <a:t>Click to edit Master text styles</a:t>
            </a:r>
          </a:p>
        </p:txBody>
      </p:sp>
    </p:spTree>
    <p:extLst>
      <p:ext uri="{BB962C8B-B14F-4D97-AF65-F5344CB8AC3E}">
        <p14:creationId xmlns:p14="http://schemas.microsoft.com/office/powerpoint/2010/main" val="21425052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bwMode="auto">
          <a:xfrm>
            <a:off x="11788775" y="0"/>
            <a:ext cx="32102425" cy="4926014"/>
          </a:xfrm>
          <a:prstGeom prst="rect">
            <a:avLst/>
          </a:prstGeom>
          <a:solidFill>
            <a:srgbClr val="7EC8E4"/>
          </a:solidFill>
          <a:ln w="9525" cap="flat" cmpd="sng" algn="ctr">
            <a:noFill/>
            <a:prstDash val="solid"/>
            <a:round/>
            <a:headEnd type="none" w="med" len="med"/>
            <a:tailEnd type="none" w="med" len="med"/>
          </a:ln>
          <a:effectLst/>
        </p:spPr>
        <p:txBody>
          <a:bodyPr vert="horz" wrap="square" lIns="27432" tIns="9144" rIns="27432" bIns="9144" numCol="1" rtlCol="0" anchor="t" anchorCtr="0" compatLnSpc="1">
            <a:prstTxWarp prst="textNoShape">
              <a:avLst/>
            </a:prstTxWarp>
            <a:spAutoFit/>
          </a:bodyPr>
          <a:lstStyle/>
          <a:p>
            <a:pPr marL="174625" marR="0" indent="-174625" algn="l" defTabSz="200025" rtl="0" eaLnBrk="1" fontAlgn="base" latinLnBrk="0" hangingPunct="1">
              <a:lnSpc>
                <a:spcPct val="100000"/>
              </a:lnSpc>
              <a:spcBef>
                <a:spcPct val="0"/>
              </a:spcBef>
              <a:spcAft>
                <a:spcPct val="0"/>
              </a:spcAft>
              <a:buClrTx/>
              <a:buSzTx/>
              <a:buFontTx/>
              <a:buChar char="•"/>
              <a:tabLst/>
            </a:pPr>
            <a:endParaRPr kumimoji="0" lang="en-US" sz="1400" b="0" i="0" u="none" strike="noStrike" cap="none" normalizeH="0" baseline="0">
              <a:ln>
                <a:noFill/>
              </a:ln>
              <a:solidFill>
                <a:schemeClr val="tx1"/>
              </a:solidFill>
              <a:effectLst/>
              <a:latin typeface="Times New Roman" pitchFamily="18" charset="0"/>
            </a:endParaRPr>
          </a:p>
        </p:txBody>
      </p:sp>
      <p:sp>
        <p:nvSpPr>
          <p:cNvPr id="8" name="Rectangle 7"/>
          <p:cNvSpPr/>
          <p:nvPr userDrawn="1"/>
        </p:nvSpPr>
        <p:spPr bwMode="auto">
          <a:xfrm>
            <a:off x="0" y="-1"/>
            <a:ext cx="11404600" cy="4926014"/>
          </a:xfrm>
          <a:prstGeom prst="rect">
            <a:avLst/>
          </a:prstGeom>
          <a:solidFill>
            <a:srgbClr val="0778B3"/>
          </a:solidFill>
          <a:ln w="9525" cap="flat" cmpd="sng" algn="ctr">
            <a:noFill/>
            <a:prstDash val="solid"/>
            <a:round/>
            <a:headEnd type="none" w="med" len="med"/>
            <a:tailEnd type="none" w="med" len="med"/>
          </a:ln>
          <a:effectLst/>
        </p:spPr>
        <p:txBody>
          <a:bodyPr vert="horz" wrap="square" lIns="27432" tIns="9144" rIns="27432" bIns="9144" numCol="1" rtlCol="0" anchor="t" anchorCtr="0" compatLnSpc="1">
            <a:prstTxWarp prst="textNoShape">
              <a:avLst/>
            </a:prstTxWarp>
            <a:spAutoFit/>
          </a:bodyPr>
          <a:lstStyle/>
          <a:p>
            <a:pPr marL="174625" marR="0" indent="-174625" algn="l" defTabSz="200025" rtl="0" eaLnBrk="1" fontAlgn="base" latinLnBrk="0" hangingPunct="1">
              <a:lnSpc>
                <a:spcPct val="100000"/>
              </a:lnSpc>
              <a:spcBef>
                <a:spcPct val="0"/>
              </a:spcBef>
              <a:spcAft>
                <a:spcPct val="0"/>
              </a:spcAft>
              <a:buClrTx/>
              <a:buSzTx/>
              <a:buFontTx/>
              <a:buChar char="•"/>
              <a:tabLst/>
            </a:pPr>
            <a:endParaRPr kumimoji="0" lang="en-US" sz="1400" b="0" i="0" u="none" strike="noStrike" cap="none" normalizeH="0" baseline="0">
              <a:ln>
                <a:noFill/>
              </a:ln>
              <a:solidFill>
                <a:schemeClr val="tx1"/>
              </a:solidFill>
              <a:effectLst/>
              <a:latin typeface="Times New Roman" pitchFamily="18" charset="0"/>
            </a:endParaRPr>
          </a:p>
        </p:txBody>
      </p:sp>
      <p:sp>
        <p:nvSpPr>
          <p:cNvPr id="10" name="Rectangle 9"/>
          <p:cNvSpPr/>
          <p:nvPr userDrawn="1"/>
        </p:nvSpPr>
        <p:spPr bwMode="auto">
          <a:xfrm>
            <a:off x="11041063" y="0"/>
            <a:ext cx="747712" cy="4926013"/>
          </a:xfrm>
          <a:prstGeom prst="rect">
            <a:avLst/>
          </a:prstGeom>
          <a:solidFill>
            <a:srgbClr val="00A5D8"/>
          </a:solidFill>
          <a:ln w="9525" cap="flat" cmpd="sng" algn="ctr">
            <a:noFill/>
            <a:prstDash val="solid"/>
            <a:round/>
            <a:headEnd type="none" w="med" len="med"/>
            <a:tailEnd type="none" w="med" len="med"/>
          </a:ln>
          <a:effectLst/>
        </p:spPr>
        <p:txBody>
          <a:bodyPr vert="horz" wrap="square" lIns="27432" tIns="9144" rIns="27432" bIns="9144" numCol="1" rtlCol="0" anchor="t" anchorCtr="0" compatLnSpc="1">
            <a:prstTxWarp prst="textNoShape">
              <a:avLst/>
            </a:prstTxWarp>
            <a:spAutoFit/>
          </a:bodyPr>
          <a:lstStyle/>
          <a:p>
            <a:pPr marL="174625" marR="0" indent="-174625" algn="l" defTabSz="200025" rtl="0" eaLnBrk="1" fontAlgn="base" latinLnBrk="0" hangingPunct="1">
              <a:lnSpc>
                <a:spcPct val="100000"/>
              </a:lnSpc>
              <a:spcBef>
                <a:spcPct val="0"/>
              </a:spcBef>
              <a:spcAft>
                <a:spcPct val="0"/>
              </a:spcAft>
              <a:buClrTx/>
              <a:buSzTx/>
              <a:buFontTx/>
              <a:buChar char="•"/>
              <a:tabLst/>
            </a:pPr>
            <a:endParaRPr kumimoji="0" lang="en-US" sz="1400" b="0" i="0" u="none" strike="noStrike" cap="none" normalizeH="0" baseline="0">
              <a:ln>
                <a:noFill/>
              </a:ln>
              <a:solidFill>
                <a:schemeClr val="tx1"/>
              </a:solidFill>
              <a:effectLst/>
              <a:latin typeface="Times New Roman" pitchFamily="18" charset="0"/>
            </a:endParaRPr>
          </a:p>
        </p:txBody>
      </p:sp>
      <p:pic>
        <p:nvPicPr>
          <p:cNvPr id="11" name="Picture 10" descr="MSKCC_logo_hor_s_rev_rgb_300.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70025" y="847210"/>
            <a:ext cx="7620254" cy="2350086"/>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Lst>
  <p:txStyles>
    <p:titleStyle>
      <a:lvl1pPr algn="l" defTabSz="4394200" rtl="0" eaLnBrk="0" fontAlgn="base" hangingPunct="0">
        <a:spcBef>
          <a:spcPct val="0"/>
        </a:spcBef>
        <a:spcAft>
          <a:spcPct val="0"/>
        </a:spcAft>
        <a:defRPr sz="8400" b="1" i="0">
          <a:solidFill>
            <a:schemeClr val="tx2"/>
          </a:solidFill>
          <a:latin typeface="Corbel"/>
          <a:ea typeface="+mj-ea"/>
          <a:cs typeface="Corbel"/>
        </a:defRPr>
      </a:lvl1pPr>
      <a:lvl2pPr algn="ctr" defTabSz="4394200" rtl="0" eaLnBrk="0" fontAlgn="base" hangingPunct="0">
        <a:spcBef>
          <a:spcPct val="0"/>
        </a:spcBef>
        <a:spcAft>
          <a:spcPct val="0"/>
        </a:spcAft>
        <a:defRPr sz="21200">
          <a:solidFill>
            <a:schemeClr val="tx2"/>
          </a:solidFill>
          <a:latin typeface="Times New Roman" pitchFamily="18" charset="0"/>
        </a:defRPr>
      </a:lvl2pPr>
      <a:lvl3pPr algn="ctr" defTabSz="4394200" rtl="0" eaLnBrk="0" fontAlgn="base" hangingPunct="0">
        <a:spcBef>
          <a:spcPct val="0"/>
        </a:spcBef>
        <a:spcAft>
          <a:spcPct val="0"/>
        </a:spcAft>
        <a:defRPr sz="21200">
          <a:solidFill>
            <a:schemeClr val="tx2"/>
          </a:solidFill>
          <a:latin typeface="Times New Roman" pitchFamily="18" charset="0"/>
        </a:defRPr>
      </a:lvl3pPr>
      <a:lvl4pPr algn="ctr" defTabSz="4394200" rtl="0" eaLnBrk="0" fontAlgn="base" hangingPunct="0">
        <a:spcBef>
          <a:spcPct val="0"/>
        </a:spcBef>
        <a:spcAft>
          <a:spcPct val="0"/>
        </a:spcAft>
        <a:defRPr sz="21200">
          <a:solidFill>
            <a:schemeClr val="tx2"/>
          </a:solidFill>
          <a:latin typeface="Times New Roman" pitchFamily="18" charset="0"/>
        </a:defRPr>
      </a:lvl4pPr>
      <a:lvl5pPr algn="ctr" defTabSz="4394200" rtl="0" eaLnBrk="0" fontAlgn="base" hangingPunct="0">
        <a:spcBef>
          <a:spcPct val="0"/>
        </a:spcBef>
        <a:spcAft>
          <a:spcPct val="0"/>
        </a:spcAft>
        <a:defRPr sz="21200">
          <a:solidFill>
            <a:schemeClr val="tx2"/>
          </a:solidFill>
          <a:latin typeface="Times New Roman" pitchFamily="18" charset="0"/>
        </a:defRPr>
      </a:lvl5pPr>
      <a:lvl6pPr marL="914400" algn="ctr" defTabSz="4394200" rtl="0" fontAlgn="base">
        <a:spcBef>
          <a:spcPct val="0"/>
        </a:spcBef>
        <a:spcAft>
          <a:spcPct val="0"/>
        </a:spcAft>
        <a:defRPr sz="21200">
          <a:solidFill>
            <a:schemeClr val="tx2"/>
          </a:solidFill>
          <a:latin typeface="Times New Roman" pitchFamily="18" charset="0"/>
        </a:defRPr>
      </a:lvl6pPr>
      <a:lvl7pPr marL="1828800" algn="ctr" defTabSz="4394200" rtl="0" fontAlgn="base">
        <a:spcBef>
          <a:spcPct val="0"/>
        </a:spcBef>
        <a:spcAft>
          <a:spcPct val="0"/>
        </a:spcAft>
        <a:defRPr sz="21200">
          <a:solidFill>
            <a:schemeClr val="tx2"/>
          </a:solidFill>
          <a:latin typeface="Times New Roman" pitchFamily="18" charset="0"/>
        </a:defRPr>
      </a:lvl7pPr>
      <a:lvl8pPr marL="2743200" algn="ctr" defTabSz="4394200" rtl="0" fontAlgn="base">
        <a:spcBef>
          <a:spcPct val="0"/>
        </a:spcBef>
        <a:spcAft>
          <a:spcPct val="0"/>
        </a:spcAft>
        <a:defRPr sz="21200">
          <a:solidFill>
            <a:schemeClr val="tx2"/>
          </a:solidFill>
          <a:latin typeface="Times New Roman" pitchFamily="18" charset="0"/>
        </a:defRPr>
      </a:lvl8pPr>
      <a:lvl9pPr marL="3657600" algn="ctr" defTabSz="4394200" rtl="0" fontAlgn="base">
        <a:spcBef>
          <a:spcPct val="0"/>
        </a:spcBef>
        <a:spcAft>
          <a:spcPct val="0"/>
        </a:spcAft>
        <a:defRPr sz="21200">
          <a:solidFill>
            <a:schemeClr val="tx2"/>
          </a:solidFill>
          <a:latin typeface="Times New Roman" pitchFamily="18" charset="0"/>
        </a:defRPr>
      </a:lvl9pPr>
    </p:titleStyle>
    <p:bodyStyle>
      <a:lvl1pPr marL="0" indent="0" algn="l" defTabSz="4394200" rtl="0" eaLnBrk="0" fontAlgn="base" hangingPunct="0">
        <a:lnSpc>
          <a:spcPts val="5000"/>
        </a:lnSpc>
        <a:spcBef>
          <a:spcPct val="20000"/>
        </a:spcBef>
        <a:spcAft>
          <a:spcPct val="0"/>
        </a:spcAft>
        <a:buFontTx/>
        <a:buNone/>
        <a:defRPr sz="5000" b="1" i="0">
          <a:solidFill>
            <a:schemeClr val="tx1"/>
          </a:solidFill>
          <a:latin typeface="Corbel"/>
          <a:ea typeface="+mn-ea"/>
          <a:cs typeface="Corbel"/>
        </a:defRPr>
      </a:lvl1pPr>
      <a:lvl2pPr marL="2190750" indent="0" algn="l" defTabSz="4394200" rtl="0" eaLnBrk="0" fontAlgn="base" hangingPunct="0">
        <a:spcBef>
          <a:spcPct val="20000"/>
        </a:spcBef>
        <a:spcAft>
          <a:spcPct val="0"/>
        </a:spcAft>
        <a:buFontTx/>
        <a:buNone/>
        <a:defRPr sz="13600" b="1" i="0">
          <a:solidFill>
            <a:schemeClr val="tx1"/>
          </a:solidFill>
          <a:latin typeface="Corbel"/>
          <a:cs typeface="Corbel"/>
        </a:defRPr>
      </a:lvl2pPr>
      <a:lvl3pPr marL="4394200" indent="0" algn="l" defTabSz="4394200" rtl="0" eaLnBrk="0" fontAlgn="base" hangingPunct="0">
        <a:spcBef>
          <a:spcPct val="20000"/>
        </a:spcBef>
        <a:spcAft>
          <a:spcPct val="0"/>
        </a:spcAft>
        <a:buFontTx/>
        <a:buNone/>
        <a:defRPr sz="11600" b="1" i="0">
          <a:solidFill>
            <a:schemeClr val="tx1"/>
          </a:solidFill>
          <a:latin typeface="Corbel"/>
          <a:cs typeface="Corbel"/>
        </a:defRPr>
      </a:lvl3pPr>
      <a:lvl4pPr marL="6584950" indent="0" algn="l" defTabSz="4394200" rtl="0" eaLnBrk="0" fontAlgn="base" hangingPunct="0">
        <a:spcBef>
          <a:spcPct val="20000"/>
        </a:spcBef>
        <a:spcAft>
          <a:spcPct val="0"/>
        </a:spcAft>
        <a:buFontTx/>
        <a:buNone/>
        <a:defRPr sz="9600" b="1" i="0">
          <a:solidFill>
            <a:schemeClr val="tx1"/>
          </a:solidFill>
          <a:latin typeface="Corbel"/>
          <a:cs typeface="Corbel"/>
        </a:defRPr>
      </a:lvl4pPr>
      <a:lvl5pPr marL="8775700" indent="0" algn="l" defTabSz="4394200" rtl="0" eaLnBrk="0" fontAlgn="base" hangingPunct="0">
        <a:spcBef>
          <a:spcPct val="20000"/>
        </a:spcBef>
        <a:spcAft>
          <a:spcPct val="0"/>
        </a:spcAft>
        <a:buFontTx/>
        <a:buNone/>
        <a:defRPr sz="9600" b="1" i="0">
          <a:solidFill>
            <a:schemeClr val="tx1"/>
          </a:solidFill>
          <a:latin typeface="Corbel"/>
          <a:cs typeface="Corbel"/>
        </a:defRPr>
      </a:lvl5pPr>
      <a:lvl6pPr marL="10788650" indent="-1098550" algn="l" defTabSz="4394200" rtl="0" fontAlgn="base">
        <a:spcBef>
          <a:spcPct val="20000"/>
        </a:spcBef>
        <a:spcAft>
          <a:spcPct val="0"/>
        </a:spcAft>
        <a:buChar char="»"/>
        <a:defRPr sz="9600">
          <a:solidFill>
            <a:schemeClr val="tx1"/>
          </a:solidFill>
          <a:latin typeface="+mn-lt"/>
        </a:defRPr>
      </a:lvl6pPr>
      <a:lvl7pPr marL="11703050" indent="-1098550" algn="l" defTabSz="4394200" rtl="0" fontAlgn="base">
        <a:spcBef>
          <a:spcPct val="20000"/>
        </a:spcBef>
        <a:spcAft>
          <a:spcPct val="0"/>
        </a:spcAft>
        <a:buChar char="»"/>
        <a:defRPr sz="9600">
          <a:solidFill>
            <a:schemeClr val="tx1"/>
          </a:solidFill>
          <a:latin typeface="+mn-lt"/>
        </a:defRPr>
      </a:lvl7pPr>
      <a:lvl8pPr marL="12617450" indent="-1098550" algn="l" defTabSz="4394200" rtl="0" fontAlgn="base">
        <a:spcBef>
          <a:spcPct val="20000"/>
        </a:spcBef>
        <a:spcAft>
          <a:spcPct val="0"/>
        </a:spcAft>
        <a:buChar char="»"/>
        <a:defRPr sz="9600">
          <a:solidFill>
            <a:schemeClr val="tx1"/>
          </a:solidFill>
          <a:latin typeface="+mn-lt"/>
        </a:defRPr>
      </a:lvl8pPr>
      <a:lvl9pPr marL="13531850" indent="-1098550" algn="l" defTabSz="4394200" rtl="0" fontAlgn="base">
        <a:spcBef>
          <a:spcPct val="20000"/>
        </a:spcBef>
        <a:spcAft>
          <a:spcPct val="0"/>
        </a:spcAft>
        <a:buChar char="»"/>
        <a:defRPr sz="9600">
          <a:solidFill>
            <a:schemeClr val="tx1"/>
          </a:solidFill>
          <a:latin typeface="+mn-lt"/>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4979" y="229537"/>
            <a:ext cx="31841628" cy="2370941"/>
          </a:xfrm>
        </p:spPr>
        <p:txBody>
          <a:bodyPr/>
          <a:lstStyle/>
          <a:p>
            <a:r>
              <a:rPr lang="en-US" sz="6000" dirty="0"/>
              <a:t>Toxicities of CMV Preemptive Therapy in the First 100 Days after Allogeneic Hematopoietic Cell Transplantation (HCT): A Real-World Study at Memorial Sloan Kettering Cancer Center  </a:t>
            </a:r>
            <a:br>
              <a:rPr lang="en-US" dirty="0"/>
            </a:br>
            <a:endParaRPr lang="en-US" sz="6200" dirty="0">
              <a:latin typeface="Aharoni" pitchFamily="2" charset="-79"/>
              <a:cs typeface="Aharoni" pitchFamily="2" charset="-79"/>
            </a:endParaRPr>
          </a:p>
        </p:txBody>
      </p:sp>
      <p:sp>
        <p:nvSpPr>
          <p:cNvPr id="27" name="Rounded Rectangle 26"/>
          <p:cNvSpPr/>
          <p:nvPr/>
        </p:nvSpPr>
        <p:spPr>
          <a:xfrm>
            <a:off x="433134" y="5162440"/>
            <a:ext cx="12312046" cy="923786"/>
          </a:xfrm>
          <a:prstGeom prst="roundRect">
            <a:avLst/>
          </a:prstGeom>
          <a:solidFill>
            <a:srgbClr val="0778B3"/>
          </a:solidFill>
          <a:ln>
            <a:noFill/>
          </a:ln>
        </p:spPr>
        <p:style>
          <a:lnRef idx="2">
            <a:schemeClr val="accent1">
              <a:shade val="50000"/>
            </a:schemeClr>
          </a:lnRef>
          <a:fillRef idx="1">
            <a:schemeClr val="accent1"/>
          </a:fillRef>
          <a:effectRef idx="0">
            <a:schemeClr val="accent1"/>
          </a:effectRef>
          <a:fontRef idx="minor">
            <a:schemeClr val="lt1"/>
          </a:fontRef>
        </p:style>
        <p:txBody>
          <a:bodyPr lIns="153619" tIns="76810" rIns="153619" bIns="76810" rtlCol="0" anchor="ctr"/>
          <a:lstStyle/>
          <a:p>
            <a:pPr lvl="0" algn="ctr" defTabSz="4394200">
              <a:lnSpc>
                <a:spcPts val="5000"/>
              </a:lnSpc>
              <a:spcBef>
                <a:spcPct val="20000"/>
              </a:spcBef>
              <a:buNone/>
              <a:defRPr/>
            </a:pPr>
            <a:r>
              <a:rPr lang="en-US" sz="5400" b="1" kern="0" dirty="0">
                <a:solidFill>
                  <a:schemeClr val="bg1"/>
                </a:solidFill>
                <a:latin typeface="Corbel" pitchFamily="34" charset="0"/>
                <a:ea typeface="ＭＳ Ｐゴシック" pitchFamily="34" charset="-128"/>
                <a:cs typeface="Arial" pitchFamily="34" charset="0"/>
              </a:rPr>
              <a:t>Background</a:t>
            </a:r>
          </a:p>
        </p:txBody>
      </p:sp>
      <p:sp>
        <p:nvSpPr>
          <p:cNvPr id="44" name="Rectangle 43"/>
          <p:cNvSpPr/>
          <p:nvPr/>
        </p:nvSpPr>
        <p:spPr bwMode="auto">
          <a:xfrm>
            <a:off x="5688862" y="23303927"/>
            <a:ext cx="3441032" cy="288758"/>
          </a:xfrm>
          <a:prstGeom prst="rect">
            <a:avLst/>
          </a:prstGeom>
          <a:solidFill>
            <a:schemeClr val="bg1"/>
          </a:solidFill>
          <a:ln w="9525" cap="flat" cmpd="sng" algn="ctr">
            <a:noFill/>
            <a:prstDash val="solid"/>
            <a:round/>
            <a:headEnd type="none" w="med" len="med"/>
            <a:tailEnd type="none" w="med" len="med"/>
          </a:ln>
          <a:effectLst/>
        </p:spPr>
        <p:txBody>
          <a:bodyPr vert="horz" wrap="square" lIns="27432" tIns="9144" rIns="27432" bIns="9144" numCol="1" rtlCol="0" anchor="t" anchorCtr="0" compatLnSpc="1">
            <a:prstTxWarp prst="textNoShape">
              <a:avLst/>
            </a:prstTxWarp>
            <a:spAutoFit/>
          </a:bodyPr>
          <a:lstStyle/>
          <a:p>
            <a:pPr marL="174625" marR="0" indent="-174625" algn="l" defTabSz="200025" rtl="0" eaLnBrk="1" fontAlgn="base" latinLnBrk="0" hangingPunct="1">
              <a:lnSpc>
                <a:spcPct val="100000"/>
              </a:lnSpc>
              <a:spcBef>
                <a:spcPct val="0"/>
              </a:spcBef>
              <a:spcAft>
                <a:spcPct val="0"/>
              </a:spcAft>
              <a:buClrTx/>
              <a:buSzTx/>
              <a:buFontTx/>
              <a:buChar char="•"/>
              <a:tabLst/>
            </a:pPr>
            <a:endParaRPr kumimoji="0" lang="en-US" sz="1400" b="0" i="0" u="none" strike="noStrike" cap="none" normalizeH="0" baseline="0">
              <a:ln>
                <a:noFill/>
              </a:ln>
              <a:solidFill>
                <a:schemeClr val="tx1"/>
              </a:solidFill>
              <a:effectLst/>
              <a:latin typeface="Times New Roman" pitchFamily="18" charset="0"/>
            </a:endParaRPr>
          </a:p>
        </p:txBody>
      </p:sp>
      <p:sp>
        <p:nvSpPr>
          <p:cNvPr id="60" name="Rectangle 59"/>
          <p:cNvSpPr/>
          <p:nvPr/>
        </p:nvSpPr>
        <p:spPr>
          <a:xfrm>
            <a:off x="11950262" y="2427697"/>
            <a:ext cx="31982502" cy="1446550"/>
          </a:xfrm>
          <a:prstGeom prst="rect">
            <a:avLst/>
          </a:prstGeom>
        </p:spPr>
        <p:txBody>
          <a:bodyPr wrap="square">
            <a:spAutoFit/>
          </a:bodyPr>
          <a:lstStyle/>
          <a:p>
            <a:pPr>
              <a:buNone/>
            </a:pPr>
            <a:r>
              <a:rPr lang="en-US" sz="4400" b="1" dirty="0" err="1">
                <a:latin typeface="Corbel" panose="020B0503020204020204" pitchFamily="34" charset="0"/>
                <a:cs typeface="Albany AMT" panose="020B0604020202020204" pitchFamily="34" charset="0"/>
              </a:rPr>
              <a:t>Phaedon</a:t>
            </a:r>
            <a:r>
              <a:rPr lang="en-US" sz="4400" b="1" dirty="0">
                <a:latin typeface="Corbel" panose="020B0503020204020204" pitchFamily="34" charset="0"/>
                <a:cs typeface="Albany AMT" panose="020B0604020202020204" pitchFamily="34" charset="0"/>
              </a:rPr>
              <a:t> D. Zavras, MD</a:t>
            </a:r>
            <a:r>
              <a:rPr lang="en-US" sz="4400" baseline="30000" dirty="0">
                <a:latin typeface="Corbel" panose="020B0503020204020204" pitchFamily="34" charset="0"/>
                <a:cs typeface="Albany AMT" panose="020B0604020202020204" pitchFamily="34" charset="0"/>
              </a:rPr>
              <a:t>1</a:t>
            </a:r>
            <a:r>
              <a:rPr lang="en-US" sz="4400" dirty="0">
                <a:latin typeface="Corbel" panose="020B0503020204020204" pitchFamily="34" charset="0"/>
                <a:cs typeface="Albany AMT" panose="020B0604020202020204" pitchFamily="34" charset="0"/>
              </a:rPr>
              <a:t>, </a:t>
            </a:r>
            <a:r>
              <a:rPr lang="en-US" sz="4400" dirty="0" err="1">
                <a:latin typeface="Corbel" panose="020B0503020204020204" pitchFamily="34" charset="0"/>
                <a:cs typeface="Albany AMT" panose="020B0604020202020204" pitchFamily="34" charset="0"/>
              </a:rPr>
              <a:t>Yiqi</a:t>
            </a:r>
            <a:r>
              <a:rPr lang="en-US" sz="4400" dirty="0">
                <a:latin typeface="Corbel" panose="020B0503020204020204" pitchFamily="34" charset="0"/>
                <a:cs typeface="Albany AMT" panose="020B0604020202020204" pitchFamily="34" charset="0"/>
              </a:rPr>
              <a:t> Su, MS</a:t>
            </a:r>
            <a:r>
              <a:rPr lang="en-US" sz="4400" baseline="30000" dirty="0">
                <a:latin typeface="Corbel" panose="020B0503020204020204" pitchFamily="34" charset="0"/>
                <a:cs typeface="Albany AMT" panose="020B0604020202020204" pitchFamily="34" charset="0"/>
              </a:rPr>
              <a:t>1</a:t>
            </a:r>
            <a:r>
              <a:rPr lang="en-US" sz="4400" dirty="0">
                <a:latin typeface="Corbel" panose="020B0503020204020204" pitchFamily="34" charset="0"/>
                <a:cs typeface="Albany AMT" panose="020B0604020202020204" pitchFamily="34" charset="0"/>
              </a:rPr>
              <a:t>, </a:t>
            </a:r>
            <a:r>
              <a:rPr lang="en-US" sz="4400" dirty="0" err="1">
                <a:latin typeface="Corbel" panose="020B0503020204020204" pitchFamily="34" charset="0"/>
                <a:cs typeface="Albany AMT" panose="020B0604020202020204" pitchFamily="34" charset="0"/>
              </a:rPr>
              <a:t>Nitasha</a:t>
            </a:r>
            <a:r>
              <a:rPr lang="en-US" sz="4400" dirty="0">
                <a:latin typeface="Corbel" panose="020B0503020204020204" pitchFamily="34" charset="0"/>
                <a:cs typeface="Albany AMT" panose="020B0604020202020204" pitchFamily="34" charset="0"/>
              </a:rPr>
              <a:t> Gupta, BA</a:t>
            </a:r>
            <a:r>
              <a:rPr lang="en-US" sz="4400" baseline="30000" dirty="0">
                <a:latin typeface="Corbel" panose="020B0503020204020204" pitchFamily="34" charset="0"/>
                <a:cs typeface="Albany AMT" panose="020B0604020202020204" pitchFamily="34" charset="0"/>
              </a:rPr>
              <a:t>1</a:t>
            </a:r>
            <a:r>
              <a:rPr lang="en-US" sz="4400" dirty="0">
                <a:latin typeface="Corbel" panose="020B0503020204020204" pitchFamily="34" charset="0"/>
                <a:cs typeface="Albany AMT" panose="020B0604020202020204" pitchFamily="34" charset="0"/>
              </a:rPr>
              <a:t>, Molly A. </a:t>
            </a:r>
            <a:r>
              <a:rPr lang="en-US" sz="4400" dirty="0" err="1">
                <a:latin typeface="Corbel" panose="020B0503020204020204" pitchFamily="34" charset="0"/>
                <a:cs typeface="Albany AMT" panose="020B0604020202020204" pitchFamily="34" charset="0"/>
              </a:rPr>
              <a:t>Maloy</a:t>
            </a:r>
            <a:r>
              <a:rPr lang="en-US" sz="4400" dirty="0">
                <a:latin typeface="Corbel" panose="020B0503020204020204" pitchFamily="34" charset="0"/>
                <a:cs typeface="Albany AMT" panose="020B0604020202020204" pitchFamily="34" charset="0"/>
              </a:rPr>
              <a:t>, M.S.</a:t>
            </a:r>
            <a:r>
              <a:rPr lang="en-US" sz="4400" baseline="30000" dirty="0">
                <a:latin typeface="Corbel" panose="020B0503020204020204" pitchFamily="34" charset="0"/>
                <a:cs typeface="Albany AMT" panose="020B0604020202020204" pitchFamily="34" charset="0"/>
              </a:rPr>
              <a:t>2</a:t>
            </a:r>
            <a:r>
              <a:rPr lang="en-US" sz="4400" dirty="0">
                <a:latin typeface="Corbel" panose="020B0503020204020204" pitchFamily="34" charset="0"/>
                <a:cs typeface="Albany AMT" panose="020B0604020202020204" pitchFamily="34" charset="0"/>
              </a:rPr>
              <a:t>, </a:t>
            </a:r>
            <a:r>
              <a:rPr lang="en-US" sz="4400" dirty="0" err="1">
                <a:latin typeface="Corbel" panose="020B0503020204020204" pitchFamily="34" charset="0"/>
                <a:cs typeface="Albany AMT" panose="020B0604020202020204" pitchFamily="34" charset="0"/>
              </a:rPr>
              <a:t>Jiaqi</a:t>
            </a:r>
            <a:r>
              <a:rPr lang="en-US" sz="4400" dirty="0">
                <a:latin typeface="Corbel" panose="020B0503020204020204" pitchFamily="34" charset="0"/>
                <a:cs typeface="Albany AMT" panose="020B0604020202020204" pitchFamily="34" charset="0"/>
              </a:rPr>
              <a:t> Fang, MD, MPH</a:t>
            </a:r>
            <a:r>
              <a:rPr lang="en-US" sz="4400" baseline="30000" dirty="0">
                <a:latin typeface="Corbel" panose="020B0503020204020204" pitchFamily="34" charset="0"/>
                <a:cs typeface="Albany AMT" panose="020B0604020202020204" pitchFamily="34" charset="0"/>
              </a:rPr>
              <a:t>1</a:t>
            </a:r>
            <a:r>
              <a:rPr lang="en-US" sz="4400" dirty="0">
                <a:latin typeface="Corbel" panose="020B0503020204020204" pitchFamily="34" charset="0"/>
                <a:cs typeface="Albany AMT" panose="020B0604020202020204" pitchFamily="34" charset="0"/>
              </a:rPr>
              <a:t>, Miguel-Angel Perales, MD</a:t>
            </a:r>
            <a:r>
              <a:rPr lang="en-US" sz="4400" baseline="30000" dirty="0">
                <a:latin typeface="Corbel" panose="020B0503020204020204" pitchFamily="34" charset="0"/>
                <a:cs typeface="Albany AMT" panose="020B0604020202020204" pitchFamily="34" charset="0"/>
              </a:rPr>
              <a:t>2,3</a:t>
            </a:r>
            <a:r>
              <a:rPr lang="en-US" sz="4400" dirty="0">
                <a:latin typeface="Corbel" panose="020B0503020204020204" pitchFamily="34" charset="0"/>
                <a:cs typeface="Albany AMT" panose="020B0604020202020204" pitchFamily="34" charset="0"/>
              </a:rPr>
              <a:t>, Sergio A. Giralt, MD</a:t>
            </a:r>
            <a:r>
              <a:rPr lang="en-US" sz="4400" baseline="30000" dirty="0">
                <a:latin typeface="Corbel" panose="020B0503020204020204" pitchFamily="34" charset="0"/>
                <a:cs typeface="Albany AMT" panose="020B0604020202020204" pitchFamily="34" charset="0"/>
              </a:rPr>
              <a:t>2,3</a:t>
            </a:r>
            <a:r>
              <a:rPr lang="en-US" sz="4400" dirty="0">
                <a:latin typeface="Corbel" panose="020B0503020204020204" pitchFamily="34" charset="0"/>
                <a:cs typeface="Albany AMT" panose="020B0604020202020204" pitchFamily="34" charset="0"/>
              </a:rPr>
              <a:t>, Ann A. Jakubowski, MD, PhD</a:t>
            </a:r>
            <a:r>
              <a:rPr lang="en-US" sz="4400" baseline="30000" dirty="0">
                <a:latin typeface="Corbel" panose="020B0503020204020204" pitchFamily="34" charset="0"/>
                <a:cs typeface="Albany AMT" panose="020B0604020202020204" pitchFamily="34" charset="0"/>
              </a:rPr>
              <a:t>2,3</a:t>
            </a:r>
            <a:r>
              <a:rPr lang="en-US" sz="4400" dirty="0">
                <a:latin typeface="Corbel" panose="020B0503020204020204" pitchFamily="34" charset="0"/>
                <a:cs typeface="Albany AMT" panose="020B0604020202020204" pitchFamily="34" charset="0"/>
              </a:rPr>
              <a:t> and Genovefa A. Papanicolaou, MD</a:t>
            </a:r>
            <a:r>
              <a:rPr lang="en-US" sz="4400" baseline="30000" dirty="0">
                <a:latin typeface="Corbel" panose="020B0503020204020204" pitchFamily="34" charset="0"/>
                <a:cs typeface="Albany AMT" panose="020B0604020202020204" pitchFamily="34" charset="0"/>
              </a:rPr>
              <a:t>1,3</a:t>
            </a:r>
            <a:endParaRPr lang="en-US" sz="4800" b="1" baseline="30000" dirty="0">
              <a:latin typeface="Corbel" panose="020B0503020204020204" pitchFamily="34" charset="0"/>
              <a:ea typeface="Tahoma" pitchFamily="34" charset="0"/>
              <a:cs typeface="Albany AMT" panose="020B0604020202020204" pitchFamily="34" charset="0"/>
            </a:endParaRPr>
          </a:p>
        </p:txBody>
      </p:sp>
      <p:sp>
        <p:nvSpPr>
          <p:cNvPr id="63" name="Rectangle 62"/>
          <p:cNvSpPr/>
          <p:nvPr/>
        </p:nvSpPr>
        <p:spPr>
          <a:xfrm>
            <a:off x="11960294" y="3763475"/>
            <a:ext cx="31972470" cy="1631216"/>
          </a:xfrm>
          <a:prstGeom prst="rect">
            <a:avLst/>
          </a:prstGeom>
        </p:spPr>
        <p:txBody>
          <a:bodyPr wrap="square">
            <a:spAutoFit/>
          </a:bodyPr>
          <a:lstStyle/>
          <a:p>
            <a:pPr>
              <a:buNone/>
            </a:pPr>
            <a:r>
              <a:rPr lang="en-US" sz="3600" dirty="0">
                <a:latin typeface="Corbel" panose="020B0503020204020204" pitchFamily="34" charset="0"/>
                <a:cs typeface="Albany AMT" panose="020B0604020202020204" pitchFamily="34" charset="0"/>
              </a:rPr>
              <a:t>(1) Infectious Disease Service, Memorial Sloan Kettering Cancer Center, New York, NY,  (2) Department of Medicine, Adult Bone Marrow Transplant Service, Memorial Sloan Kettering Cancer Center, New York, NY, (3) Department of Medicine, Weill Cornell Medical College, New York, NY </a:t>
            </a:r>
          </a:p>
          <a:p>
            <a:pPr>
              <a:buNone/>
            </a:pPr>
            <a:endParaRPr lang="en-US" dirty="0">
              <a:latin typeface="Tahoma" pitchFamily="34" charset="0"/>
              <a:ea typeface="Tahoma" pitchFamily="34" charset="0"/>
              <a:cs typeface="Tahoma" pitchFamily="34" charset="0"/>
            </a:endParaRPr>
          </a:p>
        </p:txBody>
      </p:sp>
      <p:sp>
        <p:nvSpPr>
          <p:cNvPr id="9" name="Rectangle 8"/>
          <p:cNvSpPr/>
          <p:nvPr/>
        </p:nvSpPr>
        <p:spPr>
          <a:xfrm>
            <a:off x="415191" y="6143645"/>
            <a:ext cx="12502931" cy="4585871"/>
          </a:xfrm>
          <a:prstGeom prst="rect">
            <a:avLst/>
          </a:prstGeom>
        </p:spPr>
        <p:txBody>
          <a:bodyPr wrap="square">
            <a:spAutoFit/>
          </a:bodyPr>
          <a:lstStyle/>
          <a:p>
            <a:r>
              <a:rPr lang="en-US" sz="3200" dirty="0">
                <a:latin typeface="Corbel" panose="020B0503020204020204" pitchFamily="34" charset="0"/>
              </a:rPr>
              <a:t> Cytomegalovirus (CMV) infection develops in 40%-90% of CMV-seropositive (R</a:t>
            </a:r>
            <a:r>
              <a:rPr lang="en-US" sz="3200" baseline="30000" dirty="0">
                <a:latin typeface="Corbel" panose="020B0503020204020204" pitchFamily="34" charset="0"/>
              </a:rPr>
              <a:t>+</a:t>
            </a:r>
            <a:r>
              <a:rPr lang="en-US" sz="3200" dirty="0">
                <a:latin typeface="Corbel" panose="020B0503020204020204" pitchFamily="34" charset="0"/>
              </a:rPr>
              <a:t>) HCT recipients. </a:t>
            </a:r>
          </a:p>
          <a:p>
            <a:r>
              <a:rPr lang="en-US" sz="3200" dirty="0">
                <a:latin typeface="Corbel" panose="020B0503020204020204" pitchFamily="34" charset="0"/>
              </a:rPr>
              <a:t> Preemptive therapy (PET) with currently available antiviral is effective in preventing CMV end-organ disease (EOD) but is associated with toxicities. </a:t>
            </a:r>
          </a:p>
          <a:p>
            <a:r>
              <a:rPr lang="en-US" sz="3200" dirty="0">
                <a:latin typeface="Corbel" panose="020B0503020204020204" pitchFamily="34" charset="0"/>
              </a:rPr>
              <a:t> We examined PET utilization patterns and associated toxicities through Day +100 (D100) in a contemporary cohort of HCT recipients treated preemptively at a tertiary cancer center in New York City. </a:t>
            </a:r>
          </a:p>
          <a:p>
            <a:pPr>
              <a:buNone/>
            </a:pPr>
            <a:endParaRPr lang="en-US" sz="3600" dirty="0">
              <a:latin typeface="Albany AMT" pitchFamily="34" charset="0"/>
              <a:cs typeface="Albany AMT" pitchFamily="34" charset="0"/>
            </a:endParaRPr>
          </a:p>
        </p:txBody>
      </p:sp>
      <p:sp>
        <p:nvSpPr>
          <p:cNvPr id="10" name="Rounded Rectangle 9"/>
          <p:cNvSpPr/>
          <p:nvPr/>
        </p:nvSpPr>
        <p:spPr>
          <a:xfrm>
            <a:off x="240445" y="10126340"/>
            <a:ext cx="12312046" cy="867987"/>
          </a:xfrm>
          <a:prstGeom prst="roundRect">
            <a:avLst/>
          </a:prstGeom>
          <a:solidFill>
            <a:srgbClr val="0778B3"/>
          </a:solidFill>
          <a:ln>
            <a:noFill/>
          </a:ln>
        </p:spPr>
        <p:style>
          <a:lnRef idx="2">
            <a:schemeClr val="accent1">
              <a:shade val="50000"/>
            </a:schemeClr>
          </a:lnRef>
          <a:fillRef idx="1">
            <a:schemeClr val="accent1"/>
          </a:fillRef>
          <a:effectRef idx="0">
            <a:schemeClr val="accent1"/>
          </a:effectRef>
          <a:fontRef idx="minor">
            <a:schemeClr val="lt1"/>
          </a:fontRef>
        </p:style>
        <p:txBody>
          <a:bodyPr lIns="153619" tIns="76810" rIns="153619" bIns="76810" rtlCol="0" anchor="ctr"/>
          <a:lstStyle/>
          <a:p>
            <a:pPr lvl="0" algn="ctr" defTabSz="4394200">
              <a:lnSpc>
                <a:spcPts val="5000"/>
              </a:lnSpc>
              <a:spcBef>
                <a:spcPct val="20000"/>
              </a:spcBef>
              <a:buNone/>
              <a:defRPr/>
            </a:pPr>
            <a:r>
              <a:rPr lang="en-US" sz="5400" b="1" kern="0" dirty="0">
                <a:solidFill>
                  <a:schemeClr val="bg1"/>
                </a:solidFill>
                <a:latin typeface="Corbel" pitchFamily="34" charset="0"/>
                <a:ea typeface="ＭＳ Ｐゴシック" pitchFamily="34" charset="-128"/>
                <a:cs typeface="Arial" pitchFamily="34" charset="0"/>
              </a:rPr>
              <a:t>Methods</a:t>
            </a:r>
          </a:p>
        </p:txBody>
      </p:sp>
      <p:sp>
        <p:nvSpPr>
          <p:cNvPr id="11" name="Rectangle 10"/>
          <p:cNvSpPr/>
          <p:nvPr/>
        </p:nvSpPr>
        <p:spPr>
          <a:xfrm>
            <a:off x="511138" y="10864779"/>
            <a:ext cx="12502931" cy="13634502"/>
          </a:xfrm>
          <a:prstGeom prst="rect">
            <a:avLst/>
          </a:prstGeom>
        </p:spPr>
        <p:txBody>
          <a:bodyPr wrap="square">
            <a:spAutoFit/>
          </a:bodyPr>
          <a:lstStyle/>
          <a:p>
            <a:pPr lvl="0"/>
            <a:r>
              <a:rPr lang="en-US" sz="3200" dirty="0">
                <a:latin typeface="Corbel" panose="020B0503020204020204" pitchFamily="34" charset="0"/>
              </a:rPr>
              <a:t> Design: Retrospective, single center, cohort study.</a:t>
            </a:r>
          </a:p>
          <a:p>
            <a:pPr lvl="0"/>
            <a:r>
              <a:rPr lang="en-US" sz="3200" dirty="0">
                <a:latin typeface="Corbel" panose="020B0503020204020204" pitchFamily="34" charset="0"/>
              </a:rPr>
              <a:t> Database: Single Institutional Electronic Medical Records Data covering period of January 1, 2015 to December 31, 2017. Data was extracted from medical records and hospital databases. </a:t>
            </a:r>
          </a:p>
          <a:p>
            <a:pPr lvl="0"/>
            <a:r>
              <a:rPr lang="en-US" sz="3200" dirty="0">
                <a:latin typeface="Corbel" panose="020B0503020204020204" pitchFamily="34" charset="0"/>
              </a:rPr>
              <a:t> Study population: Adult, consecutive, CMV R</a:t>
            </a:r>
            <a:r>
              <a:rPr lang="en-US" sz="3200" baseline="30000" dirty="0">
                <a:latin typeface="Corbel" panose="020B0503020204020204" pitchFamily="34" charset="0"/>
              </a:rPr>
              <a:t>+</a:t>
            </a:r>
            <a:r>
              <a:rPr lang="en-US" sz="3200" dirty="0">
                <a:latin typeface="Corbel" panose="020B0503020204020204" pitchFamily="34" charset="0"/>
              </a:rPr>
              <a:t> recipients of first marrow or peripheral blood allograft from January, 2015 through December, 2017.</a:t>
            </a:r>
          </a:p>
          <a:p>
            <a:pPr lvl="0"/>
            <a:r>
              <a:rPr lang="en-US" sz="3200" dirty="0">
                <a:latin typeface="Corbel" panose="020B0503020204020204" pitchFamily="34" charset="0"/>
              </a:rPr>
              <a:t> Follow up: through D100 post HCT</a:t>
            </a:r>
          </a:p>
          <a:p>
            <a:pPr lvl="0"/>
            <a:r>
              <a:rPr lang="en-US" sz="3200" dirty="0">
                <a:latin typeface="Corbel" panose="020B0503020204020204" pitchFamily="34" charset="0"/>
              </a:rPr>
              <a:t> All patients were routinely monitored weekly by a quantitative CMV PCR assay from Day +14 through D100 and treated preemptively. </a:t>
            </a:r>
          </a:p>
          <a:p>
            <a:pPr lvl="0"/>
            <a:r>
              <a:rPr lang="en-US" sz="3200" dirty="0">
                <a:latin typeface="Corbel" panose="020B0503020204020204" pitchFamily="34" charset="0"/>
              </a:rPr>
              <a:t> Low CMV risk (LR) were recipients of unmodified matched related allografts.  </a:t>
            </a:r>
          </a:p>
          <a:p>
            <a:pPr lvl="0"/>
            <a:r>
              <a:rPr lang="en-US" sz="3200" dirty="0">
                <a:latin typeface="Corbel" panose="020B0503020204020204" pitchFamily="34" charset="0"/>
              </a:rPr>
              <a:t> High CMV risk (HR) were recipients of unmodified mismatched or ex-vivo T-cell depleted allograft regardless of donor HLA match. </a:t>
            </a:r>
          </a:p>
          <a:p>
            <a:pPr lvl="0"/>
            <a:r>
              <a:rPr lang="en-US" sz="3200" dirty="0">
                <a:latin typeface="Corbel" panose="020B0503020204020204" pitchFamily="34" charset="0"/>
              </a:rPr>
              <a:t> Utilization of PET: we investigated the type, time to initiation, and duration of the first PET agent used</a:t>
            </a:r>
          </a:p>
          <a:p>
            <a:pPr lvl="0"/>
            <a:r>
              <a:rPr lang="en-US" sz="3200" dirty="0">
                <a:latin typeface="Corbel" panose="020B0503020204020204" pitchFamily="34" charset="0"/>
              </a:rPr>
              <a:t> Clinically adjudicated toxicity refers to treating physicians’ impression that the patient developed adverse effects of the PET agent used, and always led to PET agent discontinuation</a:t>
            </a:r>
          </a:p>
          <a:p>
            <a:pPr lvl="0"/>
            <a:r>
              <a:rPr lang="en-US" sz="3200" dirty="0">
                <a:latin typeface="Corbel" panose="020B0503020204020204" pitchFamily="34" charset="0"/>
              </a:rPr>
              <a:t> Laboratory-based toxicity is either myelosuppression due to </a:t>
            </a:r>
            <a:r>
              <a:rPr lang="en-US" sz="3200" dirty="0" err="1">
                <a:latin typeface="Corbel" panose="020B0503020204020204" pitchFamily="34" charset="0"/>
              </a:rPr>
              <a:t>val</a:t>
            </a:r>
            <a:r>
              <a:rPr lang="en-US" sz="3200" dirty="0">
                <a:latin typeface="Corbel" panose="020B0503020204020204" pitchFamily="34" charset="0"/>
              </a:rPr>
              <a:t>(ganciclovir), </a:t>
            </a:r>
            <a:r>
              <a:rPr lang="en-US" sz="3200" dirty="0" err="1">
                <a:latin typeface="Corbel" panose="020B0503020204020204" pitchFamily="34" charset="0"/>
              </a:rPr>
              <a:t>vGCV</a:t>
            </a:r>
            <a:r>
              <a:rPr lang="en-US" sz="3200" dirty="0">
                <a:latin typeface="Corbel" panose="020B0503020204020204" pitchFamily="34" charset="0"/>
              </a:rPr>
              <a:t>, i.e., leukopenia, neutropenia, or thrombocytopenia, defined as a ≥50% decrease from baseline (i.e. the value closest to date of </a:t>
            </a:r>
            <a:r>
              <a:rPr lang="en-US" sz="3200" dirty="0" err="1">
                <a:latin typeface="Corbel" panose="020B0503020204020204" pitchFamily="34" charset="0"/>
              </a:rPr>
              <a:t>vGCV</a:t>
            </a:r>
            <a:r>
              <a:rPr lang="en-US" sz="3200" dirty="0">
                <a:latin typeface="Corbel" panose="020B0503020204020204" pitchFamily="34" charset="0"/>
              </a:rPr>
              <a:t> initiation) white blood cell (WBC), absolute neutrophil (ANC) or platelet (PLT) counts, respectively, at </a:t>
            </a:r>
            <a:r>
              <a:rPr lang="en-US" sz="3200" dirty="0" err="1">
                <a:latin typeface="Corbel" panose="020B0503020204020204" pitchFamily="34" charset="0"/>
              </a:rPr>
              <a:t>vGCV</a:t>
            </a:r>
            <a:r>
              <a:rPr lang="en-US" sz="3200" dirty="0">
                <a:latin typeface="Corbel" panose="020B0503020204020204" pitchFamily="34" charset="0"/>
              </a:rPr>
              <a:t> episode termination, or acute kidney injury (AKI), i.e., a ≥2x increase from baseline serum creatinine (</a:t>
            </a:r>
            <a:r>
              <a:rPr lang="en-US" sz="3200" dirty="0" err="1">
                <a:latin typeface="Corbel" panose="020B0503020204020204" pitchFamily="34" charset="0"/>
              </a:rPr>
              <a:t>SCr</a:t>
            </a:r>
            <a:r>
              <a:rPr lang="en-US" sz="3200" dirty="0">
                <a:latin typeface="Corbel" panose="020B0503020204020204" pitchFamily="34" charset="0"/>
              </a:rPr>
              <a:t>) compared to the follow-up value at FCN termination.</a:t>
            </a:r>
          </a:p>
          <a:p>
            <a:pPr marL="0" marR="0">
              <a:spcBef>
                <a:spcPts val="0"/>
              </a:spcBef>
              <a:spcAft>
                <a:spcPts val="0"/>
              </a:spcAft>
              <a:buNone/>
            </a:pPr>
            <a:endParaRPr lang="en-US" sz="4800" dirty="0">
              <a:effectLst/>
              <a:latin typeface="Corbel" panose="020B0503020204020204" pitchFamily="34" charset="0"/>
              <a:ea typeface="Calibri" panose="020F0502020204030204" pitchFamily="34" charset="0"/>
              <a:cs typeface="Albany AMT" panose="020B0604020202020204" pitchFamily="34" charset="0"/>
            </a:endParaRPr>
          </a:p>
        </p:txBody>
      </p:sp>
      <p:sp>
        <p:nvSpPr>
          <p:cNvPr id="14" name="Rounded Rectangle 13"/>
          <p:cNvSpPr/>
          <p:nvPr/>
        </p:nvSpPr>
        <p:spPr>
          <a:xfrm>
            <a:off x="13750848" y="5162440"/>
            <a:ext cx="29652010" cy="1395248"/>
          </a:xfrm>
          <a:prstGeom prst="roundRect">
            <a:avLst/>
          </a:prstGeom>
          <a:solidFill>
            <a:srgbClr val="0778B3"/>
          </a:solidFill>
          <a:ln>
            <a:noFill/>
          </a:ln>
        </p:spPr>
        <p:style>
          <a:lnRef idx="2">
            <a:schemeClr val="accent1">
              <a:shade val="50000"/>
            </a:schemeClr>
          </a:lnRef>
          <a:fillRef idx="1">
            <a:schemeClr val="accent1"/>
          </a:fillRef>
          <a:effectRef idx="0">
            <a:schemeClr val="accent1"/>
          </a:effectRef>
          <a:fontRef idx="minor">
            <a:schemeClr val="lt1"/>
          </a:fontRef>
        </p:style>
        <p:txBody>
          <a:bodyPr lIns="153619" tIns="76810" rIns="153619" bIns="76810" rtlCol="0" anchor="ctr"/>
          <a:lstStyle/>
          <a:p>
            <a:pPr lvl="0" algn="ctr" defTabSz="4394200">
              <a:lnSpc>
                <a:spcPts val="5000"/>
              </a:lnSpc>
              <a:spcBef>
                <a:spcPct val="20000"/>
              </a:spcBef>
              <a:buNone/>
              <a:defRPr/>
            </a:pPr>
            <a:r>
              <a:rPr lang="en-US" sz="5400" b="1" kern="0" dirty="0">
                <a:solidFill>
                  <a:schemeClr val="bg1"/>
                </a:solidFill>
                <a:latin typeface="Corbel" pitchFamily="34" charset="0"/>
                <a:ea typeface="ＭＳ Ｐゴシック" pitchFamily="34" charset="-128"/>
                <a:cs typeface="Arial" pitchFamily="34" charset="0"/>
              </a:rPr>
              <a:t>Results</a:t>
            </a:r>
          </a:p>
        </p:txBody>
      </p:sp>
      <p:pic>
        <p:nvPicPr>
          <p:cNvPr id="1026" name="Picture 2"/>
          <p:cNvPicPr>
            <a:picLocks noChangeAspect="1" noChangeArrowheads="1"/>
          </p:cNvPicPr>
          <p:nvPr/>
        </p:nvPicPr>
        <p:blipFill>
          <a:blip r:embed="rId3" cstate="print"/>
          <a:srcRect/>
          <a:stretch>
            <a:fillRect/>
          </a:stretch>
        </p:blipFill>
        <p:spPr bwMode="auto">
          <a:xfrm>
            <a:off x="22898369" y="28476523"/>
            <a:ext cx="5892800" cy="6263477"/>
          </a:xfrm>
          <a:prstGeom prst="rect">
            <a:avLst/>
          </a:prstGeom>
          <a:noFill/>
          <a:ln w="9525">
            <a:noFill/>
            <a:miter lim="800000"/>
            <a:headEnd/>
            <a:tailEnd/>
          </a:ln>
          <a:effectLst/>
        </p:spPr>
      </p:pic>
      <p:sp>
        <p:nvSpPr>
          <p:cNvPr id="1042" name="AutoShape 18"/>
          <p:cNvSpPr>
            <a:spLocks noChangeAspect="1" noChangeArrowheads="1" noTextEdit="1"/>
          </p:cNvSpPr>
          <p:nvPr/>
        </p:nvSpPr>
        <p:spPr bwMode="auto">
          <a:xfrm>
            <a:off x="7330577" y="24168770"/>
            <a:ext cx="5549900" cy="60912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Rectangle 80"/>
          <p:cNvSpPr/>
          <p:nvPr/>
        </p:nvSpPr>
        <p:spPr>
          <a:xfrm>
            <a:off x="14230326" y="6820882"/>
            <a:ext cx="13908505" cy="1446550"/>
          </a:xfrm>
          <a:prstGeom prst="rect">
            <a:avLst/>
          </a:prstGeom>
          <a:solidFill>
            <a:schemeClr val="bg1">
              <a:lumMod val="85000"/>
            </a:schemeClr>
          </a:solidFill>
        </p:spPr>
        <p:txBody>
          <a:bodyPr wrap="square">
            <a:spAutoFit/>
          </a:bodyPr>
          <a:lstStyle/>
          <a:p>
            <a:pPr algn="ctr">
              <a:buNone/>
            </a:pPr>
            <a:r>
              <a:rPr lang="en-US" sz="4400" b="1" dirty="0">
                <a:solidFill>
                  <a:srgbClr val="2986E2"/>
                </a:solidFill>
                <a:latin typeface="Corbel" pitchFamily="34" charset="0"/>
                <a:cs typeface="Albany AMT" pitchFamily="34" charset="0"/>
              </a:rPr>
              <a:t>HR had higher incidence and earlier onset of CMV viremia. PET initiation occurred earlier in HR.</a:t>
            </a:r>
          </a:p>
        </p:txBody>
      </p:sp>
      <p:sp>
        <p:nvSpPr>
          <p:cNvPr id="86" name="Rectangle 85"/>
          <p:cNvSpPr/>
          <p:nvPr/>
        </p:nvSpPr>
        <p:spPr>
          <a:xfrm>
            <a:off x="13750848" y="20548534"/>
            <a:ext cx="13914314" cy="1015663"/>
          </a:xfrm>
          <a:prstGeom prst="rect">
            <a:avLst/>
          </a:prstGeom>
        </p:spPr>
        <p:txBody>
          <a:bodyPr wrap="square">
            <a:spAutoFit/>
          </a:bodyPr>
          <a:lstStyle/>
          <a:p>
            <a:pPr>
              <a:buNone/>
            </a:pPr>
            <a:endParaRPr lang="en-US" sz="3000" b="1" u="sng" dirty="0">
              <a:latin typeface="Albany AMT" pitchFamily="34" charset="0"/>
              <a:cs typeface="Albany AMT" pitchFamily="34" charset="0"/>
            </a:endParaRPr>
          </a:p>
          <a:p>
            <a:pPr>
              <a:buNone/>
            </a:pPr>
            <a:endParaRPr lang="en-US" sz="3000" b="1" u="sng" dirty="0">
              <a:latin typeface="Albany AMT" pitchFamily="34" charset="0"/>
              <a:cs typeface="Albany AMT" pitchFamily="34" charset="0"/>
            </a:endParaRPr>
          </a:p>
        </p:txBody>
      </p:sp>
      <p:sp>
        <p:nvSpPr>
          <p:cNvPr id="56" name="Rounded Rectangle 13">
            <a:extLst>
              <a:ext uri="{FF2B5EF4-FFF2-40B4-BE49-F238E27FC236}">
                <a16:creationId xmlns:a16="http://schemas.microsoft.com/office/drawing/2014/main" id="{192CD3BE-CAA9-4C6B-AA67-2F0ED1A491C2}"/>
              </a:ext>
            </a:extLst>
          </p:cNvPr>
          <p:cNvSpPr/>
          <p:nvPr/>
        </p:nvSpPr>
        <p:spPr>
          <a:xfrm>
            <a:off x="415191" y="23665766"/>
            <a:ext cx="12311039" cy="1006007"/>
          </a:xfrm>
          <a:prstGeom prst="roundRect">
            <a:avLst/>
          </a:prstGeom>
          <a:solidFill>
            <a:srgbClr val="0778B3"/>
          </a:solidFill>
          <a:ln>
            <a:noFill/>
          </a:ln>
        </p:spPr>
        <p:style>
          <a:lnRef idx="2">
            <a:schemeClr val="accent1">
              <a:shade val="50000"/>
            </a:schemeClr>
          </a:lnRef>
          <a:fillRef idx="1">
            <a:schemeClr val="accent1"/>
          </a:fillRef>
          <a:effectRef idx="0">
            <a:schemeClr val="accent1"/>
          </a:effectRef>
          <a:fontRef idx="minor">
            <a:schemeClr val="lt1"/>
          </a:fontRef>
        </p:style>
        <p:txBody>
          <a:bodyPr lIns="153619" tIns="76810" rIns="153619" bIns="76810" rtlCol="0" anchor="ctr"/>
          <a:lstStyle/>
          <a:p>
            <a:pPr lvl="0" algn="ctr" defTabSz="4394200">
              <a:lnSpc>
                <a:spcPts val="5000"/>
              </a:lnSpc>
              <a:spcBef>
                <a:spcPct val="20000"/>
              </a:spcBef>
              <a:buNone/>
              <a:defRPr/>
            </a:pPr>
            <a:r>
              <a:rPr lang="en-US" sz="5400" b="1" kern="0" dirty="0">
                <a:solidFill>
                  <a:schemeClr val="bg1"/>
                </a:solidFill>
                <a:latin typeface="Corbel" pitchFamily="34" charset="0"/>
                <a:ea typeface="ＭＳ Ｐゴシック" pitchFamily="34" charset="-128"/>
                <a:cs typeface="Arial" pitchFamily="34" charset="0"/>
              </a:rPr>
              <a:t>Baseline Characteristics</a:t>
            </a:r>
          </a:p>
        </p:txBody>
      </p:sp>
      <p:graphicFrame>
        <p:nvGraphicFramePr>
          <p:cNvPr id="3" name="Table 2">
            <a:extLst>
              <a:ext uri="{FF2B5EF4-FFF2-40B4-BE49-F238E27FC236}">
                <a16:creationId xmlns:a16="http://schemas.microsoft.com/office/drawing/2014/main" id="{8A6D858D-550D-44BF-9D7F-9CDA2550CC92}"/>
              </a:ext>
            </a:extLst>
          </p:cNvPr>
          <p:cNvGraphicFramePr>
            <a:graphicFrameLocks noGrp="1"/>
          </p:cNvGraphicFramePr>
          <p:nvPr>
            <p:extLst>
              <p:ext uri="{D42A27DB-BD31-4B8C-83A1-F6EECF244321}">
                <p14:modId xmlns:p14="http://schemas.microsoft.com/office/powerpoint/2010/main" val="3303528743"/>
              </p:ext>
            </p:extLst>
          </p:nvPr>
        </p:nvGraphicFramePr>
        <p:xfrm>
          <a:off x="353374" y="24899726"/>
          <a:ext cx="12502932" cy="9948173"/>
        </p:xfrm>
        <a:graphic>
          <a:graphicData uri="http://schemas.openxmlformats.org/drawingml/2006/table">
            <a:tbl>
              <a:tblPr firstRow="1" bandRow="1">
                <a:tableStyleId>{5202B0CA-FC54-4496-8BCA-5EF66A818D29}</a:tableStyleId>
              </a:tblPr>
              <a:tblGrid>
                <a:gridCol w="4329254">
                  <a:extLst>
                    <a:ext uri="{9D8B030D-6E8A-4147-A177-3AD203B41FA5}">
                      <a16:colId xmlns:a16="http://schemas.microsoft.com/office/drawing/2014/main" val="3805144144"/>
                    </a:ext>
                  </a:extLst>
                </a:gridCol>
                <a:gridCol w="2805567">
                  <a:extLst>
                    <a:ext uri="{9D8B030D-6E8A-4147-A177-3AD203B41FA5}">
                      <a16:colId xmlns:a16="http://schemas.microsoft.com/office/drawing/2014/main" val="4107426168"/>
                    </a:ext>
                  </a:extLst>
                </a:gridCol>
                <a:gridCol w="2669059">
                  <a:extLst>
                    <a:ext uri="{9D8B030D-6E8A-4147-A177-3AD203B41FA5}">
                      <a16:colId xmlns:a16="http://schemas.microsoft.com/office/drawing/2014/main" val="3845373699"/>
                    </a:ext>
                  </a:extLst>
                </a:gridCol>
                <a:gridCol w="2699052">
                  <a:extLst>
                    <a:ext uri="{9D8B030D-6E8A-4147-A177-3AD203B41FA5}">
                      <a16:colId xmlns:a16="http://schemas.microsoft.com/office/drawing/2014/main" val="2171213969"/>
                    </a:ext>
                  </a:extLst>
                </a:gridCol>
              </a:tblGrid>
              <a:tr h="419002">
                <a:tc rowSpan="2">
                  <a:txBody>
                    <a:bodyPr/>
                    <a:lstStyle/>
                    <a:p>
                      <a:pPr marL="0" marR="0" algn="ctr">
                        <a:lnSpc>
                          <a:spcPct val="107000"/>
                        </a:lnSpc>
                        <a:spcBef>
                          <a:spcPts val="0"/>
                        </a:spcBef>
                        <a:spcAft>
                          <a:spcPts val="0"/>
                        </a:spcAft>
                      </a:pPr>
                      <a:r>
                        <a:rPr lang="en-US" sz="3200" dirty="0">
                          <a:effectLst/>
                        </a:rPr>
                        <a:t>Characteristic</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solidFill>
                      <a:srgbClr val="0778B3"/>
                    </a:solidFill>
                  </a:tcPr>
                </a:tc>
                <a:tc>
                  <a:txBody>
                    <a:bodyPr/>
                    <a:lstStyle/>
                    <a:p>
                      <a:pPr marL="0" marR="0" algn="ctr">
                        <a:lnSpc>
                          <a:spcPct val="107000"/>
                        </a:lnSpc>
                        <a:spcBef>
                          <a:spcPts val="0"/>
                        </a:spcBef>
                        <a:spcAft>
                          <a:spcPts val="0"/>
                        </a:spcAft>
                      </a:pPr>
                      <a:r>
                        <a:rPr lang="en-US" sz="3200">
                          <a:effectLst/>
                        </a:rPr>
                        <a:t>Overall</a:t>
                      </a:r>
                      <a:endParaRPr lang="en-US" sz="440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solidFill>
                      <a:srgbClr val="0778B3"/>
                    </a:solidFill>
                  </a:tcPr>
                </a:tc>
                <a:tc>
                  <a:txBody>
                    <a:bodyPr/>
                    <a:lstStyle/>
                    <a:p>
                      <a:pPr marL="0" marR="0" algn="ctr">
                        <a:lnSpc>
                          <a:spcPct val="107000"/>
                        </a:lnSpc>
                        <a:spcBef>
                          <a:spcPts val="0"/>
                        </a:spcBef>
                        <a:spcAft>
                          <a:spcPts val="0"/>
                        </a:spcAft>
                      </a:pPr>
                      <a:r>
                        <a:rPr lang="en-US" sz="3200">
                          <a:effectLst/>
                        </a:rPr>
                        <a:t>Low Risk</a:t>
                      </a:r>
                      <a:endParaRPr lang="en-US" sz="440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solidFill>
                      <a:srgbClr val="0778B3"/>
                    </a:solidFill>
                  </a:tcPr>
                </a:tc>
                <a:tc>
                  <a:txBody>
                    <a:bodyPr/>
                    <a:lstStyle/>
                    <a:p>
                      <a:pPr marL="0" marR="0" algn="ctr">
                        <a:lnSpc>
                          <a:spcPct val="107000"/>
                        </a:lnSpc>
                        <a:spcBef>
                          <a:spcPts val="0"/>
                        </a:spcBef>
                        <a:spcAft>
                          <a:spcPts val="0"/>
                        </a:spcAft>
                      </a:pPr>
                      <a:r>
                        <a:rPr lang="en-US" sz="3200">
                          <a:effectLst/>
                        </a:rPr>
                        <a:t>High Risk</a:t>
                      </a:r>
                      <a:endParaRPr lang="en-US" sz="440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solidFill>
                      <a:srgbClr val="0778B3"/>
                    </a:solidFill>
                  </a:tcPr>
                </a:tc>
                <a:extLst>
                  <a:ext uri="{0D108BD9-81ED-4DB2-BD59-A6C34878D82A}">
                    <a16:rowId xmlns:a16="http://schemas.microsoft.com/office/drawing/2014/main" val="2818094811"/>
                  </a:ext>
                </a:extLst>
              </a:tr>
              <a:tr h="419002">
                <a:tc vMerge="1">
                  <a:txBody>
                    <a:bodyPr/>
                    <a:lstStyle/>
                    <a:p>
                      <a:endParaRPr lang="en-US"/>
                    </a:p>
                  </a:txBody>
                  <a:tcPr/>
                </a:tc>
                <a:tc>
                  <a:txBody>
                    <a:bodyPr/>
                    <a:lstStyle/>
                    <a:p>
                      <a:pPr marL="0" marR="0" algn="ctr">
                        <a:lnSpc>
                          <a:spcPct val="107000"/>
                        </a:lnSpc>
                        <a:spcBef>
                          <a:spcPts val="0"/>
                        </a:spcBef>
                        <a:spcAft>
                          <a:spcPts val="0"/>
                        </a:spcAft>
                      </a:pPr>
                      <a:r>
                        <a:rPr lang="en-US" sz="3200">
                          <a:solidFill>
                            <a:schemeClr val="bg1"/>
                          </a:solidFill>
                          <a:effectLst/>
                        </a:rPr>
                        <a:t>N=232</a:t>
                      </a:r>
                      <a:endParaRPr lang="en-US" sz="4400">
                        <a:solidFill>
                          <a:schemeClr val="bg1"/>
                        </a:solidFill>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solidFill>
                      <a:srgbClr val="0778B3"/>
                    </a:solidFill>
                  </a:tcPr>
                </a:tc>
                <a:tc>
                  <a:txBody>
                    <a:bodyPr/>
                    <a:lstStyle/>
                    <a:p>
                      <a:pPr marL="0" marR="0" algn="ctr">
                        <a:lnSpc>
                          <a:spcPct val="107000"/>
                        </a:lnSpc>
                        <a:spcBef>
                          <a:spcPts val="0"/>
                        </a:spcBef>
                        <a:spcAft>
                          <a:spcPts val="0"/>
                        </a:spcAft>
                      </a:pPr>
                      <a:r>
                        <a:rPr lang="en-US" sz="3200">
                          <a:solidFill>
                            <a:schemeClr val="bg1"/>
                          </a:solidFill>
                          <a:effectLst/>
                        </a:rPr>
                        <a:t>N=124</a:t>
                      </a:r>
                      <a:endParaRPr lang="en-US" sz="4400">
                        <a:solidFill>
                          <a:schemeClr val="bg1"/>
                        </a:solidFill>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solidFill>
                      <a:srgbClr val="0778B3"/>
                    </a:solidFill>
                  </a:tcPr>
                </a:tc>
                <a:tc>
                  <a:txBody>
                    <a:bodyPr/>
                    <a:lstStyle/>
                    <a:p>
                      <a:pPr marL="0" marR="0" algn="ctr">
                        <a:lnSpc>
                          <a:spcPct val="107000"/>
                        </a:lnSpc>
                        <a:spcBef>
                          <a:spcPts val="0"/>
                        </a:spcBef>
                        <a:spcAft>
                          <a:spcPts val="0"/>
                        </a:spcAft>
                      </a:pPr>
                      <a:r>
                        <a:rPr lang="en-US" sz="3200" dirty="0">
                          <a:solidFill>
                            <a:schemeClr val="bg1"/>
                          </a:solidFill>
                          <a:effectLst/>
                        </a:rPr>
                        <a:t>N=108</a:t>
                      </a:r>
                      <a:endParaRPr lang="en-US" sz="4400" dirty="0">
                        <a:solidFill>
                          <a:schemeClr val="bg1"/>
                        </a:solidFill>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solidFill>
                      <a:srgbClr val="0778B3"/>
                    </a:solidFill>
                  </a:tcPr>
                </a:tc>
                <a:extLst>
                  <a:ext uri="{0D108BD9-81ED-4DB2-BD59-A6C34878D82A}">
                    <a16:rowId xmlns:a16="http://schemas.microsoft.com/office/drawing/2014/main" val="1742207626"/>
                  </a:ext>
                </a:extLst>
              </a:tr>
              <a:tr h="419002">
                <a:tc>
                  <a:txBody>
                    <a:bodyPr/>
                    <a:lstStyle/>
                    <a:p>
                      <a:pPr marL="0" marR="0">
                        <a:lnSpc>
                          <a:spcPct val="107000"/>
                        </a:lnSpc>
                        <a:spcBef>
                          <a:spcPts val="0"/>
                        </a:spcBef>
                        <a:spcAft>
                          <a:spcPts val="0"/>
                        </a:spcAft>
                      </a:pPr>
                      <a:r>
                        <a:rPr lang="en-US" sz="3200" b="1" dirty="0">
                          <a:effectLst/>
                        </a:rPr>
                        <a:t>Underlying Disease</a:t>
                      </a:r>
                      <a:endParaRPr lang="en-US" sz="4400" b="1"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3200" dirty="0">
                          <a:effectLst/>
                        </a:rPr>
                        <a:t> </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a:effectLst/>
                        </a:rPr>
                        <a:t> </a:t>
                      </a:r>
                      <a:endParaRPr lang="en-US" sz="440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a:effectLst/>
                        </a:rPr>
                        <a:t> </a:t>
                      </a:r>
                      <a:endParaRPr lang="en-US" sz="440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77970954"/>
                  </a:ext>
                </a:extLst>
              </a:tr>
              <a:tr h="419002">
                <a:tc>
                  <a:txBody>
                    <a:bodyPr/>
                    <a:lstStyle/>
                    <a:p>
                      <a:pPr marL="182880" marR="0" indent="205740">
                        <a:lnSpc>
                          <a:spcPct val="107000"/>
                        </a:lnSpc>
                        <a:spcBef>
                          <a:spcPts val="0"/>
                        </a:spcBef>
                        <a:spcAft>
                          <a:spcPts val="0"/>
                        </a:spcAft>
                      </a:pPr>
                      <a:r>
                        <a:rPr lang="en-US" sz="3200" dirty="0">
                          <a:effectLst/>
                        </a:rPr>
                        <a:t>Leukemia/MDS</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165 (71.1%)</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a:effectLst/>
                        </a:rPr>
                        <a:t>83 (66.9%)</a:t>
                      </a:r>
                      <a:endParaRPr lang="en-US" sz="440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a:effectLst/>
                        </a:rPr>
                        <a:t>82 (75.9%)</a:t>
                      </a:r>
                      <a:endParaRPr lang="en-US" sz="440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47173047"/>
                  </a:ext>
                </a:extLst>
              </a:tr>
              <a:tr h="419002">
                <a:tc>
                  <a:txBody>
                    <a:bodyPr/>
                    <a:lstStyle/>
                    <a:p>
                      <a:pPr marL="182880" marR="0" indent="205740">
                        <a:lnSpc>
                          <a:spcPct val="107000"/>
                        </a:lnSpc>
                        <a:spcBef>
                          <a:spcPts val="0"/>
                        </a:spcBef>
                        <a:spcAft>
                          <a:spcPts val="0"/>
                        </a:spcAft>
                      </a:pPr>
                      <a:r>
                        <a:rPr lang="en-US" sz="3200" dirty="0">
                          <a:effectLst/>
                        </a:rPr>
                        <a:t>Lymphoma</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35 (15.1%)</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a:effectLst/>
                        </a:rPr>
                        <a:t>29 (23.4%)</a:t>
                      </a:r>
                      <a:endParaRPr lang="en-US" sz="440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a:effectLst/>
                        </a:rPr>
                        <a:t>6 (5.6%)</a:t>
                      </a:r>
                      <a:endParaRPr lang="en-US" sz="440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24778694"/>
                  </a:ext>
                </a:extLst>
              </a:tr>
              <a:tr h="419002">
                <a:tc>
                  <a:txBody>
                    <a:bodyPr/>
                    <a:lstStyle/>
                    <a:p>
                      <a:pPr marL="182880" marR="0" indent="205740">
                        <a:lnSpc>
                          <a:spcPct val="107000"/>
                        </a:lnSpc>
                        <a:spcBef>
                          <a:spcPts val="0"/>
                        </a:spcBef>
                        <a:spcAft>
                          <a:spcPts val="0"/>
                        </a:spcAft>
                      </a:pPr>
                      <a:r>
                        <a:rPr lang="en-US" sz="3200" dirty="0">
                          <a:effectLst/>
                        </a:rPr>
                        <a:t>Other</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32 (13.8%)</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a:effectLst/>
                        </a:rPr>
                        <a:t>12 (9.7%)</a:t>
                      </a:r>
                      <a:endParaRPr lang="en-US" sz="440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a:effectLst/>
                        </a:rPr>
                        <a:t>20 (18.5%)</a:t>
                      </a:r>
                      <a:endParaRPr lang="en-US" sz="440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35995233"/>
                  </a:ext>
                </a:extLst>
              </a:tr>
              <a:tr h="419002">
                <a:tc>
                  <a:txBody>
                    <a:bodyPr/>
                    <a:lstStyle/>
                    <a:p>
                      <a:pPr marL="0" marR="0">
                        <a:lnSpc>
                          <a:spcPct val="107000"/>
                        </a:lnSpc>
                        <a:spcBef>
                          <a:spcPts val="0"/>
                        </a:spcBef>
                        <a:spcAft>
                          <a:spcPts val="0"/>
                        </a:spcAft>
                      </a:pPr>
                      <a:r>
                        <a:rPr lang="en-US" sz="3200" b="1" dirty="0">
                          <a:effectLst/>
                        </a:rPr>
                        <a:t>HLA match</a:t>
                      </a:r>
                      <a:endParaRPr lang="en-US" sz="4400" b="1"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 </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 </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a:effectLst/>
                        </a:rPr>
                        <a:t> </a:t>
                      </a:r>
                      <a:endParaRPr lang="en-US" sz="440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84813311"/>
                  </a:ext>
                </a:extLst>
              </a:tr>
              <a:tr h="419002">
                <a:tc>
                  <a:txBody>
                    <a:bodyPr/>
                    <a:lstStyle/>
                    <a:p>
                      <a:pPr marL="182880" marR="0" indent="205740" algn="l" defTabSz="1828800" rtl="0" eaLnBrk="1" latinLnBrk="0" hangingPunct="1">
                        <a:lnSpc>
                          <a:spcPct val="107000"/>
                        </a:lnSpc>
                        <a:spcBef>
                          <a:spcPts val="0"/>
                        </a:spcBef>
                        <a:spcAft>
                          <a:spcPts val="0"/>
                        </a:spcAft>
                      </a:pPr>
                      <a:r>
                        <a:rPr lang="en-US" sz="3200" kern="1200">
                          <a:solidFill>
                            <a:schemeClr val="dk1"/>
                          </a:solidFill>
                          <a:effectLst/>
                          <a:latin typeface="+mn-lt"/>
                          <a:ea typeface="+mn-ea"/>
                          <a:cs typeface="+mn-cs"/>
                        </a:rPr>
                        <a:t>MRD</a:t>
                      </a:r>
                    </a:p>
                  </a:txBody>
                  <a:tcPr marL="68580" marR="68580" marT="0" marB="0" anchor="ctr"/>
                </a:tc>
                <a:tc>
                  <a:txBody>
                    <a:bodyPr/>
                    <a:lstStyle/>
                    <a:p>
                      <a:pPr marL="0" marR="0" algn="ctr">
                        <a:lnSpc>
                          <a:spcPct val="107000"/>
                        </a:lnSpc>
                        <a:spcBef>
                          <a:spcPts val="0"/>
                        </a:spcBef>
                        <a:spcAft>
                          <a:spcPts val="0"/>
                        </a:spcAft>
                      </a:pPr>
                      <a:r>
                        <a:rPr lang="en-US" sz="3200" dirty="0">
                          <a:effectLst/>
                        </a:rPr>
                        <a:t>61 (26.3%)</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37 (29.8%)</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a:effectLst/>
                        </a:rPr>
                        <a:t>24 (22.2%)</a:t>
                      </a:r>
                      <a:endParaRPr lang="en-US" sz="440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73410727"/>
                  </a:ext>
                </a:extLst>
              </a:tr>
              <a:tr h="419002">
                <a:tc>
                  <a:txBody>
                    <a:bodyPr/>
                    <a:lstStyle/>
                    <a:p>
                      <a:pPr marL="182880" marR="0" indent="205740" algn="l" defTabSz="1828800" rtl="0" eaLnBrk="1" latinLnBrk="0" hangingPunct="1">
                        <a:lnSpc>
                          <a:spcPct val="107000"/>
                        </a:lnSpc>
                        <a:spcBef>
                          <a:spcPts val="0"/>
                        </a:spcBef>
                        <a:spcAft>
                          <a:spcPts val="0"/>
                        </a:spcAft>
                      </a:pPr>
                      <a:r>
                        <a:rPr lang="en-US" sz="3200" kern="1200" dirty="0">
                          <a:solidFill>
                            <a:schemeClr val="dk1"/>
                          </a:solidFill>
                          <a:effectLst/>
                          <a:latin typeface="+mn-lt"/>
                          <a:ea typeface="+mn-ea"/>
                          <a:cs typeface="+mn-cs"/>
                        </a:rPr>
                        <a:t>MUD</a:t>
                      </a:r>
                    </a:p>
                  </a:txBody>
                  <a:tcPr marL="68580" marR="68580" marT="0" marB="0" anchor="ctr"/>
                </a:tc>
                <a:tc>
                  <a:txBody>
                    <a:bodyPr/>
                    <a:lstStyle/>
                    <a:p>
                      <a:pPr marL="0" marR="0" algn="ctr">
                        <a:lnSpc>
                          <a:spcPct val="107000"/>
                        </a:lnSpc>
                        <a:spcBef>
                          <a:spcPts val="0"/>
                        </a:spcBef>
                        <a:spcAft>
                          <a:spcPts val="0"/>
                        </a:spcAft>
                      </a:pPr>
                      <a:r>
                        <a:rPr lang="en-US" sz="3200" dirty="0">
                          <a:effectLst/>
                        </a:rPr>
                        <a:t>128 (55.2%)</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87 (70.2%)</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a:effectLst/>
                        </a:rPr>
                        <a:t>41 (38.0%)</a:t>
                      </a:r>
                      <a:endParaRPr lang="en-US" sz="440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29087175"/>
                  </a:ext>
                </a:extLst>
              </a:tr>
              <a:tr h="419002">
                <a:tc>
                  <a:txBody>
                    <a:bodyPr/>
                    <a:lstStyle/>
                    <a:p>
                      <a:pPr marL="182880" marR="0" indent="205740" algn="l" defTabSz="1828800" rtl="0" eaLnBrk="1" latinLnBrk="0" hangingPunct="1">
                        <a:lnSpc>
                          <a:spcPct val="107000"/>
                        </a:lnSpc>
                        <a:spcBef>
                          <a:spcPts val="0"/>
                        </a:spcBef>
                        <a:spcAft>
                          <a:spcPts val="0"/>
                        </a:spcAft>
                      </a:pPr>
                      <a:r>
                        <a:rPr lang="en-US" sz="3200" kern="1200" dirty="0">
                          <a:solidFill>
                            <a:schemeClr val="dk1"/>
                          </a:solidFill>
                          <a:effectLst/>
                          <a:latin typeface="+mn-lt"/>
                          <a:ea typeface="+mn-ea"/>
                          <a:cs typeface="+mn-cs"/>
                        </a:rPr>
                        <a:t>Mismatched related </a:t>
                      </a:r>
                    </a:p>
                  </a:txBody>
                  <a:tcPr marL="68580" marR="68580" marT="0" marB="0" anchor="ctr"/>
                </a:tc>
                <a:tc>
                  <a:txBody>
                    <a:bodyPr/>
                    <a:lstStyle/>
                    <a:p>
                      <a:pPr marL="0" marR="0" algn="ctr">
                        <a:lnSpc>
                          <a:spcPct val="107000"/>
                        </a:lnSpc>
                        <a:spcBef>
                          <a:spcPts val="0"/>
                        </a:spcBef>
                        <a:spcAft>
                          <a:spcPts val="0"/>
                        </a:spcAft>
                      </a:pPr>
                      <a:r>
                        <a:rPr lang="en-US" sz="3200" dirty="0">
                          <a:effectLst/>
                        </a:rPr>
                        <a:t>21 (9.1%)</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0 (0%)</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a:effectLst/>
                        </a:rPr>
                        <a:t>21 (19.4%)</a:t>
                      </a:r>
                      <a:endParaRPr lang="en-US" sz="440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56222121"/>
                  </a:ext>
                </a:extLst>
              </a:tr>
              <a:tr h="419002">
                <a:tc>
                  <a:txBody>
                    <a:bodyPr/>
                    <a:lstStyle/>
                    <a:p>
                      <a:pPr marL="182880" marR="0" indent="205740" algn="l" defTabSz="1828800" rtl="0" eaLnBrk="1" latinLnBrk="0" hangingPunct="1">
                        <a:lnSpc>
                          <a:spcPct val="107000"/>
                        </a:lnSpc>
                        <a:spcBef>
                          <a:spcPts val="0"/>
                        </a:spcBef>
                        <a:spcAft>
                          <a:spcPts val="0"/>
                        </a:spcAft>
                      </a:pPr>
                      <a:r>
                        <a:rPr lang="en-US" sz="3200" kern="1200" dirty="0">
                          <a:solidFill>
                            <a:schemeClr val="dk1"/>
                          </a:solidFill>
                          <a:effectLst/>
                          <a:latin typeface="+mn-lt"/>
                          <a:ea typeface="+mn-ea"/>
                          <a:cs typeface="+mn-cs"/>
                        </a:rPr>
                        <a:t>Mismatched unrelated</a:t>
                      </a:r>
                    </a:p>
                  </a:txBody>
                  <a:tcPr marL="68580" marR="68580" marT="0" marB="0" anchor="ctr"/>
                </a:tc>
                <a:tc>
                  <a:txBody>
                    <a:bodyPr/>
                    <a:lstStyle/>
                    <a:p>
                      <a:pPr marL="0" marR="0" algn="ctr">
                        <a:lnSpc>
                          <a:spcPct val="107000"/>
                        </a:lnSpc>
                        <a:spcBef>
                          <a:spcPts val="0"/>
                        </a:spcBef>
                        <a:spcAft>
                          <a:spcPts val="0"/>
                        </a:spcAft>
                      </a:pPr>
                      <a:r>
                        <a:rPr lang="en-US" sz="3200" dirty="0">
                          <a:effectLst/>
                        </a:rPr>
                        <a:t>22 (9.5%)</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0 (0%)</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a:effectLst/>
                        </a:rPr>
                        <a:t>22 (20.4%)</a:t>
                      </a:r>
                      <a:endParaRPr lang="en-US" sz="440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3743186"/>
                  </a:ext>
                </a:extLst>
              </a:tr>
              <a:tr h="419002">
                <a:tc>
                  <a:txBody>
                    <a:bodyPr/>
                    <a:lstStyle/>
                    <a:p>
                      <a:pPr marL="0" marR="0">
                        <a:lnSpc>
                          <a:spcPct val="107000"/>
                        </a:lnSpc>
                        <a:spcBef>
                          <a:spcPts val="0"/>
                        </a:spcBef>
                        <a:spcAft>
                          <a:spcPts val="0"/>
                        </a:spcAft>
                      </a:pPr>
                      <a:r>
                        <a:rPr lang="en-US" sz="3200" b="1" dirty="0">
                          <a:effectLst/>
                        </a:rPr>
                        <a:t>Stem cell source</a:t>
                      </a:r>
                      <a:endParaRPr lang="en-US" sz="4400" b="1"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 </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 </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 </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72490131"/>
                  </a:ext>
                </a:extLst>
              </a:tr>
              <a:tr h="0">
                <a:tc>
                  <a:txBody>
                    <a:bodyPr/>
                    <a:lstStyle/>
                    <a:p>
                      <a:pPr marL="182880" marR="0" indent="205740" algn="l" defTabSz="1828800" rtl="0" eaLnBrk="1" latinLnBrk="0" hangingPunct="1">
                        <a:lnSpc>
                          <a:spcPct val="107000"/>
                        </a:lnSpc>
                        <a:spcBef>
                          <a:spcPts val="0"/>
                        </a:spcBef>
                        <a:spcAft>
                          <a:spcPts val="0"/>
                        </a:spcAft>
                      </a:pPr>
                      <a:r>
                        <a:rPr lang="en-US" sz="3200" kern="1200" dirty="0">
                          <a:solidFill>
                            <a:schemeClr val="dk1"/>
                          </a:solidFill>
                          <a:effectLst/>
                          <a:latin typeface="+mn-lt"/>
                          <a:ea typeface="+mn-ea"/>
                          <a:cs typeface="+mn-cs"/>
                        </a:rPr>
                        <a:t>BM</a:t>
                      </a:r>
                    </a:p>
                  </a:txBody>
                  <a:tcPr marL="68580" marR="68580" marT="0" marB="0" anchor="ctr"/>
                </a:tc>
                <a:tc>
                  <a:txBody>
                    <a:bodyPr/>
                    <a:lstStyle/>
                    <a:p>
                      <a:pPr marL="0" marR="0" algn="ctr">
                        <a:lnSpc>
                          <a:spcPct val="107000"/>
                        </a:lnSpc>
                        <a:spcBef>
                          <a:spcPts val="0"/>
                        </a:spcBef>
                        <a:spcAft>
                          <a:spcPts val="0"/>
                        </a:spcAft>
                      </a:pPr>
                      <a:r>
                        <a:rPr lang="en-US" sz="3200">
                          <a:effectLst/>
                        </a:rPr>
                        <a:t>40 (17.2%)</a:t>
                      </a:r>
                      <a:endParaRPr lang="en-US" sz="440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23 (18.5%)</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17 (15.7%)</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95519773"/>
                  </a:ext>
                </a:extLst>
              </a:tr>
              <a:tr h="419002">
                <a:tc>
                  <a:txBody>
                    <a:bodyPr/>
                    <a:lstStyle/>
                    <a:p>
                      <a:pPr marL="0" marR="0">
                        <a:lnSpc>
                          <a:spcPct val="107000"/>
                        </a:lnSpc>
                        <a:spcBef>
                          <a:spcPts val="0"/>
                        </a:spcBef>
                        <a:spcAft>
                          <a:spcPts val="0"/>
                        </a:spcAft>
                      </a:pPr>
                      <a:r>
                        <a:rPr lang="en-US" sz="3200" b="1" dirty="0">
                          <a:effectLst/>
                        </a:rPr>
                        <a:t>Conditioning regimen</a:t>
                      </a:r>
                      <a:endParaRPr lang="en-US" sz="4400" b="1"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a:effectLst/>
                        </a:rPr>
                        <a:t> </a:t>
                      </a:r>
                      <a:endParaRPr lang="en-US" sz="440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 </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 </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57071461"/>
                  </a:ext>
                </a:extLst>
              </a:tr>
              <a:tr h="419002">
                <a:tc>
                  <a:txBody>
                    <a:bodyPr/>
                    <a:lstStyle/>
                    <a:p>
                      <a:pPr marL="182880" marR="0" indent="205740" algn="l" defTabSz="1828800" rtl="0" eaLnBrk="1" latinLnBrk="0" hangingPunct="1">
                        <a:lnSpc>
                          <a:spcPct val="107000"/>
                        </a:lnSpc>
                        <a:spcBef>
                          <a:spcPts val="0"/>
                        </a:spcBef>
                        <a:spcAft>
                          <a:spcPts val="0"/>
                        </a:spcAft>
                      </a:pPr>
                      <a:r>
                        <a:rPr lang="en-US" sz="3200" kern="1200">
                          <a:solidFill>
                            <a:schemeClr val="dk1"/>
                          </a:solidFill>
                          <a:effectLst/>
                          <a:latin typeface="+mn-lt"/>
                          <a:ea typeface="+mn-ea"/>
                          <a:cs typeface="+mn-cs"/>
                        </a:rPr>
                        <a:t>Myeloablative</a:t>
                      </a:r>
                    </a:p>
                  </a:txBody>
                  <a:tcPr marL="68580" marR="68580" marT="0" marB="0" anchor="ctr"/>
                </a:tc>
                <a:tc>
                  <a:txBody>
                    <a:bodyPr/>
                    <a:lstStyle/>
                    <a:p>
                      <a:pPr marL="0" marR="0" algn="ctr">
                        <a:lnSpc>
                          <a:spcPct val="107000"/>
                        </a:lnSpc>
                        <a:spcBef>
                          <a:spcPts val="0"/>
                        </a:spcBef>
                        <a:spcAft>
                          <a:spcPts val="0"/>
                        </a:spcAft>
                      </a:pPr>
                      <a:r>
                        <a:rPr lang="en-US" sz="3200">
                          <a:effectLst/>
                        </a:rPr>
                        <a:t>130 (56.0%)</a:t>
                      </a:r>
                      <a:endParaRPr lang="en-US" sz="440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43 (34.7%)</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87 (80.6%)</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64620585"/>
                  </a:ext>
                </a:extLst>
              </a:tr>
              <a:tr h="419002">
                <a:tc>
                  <a:txBody>
                    <a:bodyPr/>
                    <a:lstStyle/>
                    <a:p>
                      <a:pPr marL="182880" marR="0" indent="205740" algn="l" defTabSz="1828800" rtl="0" eaLnBrk="1" latinLnBrk="0" hangingPunct="1">
                        <a:lnSpc>
                          <a:spcPct val="107000"/>
                        </a:lnSpc>
                        <a:spcBef>
                          <a:spcPts val="0"/>
                        </a:spcBef>
                        <a:spcAft>
                          <a:spcPts val="0"/>
                        </a:spcAft>
                      </a:pPr>
                      <a:r>
                        <a:rPr lang="en-US" sz="3200" kern="1200">
                          <a:solidFill>
                            <a:schemeClr val="dk1"/>
                          </a:solidFill>
                          <a:effectLst/>
                          <a:latin typeface="+mn-lt"/>
                          <a:ea typeface="+mn-ea"/>
                          <a:cs typeface="+mn-cs"/>
                        </a:rPr>
                        <a:t>Reduced intensity</a:t>
                      </a:r>
                    </a:p>
                  </a:txBody>
                  <a:tcPr marL="68580" marR="68580" marT="0" marB="0" anchor="ctr"/>
                </a:tc>
                <a:tc>
                  <a:txBody>
                    <a:bodyPr/>
                    <a:lstStyle/>
                    <a:p>
                      <a:pPr marL="0" marR="0" algn="ctr">
                        <a:lnSpc>
                          <a:spcPct val="107000"/>
                        </a:lnSpc>
                        <a:spcBef>
                          <a:spcPts val="0"/>
                        </a:spcBef>
                        <a:spcAft>
                          <a:spcPts val="0"/>
                        </a:spcAft>
                      </a:pPr>
                      <a:r>
                        <a:rPr lang="en-US" sz="3200">
                          <a:effectLst/>
                        </a:rPr>
                        <a:t>80 (34.5%)</a:t>
                      </a:r>
                      <a:endParaRPr lang="en-US" sz="440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69 (55.6%)</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11 (10.2%)</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15275876"/>
                  </a:ext>
                </a:extLst>
              </a:tr>
              <a:tr h="419002">
                <a:tc>
                  <a:txBody>
                    <a:bodyPr/>
                    <a:lstStyle/>
                    <a:p>
                      <a:pPr marL="182880" marR="0" indent="205740" algn="l" defTabSz="1828800" rtl="0" eaLnBrk="1" latinLnBrk="0" hangingPunct="1">
                        <a:lnSpc>
                          <a:spcPct val="107000"/>
                        </a:lnSpc>
                        <a:spcBef>
                          <a:spcPts val="0"/>
                        </a:spcBef>
                        <a:spcAft>
                          <a:spcPts val="0"/>
                        </a:spcAft>
                      </a:pPr>
                      <a:r>
                        <a:rPr lang="en-US" sz="3200" kern="1200" dirty="0">
                          <a:solidFill>
                            <a:schemeClr val="dk1"/>
                          </a:solidFill>
                          <a:effectLst/>
                          <a:latin typeface="+mn-lt"/>
                          <a:ea typeface="+mn-ea"/>
                          <a:cs typeface="+mn-cs"/>
                        </a:rPr>
                        <a:t>Non-ablative</a:t>
                      </a:r>
                    </a:p>
                  </a:txBody>
                  <a:tcPr marL="68580" marR="68580" marT="0" marB="0" anchor="ctr"/>
                </a:tc>
                <a:tc>
                  <a:txBody>
                    <a:bodyPr/>
                    <a:lstStyle/>
                    <a:p>
                      <a:pPr marL="0" marR="0" algn="ctr">
                        <a:lnSpc>
                          <a:spcPct val="107000"/>
                        </a:lnSpc>
                        <a:spcBef>
                          <a:spcPts val="0"/>
                        </a:spcBef>
                        <a:spcAft>
                          <a:spcPts val="0"/>
                        </a:spcAft>
                      </a:pPr>
                      <a:r>
                        <a:rPr lang="en-US" sz="3200">
                          <a:effectLst/>
                        </a:rPr>
                        <a:t>22 (9.5%)</a:t>
                      </a:r>
                      <a:endParaRPr lang="en-US" sz="440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12 (9.7%)</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10 (9.3%)</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88253792"/>
                  </a:ext>
                </a:extLst>
              </a:tr>
              <a:tr h="419002">
                <a:tc>
                  <a:txBody>
                    <a:bodyPr/>
                    <a:lstStyle/>
                    <a:p>
                      <a:pPr marL="0" marR="0">
                        <a:lnSpc>
                          <a:spcPct val="107000"/>
                        </a:lnSpc>
                        <a:spcBef>
                          <a:spcPts val="0"/>
                        </a:spcBef>
                        <a:spcAft>
                          <a:spcPts val="0"/>
                        </a:spcAft>
                      </a:pPr>
                      <a:r>
                        <a:rPr lang="en-US" sz="3200" b="1" dirty="0">
                          <a:effectLst/>
                        </a:rPr>
                        <a:t>GVHD prophylaxis</a:t>
                      </a:r>
                      <a:endParaRPr lang="en-US" sz="4400" b="1"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a:effectLst/>
                        </a:rPr>
                        <a:t> </a:t>
                      </a:r>
                      <a:endParaRPr lang="en-US" sz="440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a:effectLst/>
                        </a:rPr>
                        <a:t> </a:t>
                      </a:r>
                      <a:endParaRPr lang="en-US" sz="440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 </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05097469"/>
                  </a:ext>
                </a:extLst>
              </a:tr>
              <a:tr h="99755">
                <a:tc>
                  <a:txBody>
                    <a:bodyPr/>
                    <a:lstStyle/>
                    <a:p>
                      <a:pPr marL="182880" marR="0" indent="205740">
                        <a:lnSpc>
                          <a:spcPct val="107000"/>
                        </a:lnSpc>
                        <a:spcBef>
                          <a:spcPts val="0"/>
                        </a:spcBef>
                        <a:spcAft>
                          <a:spcPts val="0"/>
                        </a:spcAft>
                      </a:pPr>
                      <a:r>
                        <a:rPr lang="en-US" sz="3200" dirty="0">
                          <a:effectLst/>
                        </a:rPr>
                        <a:t>Ex vivo T-cell depletion</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74 (31.9%)</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a:effectLst/>
                        </a:rPr>
                        <a:t>0 (0%)</a:t>
                      </a:r>
                      <a:endParaRPr lang="en-US" sz="440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dirty="0">
                          <a:effectLst/>
                        </a:rPr>
                        <a:t>74 (68.5%)</a:t>
                      </a:r>
                      <a:endParaRPr lang="en-US" sz="4400" dirty="0">
                        <a:effectLst/>
                        <a:latin typeface="Corbel" panose="020B050302020402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60519598"/>
                  </a:ext>
                </a:extLst>
              </a:tr>
            </a:tbl>
          </a:graphicData>
        </a:graphic>
      </p:graphicFrame>
      <p:grpSp>
        <p:nvGrpSpPr>
          <p:cNvPr id="61" name="Group 60">
            <a:extLst>
              <a:ext uri="{FF2B5EF4-FFF2-40B4-BE49-F238E27FC236}">
                <a16:creationId xmlns:a16="http://schemas.microsoft.com/office/drawing/2014/main" id="{9D3823ED-8620-47C8-BD17-5B4AEFF85D7A}"/>
              </a:ext>
            </a:extLst>
          </p:cNvPr>
          <p:cNvGrpSpPr/>
          <p:nvPr/>
        </p:nvGrpSpPr>
        <p:grpSpPr>
          <a:xfrm>
            <a:off x="28272506" y="8531450"/>
            <a:ext cx="8208787" cy="9579307"/>
            <a:chOff x="-72646" y="-11538"/>
            <a:chExt cx="4744877" cy="5236850"/>
          </a:xfrm>
        </p:grpSpPr>
        <p:pic>
          <p:nvPicPr>
            <p:cNvPr id="62" name="Picture 61">
              <a:extLst>
                <a:ext uri="{FF2B5EF4-FFF2-40B4-BE49-F238E27FC236}">
                  <a16:creationId xmlns:a16="http://schemas.microsoft.com/office/drawing/2014/main" id="{47459BB4-638E-4ADC-8F1A-EED4672B9A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6" y="-11538"/>
              <a:ext cx="4046657" cy="5236850"/>
            </a:xfrm>
            <a:prstGeom prst="rect">
              <a:avLst/>
            </a:prstGeom>
          </p:spPr>
        </p:pic>
        <p:grpSp>
          <p:nvGrpSpPr>
            <p:cNvPr id="64" name="Group 63">
              <a:extLst>
                <a:ext uri="{FF2B5EF4-FFF2-40B4-BE49-F238E27FC236}">
                  <a16:creationId xmlns:a16="http://schemas.microsoft.com/office/drawing/2014/main" id="{AE2D4218-D574-4B88-876C-E34D97B76FE4}"/>
                </a:ext>
              </a:extLst>
            </p:cNvPr>
            <p:cNvGrpSpPr/>
            <p:nvPr/>
          </p:nvGrpSpPr>
          <p:grpSpPr>
            <a:xfrm>
              <a:off x="3159173" y="2973118"/>
              <a:ext cx="1513058" cy="1409795"/>
              <a:chOff x="3038371" y="2880951"/>
              <a:chExt cx="2104860" cy="1895930"/>
            </a:xfrm>
          </p:grpSpPr>
          <p:sp>
            <p:nvSpPr>
              <p:cNvPr id="65" name="TextBox 36">
                <a:extLst>
                  <a:ext uri="{FF2B5EF4-FFF2-40B4-BE49-F238E27FC236}">
                    <a16:creationId xmlns:a16="http://schemas.microsoft.com/office/drawing/2014/main" id="{D91A60FF-FB70-4948-9235-05CA69C5110C}"/>
                  </a:ext>
                </a:extLst>
              </p:cNvPr>
              <p:cNvSpPr txBox="1"/>
              <p:nvPr/>
            </p:nvSpPr>
            <p:spPr>
              <a:xfrm>
                <a:off x="3038371" y="2880951"/>
                <a:ext cx="1198721" cy="503799"/>
              </a:xfrm>
              <a:prstGeom prst="rect">
                <a:avLst/>
              </a:prstGeom>
              <a:noFill/>
            </p:spPr>
            <p:txBody>
              <a:bodyPr wrap="square" rtlCol="0">
                <a:noAutofit/>
              </a:bodyPr>
              <a:lstStyle/>
              <a:p>
                <a:pPr marL="0" marR="0">
                  <a:spcBef>
                    <a:spcPts val="0"/>
                  </a:spcBef>
                  <a:spcAft>
                    <a:spcPts val="0"/>
                  </a:spcAft>
                  <a:buNone/>
                </a:pPr>
                <a:r>
                  <a:rPr lang="en-US" sz="3200" kern="12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24.2%</a:t>
                </a:r>
                <a:endParaRPr lang="en-US" sz="4800" dirty="0">
                  <a:effectLst/>
                  <a:latin typeface="Corbel" panose="020B0503020204020204" pitchFamily="34" charset="0"/>
                  <a:ea typeface="Times New Roman" panose="02020603050405020304" pitchFamily="18" charset="0"/>
                </a:endParaRPr>
              </a:p>
            </p:txBody>
          </p:sp>
          <p:sp>
            <p:nvSpPr>
              <p:cNvPr id="66" name="TextBox 37">
                <a:extLst>
                  <a:ext uri="{FF2B5EF4-FFF2-40B4-BE49-F238E27FC236}">
                    <a16:creationId xmlns:a16="http://schemas.microsoft.com/office/drawing/2014/main" id="{06619522-9262-427E-8235-EAD031011FFB}"/>
                  </a:ext>
                </a:extLst>
              </p:cNvPr>
              <p:cNvSpPr txBox="1"/>
              <p:nvPr/>
            </p:nvSpPr>
            <p:spPr>
              <a:xfrm>
                <a:off x="3309332" y="4029551"/>
                <a:ext cx="1833899" cy="747330"/>
              </a:xfrm>
              <a:prstGeom prst="rect">
                <a:avLst/>
              </a:prstGeom>
              <a:noFill/>
            </p:spPr>
            <p:txBody>
              <a:bodyPr wrap="square" rtlCol="0">
                <a:noAutofit/>
              </a:bodyPr>
              <a:lstStyle/>
              <a:p>
                <a:pPr marL="0" marR="0">
                  <a:spcBef>
                    <a:spcPts val="0"/>
                  </a:spcBef>
                  <a:spcAft>
                    <a:spcPts val="0"/>
                  </a:spcAft>
                  <a:buNone/>
                </a:pPr>
                <a:r>
                  <a:rPr lang="en-US" sz="3200" kern="12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8.1</a:t>
                </a:r>
                <a:r>
                  <a:rPr lang="en-US" sz="7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050" dirty="0">
                  <a:effectLst/>
                  <a:latin typeface="Times New Roman" panose="02020603050405020304" pitchFamily="18" charset="0"/>
                  <a:ea typeface="Times New Roman" panose="02020603050405020304" pitchFamily="18" charset="0"/>
                </a:endParaRPr>
              </a:p>
            </p:txBody>
          </p:sp>
        </p:grpSp>
      </p:grpSp>
      <p:pic>
        <p:nvPicPr>
          <p:cNvPr id="67" name="Picture 66">
            <a:extLst>
              <a:ext uri="{FF2B5EF4-FFF2-40B4-BE49-F238E27FC236}">
                <a16:creationId xmlns:a16="http://schemas.microsoft.com/office/drawing/2014/main" id="{38D750EF-01B0-4867-ADDA-B76A1B507687}"/>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36365084" y="8531450"/>
            <a:ext cx="7170432" cy="9579306"/>
          </a:xfrm>
          <a:prstGeom prst="rect">
            <a:avLst/>
          </a:prstGeom>
        </p:spPr>
      </p:pic>
      <p:sp>
        <p:nvSpPr>
          <p:cNvPr id="68" name="TextBox 34">
            <a:extLst>
              <a:ext uri="{FF2B5EF4-FFF2-40B4-BE49-F238E27FC236}">
                <a16:creationId xmlns:a16="http://schemas.microsoft.com/office/drawing/2014/main" id="{5CADE597-AEC3-427B-9D25-27B1E6FAD94F}"/>
              </a:ext>
            </a:extLst>
          </p:cNvPr>
          <p:cNvSpPr txBox="1"/>
          <p:nvPr/>
        </p:nvSpPr>
        <p:spPr>
          <a:xfrm>
            <a:off x="41915170" y="14429423"/>
            <a:ext cx="2882193" cy="1227554"/>
          </a:xfrm>
          <a:prstGeom prst="rect">
            <a:avLst/>
          </a:prstGeom>
          <a:noFill/>
        </p:spPr>
        <p:txBody>
          <a:bodyPr wrap="square" rtlCol="0">
            <a:noAutofit/>
          </a:bodyPr>
          <a:lstStyle/>
          <a:p>
            <a:pPr marL="0" marR="0">
              <a:spcBef>
                <a:spcPts val="0"/>
              </a:spcBef>
              <a:spcAft>
                <a:spcPts val="0"/>
              </a:spcAft>
              <a:buNone/>
            </a:pPr>
            <a:r>
              <a:rPr lang="en-US" sz="3200" kern="12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20.4%</a:t>
            </a:r>
            <a:endParaRPr lang="en-US" sz="4800" dirty="0">
              <a:effectLst/>
              <a:latin typeface="Corbel" panose="020B0503020204020204" pitchFamily="34" charset="0"/>
              <a:ea typeface="Times New Roman" panose="02020603050405020304" pitchFamily="18" charset="0"/>
            </a:endParaRPr>
          </a:p>
        </p:txBody>
      </p:sp>
      <p:sp>
        <p:nvSpPr>
          <p:cNvPr id="69" name="TextBox 33">
            <a:extLst>
              <a:ext uri="{FF2B5EF4-FFF2-40B4-BE49-F238E27FC236}">
                <a16:creationId xmlns:a16="http://schemas.microsoft.com/office/drawing/2014/main" id="{34BD5713-4C22-404C-9F78-DEC29ED1DE32}"/>
              </a:ext>
            </a:extLst>
          </p:cNvPr>
          <p:cNvSpPr txBox="1"/>
          <p:nvPr/>
        </p:nvSpPr>
        <p:spPr>
          <a:xfrm>
            <a:off x="41653088" y="11760720"/>
            <a:ext cx="2279676" cy="1227554"/>
          </a:xfrm>
          <a:prstGeom prst="rect">
            <a:avLst/>
          </a:prstGeom>
          <a:noFill/>
        </p:spPr>
        <p:txBody>
          <a:bodyPr wrap="square" rtlCol="0">
            <a:noAutofit/>
          </a:bodyPr>
          <a:lstStyle/>
          <a:p>
            <a:pPr marL="0" marR="0">
              <a:spcBef>
                <a:spcPts val="0"/>
              </a:spcBef>
              <a:spcAft>
                <a:spcPts val="0"/>
              </a:spcAft>
              <a:buNone/>
            </a:pPr>
            <a:r>
              <a:rPr lang="en-US" sz="3200" kern="12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54.6%</a:t>
            </a:r>
            <a:endParaRPr lang="en-US" sz="4800" dirty="0">
              <a:effectLst/>
              <a:latin typeface="Corbel" panose="020B0503020204020204" pitchFamily="34" charset="0"/>
              <a:ea typeface="Times New Roman" panose="02020603050405020304" pitchFamily="18" charset="0"/>
            </a:endParaRPr>
          </a:p>
        </p:txBody>
      </p:sp>
      <p:sp>
        <p:nvSpPr>
          <p:cNvPr id="70" name="TextBox 69">
            <a:extLst>
              <a:ext uri="{FF2B5EF4-FFF2-40B4-BE49-F238E27FC236}">
                <a16:creationId xmlns:a16="http://schemas.microsoft.com/office/drawing/2014/main" id="{B0139101-D10B-4A37-BF82-9169E1076B8B}"/>
              </a:ext>
            </a:extLst>
          </p:cNvPr>
          <p:cNvSpPr txBox="1"/>
          <p:nvPr/>
        </p:nvSpPr>
        <p:spPr>
          <a:xfrm>
            <a:off x="31403040" y="7728850"/>
            <a:ext cx="9845099" cy="1015663"/>
          </a:xfrm>
          <a:prstGeom prst="rect">
            <a:avLst/>
          </a:prstGeom>
          <a:noFill/>
        </p:spPr>
        <p:txBody>
          <a:bodyPr wrap="square" rtlCol="0">
            <a:spAutoFit/>
          </a:bodyPr>
          <a:lstStyle/>
          <a:p>
            <a:pPr algn="ctr">
              <a:buNone/>
            </a:pPr>
            <a:r>
              <a:rPr lang="en-US" sz="3200" b="1" dirty="0">
                <a:latin typeface="Corbel" panose="020B0503020204020204" pitchFamily="34" charset="0"/>
              </a:rPr>
              <a:t>Cumulative incidence of PET initiation by antiviral </a:t>
            </a:r>
            <a:endParaRPr lang="en-US" sz="3200" dirty="0">
              <a:latin typeface="Corbel" panose="020B0503020204020204" pitchFamily="34" charset="0"/>
            </a:endParaRPr>
          </a:p>
          <a:p>
            <a:pPr algn="ctr"/>
            <a:endParaRPr lang="en-US" dirty="0"/>
          </a:p>
        </p:txBody>
      </p:sp>
      <p:sp>
        <p:nvSpPr>
          <p:cNvPr id="13" name="TextBox 12">
            <a:extLst>
              <a:ext uri="{FF2B5EF4-FFF2-40B4-BE49-F238E27FC236}">
                <a16:creationId xmlns:a16="http://schemas.microsoft.com/office/drawing/2014/main" id="{79AABA97-3053-497A-98E8-11CCC59FFDAB}"/>
              </a:ext>
            </a:extLst>
          </p:cNvPr>
          <p:cNvSpPr txBox="1"/>
          <p:nvPr/>
        </p:nvSpPr>
        <p:spPr>
          <a:xfrm>
            <a:off x="29442673" y="9138641"/>
            <a:ext cx="5314529" cy="584775"/>
          </a:xfrm>
          <a:prstGeom prst="rect">
            <a:avLst/>
          </a:prstGeom>
          <a:noFill/>
        </p:spPr>
        <p:txBody>
          <a:bodyPr wrap="square" rtlCol="0">
            <a:spAutoFit/>
          </a:bodyPr>
          <a:lstStyle/>
          <a:p>
            <a:pPr>
              <a:buNone/>
            </a:pPr>
            <a:r>
              <a:rPr lang="en-US" sz="3200" dirty="0">
                <a:solidFill>
                  <a:srgbClr val="2986E2"/>
                </a:solidFill>
                <a:latin typeface="Corbel" panose="020B0503020204020204" pitchFamily="34" charset="0"/>
              </a:rPr>
              <a:t>Low Risk</a:t>
            </a:r>
          </a:p>
        </p:txBody>
      </p:sp>
      <p:sp>
        <p:nvSpPr>
          <p:cNvPr id="72" name="Rectangle 71">
            <a:extLst>
              <a:ext uri="{FF2B5EF4-FFF2-40B4-BE49-F238E27FC236}">
                <a16:creationId xmlns:a16="http://schemas.microsoft.com/office/drawing/2014/main" id="{FD7DC4C3-3926-4238-8533-66F55C291B1A}"/>
              </a:ext>
            </a:extLst>
          </p:cNvPr>
          <p:cNvSpPr/>
          <p:nvPr/>
        </p:nvSpPr>
        <p:spPr>
          <a:xfrm>
            <a:off x="14198986" y="18990220"/>
            <a:ext cx="13908505" cy="769441"/>
          </a:xfrm>
          <a:prstGeom prst="rect">
            <a:avLst/>
          </a:prstGeom>
          <a:solidFill>
            <a:schemeClr val="bg1">
              <a:lumMod val="85000"/>
            </a:schemeClr>
          </a:solidFill>
        </p:spPr>
        <p:txBody>
          <a:bodyPr wrap="square">
            <a:spAutoFit/>
          </a:bodyPr>
          <a:lstStyle/>
          <a:p>
            <a:pPr algn="ctr">
              <a:buNone/>
            </a:pPr>
            <a:r>
              <a:rPr lang="en-US" sz="4400" b="1" dirty="0">
                <a:solidFill>
                  <a:srgbClr val="2986E2"/>
                </a:solidFill>
                <a:latin typeface="Corbel" pitchFamily="34" charset="0"/>
                <a:cs typeface="Albany AMT" pitchFamily="34" charset="0"/>
              </a:rPr>
              <a:t>Duration of 1</a:t>
            </a:r>
            <a:r>
              <a:rPr lang="en-US" sz="4400" b="1" baseline="30000" dirty="0">
                <a:solidFill>
                  <a:srgbClr val="2986E2"/>
                </a:solidFill>
                <a:latin typeface="Corbel" pitchFamily="34" charset="0"/>
                <a:cs typeface="Albany AMT" pitchFamily="34" charset="0"/>
              </a:rPr>
              <a:t>st</a:t>
            </a:r>
            <a:r>
              <a:rPr lang="en-US" sz="4400" b="1" dirty="0">
                <a:solidFill>
                  <a:srgbClr val="2986E2"/>
                </a:solidFill>
                <a:latin typeface="Corbel" pitchFamily="34" charset="0"/>
                <a:cs typeface="Albany AMT" pitchFamily="34" charset="0"/>
              </a:rPr>
              <a:t> PET regimen</a:t>
            </a:r>
          </a:p>
        </p:txBody>
      </p:sp>
      <p:sp>
        <p:nvSpPr>
          <p:cNvPr id="73" name="TextBox 72">
            <a:extLst>
              <a:ext uri="{FF2B5EF4-FFF2-40B4-BE49-F238E27FC236}">
                <a16:creationId xmlns:a16="http://schemas.microsoft.com/office/drawing/2014/main" id="{E4B693D4-ED1C-4D95-BF87-611266422B63}"/>
              </a:ext>
            </a:extLst>
          </p:cNvPr>
          <p:cNvSpPr txBox="1"/>
          <p:nvPr/>
        </p:nvSpPr>
        <p:spPr>
          <a:xfrm>
            <a:off x="16656089" y="19857373"/>
            <a:ext cx="9535908" cy="1015663"/>
          </a:xfrm>
          <a:prstGeom prst="rect">
            <a:avLst/>
          </a:prstGeom>
          <a:noFill/>
        </p:spPr>
        <p:txBody>
          <a:bodyPr wrap="square" rtlCol="0">
            <a:spAutoFit/>
          </a:bodyPr>
          <a:lstStyle/>
          <a:p>
            <a:pPr algn="ctr">
              <a:buNone/>
            </a:pPr>
            <a:r>
              <a:rPr lang="en-US" sz="3200" b="1" dirty="0">
                <a:latin typeface="Corbel" panose="020B0503020204020204" pitchFamily="34" charset="0"/>
              </a:rPr>
              <a:t>Time to discontinuation of 1</a:t>
            </a:r>
            <a:r>
              <a:rPr lang="en-US" sz="3200" b="1" baseline="30000" dirty="0">
                <a:latin typeface="Corbel" panose="020B0503020204020204" pitchFamily="34" charset="0"/>
              </a:rPr>
              <a:t>st</a:t>
            </a:r>
            <a:r>
              <a:rPr lang="en-US" sz="3200" b="1" dirty="0">
                <a:latin typeface="Corbel" panose="020B0503020204020204" pitchFamily="34" charset="0"/>
              </a:rPr>
              <a:t> PET regimen</a:t>
            </a:r>
            <a:endParaRPr lang="en-US" sz="3200" dirty="0">
              <a:latin typeface="Corbel" panose="020B0503020204020204" pitchFamily="34" charset="0"/>
            </a:endParaRPr>
          </a:p>
          <a:p>
            <a:endParaRPr lang="en-US" dirty="0"/>
          </a:p>
        </p:txBody>
      </p:sp>
      <p:pic>
        <p:nvPicPr>
          <p:cNvPr id="75" name="Picture 74">
            <a:extLst>
              <a:ext uri="{FF2B5EF4-FFF2-40B4-BE49-F238E27FC236}">
                <a16:creationId xmlns:a16="http://schemas.microsoft.com/office/drawing/2014/main" id="{C74EF1E4-1EC6-4FDA-9D09-3E5FB34BD1CD}"/>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13745505" y="20413200"/>
            <a:ext cx="7026913" cy="9522709"/>
          </a:xfrm>
          <a:prstGeom prst="rect">
            <a:avLst/>
          </a:prstGeom>
        </p:spPr>
      </p:pic>
      <p:sp>
        <p:nvSpPr>
          <p:cNvPr id="80" name="TextBox 79">
            <a:extLst>
              <a:ext uri="{FF2B5EF4-FFF2-40B4-BE49-F238E27FC236}">
                <a16:creationId xmlns:a16="http://schemas.microsoft.com/office/drawing/2014/main" id="{A7AED0E2-24D3-4300-9B9B-431B20D7EDF3}"/>
              </a:ext>
            </a:extLst>
          </p:cNvPr>
          <p:cNvSpPr txBox="1"/>
          <p:nvPr/>
        </p:nvSpPr>
        <p:spPr>
          <a:xfrm>
            <a:off x="15957352" y="21564197"/>
            <a:ext cx="5314529" cy="584775"/>
          </a:xfrm>
          <a:prstGeom prst="rect">
            <a:avLst/>
          </a:prstGeom>
          <a:noFill/>
        </p:spPr>
        <p:txBody>
          <a:bodyPr wrap="square" rtlCol="0">
            <a:spAutoFit/>
          </a:bodyPr>
          <a:lstStyle/>
          <a:p>
            <a:pPr>
              <a:buNone/>
            </a:pPr>
            <a:r>
              <a:rPr lang="en-US" sz="3200" dirty="0">
                <a:solidFill>
                  <a:srgbClr val="2986E2"/>
                </a:solidFill>
                <a:latin typeface="Corbel" panose="020B0503020204020204" pitchFamily="34" charset="0"/>
              </a:rPr>
              <a:t>Low Risk</a:t>
            </a:r>
          </a:p>
        </p:txBody>
      </p:sp>
      <p:pic>
        <p:nvPicPr>
          <p:cNvPr id="83" name="Picture 82">
            <a:extLst>
              <a:ext uri="{FF2B5EF4-FFF2-40B4-BE49-F238E27FC236}">
                <a16:creationId xmlns:a16="http://schemas.microsoft.com/office/drawing/2014/main" id="{D0F18423-9362-498C-A3B1-4AFB66D85096}"/>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20996269" y="20527144"/>
            <a:ext cx="6957115" cy="9579305"/>
          </a:xfrm>
          <a:prstGeom prst="rect">
            <a:avLst/>
          </a:prstGeom>
        </p:spPr>
      </p:pic>
      <p:sp>
        <p:nvSpPr>
          <p:cNvPr id="84" name="TextBox 83">
            <a:extLst>
              <a:ext uri="{FF2B5EF4-FFF2-40B4-BE49-F238E27FC236}">
                <a16:creationId xmlns:a16="http://schemas.microsoft.com/office/drawing/2014/main" id="{25D4D855-E915-41B2-AAC3-79913CBF2ACF}"/>
              </a:ext>
            </a:extLst>
          </p:cNvPr>
          <p:cNvSpPr txBox="1"/>
          <p:nvPr/>
        </p:nvSpPr>
        <p:spPr>
          <a:xfrm>
            <a:off x="23631713" y="21856584"/>
            <a:ext cx="5314529" cy="584775"/>
          </a:xfrm>
          <a:prstGeom prst="rect">
            <a:avLst/>
          </a:prstGeom>
          <a:noFill/>
        </p:spPr>
        <p:txBody>
          <a:bodyPr wrap="square" rtlCol="0">
            <a:spAutoFit/>
          </a:bodyPr>
          <a:lstStyle/>
          <a:p>
            <a:pPr>
              <a:buNone/>
            </a:pPr>
            <a:r>
              <a:rPr lang="en-US" sz="3200" dirty="0">
                <a:solidFill>
                  <a:srgbClr val="2986E2"/>
                </a:solidFill>
                <a:latin typeface="Corbel" panose="020B0503020204020204" pitchFamily="34" charset="0"/>
              </a:rPr>
              <a:t>High Risk</a:t>
            </a:r>
          </a:p>
        </p:txBody>
      </p:sp>
      <p:sp>
        <p:nvSpPr>
          <p:cNvPr id="15" name="TextBox 14">
            <a:extLst>
              <a:ext uri="{FF2B5EF4-FFF2-40B4-BE49-F238E27FC236}">
                <a16:creationId xmlns:a16="http://schemas.microsoft.com/office/drawing/2014/main" id="{896F2DFF-C24F-4A40-BC7A-DC5B9AB05556}"/>
              </a:ext>
            </a:extLst>
          </p:cNvPr>
          <p:cNvSpPr txBox="1"/>
          <p:nvPr/>
        </p:nvSpPr>
        <p:spPr>
          <a:xfrm>
            <a:off x="13717279" y="30136349"/>
            <a:ext cx="14659881" cy="1384995"/>
          </a:xfrm>
          <a:prstGeom prst="rect">
            <a:avLst/>
          </a:prstGeom>
          <a:noFill/>
        </p:spPr>
        <p:txBody>
          <a:bodyPr wrap="square" rtlCol="0">
            <a:spAutoFit/>
          </a:bodyPr>
          <a:lstStyle/>
          <a:p>
            <a:pPr>
              <a:buNone/>
            </a:pPr>
            <a:r>
              <a:rPr lang="en-US" dirty="0">
                <a:latin typeface="Corbel" panose="020B0503020204020204" pitchFamily="34" charset="0"/>
              </a:rPr>
              <a:t>Footnote: Duration is calculated from first to last day of same class antiviral (dose adjustments, changes in rout of administration, and ≤3 days interruptions are considered same course)</a:t>
            </a:r>
          </a:p>
          <a:p>
            <a:endParaRPr lang="en-US" dirty="0"/>
          </a:p>
        </p:txBody>
      </p:sp>
      <p:sp>
        <p:nvSpPr>
          <p:cNvPr id="85" name="TextBox 36">
            <a:extLst>
              <a:ext uri="{FF2B5EF4-FFF2-40B4-BE49-F238E27FC236}">
                <a16:creationId xmlns:a16="http://schemas.microsoft.com/office/drawing/2014/main" id="{BD90D37E-DDAC-4678-AEE1-6C07DBE07028}"/>
              </a:ext>
            </a:extLst>
          </p:cNvPr>
          <p:cNvSpPr txBox="1"/>
          <p:nvPr/>
        </p:nvSpPr>
        <p:spPr>
          <a:xfrm>
            <a:off x="15933680" y="28969490"/>
            <a:ext cx="1490749" cy="685259"/>
          </a:xfrm>
          <a:prstGeom prst="rect">
            <a:avLst/>
          </a:prstGeom>
          <a:noFill/>
        </p:spPr>
        <p:txBody>
          <a:bodyPr wrap="square" rtlCol="0">
            <a:noAutofit/>
          </a:bodyPr>
          <a:lstStyle/>
          <a:p>
            <a:pPr marL="0" marR="0">
              <a:spcBef>
                <a:spcPts val="0"/>
              </a:spcBef>
              <a:spcAft>
                <a:spcPts val="0"/>
              </a:spcAft>
              <a:buNone/>
            </a:pPr>
            <a:r>
              <a:rPr lang="en-US" sz="3200" dirty="0">
                <a:solidFill>
                  <a:srgbClr val="000000"/>
                </a:solidFill>
                <a:latin typeface="Corbel" panose="020B0503020204020204" pitchFamily="34" charset="0"/>
                <a:ea typeface="Times New Roman" panose="02020603050405020304" pitchFamily="18" charset="0"/>
                <a:cs typeface="Times New Roman" panose="02020603050405020304" pitchFamily="18" charset="0"/>
              </a:rPr>
              <a:t>0</a:t>
            </a:r>
            <a:r>
              <a:rPr lang="en-US" sz="3200" kern="12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a:t>
            </a:r>
            <a:endParaRPr lang="en-US" sz="4800" dirty="0">
              <a:effectLst/>
              <a:latin typeface="Corbel" panose="020B0503020204020204" pitchFamily="34" charset="0"/>
              <a:ea typeface="Times New Roman" panose="02020603050405020304" pitchFamily="18" charset="0"/>
            </a:endParaRPr>
          </a:p>
        </p:txBody>
      </p:sp>
      <p:sp>
        <p:nvSpPr>
          <p:cNvPr id="87" name="TextBox 36">
            <a:extLst>
              <a:ext uri="{FF2B5EF4-FFF2-40B4-BE49-F238E27FC236}">
                <a16:creationId xmlns:a16="http://schemas.microsoft.com/office/drawing/2014/main" id="{4D24A4E1-77FB-44C2-9731-D5A2D2EE3216}"/>
              </a:ext>
            </a:extLst>
          </p:cNvPr>
          <p:cNvSpPr txBox="1"/>
          <p:nvPr/>
        </p:nvSpPr>
        <p:spPr>
          <a:xfrm>
            <a:off x="17849097" y="28221899"/>
            <a:ext cx="1490749" cy="685259"/>
          </a:xfrm>
          <a:prstGeom prst="rect">
            <a:avLst/>
          </a:prstGeom>
          <a:noFill/>
        </p:spPr>
        <p:txBody>
          <a:bodyPr wrap="square" rtlCol="0">
            <a:noAutofit/>
          </a:bodyPr>
          <a:lstStyle/>
          <a:p>
            <a:pPr marL="0" marR="0">
              <a:spcBef>
                <a:spcPts val="0"/>
              </a:spcBef>
              <a:spcAft>
                <a:spcPts val="0"/>
              </a:spcAft>
              <a:buNone/>
            </a:pPr>
            <a:r>
              <a:rPr lang="en-US" sz="3200" dirty="0">
                <a:solidFill>
                  <a:srgbClr val="000000"/>
                </a:solidFill>
                <a:latin typeface="Corbel" panose="020B0503020204020204" pitchFamily="34" charset="0"/>
                <a:ea typeface="Times New Roman" panose="02020603050405020304" pitchFamily="18" charset="0"/>
                <a:cs typeface="Times New Roman" panose="02020603050405020304" pitchFamily="18" charset="0"/>
              </a:rPr>
              <a:t>6.9</a:t>
            </a:r>
            <a:r>
              <a:rPr lang="en-US" sz="3200" kern="12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a:t>
            </a:r>
            <a:endParaRPr lang="en-US" sz="4800" dirty="0">
              <a:effectLst/>
              <a:latin typeface="Corbel" panose="020B0503020204020204" pitchFamily="34" charset="0"/>
              <a:ea typeface="Times New Roman" panose="02020603050405020304" pitchFamily="18" charset="0"/>
            </a:endParaRPr>
          </a:p>
        </p:txBody>
      </p:sp>
      <p:sp>
        <p:nvSpPr>
          <p:cNvPr id="88" name="TextBox 36">
            <a:extLst>
              <a:ext uri="{FF2B5EF4-FFF2-40B4-BE49-F238E27FC236}">
                <a16:creationId xmlns:a16="http://schemas.microsoft.com/office/drawing/2014/main" id="{D4A673FD-C918-433E-A7CC-0328835694EE}"/>
              </a:ext>
            </a:extLst>
          </p:cNvPr>
          <p:cNvSpPr txBox="1"/>
          <p:nvPr/>
        </p:nvSpPr>
        <p:spPr>
          <a:xfrm>
            <a:off x="26322429" y="28151356"/>
            <a:ext cx="1490749" cy="685259"/>
          </a:xfrm>
          <a:prstGeom prst="rect">
            <a:avLst/>
          </a:prstGeom>
          <a:noFill/>
        </p:spPr>
        <p:txBody>
          <a:bodyPr wrap="square" rtlCol="0">
            <a:noAutofit/>
          </a:bodyPr>
          <a:lstStyle/>
          <a:p>
            <a:pPr marL="0" marR="0">
              <a:spcBef>
                <a:spcPts val="0"/>
              </a:spcBef>
              <a:spcAft>
                <a:spcPts val="0"/>
              </a:spcAft>
              <a:buNone/>
            </a:pPr>
            <a:r>
              <a:rPr lang="en-US" sz="3200" kern="12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24.2%</a:t>
            </a:r>
            <a:endParaRPr lang="en-US" sz="4800" dirty="0">
              <a:effectLst/>
              <a:latin typeface="Corbel" panose="020B0503020204020204" pitchFamily="34" charset="0"/>
              <a:ea typeface="Times New Roman" panose="02020603050405020304" pitchFamily="18" charset="0"/>
            </a:endParaRPr>
          </a:p>
        </p:txBody>
      </p:sp>
      <p:sp>
        <p:nvSpPr>
          <p:cNvPr id="89" name="TextBox 36">
            <a:extLst>
              <a:ext uri="{FF2B5EF4-FFF2-40B4-BE49-F238E27FC236}">
                <a16:creationId xmlns:a16="http://schemas.microsoft.com/office/drawing/2014/main" id="{700593BA-38F9-47FE-B1FC-593460530D8F}"/>
              </a:ext>
            </a:extLst>
          </p:cNvPr>
          <p:cNvSpPr txBox="1"/>
          <p:nvPr/>
        </p:nvSpPr>
        <p:spPr>
          <a:xfrm>
            <a:off x="23385261" y="28821792"/>
            <a:ext cx="1490749" cy="685259"/>
          </a:xfrm>
          <a:prstGeom prst="rect">
            <a:avLst/>
          </a:prstGeom>
          <a:noFill/>
        </p:spPr>
        <p:txBody>
          <a:bodyPr wrap="square" rtlCol="0">
            <a:noAutofit/>
          </a:bodyPr>
          <a:lstStyle/>
          <a:p>
            <a:pPr marL="0" marR="0">
              <a:spcBef>
                <a:spcPts val="0"/>
              </a:spcBef>
              <a:spcAft>
                <a:spcPts val="0"/>
              </a:spcAft>
              <a:buNone/>
            </a:pPr>
            <a:r>
              <a:rPr lang="en-US" sz="3200" kern="12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24.2%</a:t>
            </a:r>
            <a:endParaRPr lang="en-US" sz="4800" dirty="0">
              <a:effectLst/>
              <a:latin typeface="Corbel" panose="020B0503020204020204" pitchFamily="34" charset="0"/>
              <a:ea typeface="Times New Roman" panose="02020603050405020304" pitchFamily="18" charset="0"/>
            </a:endParaRPr>
          </a:p>
        </p:txBody>
      </p:sp>
      <p:sp>
        <p:nvSpPr>
          <p:cNvPr id="91" name="TextBox 36">
            <a:extLst>
              <a:ext uri="{FF2B5EF4-FFF2-40B4-BE49-F238E27FC236}">
                <a16:creationId xmlns:a16="http://schemas.microsoft.com/office/drawing/2014/main" id="{7DF44397-505B-46F7-8494-8CFBEE631C60}"/>
              </a:ext>
            </a:extLst>
          </p:cNvPr>
          <p:cNvSpPr txBox="1"/>
          <p:nvPr/>
        </p:nvSpPr>
        <p:spPr>
          <a:xfrm>
            <a:off x="18786026" y="27015010"/>
            <a:ext cx="1490749" cy="685259"/>
          </a:xfrm>
          <a:prstGeom prst="rect">
            <a:avLst/>
          </a:prstGeom>
          <a:noFill/>
        </p:spPr>
        <p:txBody>
          <a:bodyPr wrap="square" rtlCol="0">
            <a:noAutofit/>
          </a:bodyPr>
          <a:lstStyle/>
          <a:p>
            <a:pPr marL="0" marR="0">
              <a:spcBef>
                <a:spcPts val="0"/>
              </a:spcBef>
              <a:spcAft>
                <a:spcPts val="0"/>
              </a:spcAft>
              <a:buNone/>
            </a:pPr>
            <a:r>
              <a:rPr lang="en-US" sz="3200" kern="12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24.2%</a:t>
            </a:r>
            <a:endParaRPr lang="en-US" sz="4800" dirty="0">
              <a:effectLst/>
              <a:latin typeface="Corbel" panose="020B0503020204020204" pitchFamily="34" charset="0"/>
              <a:ea typeface="Times New Roman" panose="02020603050405020304" pitchFamily="18" charset="0"/>
            </a:endParaRPr>
          </a:p>
        </p:txBody>
      </p:sp>
      <p:sp>
        <p:nvSpPr>
          <p:cNvPr id="92" name="TextBox 36">
            <a:extLst>
              <a:ext uri="{FF2B5EF4-FFF2-40B4-BE49-F238E27FC236}">
                <a16:creationId xmlns:a16="http://schemas.microsoft.com/office/drawing/2014/main" id="{F3F6B70D-7E92-42B9-A677-DF3F34C85488}"/>
              </a:ext>
            </a:extLst>
          </p:cNvPr>
          <p:cNvSpPr txBox="1"/>
          <p:nvPr/>
        </p:nvSpPr>
        <p:spPr>
          <a:xfrm>
            <a:off x="26738629" y="26960884"/>
            <a:ext cx="1490749" cy="685259"/>
          </a:xfrm>
          <a:prstGeom prst="rect">
            <a:avLst/>
          </a:prstGeom>
          <a:noFill/>
        </p:spPr>
        <p:txBody>
          <a:bodyPr wrap="square" rtlCol="0">
            <a:noAutofit/>
          </a:bodyPr>
          <a:lstStyle/>
          <a:p>
            <a:pPr marL="0" marR="0">
              <a:spcBef>
                <a:spcPts val="0"/>
              </a:spcBef>
              <a:spcAft>
                <a:spcPts val="0"/>
              </a:spcAft>
              <a:buNone/>
            </a:pPr>
            <a:r>
              <a:rPr lang="en-US" sz="3200" kern="12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24.2%</a:t>
            </a:r>
            <a:endParaRPr lang="en-US" sz="4800" dirty="0">
              <a:effectLst/>
              <a:latin typeface="Corbel" panose="020B0503020204020204" pitchFamily="34" charset="0"/>
              <a:ea typeface="Times New Roman" panose="02020603050405020304" pitchFamily="18" charset="0"/>
            </a:endParaRPr>
          </a:p>
        </p:txBody>
      </p:sp>
      <p:sp>
        <p:nvSpPr>
          <p:cNvPr id="94" name="Rectangle 93">
            <a:extLst>
              <a:ext uri="{FF2B5EF4-FFF2-40B4-BE49-F238E27FC236}">
                <a16:creationId xmlns:a16="http://schemas.microsoft.com/office/drawing/2014/main" id="{0092DB68-5B83-4D0B-87AC-FDD34F8E836B}"/>
              </a:ext>
            </a:extLst>
          </p:cNvPr>
          <p:cNvSpPr/>
          <p:nvPr/>
        </p:nvSpPr>
        <p:spPr>
          <a:xfrm>
            <a:off x="28450537" y="18110756"/>
            <a:ext cx="7560429" cy="2800767"/>
          </a:xfrm>
          <a:prstGeom prst="rect">
            <a:avLst/>
          </a:prstGeom>
          <a:solidFill>
            <a:schemeClr val="bg1">
              <a:lumMod val="85000"/>
            </a:schemeClr>
          </a:solidFill>
        </p:spPr>
        <p:txBody>
          <a:bodyPr wrap="square">
            <a:spAutoFit/>
          </a:bodyPr>
          <a:lstStyle/>
          <a:p>
            <a:pPr algn="ctr">
              <a:buNone/>
            </a:pPr>
            <a:r>
              <a:rPr lang="en-US" sz="4400" b="1" dirty="0">
                <a:solidFill>
                  <a:srgbClr val="2986E2"/>
                </a:solidFill>
                <a:latin typeface="Corbel" pitchFamily="34" charset="0"/>
                <a:cs typeface="Albany AMT" pitchFamily="34" charset="0"/>
              </a:rPr>
              <a:t>Toxicities were the most common reason for PET modification followed by suboptimal virologic response</a:t>
            </a:r>
            <a:r>
              <a:rPr lang="en-US" sz="4400" b="1" baseline="30000" dirty="0">
                <a:solidFill>
                  <a:srgbClr val="2986E2"/>
                </a:solidFill>
                <a:latin typeface="Corbel" pitchFamily="34" charset="0"/>
                <a:cs typeface="Albany AMT" pitchFamily="34" charset="0"/>
              </a:rPr>
              <a:t>1</a:t>
            </a:r>
            <a:endParaRPr lang="en-US" sz="4400" b="1" dirty="0">
              <a:solidFill>
                <a:srgbClr val="2986E2"/>
              </a:solidFill>
              <a:latin typeface="Corbel" pitchFamily="34" charset="0"/>
              <a:cs typeface="Albany AMT" pitchFamily="34" charset="0"/>
            </a:endParaRPr>
          </a:p>
        </p:txBody>
      </p:sp>
      <p:sp>
        <p:nvSpPr>
          <p:cNvPr id="96" name="TextBox 95">
            <a:extLst>
              <a:ext uri="{FF2B5EF4-FFF2-40B4-BE49-F238E27FC236}">
                <a16:creationId xmlns:a16="http://schemas.microsoft.com/office/drawing/2014/main" id="{06CA91EB-9130-474B-B138-CC7666EABB6A}"/>
              </a:ext>
            </a:extLst>
          </p:cNvPr>
          <p:cNvSpPr txBox="1"/>
          <p:nvPr/>
        </p:nvSpPr>
        <p:spPr>
          <a:xfrm>
            <a:off x="37668843" y="9094240"/>
            <a:ext cx="5314529" cy="584775"/>
          </a:xfrm>
          <a:prstGeom prst="rect">
            <a:avLst/>
          </a:prstGeom>
          <a:noFill/>
        </p:spPr>
        <p:txBody>
          <a:bodyPr wrap="square" rtlCol="0">
            <a:spAutoFit/>
          </a:bodyPr>
          <a:lstStyle/>
          <a:p>
            <a:pPr>
              <a:buNone/>
            </a:pPr>
            <a:r>
              <a:rPr lang="en-US" sz="3200" dirty="0">
                <a:solidFill>
                  <a:srgbClr val="2986E2"/>
                </a:solidFill>
                <a:latin typeface="Corbel" panose="020B0503020204020204" pitchFamily="34" charset="0"/>
              </a:rPr>
              <a:t>High Risk</a:t>
            </a:r>
          </a:p>
        </p:txBody>
      </p:sp>
      <p:sp>
        <p:nvSpPr>
          <p:cNvPr id="101" name="Rectangle 100">
            <a:extLst>
              <a:ext uri="{FF2B5EF4-FFF2-40B4-BE49-F238E27FC236}">
                <a16:creationId xmlns:a16="http://schemas.microsoft.com/office/drawing/2014/main" id="{5186558F-6D3F-4254-8A0F-11E020F31C6B}"/>
              </a:ext>
            </a:extLst>
          </p:cNvPr>
          <p:cNvSpPr/>
          <p:nvPr/>
        </p:nvSpPr>
        <p:spPr>
          <a:xfrm>
            <a:off x="36543114" y="18115535"/>
            <a:ext cx="7189947" cy="2800767"/>
          </a:xfrm>
          <a:prstGeom prst="rect">
            <a:avLst/>
          </a:prstGeom>
          <a:solidFill>
            <a:schemeClr val="bg1">
              <a:lumMod val="85000"/>
            </a:schemeClr>
          </a:solidFill>
        </p:spPr>
        <p:txBody>
          <a:bodyPr wrap="square">
            <a:spAutoFit/>
          </a:bodyPr>
          <a:lstStyle/>
          <a:p>
            <a:pPr algn="ctr">
              <a:buNone/>
            </a:pPr>
            <a:r>
              <a:rPr lang="en-US" sz="4400" b="1" dirty="0">
                <a:solidFill>
                  <a:srgbClr val="2986E2"/>
                </a:solidFill>
                <a:latin typeface="Corbel" pitchFamily="34" charset="0"/>
                <a:cs typeface="Albany AMT" pitchFamily="34" charset="0"/>
              </a:rPr>
              <a:t>More than 20% of </a:t>
            </a:r>
            <a:r>
              <a:rPr lang="en-US" sz="4400" b="1" dirty="0" err="1">
                <a:solidFill>
                  <a:srgbClr val="2986E2"/>
                </a:solidFill>
                <a:latin typeface="Corbel" pitchFamily="34" charset="0"/>
                <a:cs typeface="Albany AMT" pitchFamily="34" charset="0"/>
              </a:rPr>
              <a:t>vGCV</a:t>
            </a:r>
            <a:r>
              <a:rPr lang="en-US" sz="4400" b="1" dirty="0">
                <a:solidFill>
                  <a:srgbClr val="2986E2"/>
                </a:solidFill>
                <a:latin typeface="Corbel" pitchFamily="34" charset="0"/>
                <a:cs typeface="Albany AMT" pitchFamily="34" charset="0"/>
              </a:rPr>
              <a:t> recipients were neutropenic, and more than 10% of FOS recipients had AKI</a:t>
            </a:r>
            <a:r>
              <a:rPr lang="en-US" sz="4400" b="1" baseline="30000" dirty="0">
                <a:solidFill>
                  <a:srgbClr val="2986E2"/>
                </a:solidFill>
                <a:latin typeface="Corbel" pitchFamily="34" charset="0"/>
                <a:cs typeface="Albany AMT" pitchFamily="34" charset="0"/>
              </a:rPr>
              <a:t>2</a:t>
            </a:r>
          </a:p>
        </p:txBody>
      </p:sp>
      <p:sp>
        <p:nvSpPr>
          <p:cNvPr id="106" name="TextBox 105">
            <a:extLst>
              <a:ext uri="{FF2B5EF4-FFF2-40B4-BE49-F238E27FC236}">
                <a16:creationId xmlns:a16="http://schemas.microsoft.com/office/drawing/2014/main" id="{97231E5E-7D59-4D35-8C0B-88F424087C52}"/>
              </a:ext>
            </a:extLst>
          </p:cNvPr>
          <p:cNvSpPr txBox="1"/>
          <p:nvPr/>
        </p:nvSpPr>
        <p:spPr>
          <a:xfrm>
            <a:off x="23818848" y="23019021"/>
            <a:ext cx="5314529" cy="584775"/>
          </a:xfrm>
          <a:prstGeom prst="rect">
            <a:avLst/>
          </a:prstGeom>
          <a:noFill/>
        </p:spPr>
        <p:txBody>
          <a:bodyPr wrap="square" rtlCol="0">
            <a:spAutoFit/>
          </a:bodyPr>
          <a:lstStyle/>
          <a:p>
            <a:pPr>
              <a:buNone/>
            </a:pPr>
            <a:r>
              <a:rPr lang="en-US" sz="3200" dirty="0">
                <a:solidFill>
                  <a:srgbClr val="2986E2"/>
                </a:solidFill>
                <a:latin typeface="Corbel" panose="020B0503020204020204" pitchFamily="34" charset="0"/>
              </a:rPr>
              <a:t>Low Risk</a:t>
            </a:r>
          </a:p>
        </p:txBody>
      </p:sp>
      <p:sp>
        <p:nvSpPr>
          <p:cNvPr id="107" name="TextBox 106">
            <a:extLst>
              <a:ext uri="{FF2B5EF4-FFF2-40B4-BE49-F238E27FC236}">
                <a16:creationId xmlns:a16="http://schemas.microsoft.com/office/drawing/2014/main" id="{4EB8BF88-9694-4BED-BA4E-E1555AAD9FC2}"/>
              </a:ext>
            </a:extLst>
          </p:cNvPr>
          <p:cNvSpPr txBox="1"/>
          <p:nvPr/>
        </p:nvSpPr>
        <p:spPr>
          <a:xfrm>
            <a:off x="25213947" y="24235854"/>
            <a:ext cx="5314529" cy="584775"/>
          </a:xfrm>
          <a:prstGeom prst="rect">
            <a:avLst/>
          </a:prstGeom>
          <a:noFill/>
        </p:spPr>
        <p:txBody>
          <a:bodyPr wrap="square" rtlCol="0">
            <a:spAutoFit/>
          </a:bodyPr>
          <a:lstStyle/>
          <a:p>
            <a:pPr>
              <a:buNone/>
            </a:pPr>
            <a:r>
              <a:rPr lang="en-US" sz="3200" dirty="0">
                <a:solidFill>
                  <a:srgbClr val="2986E2"/>
                </a:solidFill>
                <a:latin typeface="Corbel" panose="020B0503020204020204" pitchFamily="34" charset="0"/>
              </a:rPr>
              <a:t>High Risk</a:t>
            </a:r>
          </a:p>
        </p:txBody>
      </p:sp>
      <p:sp>
        <p:nvSpPr>
          <p:cNvPr id="18" name="TextBox 17">
            <a:extLst>
              <a:ext uri="{FF2B5EF4-FFF2-40B4-BE49-F238E27FC236}">
                <a16:creationId xmlns:a16="http://schemas.microsoft.com/office/drawing/2014/main" id="{DEE2B478-85EE-4C90-B2A2-6E5F9090C61C}"/>
              </a:ext>
            </a:extLst>
          </p:cNvPr>
          <p:cNvSpPr txBox="1"/>
          <p:nvPr/>
        </p:nvSpPr>
        <p:spPr>
          <a:xfrm>
            <a:off x="13717279" y="30993552"/>
            <a:ext cx="14659881" cy="954107"/>
          </a:xfrm>
          <a:prstGeom prst="rect">
            <a:avLst/>
          </a:prstGeom>
          <a:noFill/>
        </p:spPr>
        <p:txBody>
          <a:bodyPr wrap="square" rtlCol="0">
            <a:spAutoFit/>
          </a:bodyPr>
          <a:lstStyle/>
          <a:p>
            <a:pPr>
              <a:buNone/>
            </a:pPr>
            <a:r>
              <a:rPr lang="en-US" dirty="0" err="1"/>
              <a:t>Abbrebiations</a:t>
            </a:r>
            <a:r>
              <a:rPr lang="en-US" dirty="0"/>
              <a:t>:  MDS, Myelodysplastic syndrome; MUD, matched unrelated donor; MRD, matched related donor; BM, bone marrow; PBSC, peripheral blood stem cell; GvHD, Graft versus host </a:t>
            </a:r>
            <a:r>
              <a:rPr lang="en-US" dirty="0" err="1"/>
              <a:t>diease</a:t>
            </a:r>
            <a:r>
              <a:rPr lang="en-US" dirty="0"/>
              <a:t> </a:t>
            </a:r>
          </a:p>
        </p:txBody>
      </p:sp>
      <p:sp>
        <p:nvSpPr>
          <p:cNvPr id="54" name="Rectangle 53">
            <a:extLst>
              <a:ext uri="{FF2B5EF4-FFF2-40B4-BE49-F238E27FC236}">
                <a16:creationId xmlns:a16="http://schemas.microsoft.com/office/drawing/2014/main" id="{8987A06D-57B8-47AB-B5F1-622301D8DAA7}"/>
              </a:ext>
            </a:extLst>
          </p:cNvPr>
          <p:cNvSpPr/>
          <p:nvPr/>
        </p:nvSpPr>
        <p:spPr>
          <a:xfrm>
            <a:off x="29356785" y="6801770"/>
            <a:ext cx="13908505" cy="769441"/>
          </a:xfrm>
          <a:prstGeom prst="rect">
            <a:avLst/>
          </a:prstGeom>
          <a:solidFill>
            <a:schemeClr val="bg1">
              <a:lumMod val="85000"/>
            </a:schemeClr>
          </a:solidFill>
        </p:spPr>
        <p:txBody>
          <a:bodyPr wrap="square">
            <a:spAutoFit/>
          </a:bodyPr>
          <a:lstStyle/>
          <a:p>
            <a:pPr algn="ctr">
              <a:buNone/>
            </a:pPr>
            <a:r>
              <a:rPr lang="en-US" sz="4400" b="1" dirty="0" err="1">
                <a:solidFill>
                  <a:srgbClr val="2986E2"/>
                </a:solidFill>
                <a:latin typeface="Corbel" pitchFamily="34" charset="0"/>
                <a:cs typeface="Albany AMT" pitchFamily="34" charset="0"/>
              </a:rPr>
              <a:t>vGCV</a:t>
            </a:r>
            <a:r>
              <a:rPr lang="en-US" sz="4400" b="1" dirty="0">
                <a:solidFill>
                  <a:srgbClr val="2986E2"/>
                </a:solidFill>
                <a:latin typeface="Corbel" pitchFamily="34" charset="0"/>
                <a:cs typeface="Albany AMT" pitchFamily="34" charset="0"/>
              </a:rPr>
              <a:t> was the most commonly used 1st PET agent </a:t>
            </a:r>
          </a:p>
        </p:txBody>
      </p:sp>
      <p:sp>
        <p:nvSpPr>
          <p:cNvPr id="55" name="Rectangle 54">
            <a:extLst>
              <a:ext uri="{FF2B5EF4-FFF2-40B4-BE49-F238E27FC236}">
                <a16:creationId xmlns:a16="http://schemas.microsoft.com/office/drawing/2014/main" id="{D1CDB076-B102-45EC-BF99-0212DC2FB912}"/>
              </a:ext>
            </a:extLst>
          </p:cNvPr>
          <p:cNvSpPr/>
          <p:nvPr/>
        </p:nvSpPr>
        <p:spPr>
          <a:xfrm>
            <a:off x="13717279" y="8464761"/>
            <a:ext cx="14934601" cy="584775"/>
          </a:xfrm>
          <a:prstGeom prst="rect">
            <a:avLst/>
          </a:prstGeom>
        </p:spPr>
        <p:txBody>
          <a:bodyPr wrap="square">
            <a:spAutoFit/>
          </a:bodyPr>
          <a:lstStyle/>
          <a:p>
            <a:pPr marL="0" marR="0" algn="ctr">
              <a:spcBef>
                <a:spcPts val="0"/>
              </a:spcBef>
              <a:spcAft>
                <a:spcPts val="0"/>
              </a:spcAft>
              <a:buNone/>
            </a:pPr>
            <a:r>
              <a:rPr lang="en-US" sz="3200" b="1" dirty="0">
                <a:latin typeface="Corbel" panose="020B0503020204020204" pitchFamily="34" charset="0"/>
              </a:rPr>
              <a:t>Cumulative incidence of CMV viremia and PET initiation in the first 100D post-HCT</a:t>
            </a:r>
          </a:p>
        </p:txBody>
      </p:sp>
      <p:grpSp>
        <p:nvGrpSpPr>
          <p:cNvPr id="57" name="Group 56">
            <a:extLst>
              <a:ext uri="{FF2B5EF4-FFF2-40B4-BE49-F238E27FC236}">
                <a16:creationId xmlns:a16="http://schemas.microsoft.com/office/drawing/2014/main" id="{E726D098-FE4D-4995-8873-90328771B725}"/>
              </a:ext>
            </a:extLst>
          </p:cNvPr>
          <p:cNvGrpSpPr/>
          <p:nvPr/>
        </p:nvGrpSpPr>
        <p:grpSpPr>
          <a:xfrm>
            <a:off x="13505390" y="8967793"/>
            <a:ext cx="8377407" cy="9757972"/>
            <a:chOff x="171469" y="66679"/>
            <a:chExt cx="3336102" cy="3500892"/>
          </a:xfrm>
        </p:grpSpPr>
        <p:pic>
          <p:nvPicPr>
            <p:cNvPr id="58" name="Picture 57">
              <a:extLst>
                <a:ext uri="{FF2B5EF4-FFF2-40B4-BE49-F238E27FC236}">
                  <a16:creationId xmlns:a16="http://schemas.microsoft.com/office/drawing/2014/main" id="{A2A9FFD6-7561-4447-8408-769CCA51A81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1469" y="66679"/>
              <a:ext cx="2705100" cy="3500892"/>
            </a:xfrm>
            <a:prstGeom prst="rect">
              <a:avLst/>
            </a:prstGeom>
          </p:spPr>
        </p:pic>
        <p:grpSp>
          <p:nvGrpSpPr>
            <p:cNvPr id="59" name="Group 58">
              <a:extLst>
                <a:ext uri="{FF2B5EF4-FFF2-40B4-BE49-F238E27FC236}">
                  <a16:creationId xmlns:a16="http://schemas.microsoft.com/office/drawing/2014/main" id="{BEDA237A-FBCD-4BB5-88BD-021758A530B6}"/>
                </a:ext>
              </a:extLst>
            </p:cNvPr>
            <p:cNvGrpSpPr/>
            <p:nvPr/>
          </p:nvGrpSpPr>
          <p:grpSpPr>
            <a:xfrm>
              <a:off x="2349984" y="990233"/>
              <a:ext cx="1157587" cy="1126376"/>
              <a:chOff x="1918051" y="800911"/>
              <a:chExt cx="1610351" cy="1514781"/>
            </a:xfrm>
          </p:grpSpPr>
          <p:sp>
            <p:nvSpPr>
              <p:cNvPr id="71" name="TextBox 14">
                <a:extLst>
                  <a:ext uri="{FF2B5EF4-FFF2-40B4-BE49-F238E27FC236}">
                    <a16:creationId xmlns:a16="http://schemas.microsoft.com/office/drawing/2014/main" id="{75F04919-6C33-41F7-BF03-2AA63EF56D6A}"/>
                  </a:ext>
                </a:extLst>
              </p:cNvPr>
              <p:cNvSpPr txBox="1"/>
              <p:nvPr/>
            </p:nvSpPr>
            <p:spPr>
              <a:xfrm>
                <a:off x="1943280" y="800911"/>
                <a:ext cx="1585122" cy="893012"/>
              </a:xfrm>
              <a:prstGeom prst="rect">
                <a:avLst/>
              </a:prstGeom>
              <a:noFill/>
            </p:spPr>
            <p:txBody>
              <a:bodyPr wrap="square" rtlCol="0">
                <a:noAutofit/>
              </a:bodyPr>
              <a:lstStyle/>
              <a:p>
                <a:pPr marL="0" marR="0">
                  <a:spcBef>
                    <a:spcPts val="0"/>
                  </a:spcBef>
                  <a:spcAft>
                    <a:spcPts val="0"/>
                  </a:spcAft>
                  <a:buNone/>
                </a:pPr>
                <a:r>
                  <a:rPr lang="en-US" sz="3200" kern="12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64.5%</a:t>
                </a:r>
                <a:endParaRPr lang="en-US" sz="4800" dirty="0">
                  <a:effectLst/>
                  <a:latin typeface="Corbel" panose="020B0503020204020204" pitchFamily="34" charset="0"/>
                  <a:ea typeface="Times New Roman" panose="02020603050405020304" pitchFamily="18" charset="0"/>
                </a:endParaRPr>
              </a:p>
            </p:txBody>
          </p:sp>
          <p:sp>
            <p:nvSpPr>
              <p:cNvPr id="74" name="TextBox 15">
                <a:extLst>
                  <a:ext uri="{FF2B5EF4-FFF2-40B4-BE49-F238E27FC236}">
                    <a16:creationId xmlns:a16="http://schemas.microsoft.com/office/drawing/2014/main" id="{694A9516-A2EB-400B-B077-5465E9CB63E4}"/>
                  </a:ext>
                </a:extLst>
              </p:cNvPr>
              <p:cNvSpPr txBox="1"/>
              <p:nvPr/>
            </p:nvSpPr>
            <p:spPr>
              <a:xfrm>
                <a:off x="1918051" y="2005263"/>
                <a:ext cx="697755" cy="310429"/>
              </a:xfrm>
              <a:prstGeom prst="rect">
                <a:avLst/>
              </a:prstGeom>
              <a:noFill/>
            </p:spPr>
            <p:txBody>
              <a:bodyPr wrap="square" rtlCol="0">
                <a:noAutofit/>
              </a:bodyPr>
              <a:lstStyle/>
              <a:p>
                <a:pPr marL="0" marR="0">
                  <a:spcBef>
                    <a:spcPts val="0"/>
                  </a:spcBef>
                  <a:spcAft>
                    <a:spcPts val="0"/>
                  </a:spcAft>
                  <a:buNone/>
                </a:pPr>
                <a:r>
                  <a:rPr lang="en-US" sz="3200" kern="12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32.3%</a:t>
                </a:r>
                <a:endParaRPr lang="en-US" sz="4800" dirty="0">
                  <a:effectLst/>
                  <a:latin typeface="Corbel" panose="020B0503020204020204" pitchFamily="34" charset="0"/>
                  <a:ea typeface="Times New Roman" panose="02020603050405020304" pitchFamily="18" charset="0"/>
                </a:endParaRPr>
              </a:p>
            </p:txBody>
          </p:sp>
        </p:grpSp>
      </p:grpSp>
      <p:sp>
        <p:nvSpPr>
          <p:cNvPr id="76" name="TextBox 75">
            <a:extLst>
              <a:ext uri="{FF2B5EF4-FFF2-40B4-BE49-F238E27FC236}">
                <a16:creationId xmlns:a16="http://schemas.microsoft.com/office/drawing/2014/main" id="{11394E9A-2EE9-4454-BDCD-E49792633D68}"/>
              </a:ext>
            </a:extLst>
          </p:cNvPr>
          <p:cNvSpPr txBox="1"/>
          <p:nvPr/>
        </p:nvSpPr>
        <p:spPr>
          <a:xfrm>
            <a:off x="14691984" y="9409118"/>
            <a:ext cx="5314529" cy="584775"/>
          </a:xfrm>
          <a:prstGeom prst="rect">
            <a:avLst/>
          </a:prstGeom>
          <a:noFill/>
        </p:spPr>
        <p:txBody>
          <a:bodyPr wrap="square" rtlCol="0">
            <a:spAutoFit/>
          </a:bodyPr>
          <a:lstStyle/>
          <a:p>
            <a:pPr>
              <a:buNone/>
            </a:pPr>
            <a:r>
              <a:rPr lang="en-US" sz="3200" dirty="0">
                <a:solidFill>
                  <a:srgbClr val="2986E2"/>
                </a:solidFill>
                <a:latin typeface="Corbel" panose="020B0503020204020204" pitchFamily="34" charset="0"/>
              </a:rPr>
              <a:t>Low Risk</a:t>
            </a:r>
          </a:p>
        </p:txBody>
      </p:sp>
      <p:grpSp>
        <p:nvGrpSpPr>
          <p:cNvPr id="77" name="Group 76">
            <a:extLst>
              <a:ext uri="{FF2B5EF4-FFF2-40B4-BE49-F238E27FC236}">
                <a16:creationId xmlns:a16="http://schemas.microsoft.com/office/drawing/2014/main" id="{86229467-13DD-418A-9507-6358C85F8ED6}"/>
              </a:ext>
            </a:extLst>
          </p:cNvPr>
          <p:cNvGrpSpPr/>
          <p:nvPr/>
        </p:nvGrpSpPr>
        <p:grpSpPr>
          <a:xfrm>
            <a:off x="21012260" y="8965521"/>
            <a:ext cx="9351077" cy="9844259"/>
            <a:chOff x="0" y="0"/>
            <a:chExt cx="5496870" cy="5262085"/>
          </a:xfrm>
        </p:grpSpPr>
        <p:pic>
          <p:nvPicPr>
            <p:cNvPr id="78" name="Picture 77">
              <a:extLst>
                <a:ext uri="{FF2B5EF4-FFF2-40B4-BE49-F238E27FC236}">
                  <a16:creationId xmlns:a16="http://schemas.microsoft.com/office/drawing/2014/main" id="{E957BCA7-1347-48AE-AB3F-6A75A8DB82C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0"/>
              <a:ext cx="4066157" cy="5262085"/>
            </a:xfrm>
            <a:prstGeom prst="rect">
              <a:avLst/>
            </a:prstGeom>
          </p:spPr>
        </p:pic>
        <p:grpSp>
          <p:nvGrpSpPr>
            <p:cNvPr id="79" name="Group 78">
              <a:extLst>
                <a:ext uri="{FF2B5EF4-FFF2-40B4-BE49-F238E27FC236}">
                  <a16:creationId xmlns:a16="http://schemas.microsoft.com/office/drawing/2014/main" id="{A3EF3188-94B1-4057-BCBC-CF7467871E4E}"/>
                </a:ext>
              </a:extLst>
            </p:cNvPr>
            <p:cNvGrpSpPr/>
            <p:nvPr/>
          </p:nvGrpSpPr>
          <p:grpSpPr>
            <a:xfrm>
              <a:off x="3208069" y="779234"/>
              <a:ext cx="2288801" cy="925613"/>
              <a:chOff x="3109741" y="727618"/>
              <a:chExt cx="3184015" cy="1244797"/>
            </a:xfrm>
          </p:grpSpPr>
          <p:sp>
            <p:nvSpPr>
              <p:cNvPr id="82" name="TextBox 18">
                <a:extLst>
                  <a:ext uri="{FF2B5EF4-FFF2-40B4-BE49-F238E27FC236}">
                    <a16:creationId xmlns:a16="http://schemas.microsoft.com/office/drawing/2014/main" id="{DBC822D1-407D-4744-B7FD-C75A9C75DA9F}"/>
                  </a:ext>
                </a:extLst>
              </p:cNvPr>
              <p:cNvSpPr txBox="1"/>
              <p:nvPr/>
            </p:nvSpPr>
            <p:spPr>
              <a:xfrm>
                <a:off x="3109741" y="727618"/>
                <a:ext cx="3184015" cy="986466"/>
              </a:xfrm>
              <a:prstGeom prst="rect">
                <a:avLst/>
              </a:prstGeom>
              <a:noFill/>
            </p:spPr>
            <p:txBody>
              <a:bodyPr wrap="square" rtlCol="0">
                <a:noAutofit/>
              </a:bodyPr>
              <a:lstStyle/>
              <a:p>
                <a:pPr marL="0" marR="0">
                  <a:spcBef>
                    <a:spcPts val="0"/>
                  </a:spcBef>
                  <a:spcAft>
                    <a:spcPts val="0"/>
                  </a:spcAft>
                  <a:buNone/>
                </a:pPr>
                <a:r>
                  <a:rPr lang="en-US" sz="3200" kern="12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78.7</a:t>
                </a:r>
                <a:r>
                  <a:rPr lang="en-US" sz="32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3200" dirty="0">
                  <a:effectLst/>
                  <a:latin typeface="Times New Roman" panose="02020603050405020304" pitchFamily="18" charset="0"/>
                  <a:ea typeface="Times New Roman" panose="02020603050405020304" pitchFamily="18" charset="0"/>
                </a:endParaRPr>
              </a:p>
            </p:txBody>
          </p:sp>
          <p:sp>
            <p:nvSpPr>
              <p:cNvPr id="90" name="TextBox 19">
                <a:extLst>
                  <a:ext uri="{FF2B5EF4-FFF2-40B4-BE49-F238E27FC236}">
                    <a16:creationId xmlns:a16="http://schemas.microsoft.com/office/drawing/2014/main" id="{D9AA4931-2744-4EDC-8911-F428AE3D03E2}"/>
                  </a:ext>
                </a:extLst>
              </p:cNvPr>
              <p:cNvSpPr txBox="1"/>
              <p:nvPr/>
            </p:nvSpPr>
            <p:spPr>
              <a:xfrm>
                <a:off x="3293374" y="1534608"/>
                <a:ext cx="1276324" cy="437807"/>
              </a:xfrm>
              <a:prstGeom prst="rect">
                <a:avLst/>
              </a:prstGeom>
              <a:noFill/>
            </p:spPr>
            <p:txBody>
              <a:bodyPr wrap="square" rtlCol="0">
                <a:noAutofit/>
              </a:bodyPr>
              <a:lstStyle/>
              <a:p>
                <a:pPr marL="0" marR="0">
                  <a:spcBef>
                    <a:spcPts val="0"/>
                  </a:spcBef>
                  <a:spcAft>
                    <a:spcPts val="0"/>
                  </a:spcAft>
                  <a:buNone/>
                </a:pPr>
                <a:r>
                  <a:rPr lang="en-US" sz="32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75.0%</a:t>
                </a:r>
                <a:endParaRPr lang="en-US" sz="3200" dirty="0">
                  <a:effectLst/>
                  <a:latin typeface="Times New Roman" panose="02020603050405020304" pitchFamily="18" charset="0"/>
                  <a:ea typeface="Times New Roman" panose="02020603050405020304" pitchFamily="18" charset="0"/>
                </a:endParaRPr>
              </a:p>
            </p:txBody>
          </p:sp>
        </p:grpSp>
      </p:grpSp>
      <p:sp>
        <p:nvSpPr>
          <p:cNvPr id="93" name="TextBox 92">
            <a:extLst>
              <a:ext uri="{FF2B5EF4-FFF2-40B4-BE49-F238E27FC236}">
                <a16:creationId xmlns:a16="http://schemas.microsoft.com/office/drawing/2014/main" id="{5F5D708A-7790-44A5-AD7C-B76572E4ED5F}"/>
              </a:ext>
            </a:extLst>
          </p:cNvPr>
          <p:cNvSpPr txBox="1"/>
          <p:nvPr/>
        </p:nvSpPr>
        <p:spPr>
          <a:xfrm>
            <a:off x="22093393" y="9381617"/>
            <a:ext cx="5314529" cy="584775"/>
          </a:xfrm>
          <a:prstGeom prst="rect">
            <a:avLst/>
          </a:prstGeom>
          <a:noFill/>
        </p:spPr>
        <p:txBody>
          <a:bodyPr wrap="square" rtlCol="0">
            <a:spAutoFit/>
          </a:bodyPr>
          <a:lstStyle/>
          <a:p>
            <a:pPr>
              <a:buNone/>
            </a:pPr>
            <a:r>
              <a:rPr lang="en-US" sz="3200" dirty="0">
                <a:solidFill>
                  <a:srgbClr val="2986E2"/>
                </a:solidFill>
                <a:latin typeface="Corbel" panose="020B0503020204020204" pitchFamily="34" charset="0"/>
              </a:rPr>
              <a:t>High Risk</a:t>
            </a:r>
          </a:p>
        </p:txBody>
      </p:sp>
      <p:pic>
        <p:nvPicPr>
          <p:cNvPr id="102" name="Picture 101">
            <a:extLst>
              <a:ext uri="{FF2B5EF4-FFF2-40B4-BE49-F238E27FC236}">
                <a16:creationId xmlns:a16="http://schemas.microsoft.com/office/drawing/2014/main" id="{1F89C777-B4B1-4EBE-AFD3-F240CD774354}"/>
              </a:ext>
            </a:extLst>
          </p:cNvPr>
          <p:cNvPicPr/>
          <p:nvPr/>
        </p:nvPicPr>
        <p:blipFill>
          <a:blip r:embed="rId10" cstate="print">
            <a:extLst>
              <a:ext uri="{28A0092B-C50C-407E-A947-70E740481C1C}">
                <a14:useLocalDpi xmlns:a14="http://schemas.microsoft.com/office/drawing/2010/main" val="0"/>
              </a:ext>
            </a:extLst>
          </a:blip>
          <a:stretch>
            <a:fillRect/>
          </a:stretch>
        </p:blipFill>
        <p:spPr>
          <a:xfrm>
            <a:off x="28358698" y="21052387"/>
            <a:ext cx="7462981" cy="9994038"/>
          </a:xfrm>
          <a:prstGeom prst="rect">
            <a:avLst/>
          </a:prstGeom>
        </p:spPr>
      </p:pic>
      <p:pic>
        <p:nvPicPr>
          <p:cNvPr id="108" name="Picture 107">
            <a:extLst>
              <a:ext uri="{FF2B5EF4-FFF2-40B4-BE49-F238E27FC236}">
                <a16:creationId xmlns:a16="http://schemas.microsoft.com/office/drawing/2014/main" id="{457575D8-43BA-4C3A-91C8-A54E9B3BFBD9}"/>
              </a:ext>
            </a:extLst>
          </p:cNvPr>
          <p:cNvPicPr/>
          <p:nvPr/>
        </p:nvPicPr>
        <p:blipFill>
          <a:blip r:embed="rId11" cstate="print">
            <a:extLst>
              <a:ext uri="{28A0092B-C50C-407E-A947-70E740481C1C}">
                <a14:useLocalDpi xmlns:a14="http://schemas.microsoft.com/office/drawing/2010/main" val="0"/>
              </a:ext>
            </a:extLst>
          </a:blip>
          <a:stretch>
            <a:fillRect/>
          </a:stretch>
        </p:blipFill>
        <p:spPr>
          <a:xfrm>
            <a:off x="36072535" y="21052387"/>
            <a:ext cx="7462981" cy="9994038"/>
          </a:xfrm>
          <a:prstGeom prst="rect">
            <a:avLst/>
          </a:prstGeom>
        </p:spPr>
      </p:pic>
      <p:sp>
        <p:nvSpPr>
          <p:cNvPr id="5" name="TextBox 4">
            <a:extLst>
              <a:ext uri="{FF2B5EF4-FFF2-40B4-BE49-F238E27FC236}">
                <a16:creationId xmlns:a16="http://schemas.microsoft.com/office/drawing/2014/main" id="{B9DA9A32-D755-40A2-B8BF-CD8E8766A0C9}"/>
              </a:ext>
            </a:extLst>
          </p:cNvPr>
          <p:cNvSpPr txBox="1"/>
          <p:nvPr/>
        </p:nvSpPr>
        <p:spPr>
          <a:xfrm>
            <a:off x="29068493" y="31201429"/>
            <a:ext cx="12409714" cy="830997"/>
          </a:xfrm>
          <a:prstGeom prst="rect">
            <a:avLst/>
          </a:prstGeom>
          <a:noFill/>
        </p:spPr>
        <p:txBody>
          <a:bodyPr wrap="square" rtlCol="0">
            <a:spAutoFit/>
          </a:bodyPr>
          <a:lstStyle/>
          <a:p>
            <a:pPr marL="514350" indent="-514350">
              <a:buAutoNum type="arabicPeriod"/>
            </a:pPr>
            <a:r>
              <a:rPr lang="en-US" sz="2400" dirty="0"/>
              <a:t>Among patients that did not promptly respond to 1</a:t>
            </a:r>
            <a:r>
              <a:rPr lang="en-US" sz="2400" baseline="30000" dirty="0"/>
              <a:t>st</a:t>
            </a:r>
            <a:r>
              <a:rPr lang="en-US" sz="2400" dirty="0"/>
              <a:t> PET agent</a:t>
            </a:r>
          </a:p>
          <a:p>
            <a:pPr marL="514350" indent="-514350">
              <a:buAutoNum type="arabicPeriod"/>
            </a:pPr>
            <a:r>
              <a:rPr lang="en-US" sz="2400" dirty="0"/>
              <a:t>At the time of 1</a:t>
            </a:r>
            <a:r>
              <a:rPr lang="en-US" sz="2400" baseline="30000" dirty="0"/>
              <a:t>st</a:t>
            </a:r>
            <a:r>
              <a:rPr lang="en-US" sz="2400" dirty="0"/>
              <a:t> PET adjustment</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27432" tIns="9144" rIns="27432" bIns="9144" numCol="1" anchor="t" anchorCtr="0" compatLnSpc="1">
        <a:prstTxWarp prst="textNoShape">
          <a:avLst/>
        </a:prstTxWarp>
        <a:spAutoFit/>
      </a:bodyPr>
      <a:lstStyle>
        <a:defPPr marL="174625" marR="0" indent="-174625" algn="l" defTabSz="200025" rtl="0" eaLnBrk="1" fontAlgn="base" latinLnBrk="0" hangingPunct="1">
          <a:lnSpc>
            <a:spcPct val="100000"/>
          </a:lnSpc>
          <a:spcBef>
            <a:spcPct val="0"/>
          </a:spcBef>
          <a:spcAft>
            <a:spcPct val="0"/>
          </a:spcAft>
          <a:buClrTx/>
          <a:buSzTx/>
          <a:buFontTx/>
          <a:buChar char="•"/>
          <a:tabLst/>
          <a:defRPr kumimoji="0" lang="en-US" sz="1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27432" tIns="9144" rIns="27432" bIns="9144" numCol="1" anchor="t" anchorCtr="0" compatLnSpc="1">
        <a:prstTxWarp prst="textNoShape">
          <a:avLst/>
        </a:prstTxWarp>
        <a:spAutoFit/>
      </a:bodyPr>
      <a:lstStyle>
        <a:defPPr marL="174625" marR="0" indent="-174625" algn="l" defTabSz="200025" rtl="0" eaLnBrk="1" fontAlgn="base" latinLnBrk="0" hangingPunct="1">
          <a:lnSpc>
            <a:spcPct val="100000"/>
          </a:lnSpc>
          <a:spcBef>
            <a:spcPct val="0"/>
          </a:spcBef>
          <a:spcAft>
            <a:spcPct val="0"/>
          </a:spcAft>
          <a:buClrTx/>
          <a:buSzTx/>
          <a:buFontTx/>
          <a:buChar char="•"/>
          <a:tabLst/>
          <a:defRPr kumimoji="0" lang="en-US" sz="1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961</Words>
  <Application>Microsoft Macintosh PowerPoint</Application>
  <PresentationFormat>Custom</PresentationFormat>
  <Paragraphs>130</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Albany AMT</vt:lpstr>
      <vt:lpstr>Aharoni</vt:lpstr>
      <vt:lpstr>Calibri</vt:lpstr>
      <vt:lpstr>Corbel</vt:lpstr>
      <vt:lpstr>Georgia</vt:lpstr>
      <vt:lpstr>Tahoma</vt:lpstr>
      <vt:lpstr>Times New Roman</vt:lpstr>
      <vt:lpstr>Default Design</vt:lpstr>
      <vt:lpstr>Toxicities of CMV Preemptive Therapy in the First 100 Days after Allogeneic Hematopoietic Cell Transplantation (HCT): A Real-World Study at Memorial Sloan Kettering Cancer Center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2015-11-13T21:36:03Z</dcterms:created>
  <dcterms:modified xsi:type="dcterms:W3CDTF">2021-09-29T23:16:37Z</dcterms:modified>
</cp:coreProperties>
</file>