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147828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9144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8288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7432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3657600" algn="l" rtl="0" fontAlgn="base">
      <a:spcBef>
        <a:spcPct val="0"/>
      </a:spcBef>
      <a:spcAft>
        <a:spcPct val="0"/>
      </a:spcAft>
      <a:buChar char="•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45720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54864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64008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7315200" algn="l" defTabSz="18288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orient="horz" pos="3080">
          <p15:clr>
            <a:srgbClr val="A4A3A4"/>
          </p15:clr>
        </p15:guide>
        <p15:guide id="3" orient="horz" pos="3926">
          <p15:clr>
            <a:srgbClr val="A4A3A4"/>
          </p15:clr>
        </p15:guide>
        <p15:guide id="4" pos="20203">
          <p15:clr>
            <a:srgbClr val="A4A3A4"/>
          </p15:clr>
        </p15:guide>
        <p15:guide id="5" pos="26778">
          <p15:clr>
            <a:srgbClr val="A4A3A4"/>
          </p15:clr>
        </p15:guide>
        <p15:guide id="6" pos="14007">
          <p15:clr>
            <a:srgbClr val="A4A3A4"/>
          </p15:clr>
        </p15:guide>
        <p15:guide id="7" pos="6955">
          <p15:clr>
            <a:srgbClr val="A4A3A4"/>
          </p15:clr>
        </p15:guide>
        <p15:guide id="8" pos="13607">
          <p15:clr>
            <a:srgbClr val="A4A3A4"/>
          </p15:clr>
        </p15:guide>
        <p15:guide id="9" pos="7426">
          <p15:clr>
            <a:srgbClr val="A4A3A4"/>
          </p15:clr>
        </p15:guide>
        <p15:guide id="10" pos="20603">
          <p15:clr>
            <a:srgbClr val="A4A3A4"/>
          </p15:clr>
        </p15:guide>
        <p15:guide id="11" pos="8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8566"/>
    <a:srgbClr val="008666"/>
    <a:srgbClr val="009772"/>
    <a:srgbClr val="00CB97"/>
    <a:srgbClr val="00CC99"/>
    <a:srgbClr val="99FFCC"/>
    <a:srgbClr val="FFA34E"/>
    <a:srgbClr val="3266CB"/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54" autoAdjust="0"/>
    <p:restoredTop sz="95063" autoAdjust="0"/>
  </p:normalViewPr>
  <p:slideViewPr>
    <p:cSldViewPr snapToGrid="0">
      <p:cViewPr>
        <p:scale>
          <a:sx n="33" d="100"/>
          <a:sy n="33" d="100"/>
        </p:scale>
        <p:origin x="1032" y="-762"/>
      </p:cViewPr>
      <p:guideLst>
        <p:guide orient="horz" pos="4292"/>
        <p:guide orient="horz" pos="3080"/>
        <p:guide orient="horz" pos="3926"/>
        <p:guide pos="20203"/>
        <p:guide pos="26778"/>
        <p:guide pos="14007"/>
        <p:guide pos="6955"/>
        <p:guide pos="13607"/>
        <p:guide pos="7426"/>
        <p:guide pos="20603"/>
        <p:guide pos="826"/>
      </p:guideLst>
    </p:cSldViewPr>
  </p:slideViewPr>
  <p:outlineViewPr>
    <p:cViewPr>
      <p:scale>
        <a:sx n="33" d="100"/>
        <a:sy n="33" d="100"/>
      </p:scale>
      <p:origin x="0" y="888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WHHM02\share\Outcome\01_PL%20H&amp;S\Acute%20Hospital\Letermovir\HSCT\Projects\Toxicity%20Study\V6639_CMV_PET_HCT_MSK\09%20-%20Publications_Literature_Presentations\4-Posters\TCT%202020\TCT_draft_poster_fig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WHHM02\share\Outcome\01_PL%20H&amp;S\Acute%20Hospital\Letermovir\HSCT\Projects\Toxicity%20Study\V6639_CMV_PET_HCT_MSK\09%20-%20Publications_Literature_Presentations\4-Posters\TCT%202020\TCT_draft_poster_figu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Number</a:t>
            </a:r>
            <a:r>
              <a:rPr lang="en-US" sz="3600" baseline="0" dirty="0">
                <a:latin typeface="Calibri" charset="0"/>
                <a:ea typeface="Calibri" charset="0"/>
                <a:cs typeface="Calibri" charset="0"/>
              </a:rPr>
              <a:t> (%) </a:t>
            </a:r>
            <a:r>
              <a:rPr lang="en-US" sz="3600" baseline="0" dirty="0" err="1">
                <a:latin typeface="Calibri" charset="0"/>
                <a:ea typeface="Calibri" charset="0"/>
                <a:cs typeface="Calibri" charset="0"/>
              </a:rPr>
              <a:t>bY</a:t>
            </a:r>
            <a:r>
              <a:rPr lang="en-US" sz="3600" baseline="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TYpes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of Readmissions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17338801468363E-2"/>
          <c:y val="9.7504461176686305E-2"/>
          <c:w val="0.67164132961137402"/>
          <c:h val="0.885901612627918"/>
        </c:manualLayout>
      </c:layout>
      <c:ofPieChart>
        <c:ofPieType val="bar"/>
        <c:varyColors val="1"/>
        <c:ser>
          <c:idx val="0"/>
          <c:order val="0"/>
          <c:tx>
            <c:strRef>
              <c:f>Sheet1!$D$10</c:f>
              <c:strCache>
                <c:ptCount val="1"/>
                <c:pt idx="0">
                  <c:v>% of Total Costs</c:v>
                </c:pt>
              </c:strCache>
            </c:strRef>
          </c:tx>
          <c:dPt>
            <c:idx val="0"/>
            <c:bubble3D val="0"/>
            <c:spPr>
              <a:solidFill>
                <a:srgbClr val="3366C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5D9-489C-BA28-DDF4A4C69CE7}"/>
              </c:ext>
            </c:extLst>
          </c:dPt>
          <c:dPt>
            <c:idx val="1"/>
            <c:bubble3D val="0"/>
            <c:spPr>
              <a:solidFill>
                <a:srgbClr val="00CC9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5D9-489C-BA28-DDF4A4C69CE7}"/>
              </c:ext>
            </c:extLst>
          </c:dPt>
          <c:dPt>
            <c:idx val="2"/>
            <c:bubble3D val="0"/>
            <c:spPr>
              <a:solidFill>
                <a:schemeClr val="accent3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5D9-489C-BA28-DDF4A4C69CE7}"/>
              </c:ext>
            </c:extLst>
          </c:dPt>
          <c:dPt>
            <c:idx val="3"/>
            <c:bubble3D val="0"/>
            <c:spPr>
              <a:solidFill>
                <a:srgbClr val="00866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5D9-489C-BA28-DDF4A4C69CE7}"/>
              </c:ext>
            </c:extLst>
          </c:dPt>
          <c:dPt>
            <c:idx val="4"/>
            <c:bubble3D val="0"/>
            <c:spPr>
              <a:solidFill>
                <a:srgbClr val="7FC2E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5D9-489C-BA28-DDF4A4C69C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Sheet1!$C$11:$C$14</c:f>
              <c:strCache>
                <c:ptCount val="4"/>
                <c:pt idx="0">
                  <c:v>Non-CMV related readmission</c:v>
                </c:pt>
                <c:pt idx="1">
                  <c:v>CMV-treatment-related </c:v>
                </c:pt>
                <c:pt idx="2">
                  <c:v>CMV-EOD management/work-related</c:v>
                </c:pt>
                <c:pt idx="3">
                  <c:v>CMV treatment initiation during readmission</c:v>
                </c:pt>
              </c:strCache>
            </c:strRef>
          </c:cat>
          <c:val>
            <c:numRef>
              <c:f>Sheet1!$D$11:$D$14</c:f>
              <c:numCache>
                <c:formatCode>0</c:formatCode>
                <c:ptCount val="4"/>
                <c:pt idx="0">
                  <c:v>113</c:v>
                </c:pt>
                <c:pt idx="1">
                  <c:v>40</c:v>
                </c:pt>
                <c:pt idx="2">
                  <c:v>6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D9-489C-BA28-DDF4A4C69CE7}"/>
            </c:ext>
          </c:extLst>
        </c:ser>
        <c:ser>
          <c:idx val="1"/>
          <c:order val="1"/>
          <c:tx>
            <c:strRef>
              <c:f>Sheet1!$E$10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55D9-489C-BA28-DDF4A4C69C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55D9-489C-BA28-DDF4A4C69C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55D9-489C-BA28-DDF4A4C69C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55D9-489C-BA28-DDF4A4C69C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55D9-489C-BA28-DDF4A4C69C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Sheet1!$C$11:$C$14</c:f>
              <c:strCache>
                <c:ptCount val="4"/>
                <c:pt idx="0">
                  <c:v>Non-CMV related readmission</c:v>
                </c:pt>
                <c:pt idx="1">
                  <c:v>CMV-treatment-related </c:v>
                </c:pt>
                <c:pt idx="2">
                  <c:v>CMV-EOD management/work-related</c:v>
                </c:pt>
                <c:pt idx="3">
                  <c:v>CMV treatment initiation during readmission</c:v>
                </c:pt>
              </c:strCache>
            </c:strRef>
          </c:cat>
          <c:val>
            <c:numRef>
              <c:f>Sheet1!$E$11:$E$14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5-55D9-489C-BA28-DDF4A4C69C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pPr>
            <a:r>
              <a:rPr lang="en-US" sz="3600">
                <a:latin typeface="Calibri" charset="0"/>
                <a:ea typeface="Calibri" charset="0"/>
                <a:cs typeface="Calibri" charset="0"/>
              </a:rPr>
              <a:t>% of TOTAL READMISSION COST SHARE by TYPES OF READMISSION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0791356972777952E-2"/>
          <c:y val="0.16231397960738156"/>
          <c:w val="0.66335264377270375"/>
          <c:h val="0.82113718569356198"/>
        </c:manualLayout>
      </c:layout>
      <c:ofPieChart>
        <c:ofPieType val="bar"/>
        <c:varyColors val="1"/>
        <c:ser>
          <c:idx val="0"/>
          <c:order val="0"/>
          <c:tx>
            <c:strRef>
              <c:f>Sheet1!$D$16</c:f>
              <c:strCache>
                <c:ptCount val="1"/>
                <c:pt idx="0">
                  <c:v>% of Total Costs</c:v>
                </c:pt>
              </c:strCache>
            </c:strRef>
          </c:tx>
          <c:dPt>
            <c:idx val="0"/>
            <c:bubble3D val="0"/>
            <c:spPr>
              <a:solidFill>
                <a:srgbClr val="3366C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3F-4364-9138-2C2647EB4245}"/>
              </c:ext>
            </c:extLst>
          </c:dPt>
          <c:dPt>
            <c:idx val="1"/>
            <c:bubble3D val="0"/>
            <c:spPr>
              <a:solidFill>
                <a:srgbClr val="00CB97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3F-4364-9138-2C2647EB4245}"/>
              </c:ext>
            </c:extLst>
          </c:dPt>
          <c:dPt>
            <c:idx val="2"/>
            <c:bubble3D val="0"/>
            <c:spPr>
              <a:solidFill>
                <a:schemeClr val="accent3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3F-4364-9138-2C2647EB4245}"/>
              </c:ext>
            </c:extLst>
          </c:dPt>
          <c:dPt>
            <c:idx val="3"/>
            <c:bubble3D val="0"/>
            <c:spPr>
              <a:solidFill>
                <a:srgbClr val="00856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3F-4364-9138-2C2647EB4245}"/>
              </c:ext>
            </c:extLst>
          </c:dPt>
          <c:dPt>
            <c:idx val="4"/>
            <c:bubble3D val="0"/>
            <c:spPr>
              <a:solidFill>
                <a:srgbClr val="7FC2E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A3F-4364-9138-2C2647EB4245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40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Sheet1!$C$17:$C$20</c:f>
              <c:strCache>
                <c:ptCount val="4"/>
                <c:pt idx="0">
                  <c:v>Non-CMV related readmission</c:v>
                </c:pt>
                <c:pt idx="1">
                  <c:v>CMV-treatment-related </c:v>
                </c:pt>
                <c:pt idx="2">
                  <c:v>CMV-EOD management/work-related</c:v>
                </c:pt>
                <c:pt idx="3">
                  <c:v>CMV treatment initiation during readmission</c:v>
                </c:pt>
              </c:strCache>
            </c:strRef>
          </c:cat>
          <c:val>
            <c:numRef>
              <c:f>Sheet1!$D$17:$D$20</c:f>
              <c:numCache>
                <c:formatCode>"$"#,##0.0</c:formatCode>
                <c:ptCount val="4"/>
                <c:pt idx="0">
                  <c:v>11</c:v>
                </c:pt>
                <c:pt idx="1">
                  <c:v>3.8</c:v>
                </c:pt>
                <c:pt idx="2">
                  <c:v>2.5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3F-4364-9138-2C2647EB424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371853" y="0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t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defTabSz="1177677">
              <a:buFontTx/>
              <a:buNone/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371853" y="8829054"/>
            <a:ext cx="6408999" cy="46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7756" tIns="58879" rIns="117756" bIns="58879" numCol="1" anchor="b" anchorCtr="0" compatLnSpc="1">
            <a:prstTxWarp prst="textNoShape">
              <a:avLst/>
            </a:prstTxWarp>
          </a:bodyPr>
          <a:lstStyle>
            <a:lvl1pPr algn="r" defTabSz="1177677">
              <a:buFontTx/>
              <a:buNone/>
              <a:defRPr sz="1500"/>
            </a:lvl1pPr>
          </a:lstStyle>
          <a:p>
            <a:pPr>
              <a:defRPr/>
            </a:pPr>
            <a:fld id="{9EC05B92-0DF3-4B8D-B70F-0DFB8DE8A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374063" y="0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AF8AB-95F9-44A5-9239-F15C784EB857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673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77963" y="4416425"/>
            <a:ext cx="11826875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64055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74063" y="8829675"/>
            <a:ext cx="640556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7DA7-E14A-49E4-8F81-A5076E336F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47DA7-E14A-49E4-8F81-A5076E336F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115" y="693103"/>
            <a:ext cx="37305343" cy="117724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2499975" y="2398808"/>
            <a:ext cx="14713664" cy="1269529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2499975" y="3382217"/>
            <a:ext cx="14530618" cy="12706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60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312863" y="5470525"/>
            <a:ext cx="9728200" cy="914400"/>
          </a:xfrm>
          <a:prstGeom prst="rect">
            <a:avLst/>
          </a:prstGeom>
        </p:spPr>
        <p:txBody>
          <a:bodyPr vert="horz" anchor="b" anchorCtr="0"/>
          <a:lstStyle>
            <a:lvl1pPr>
              <a:defRPr sz="5400">
                <a:solidFill>
                  <a:srgbClr val="0778B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311275" y="6813550"/>
            <a:ext cx="9729788" cy="1600200"/>
          </a:xfrm>
          <a:prstGeom prst="rect">
            <a:avLst/>
          </a:prstGeom>
        </p:spPr>
        <p:txBody>
          <a:bodyPr vert="horz" anchor="t" anchorCtr="0"/>
          <a:lstStyle>
            <a:lvl1pPr>
              <a:defRPr sz="3600" b="0"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5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1788775" y="0"/>
            <a:ext cx="32102425" cy="4926014"/>
          </a:xfrm>
          <a:prstGeom prst="rect">
            <a:avLst/>
          </a:prstGeom>
          <a:solidFill>
            <a:srgbClr val="7EC8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"/>
            <a:ext cx="11404600" cy="4926014"/>
          </a:xfrm>
          <a:prstGeom prst="rect">
            <a:avLst/>
          </a:prstGeom>
          <a:solidFill>
            <a:srgbClr val="0778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1041063" y="0"/>
            <a:ext cx="747712" cy="4926013"/>
          </a:xfrm>
          <a:prstGeom prst="rect">
            <a:avLst/>
          </a:prstGeom>
          <a:solidFill>
            <a:srgbClr val="00A5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10" descr="MSKCC_logo_hor_s_rev_rgb_3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847210"/>
            <a:ext cx="7620254" cy="2350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4394200" rtl="0" eaLnBrk="0" fontAlgn="base" hangingPunct="0">
        <a:spcBef>
          <a:spcPct val="0"/>
        </a:spcBef>
        <a:spcAft>
          <a:spcPct val="0"/>
        </a:spcAft>
        <a:defRPr sz="8400" b="1" i="0">
          <a:solidFill>
            <a:schemeClr val="tx2"/>
          </a:solidFill>
          <a:latin typeface="Corbel"/>
          <a:ea typeface="+mj-ea"/>
          <a:cs typeface="Corbel"/>
        </a:defRPr>
      </a:lvl1pPr>
      <a:lvl2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2pPr>
      <a:lvl3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3pPr>
      <a:lvl4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4pPr>
      <a:lvl5pPr algn="ctr" defTabSz="4394200" rtl="0" eaLnBrk="0" fontAlgn="base" hangingPunct="0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5pPr>
      <a:lvl6pPr marL="9144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6pPr>
      <a:lvl7pPr marL="18288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7pPr>
      <a:lvl8pPr marL="27432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8pPr>
      <a:lvl9pPr marL="3657600" algn="ctr" defTabSz="4394200" rtl="0" fontAlgn="base">
        <a:spcBef>
          <a:spcPct val="0"/>
        </a:spcBef>
        <a:spcAft>
          <a:spcPct val="0"/>
        </a:spcAft>
        <a:defRPr sz="212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defTabSz="4394200" rtl="0" eaLnBrk="0" fontAlgn="base" hangingPunct="0">
        <a:lnSpc>
          <a:spcPts val="5000"/>
        </a:lnSpc>
        <a:spcBef>
          <a:spcPct val="20000"/>
        </a:spcBef>
        <a:spcAft>
          <a:spcPct val="0"/>
        </a:spcAft>
        <a:buFontTx/>
        <a:buNone/>
        <a:defRPr sz="5000" b="1" i="0">
          <a:solidFill>
            <a:schemeClr val="tx1"/>
          </a:solidFill>
          <a:latin typeface="Corbel"/>
          <a:ea typeface="+mn-ea"/>
          <a:cs typeface="Corbel"/>
        </a:defRPr>
      </a:lvl1pPr>
      <a:lvl2pPr marL="21907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3600" b="1" i="0">
          <a:solidFill>
            <a:schemeClr val="tx1"/>
          </a:solidFill>
          <a:latin typeface="Corbel"/>
          <a:cs typeface="Corbel"/>
        </a:defRPr>
      </a:lvl2pPr>
      <a:lvl3pPr marL="43942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11600" b="1" i="0">
          <a:solidFill>
            <a:schemeClr val="tx1"/>
          </a:solidFill>
          <a:latin typeface="Corbel"/>
          <a:cs typeface="Corbel"/>
        </a:defRPr>
      </a:lvl3pPr>
      <a:lvl4pPr marL="658495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4pPr>
      <a:lvl5pPr marL="8775700" indent="0" algn="l" defTabSz="4394200" rtl="0" eaLnBrk="0" fontAlgn="base" hangingPunct="0">
        <a:spcBef>
          <a:spcPct val="20000"/>
        </a:spcBef>
        <a:spcAft>
          <a:spcPct val="0"/>
        </a:spcAft>
        <a:buFontTx/>
        <a:buNone/>
        <a:defRPr sz="9600" b="1" i="0">
          <a:solidFill>
            <a:schemeClr val="tx1"/>
          </a:solidFill>
          <a:latin typeface="Corbel"/>
          <a:cs typeface="Corbel"/>
        </a:defRPr>
      </a:lvl5pPr>
      <a:lvl6pPr marL="107886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17030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26174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3531850" indent="-1098550" algn="l" defTabSz="43942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979" y="229537"/>
            <a:ext cx="31841628" cy="2081137"/>
          </a:xfrm>
        </p:spPr>
        <p:txBody>
          <a:bodyPr/>
          <a:lstStyle/>
          <a:p>
            <a:r>
              <a:rPr lang="en-US" sz="5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Economic Burden of Cytomegalovirus Infection in CMV-Seropositive (CMV R</a:t>
            </a:r>
            <a:r>
              <a:rPr lang="en-US" sz="58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</a:t>
            </a:r>
            <a:r>
              <a:rPr lang="en-US" sz="5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 Hematopoietic Stem Cell Transplant Recipients Managed With Pre-Emptive Therapy: A Single Center Experience</a:t>
            </a:r>
            <a:br>
              <a:rPr lang="en-US" sz="5800" dirty="0">
                <a:latin typeface="Calibri" charset="0"/>
                <a:ea typeface="Calibri" charset="0"/>
                <a:cs typeface="Calibri" charset="0"/>
              </a:rPr>
            </a:b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endParaRPr lang="en-US" sz="6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33134" y="5043860"/>
            <a:ext cx="13082144" cy="1030014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4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Background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688862" y="23303927"/>
            <a:ext cx="3441032" cy="2887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950262" y="2384174"/>
            <a:ext cx="314525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Jiaqi Fang, MD, MPH</a:t>
            </a:r>
            <a:r>
              <a:rPr lang="en-US" sz="4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, Phaedon D. Zavras, MD</a:t>
            </a:r>
            <a:r>
              <a:rPr lang="en-US" sz="4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, Yiqi Su, MS</a:t>
            </a:r>
            <a:r>
              <a:rPr lang="en-US" sz="4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, Amit D. Raval</a:t>
            </a:r>
            <a:r>
              <a:rPr lang="en-US" sz="4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, PhD, Yuexin Tang</a:t>
            </a:r>
            <a:r>
              <a:rPr lang="en-US" sz="4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, PhD, Miguel-Angel Perales, MD</a:t>
            </a:r>
            <a:r>
              <a:rPr lang="en-US" sz="4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2,3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, Sergio A. Giralt, MD</a:t>
            </a:r>
            <a:r>
              <a:rPr lang="en-US" sz="4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2,3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, Genovefa A. Papanicolaou, MD</a:t>
            </a:r>
            <a:r>
              <a:rPr lang="en-US" sz="4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1,3</a:t>
            </a:r>
            <a:endParaRPr lang="en-US" sz="4800" b="1" baseline="30000" dirty="0">
              <a:solidFill>
                <a:schemeClr val="tx1">
                  <a:lumMod val="95000"/>
                  <a:lumOff val="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60294" y="3763475"/>
            <a:ext cx="31972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Memorial Sloan Kettering Cancer Center, Infectious Disease Service, New York, NY, United States, </a:t>
            </a:r>
            <a:r>
              <a:rPr lang="en-US" sz="36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Merck &amp; Co., Inc., Kenilworth, NJ, USA, </a:t>
            </a:r>
            <a:r>
              <a:rPr lang="en-US" sz="36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Memorial Sloan Kettering Cancer Center, Bone Marrow Transplant Service, New York, NY, United States, </a:t>
            </a:r>
            <a:r>
              <a:rPr lang="en-US" sz="36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Weill Cornell Medical College, Cornell University, New York, NY, United States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191" y="6039299"/>
            <a:ext cx="1310008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Cytomegalovirus (CMV) infection is the most common viral infection in allogeneic hematopoietic stem cell transplantation (HCT) recipients </a:t>
            </a:r>
          </a:p>
          <a:p>
            <a:pPr lvl="0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Preemptive therapy (PET) is effective in preventing CMV end-organ disease (EOD) but poses substantial healthcare resource use (HCRU) and cost </a:t>
            </a:r>
          </a:p>
          <a:p>
            <a:pPr lvl="0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Established benchmarks for  HCRU and cost in the era of PET are required to perform cost benefit analyses of novel interventions for CMV</a:t>
            </a:r>
          </a:p>
          <a:p>
            <a:pPr>
              <a:buNone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4141" y="12147443"/>
            <a:ext cx="13081137" cy="1028350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4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Methods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190" y="13109234"/>
            <a:ext cx="13100088" cy="1289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>
                <a:latin typeface="Calibri" charset="0"/>
                <a:ea typeface="Calibri" charset="0"/>
                <a:cs typeface="Calibri" charset="0"/>
              </a:rPr>
              <a:t>Study Design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: Retrospective cohort study</a:t>
            </a:r>
          </a:p>
          <a:p>
            <a:pPr lvl="0"/>
            <a:r>
              <a:rPr lang="en-US" sz="3200" b="1" dirty="0">
                <a:latin typeface="Calibri" charset="0"/>
                <a:ea typeface="Calibri" charset="0"/>
                <a:cs typeface="Calibri" charset="0"/>
              </a:rPr>
              <a:t>Study Population: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 CMV R+ adult allogeneic HCT recipients of first peripheral blood or marrow allograft at a single center from 3/2013 to 12/2017</a:t>
            </a:r>
          </a:p>
          <a:p>
            <a:pPr lvl="0"/>
            <a:r>
              <a:rPr lang="en-US" sz="3200" b="1" dirty="0">
                <a:latin typeface="Calibri" charset="0"/>
                <a:ea typeface="Calibri" charset="0"/>
                <a:cs typeface="Calibri" charset="0"/>
              </a:rPr>
              <a:t>Data Sources: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 Clinical data including PET reasons and dates of hospitalizations were extracted from the electronic medical records. Inpatient hospital charges were obtained from the </a:t>
            </a:r>
            <a:r>
              <a:rPr lang="en-US" sz="3200" dirty="0" err="1">
                <a:latin typeface="Calibri" charset="0"/>
                <a:ea typeface="Calibri" charset="0"/>
                <a:cs typeface="Calibri" charset="0"/>
              </a:rPr>
              <a:t>Vizient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 billing database and converted to costs using institutional cost-to-charge ratios, wage index and inflation rate to 2017 US Dollars</a:t>
            </a:r>
          </a:p>
          <a:p>
            <a:pPr lvl="0"/>
            <a:r>
              <a:rPr lang="en-US" sz="3200" b="1" dirty="0">
                <a:latin typeface="Calibri" charset="0"/>
                <a:ea typeface="Calibri" charset="0"/>
                <a:cs typeface="Calibri" charset="0"/>
              </a:rPr>
              <a:t>CMV monitoring: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  CMV+ recipients were monitored weekly by quantitative PCR assay starting on day 14 through D180 and managed by PET per standards of care </a:t>
            </a:r>
          </a:p>
          <a:p>
            <a:pPr lvl="0"/>
            <a:r>
              <a:rPr lang="en-US" sz="3200" b="1" dirty="0">
                <a:latin typeface="Calibri" charset="0"/>
                <a:ea typeface="Calibri" charset="0"/>
                <a:cs typeface="Calibri" charset="0"/>
              </a:rPr>
              <a:t>CMV risk: Patients were categorized in two mutually exclusive groups: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 Low risk (LR) recipients of unmodified graft from matched related or unrelated donors or High risk (HR): recipients of unmodified graft from mismatched donor or ex vivo T-cell depleted graft from any donor. </a:t>
            </a:r>
          </a:p>
          <a:p>
            <a:pPr lvl="0"/>
            <a:r>
              <a:rPr lang="en-US" sz="3200" b="1" dirty="0">
                <a:latin typeface="Calibri" charset="0"/>
                <a:ea typeface="Calibri" charset="0"/>
                <a:cs typeface="Calibri" charset="0"/>
              </a:rPr>
              <a:t>PET group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: Receipt of pre-emptive antiviral therapy for CMV viremia</a:t>
            </a:r>
          </a:p>
          <a:p>
            <a:pPr lvl="0"/>
            <a:r>
              <a:rPr lang="en-US" sz="3200" b="1" dirty="0">
                <a:latin typeface="Calibri" charset="0"/>
                <a:ea typeface="Calibri" charset="0"/>
                <a:cs typeface="Calibri" charset="0"/>
              </a:rPr>
              <a:t>Follow-up period: Date of Index HCT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 to the earliest of D180 or death/relapse/2</a:t>
            </a:r>
            <a:r>
              <a:rPr lang="en-US" sz="3200" baseline="30000" dirty="0">
                <a:latin typeface="Calibri" charset="0"/>
                <a:ea typeface="Calibri" charset="0"/>
                <a:cs typeface="Calibri" charset="0"/>
              </a:rPr>
              <a:t>nd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 transplant, whichever occurred first.</a:t>
            </a:r>
          </a:p>
          <a:p>
            <a:pPr lvl="0"/>
            <a:r>
              <a:rPr lang="en-US" sz="3200" b="1" dirty="0">
                <a:latin typeface="Calibri" charset="0"/>
                <a:ea typeface="Calibri" charset="0"/>
                <a:cs typeface="Calibri" charset="0"/>
              </a:rPr>
              <a:t>Healthcare resource utilization: </a:t>
            </a:r>
          </a:p>
          <a:p>
            <a:pPr lvl="1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Length of inpatient stay (LOS) for index admission, and subsequent readmissions by day 180 post HCT</a:t>
            </a:r>
          </a:p>
          <a:p>
            <a:pPr lvl="1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Number of all-cause and CMV-related readmissions by 180 post HCT</a:t>
            </a:r>
          </a:p>
          <a:p>
            <a:pPr lvl="2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CMV-related readmissions were defined as readmissions for initiation of PET, work up or management of CMV End Organ Disease and any readmission where PET was initiated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50848" y="5043860"/>
            <a:ext cx="29652010" cy="1033272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4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Results</a:t>
            </a:r>
          </a:p>
        </p:txBody>
      </p:sp>
      <p:sp>
        <p:nvSpPr>
          <p:cNvPr id="1042" name="AutoShape 18"/>
          <p:cNvSpPr>
            <a:spLocks noChangeAspect="1" noChangeArrowheads="1" noTextEdit="1"/>
          </p:cNvSpPr>
          <p:nvPr/>
        </p:nvSpPr>
        <p:spPr bwMode="auto">
          <a:xfrm>
            <a:off x="7330577" y="24168770"/>
            <a:ext cx="5549900" cy="60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887612" y="19806097"/>
            <a:ext cx="139143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3000" b="1" u="sng" dirty="0">
              <a:latin typeface="Albany AMT" pitchFamily="34" charset="0"/>
              <a:cs typeface="Albany AMT" pitchFamily="34" charset="0"/>
            </a:endParaRPr>
          </a:p>
          <a:p>
            <a:pPr>
              <a:buNone/>
            </a:pPr>
            <a:endParaRPr lang="en-US" sz="3000" b="1" u="sng" dirty="0">
              <a:latin typeface="Albany AMT" pitchFamily="34" charset="0"/>
              <a:cs typeface="Albany AMT" pitchFamily="34" charset="0"/>
            </a:endParaRP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192CD3BE-CAA9-4C6B-AA67-2F0ED1A491C2}"/>
              </a:ext>
            </a:extLst>
          </p:cNvPr>
          <p:cNvSpPr/>
          <p:nvPr/>
        </p:nvSpPr>
        <p:spPr>
          <a:xfrm>
            <a:off x="433833" y="25321071"/>
            <a:ext cx="13082144" cy="1033272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4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Baseline Characteristics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7DC4C3-3926-4238-8533-66F55C291B1A}"/>
              </a:ext>
            </a:extLst>
          </p:cNvPr>
          <p:cNvSpPr/>
          <p:nvPr/>
        </p:nvSpPr>
        <p:spPr>
          <a:xfrm>
            <a:off x="13829886" y="19172432"/>
            <a:ext cx="1452165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800" b="1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Comparison of average cost per patient  by PET use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433134" y="9051133"/>
            <a:ext cx="13082144" cy="1033272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4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687" y="10130203"/>
            <a:ext cx="13300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To compare direct all-cause HCRU and cost in CMV R</a:t>
            </a:r>
            <a:r>
              <a:rPr lang="en-US" sz="3200" baseline="30000" dirty="0">
                <a:latin typeface="Calibri" charset="0"/>
                <a:ea typeface="Calibri" charset="0"/>
                <a:cs typeface="Calibri" charset="0"/>
              </a:rPr>
              <a:t>+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 by receipt of PET (PET versus no PET) through 180 days post HCT (D180)</a:t>
            </a:r>
          </a:p>
          <a:p>
            <a:pPr lvl="0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To quantify CMV-related HCRU and cost among PET recipients through D180 </a:t>
            </a:r>
          </a:p>
          <a:p>
            <a:pPr lvl="0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To compare CMV-related with non CMV related HCRU and cost through D180</a:t>
            </a:r>
          </a:p>
        </p:txBody>
      </p:sp>
      <p:sp>
        <p:nvSpPr>
          <p:cNvPr id="100" name="Rounded Rectangle 13">
            <a:extLst>
              <a:ext uri="{FF2B5EF4-FFF2-40B4-BE49-F238E27FC236}">
                <a16:creationId xmlns:a16="http://schemas.microsoft.com/office/drawing/2014/main" id="{192CD3BE-CAA9-4C6B-AA67-2F0ED1A491C2}"/>
              </a:ext>
            </a:extLst>
          </p:cNvPr>
          <p:cNvSpPr/>
          <p:nvPr/>
        </p:nvSpPr>
        <p:spPr>
          <a:xfrm>
            <a:off x="29390879" y="27074653"/>
            <a:ext cx="14046073" cy="1033272"/>
          </a:xfrm>
          <a:prstGeom prst="roundRect">
            <a:avLst/>
          </a:prstGeom>
          <a:solidFill>
            <a:srgbClr val="077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19" tIns="76810" rIns="153619" bIns="76810" rtlCol="0" anchor="ctr"/>
          <a:lstStyle/>
          <a:p>
            <a:pPr lvl="0" algn="ctr" defTabSz="4394200">
              <a:lnSpc>
                <a:spcPts val="5000"/>
              </a:lnSpc>
              <a:spcBef>
                <a:spcPct val="20000"/>
              </a:spcBef>
              <a:buNone/>
              <a:defRPr/>
            </a:pPr>
            <a:r>
              <a:rPr lang="en-US" sz="5400" b="1" kern="0" dirty="0">
                <a:solidFill>
                  <a:schemeClr val="bg1"/>
                </a:solidFill>
                <a:latin typeface="Corbel" pitchFamily="34" charset="0"/>
                <a:ea typeface="ＭＳ Ｐゴシック" pitchFamily="34" charset="-128"/>
                <a:cs typeface="Arial" pitchFamily="34" charset="0"/>
              </a:rPr>
              <a:t>Conclusion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0879" y="28179459"/>
            <a:ext cx="140460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PET recipients incurred higher total HCRU and cost through D180 as compared with no PET recipients  </a:t>
            </a:r>
          </a:p>
          <a:p>
            <a:pPr lvl="0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Among the PET recipients, CMV-related readmissions had a disproportionately high share of total inpatient readmissions costs compared to Non-CMV related readmissions </a:t>
            </a:r>
          </a:p>
          <a:p>
            <a:pPr lvl="0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Future studies are needed to examine the cost-effectiveness of alternative strategies for CMV management 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BD06571-349B-42AE-A2D3-1130FFDE7F0A}"/>
              </a:ext>
            </a:extLst>
          </p:cNvPr>
          <p:cNvGrpSpPr/>
          <p:nvPr/>
        </p:nvGrpSpPr>
        <p:grpSpPr>
          <a:xfrm>
            <a:off x="29142832" y="7528906"/>
            <a:ext cx="14122413" cy="16860425"/>
            <a:chOff x="-638417" y="2123194"/>
            <a:chExt cx="7753350" cy="7000875"/>
          </a:xfrm>
        </p:grpSpPr>
        <p:graphicFrame>
          <p:nvGraphicFramePr>
            <p:cNvPr id="110" name="Chart 109">
              <a:extLst>
                <a:ext uri="{FF2B5EF4-FFF2-40B4-BE49-F238E27FC236}">
                  <a16:creationId xmlns:a16="http://schemas.microsoft.com/office/drawing/2014/main" id="{7163F8BE-A641-48D6-900B-7D5E391C5E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01513466"/>
                </p:ext>
              </p:extLst>
            </p:nvPr>
          </p:nvGraphicFramePr>
          <p:xfrm>
            <a:off x="-638417" y="2123194"/>
            <a:ext cx="7724776" cy="34956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1" name="Chart 110">
              <a:extLst>
                <a:ext uri="{FF2B5EF4-FFF2-40B4-BE49-F238E27FC236}">
                  <a16:creationId xmlns:a16="http://schemas.microsoft.com/office/drawing/2014/main" id="{57B72C90-C406-4BA3-8A97-F902574A08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2949451"/>
                </p:ext>
              </p:extLst>
            </p:nvPr>
          </p:nvGraphicFramePr>
          <p:xfrm>
            <a:off x="-638417" y="5618869"/>
            <a:ext cx="7753350" cy="3505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pic>
        <p:nvPicPr>
          <p:cNvPr id="112" name="Picture 1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1" y="27875105"/>
            <a:ext cx="12127528" cy="49800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6602" y="26304558"/>
            <a:ext cx="13100088" cy="166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</a:pP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Of 368 HCT recipients, 192 (52%) were HR and 176 (48%) LR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</a:pP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Overall, 208 (56.5%) patients received PET</a:t>
            </a:r>
            <a:endParaRPr lang="en-US" sz="3200" dirty="0">
              <a:latin typeface="Calibri" charset="0"/>
              <a:ea typeface="Calibri" charset="0"/>
              <a:cs typeface="Times New Roman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charset="2"/>
              <a:buChar char=""/>
            </a:pP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HR comprised 72% of PET group but only 26% of  No PET group.  </a:t>
            </a:r>
            <a:endParaRPr lang="en-US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5450" y="4096640"/>
            <a:ext cx="308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521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7DC4C3-3926-4238-8533-66F55C291B1A}"/>
              </a:ext>
            </a:extLst>
          </p:cNvPr>
          <p:cNvSpPr/>
          <p:nvPr/>
        </p:nvSpPr>
        <p:spPr>
          <a:xfrm>
            <a:off x="13855502" y="6369534"/>
            <a:ext cx="1452165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800" b="1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Comparison of average LOS (days) by PET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95843" y="23874501"/>
            <a:ext cx="14041109" cy="3029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charset="2"/>
              <a:buChar char=""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CMV-related readmissions had higher average cost per episode compared with non CMV-related readmissions in the PET group ($167,701 versus $96,941, p=</a:t>
            </a:r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0.0089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) </a:t>
            </a:r>
            <a:endParaRPr lang="en-US" sz="3600" dirty="0">
              <a:latin typeface="Calibri" charset="0"/>
              <a:ea typeface="Calibri" charset="0"/>
              <a:cs typeface="Times New Roman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charset="2"/>
              <a:buChar char=""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In the PET group, CMV-related readmissions comprised 37% of all readmissions and incurred 49% of total readmission costs through D180.</a:t>
            </a:r>
            <a:endParaRPr lang="en-US" sz="3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7DC4C3-3926-4238-8533-66F55C291B1A}"/>
              </a:ext>
            </a:extLst>
          </p:cNvPr>
          <p:cNvSpPr/>
          <p:nvPr/>
        </p:nvSpPr>
        <p:spPr>
          <a:xfrm>
            <a:off x="28881200" y="6347201"/>
            <a:ext cx="1438404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800" b="1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Proportion of CMV related admissions and costs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829886" y="30162168"/>
            <a:ext cx="14434666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PET group had higher total average inpatient cost per patient through D180 (p=</a:t>
            </a:r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0.0003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) and for index  HCT admission (p=</a:t>
            </a:r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0.0304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)  compared with  no PET group. 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13855502" y="16698622"/>
            <a:ext cx="14486071" cy="18444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PET group had  longer total LOS from D0 through D180 (p=</a:t>
            </a:r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0.0039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) and longer LOS for index  HCT admission (p=</a:t>
            </a:r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0.0001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)  compared with NO PET group</a:t>
            </a:r>
            <a:endParaRPr lang="en-US" sz="36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56296-A618-448D-A4C4-7859260467AB}"/>
              </a:ext>
            </a:extLst>
          </p:cNvPr>
          <p:cNvSpPr txBox="1"/>
          <p:nvPr/>
        </p:nvSpPr>
        <p:spPr>
          <a:xfrm>
            <a:off x="29825207" y="32074237"/>
            <a:ext cx="12705615" cy="64633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Disclosure: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This study was funded by a grant from Merck &amp; Co., Inc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93E9DD-B9EF-47ED-AA44-85B8E3D10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4100" y="7835900"/>
            <a:ext cx="14592300" cy="93187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63B43B-7E39-4A2C-B15F-65068818D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8700" y="20523200"/>
            <a:ext cx="14706600" cy="95983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27432" tIns="9144" rIns="27432" bIns="9144" numCol="1" anchor="t" anchorCtr="0" compatLnSpc="1">
        <a:prstTxWarp prst="textNoShape">
          <a:avLst/>
        </a:prstTxWarp>
        <a:spAutoFit/>
      </a:bodyPr>
      <a:lstStyle>
        <a:defPPr marL="174625" marR="0" indent="-174625" algn="l" defTabSz="2000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790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Albany AMT</vt:lpstr>
      <vt:lpstr>Calibri</vt:lpstr>
      <vt:lpstr>Corbel</vt:lpstr>
      <vt:lpstr>Georgia</vt:lpstr>
      <vt:lpstr>Symbol</vt:lpstr>
      <vt:lpstr>Times New Roman</vt:lpstr>
      <vt:lpstr>Default Design</vt:lpstr>
      <vt:lpstr>Economic Burden of Cytomegalovirus Infection in CMV-Seropositive (CMV R+) Hematopoietic Stem Cell Transplant Recipients Managed With Pre-Emptive Therapy: A Single Center Experience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2015-11-13T21:36:03Z</dcterms:created>
  <dcterms:modified xsi:type="dcterms:W3CDTF">2020-02-10T19:50:40Z</dcterms:modified>
</cp:coreProperties>
</file>