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D8"/>
    <a:srgbClr val="6699FF"/>
    <a:srgbClr val="7EC8E4"/>
    <a:srgbClr val="66FFFF"/>
    <a:srgbClr val="015CEF"/>
    <a:srgbClr val="2986E2"/>
    <a:srgbClr val="CCECFF"/>
    <a:srgbClr val="0778B3"/>
    <a:srgbClr val="F26529"/>
    <a:srgbClr val="FF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98772" autoAdjust="0"/>
  </p:normalViewPr>
  <p:slideViewPr>
    <p:cSldViewPr snapToGrid="0">
      <p:cViewPr varScale="1">
        <p:scale>
          <a:sx n="27" d="100"/>
          <a:sy n="27" d="100"/>
        </p:scale>
        <p:origin x="1200" y="120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979" y="229537"/>
            <a:ext cx="31841628" cy="2370941"/>
          </a:xfrm>
        </p:spPr>
        <p:txBody>
          <a:bodyPr/>
          <a:lstStyle/>
          <a:p>
            <a:r>
              <a:rPr lang="en-US" sz="6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Safety of </a:t>
            </a:r>
            <a:r>
              <a:rPr lang="en-US" sz="66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Isavuconazole</a:t>
            </a:r>
            <a:r>
              <a:rPr lang="en-US" sz="6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Compared with Voriconazole as Primary Antifungal Prophylaxis in Allogeneic Hematopoietic Cell Transplant Recipients</a:t>
            </a:r>
            <a:endParaRPr lang="en-US" sz="6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8716" y="5293043"/>
            <a:ext cx="12989077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Background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688862" y="23303927"/>
            <a:ext cx="3441032" cy="288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54979" y="2544079"/>
            <a:ext cx="31404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Yael Bogler,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Anat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Stern,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Yiqi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MS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Yeon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Joo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Lee, MD, MPH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Susan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Seo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Sergio Giralt,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Miguel-Angel, Perales,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Dionysios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Neofytos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MD, MPH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Genovefa</a:t>
            </a:r>
            <a:r>
              <a:rPr lang="en-US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Papanicolaou, MD</a:t>
            </a:r>
            <a:r>
              <a:rPr lang="en-US" sz="3600" b="1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1,2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18730" y="3860309"/>
            <a:ext cx="31972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Infectious Disease Service, Department of Medicine, Memorial Sloan Kettering Cancer Center, New York, NY, 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Medicine, Weill Cornell Medical College, Cornell University, New York, NY, 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Infectious Disease Service, Geneva University Hospital, Geneva, Switzerland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557" y="7166918"/>
            <a:ext cx="128913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Voriconazole (VCZ) antifungal prophylaxis (AFP) is frequently discontinued in allogeneic hematopoietic cell transplant recipients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-HCT) due to toxicities. 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Study objectives were to compare 1) rates of AFP premature discontinuation (d/c), 2) changes in transaminases values from start to end of treatment (EOT) and 3) rates of invasive fungal infections (IFI) and all-cause mortality by Day (D) +180 post HCT between VCZ and ICZ AFP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6404" y="13057651"/>
            <a:ext cx="12891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solidFill>
                  <a:srgbClr val="2B2B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matched cohort analysis of 95 patients enrolled in a clinical trial of ICZ AFP from 7/1/2017-10/31/2018 (ICZ-cohort) and 210 pts who received VCZ AFP standard of care between 9/1/2014-12/31/2015 at MSKCC (VCZ-cohort). 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cohorts were matched using propensity scores (Table 1).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Premature d/c of AFP was defined as d/c for IFI or AE by D +100 post HCT or interruption of &gt;14 days for any reason.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1718" y="11232483"/>
            <a:ext cx="12936075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968890" y="5293043"/>
            <a:ext cx="12936075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Results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738118" y="16459200"/>
            <a:ext cx="14164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Figure 1. Cumulative incidence of premature discontinuation of AFP.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median (</a:t>
            </a:r>
            <a:r>
              <a:rPr lang="en-US" dirty="0">
                <a:solidFill>
                  <a:srgbClr val="2B2B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nterquartile range) duration of AFP was 94 (87-100) days and 76 (23-94) days in ICZ and VCZ cohorts respectively  (p&lt; 0.0001). 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Premature d/c occurred in 14/95 (14.7%) of ICZ and 92/210 (43.8%) of VCZ cohorts (p&lt; 0.0001). </a:t>
            </a:r>
            <a:endParaRPr lang="fr-CH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132605" y="27743064"/>
            <a:ext cx="12942914" cy="139524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8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Conclusions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228811" y="29466380"/>
            <a:ext cx="12846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was less premature discontinuation and hepatotoxicity with ICZ AFP. </a:t>
            </a:r>
          </a:p>
          <a:p>
            <a:pPr marL="457200" indent="-457200"/>
            <a:r>
              <a:rPr lang="en-US" dirty="0">
                <a:solidFill>
                  <a:srgbClr val="2B2B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numbers of IFI were small in both cohorts, however the ICZ cohort </a:t>
            </a:r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had more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bIFI</a:t>
            </a:r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than the VCZ cohort.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B62A1-EC45-42A8-9560-87276E4D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33" y="16459200"/>
            <a:ext cx="12899964" cy="16229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4D2DF-41A1-4B0E-A969-66F717E522A7}"/>
              </a:ext>
            </a:extLst>
          </p:cNvPr>
          <p:cNvSpPr txBox="1"/>
          <p:nvPr/>
        </p:nvSpPr>
        <p:spPr>
          <a:xfrm>
            <a:off x="30372291" y="24866806"/>
            <a:ext cx="12942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Figure 3. Changes in transaminases at baseline and EOT.</a:t>
            </a:r>
          </a:p>
          <a:p>
            <a:pPr marL="457200" indent="-457200"/>
            <a:r>
              <a:rPr lang="en-US" b="0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most common cause for AFP d/c was hepatotoxicity: ICZ-cohort: 5/95 (5.26%) vs VCZ-cohort: 48/210 (22.8%). Transaminases at EOT and up to 14 days were increased in VCZ but not ICZ cohort.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E2331-B10C-4944-817D-B82BA01E1F9F}"/>
              </a:ext>
            </a:extLst>
          </p:cNvPr>
          <p:cNvSpPr txBox="1"/>
          <p:nvPr/>
        </p:nvSpPr>
        <p:spPr>
          <a:xfrm>
            <a:off x="14662271" y="27391871"/>
            <a:ext cx="136197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2B2B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 2. Cumulative incidence of IFI among both AFP. </a:t>
            </a:r>
            <a:endParaRPr lang="en-US" b="1" i="0" dirty="0">
              <a:solidFill>
                <a:srgbClr val="2B2B2B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/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IFI occurred in 3.15% (3/95) in ICZ-cohort and 2.85% (6/210) in VCZ-cohort (p=0.88</a:t>
            </a:r>
            <a:r>
              <a:rPr lang="en-US" dirty="0">
                <a:solidFill>
                  <a:srgbClr val="2B2B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i="0" dirty="0">
              <a:solidFill>
                <a:srgbClr val="2B2B2B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/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ICZ-cohort all 3 IFI were </a:t>
            </a:r>
            <a:r>
              <a:rPr lang="en-US" i="1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Candida </a:t>
            </a:r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bloodstream infections (BSI) occurring on ICZ AFP. </a:t>
            </a:r>
          </a:p>
          <a:p>
            <a:pPr marL="457200" indent="-457200"/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the VCZ-cohort IFI included one </a:t>
            </a:r>
            <a:r>
              <a:rPr lang="en-US" i="1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Candida</a:t>
            </a:r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BSI after VCZ d/c, and 5 probable mold infections; 3/5 with serum galactomannan &gt; 0.5 and 2 with beta-D-glucan &gt; 80. </a:t>
            </a:r>
          </a:p>
          <a:p>
            <a:pPr marL="457200" indent="-457200"/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IFI occurred on VCZ in 1 </a:t>
            </a:r>
            <a:r>
              <a:rPr lang="en-US" i="0" dirty="0" err="1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after VCZ premature d/c in 5 pts.</a:t>
            </a:r>
          </a:p>
          <a:p>
            <a:pPr marL="457200" indent="-457200"/>
            <a:r>
              <a:rPr lang="en-US" i="0" dirty="0">
                <a:solidFill>
                  <a:srgbClr val="2B2B2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All-cause mortality was 6.31% (6/95) in ICZ-cohort and 2.85% (6/210) in VCZ-cohort (p=0.089).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07C0F6-672F-442E-9AE2-61CF38985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164" y="5381751"/>
            <a:ext cx="11189312" cy="19207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47084-FD5D-4DD4-A15F-962172417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2271" y="6766033"/>
            <a:ext cx="13619797" cy="96931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555889-F773-4F41-B6D7-ACC64B715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2271" y="18983179"/>
            <a:ext cx="12658546" cy="8300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Calibri</vt:lpstr>
      <vt:lpstr>Corbel</vt:lpstr>
      <vt:lpstr>Georgia</vt:lpstr>
      <vt:lpstr>Tahoma</vt:lpstr>
      <vt:lpstr>Times New Roman</vt:lpstr>
      <vt:lpstr>Verdana</vt:lpstr>
      <vt:lpstr>Default Design</vt:lpstr>
      <vt:lpstr>Safety of Isavuconazole Compared with Voriconazole as Primary Antifungal Prophylaxis in Allogeneic Hematopoietic Cell Transplant Recipients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2020-10-05T16:32:19Z</dcterms:modified>
</cp:coreProperties>
</file>