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1" r:id="rId9"/>
    <p:sldId id="266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35" autoAdjust="0"/>
    <p:restoredTop sz="94660"/>
  </p:normalViewPr>
  <p:slideViewPr>
    <p:cSldViewPr>
      <p:cViewPr varScale="1">
        <p:scale>
          <a:sx n="95" d="100"/>
          <a:sy n="95" d="100"/>
        </p:scale>
        <p:origin x="-107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MPP USER INTERFACE</a:t>
            </a:r>
            <a:endParaRPr lang="en-CA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2357430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Home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3000372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Warm-up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3643314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Lesson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4286256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Quiz</a:t>
            </a:r>
            <a:endParaRPr lang="en-CA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28596" y="2071678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-215141" y="3643314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0298" y="1428736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Quiz</a:t>
            </a:r>
            <a:endParaRPr lang="en-CA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71736" y="2285992"/>
            <a:ext cx="621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CA" sz="2000" dirty="0" smtClean="0"/>
              <a:t>Find the area of the figure</a:t>
            </a:r>
          </a:p>
          <a:p>
            <a:pPr marL="457200" indent="-457200"/>
            <a:endParaRPr lang="en-CA" sz="2000" dirty="0" smtClean="0"/>
          </a:p>
          <a:p>
            <a:pPr marL="457200" indent="-457200"/>
            <a:endParaRPr lang="en-CA" sz="20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7286644" y="5774312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Next </a:t>
            </a:r>
            <a:endParaRPr lang="en-CA" dirty="0"/>
          </a:p>
        </p:txBody>
      </p:sp>
      <p:pic>
        <p:nvPicPr>
          <p:cNvPr id="17410" name="Picture 2" descr="Image result for area of composite shapes"/>
          <p:cNvPicPr>
            <a:picLocks noChangeAspect="1" noChangeArrowheads="1"/>
          </p:cNvPicPr>
          <p:nvPr/>
        </p:nvPicPr>
        <p:blipFill>
          <a:blip r:embed="rId2"/>
          <a:srcRect t="56368" r="43573"/>
          <a:stretch>
            <a:fillRect/>
          </a:stretch>
        </p:blipFill>
        <p:spPr bwMode="auto">
          <a:xfrm>
            <a:off x="2786050" y="2786058"/>
            <a:ext cx="3429024" cy="1990708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4214810" y="5072074"/>
            <a:ext cx="1357322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6572264" y="5059932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Check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3214678" y="578645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Wrong! Try again!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43240" y="5072074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Answer:     10                    cm²  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5857884" y="5786454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Back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areas-of-compound-shapes.jpg"/>
          <p:cNvPicPr>
            <a:picLocks noChangeAspect="1" noChangeArrowheads="1"/>
          </p:cNvPicPr>
          <p:nvPr/>
        </p:nvPicPr>
        <p:blipFill>
          <a:blip r:embed="rId2"/>
          <a:srcRect l="74504" t="-1689" r="2317" b="61782"/>
          <a:stretch>
            <a:fillRect/>
          </a:stretch>
        </p:blipFill>
        <p:spPr bwMode="auto">
          <a:xfrm>
            <a:off x="357159" y="928670"/>
            <a:ext cx="1100675" cy="928694"/>
          </a:xfrm>
          <a:prstGeom prst="rect">
            <a:avLst/>
          </a:prstGeom>
          <a:noFill/>
        </p:spPr>
      </p:pic>
      <p:pic>
        <p:nvPicPr>
          <p:cNvPr id="3" name="Picture 2" descr="C:\Users\Administrator\Desktop\areas-of-compound-shapes.jpg"/>
          <p:cNvPicPr>
            <a:picLocks noChangeAspect="1" noChangeArrowheads="1"/>
          </p:cNvPicPr>
          <p:nvPr/>
        </p:nvPicPr>
        <p:blipFill>
          <a:blip r:embed="rId2"/>
          <a:srcRect l="50107" t="45684" r="27505" b="8631"/>
          <a:stretch>
            <a:fillRect/>
          </a:stretch>
        </p:blipFill>
        <p:spPr bwMode="auto">
          <a:xfrm>
            <a:off x="2071670" y="928670"/>
            <a:ext cx="857256" cy="857256"/>
          </a:xfrm>
          <a:prstGeom prst="rect">
            <a:avLst/>
          </a:prstGeom>
          <a:noFill/>
        </p:spPr>
      </p:pic>
      <p:pic>
        <p:nvPicPr>
          <p:cNvPr id="4" name="Picture 2" descr="C:\Users\Administrator\Desktop\areas-of-compound-shapes.jpg"/>
          <p:cNvPicPr>
            <a:picLocks noChangeAspect="1" noChangeArrowheads="1"/>
          </p:cNvPicPr>
          <p:nvPr/>
        </p:nvPicPr>
        <p:blipFill>
          <a:blip r:embed="rId2"/>
          <a:srcRect l="72020" t="47298" r="-166" b="13851"/>
          <a:stretch>
            <a:fillRect/>
          </a:stretch>
        </p:blipFill>
        <p:spPr bwMode="auto">
          <a:xfrm>
            <a:off x="3286116" y="928670"/>
            <a:ext cx="1372852" cy="928694"/>
          </a:xfrm>
          <a:prstGeom prst="rect">
            <a:avLst/>
          </a:prstGeom>
          <a:noFill/>
        </p:spPr>
      </p:pic>
      <p:pic>
        <p:nvPicPr>
          <p:cNvPr id="5" name="Picture 2" descr="C:\Users\Administrator\Desktop\areas-of-compound-shapes.jpg"/>
          <p:cNvPicPr>
            <a:picLocks noChangeAspect="1" noChangeArrowheads="1"/>
          </p:cNvPicPr>
          <p:nvPr/>
        </p:nvPicPr>
        <p:blipFill>
          <a:blip r:embed="rId2"/>
          <a:srcRect l="4967" t="6756" r="70198" b="62837"/>
          <a:stretch>
            <a:fillRect/>
          </a:stretch>
        </p:blipFill>
        <p:spPr bwMode="auto">
          <a:xfrm>
            <a:off x="5214943" y="928670"/>
            <a:ext cx="1428760" cy="857256"/>
          </a:xfrm>
          <a:prstGeom prst="rect">
            <a:avLst/>
          </a:prstGeom>
          <a:noFill/>
        </p:spPr>
      </p:pic>
      <p:pic>
        <p:nvPicPr>
          <p:cNvPr id="6" name="Picture 2" descr="C:\Users\Administrator\Desktop\areas-of-compound-shapes.jpg"/>
          <p:cNvPicPr>
            <a:picLocks noChangeAspect="1" noChangeArrowheads="1"/>
          </p:cNvPicPr>
          <p:nvPr/>
        </p:nvPicPr>
        <p:blipFill>
          <a:blip r:embed="rId2"/>
          <a:srcRect l="30630" t="5067" r="50331" b="57770"/>
          <a:stretch>
            <a:fillRect/>
          </a:stretch>
        </p:blipFill>
        <p:spPr bwMode="auto">
          <a:xfrm>
            <a:off x="7000892" y="928670"/>
            <a:ext cx="970908" cy="928694"/>
          </a:xfrm>
          <a:prstGeom prst="rect">
            <a:avLst/>
          </a:prstGeom>
          <a:noFill/>
        </p:spPr>
      </p:pic>
      <p:pic>
        <p:nvPicPr>
          <p:cNvPr id="1027" name="Picture 3" descr="C:\Users\Administrator\Desktop\u=980928809,2228301933&amp;fm=27&amp;gp=0.jpg"/>
          <p:cNvPicPr>
            <a:picLocks noChangeAspect="1" noChangeArrowheads="1"/>
          </p:cNvPicPr>
          <p:nvPr/>
        </p:nvPicPr>
        <p:blipFill>
          <a:blip r:embed="rId3"/>
          <a:srcRect l="19500" t="15544" r="14499" b="9326"/>
          <a:stretch>
            <a:fillRect/>
          </a:stretch>
        </p:blipFill>
        <p:spPr bwMode="auto">
          <a:xfrm>
            <a:off x="2786051" y="2143116"/>
            <a:ext cx="975498" cy="1285884"/>
          </a:xfrm>
          <a:prstGeom prst="rect">
            <a:avLst/>
          </a:prstGeom>
          <a:noFill/>
        </p:spPr>
      </p:pic>
      <p:pic>
        <p:nvPicPr>
          <p:cNvPr id="1028" name="Picture 4" descr="C:\Users\Administrator\Desktop\timg.jpg"/>
          <p:cNvPicPr>
            <a:picLocks noChangeAspect="1" noChangeArrowheads="1"/>
          </p:cNvPicPr>
          <p:nvPr/>
        </p:nvPicPr>
        <p:blipFill>
          <a:blip r:embed="rId4" cstate="print"/>
          <a:srcRect l="5885" t="3287" r="7576" b="5882"/>
          <a:stretch>
            <a:fillRect/>
          </a:stretch>
        </p:blipFill>
        <p:spPr bwMode="auto">
          <a:xfrm>
            <a:off x="4572000" y="2143116"/>
            <a:ext cx="663353" cy="928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areas-of-compound-shap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8629651" cy="4229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2357430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Home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3000372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Warm-up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3643314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Lesson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4286256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Quiz</a:t>
            </a:r>
            <a:endParaRPr lang="en-CA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28596" y="2071678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-215141" y="3643314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0298" y="1428736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The Area of Irregular Shapes</a:t>
            </a:r>
            <a:endParaRPr lang="en-CA" sz="2400" dirty="0"/>
          </a:p>
        </p:txBody>
      </p:sp>
      <p:pic>
        <p:nvPicPr>
          <p:cNvPr id="15362" name="Picture 2" descr="https://timgsa.baidu.com/timg?image&amp;quality=80&amp;size=b9999_10000&amp;sec=1513488841239&amp;di=d3db2f78a5ac221e0f66c5b5326f39fe&amp;imgtype=0&amp;src=http%3A%2F%2Fpic.pptbz.com%2F201104%2F2014111754517377.JPG"/>
          <p:cNvPicPr>
            <a:picLocks noChangeAspect="1" noChangeArrowheads="1"/>
          </p:cNvPicPr>
          <p:nvPr/>
        </p:nvPicPr>
        <p:blipFill>
          <a:blip r:embed="rId2"/>
          <a:srcRect l="32813" t="8333" r="28906" b="13541"/>
          <a:stretch>
            <a:fillRect/>
          </a:stretch>
        </p:blipFill>
        <p:spPr bwMode="auto">
          <a:xfrm>
            <a:off x="6715140" y="2428868"/>
            <a:ext cx="2071702" cy="3170972"/>
          </a:xfrm>
          <a:prstGeom prst="rect">
            <a:avLst/>
          </a:prstGeom>
          <a:noFill/>
        </p:spPr>
      </p:pic>
      <p:pic>
        <p:nvPicPr>
          <p:cNvPr id="15364" name="Picture 4" descr="Image result for irregular shap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071810"/>
            <a:ext cx="4148326" cy="16811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2357430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Home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3000372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Warm-up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3643314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Lesson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4286256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Quiz</a:t>
            </a:r>
            <a:endParaRPr lang="en-CA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28596" y="2071678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-215141" y="3643314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0298" y="1428736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Warm-Up</a:t>
            </a:r>
            <a:endParaRPr lang="en-C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71736" y="2285992"/>
            <a:ext cx="6215106" cy="219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CA" sz="2000" dirty="0" smtClean="0"/>
              <a:t>How to calculate the area of a square ?</a:t>
            </a:r>
          </a:p>
          <a:p>
            <a:pPr marL="800100" lvl="1" indent="-342900">
              <a:lnSpc>
                <a:spcPct val="150000"/>
              </a:lnSpc>
              <a:buAutoNum type="alphaLcParenR"/>
            </a:pPr>
            <a:r>
              <a:rPr lang="en-CA" sz="2000" dirty="0" smtClean="0"/>
              <a:t>A = ½ b × h</a:t>
            </a:r>
          </a:p>
          <a:p>
            <a:pPr marL="800100" lvl="1" indent="-342900">
              <a:lnSpc>
                <a:spcPct val="150000"/>
              </a:lnSpc>
              <a:buAutoNum type="alphaLcParenR"/>
            </a:pPr>
            <a:r>
              <a:rPr lang="en-CA" sz="2000" dirty="0" smtClean="0"/>
              <a:t>A = s²</a:t>
            </a:r>
          </a:p>
          <a:p>
            <a:pPr marL="800100" lvl="1" indent="-342900">
              <a:lnSpc>
                <a:spcPct val="150000"/>
              </a:lnSpc>
              <a:buAutoNum type="alphaLcParenR"/>
            </a:pPr>
            <a:r>
              <a:rPr lang="en-CA" sz="2000" dirty="0" smtClean="0"/>
              <a:t>A = w × h</a:t>
            </a:r>
          </a:p>
          <a:p>
            <a:pPr marL="800100" lvl="1" indent="-342900">
              <a:lnSpc>
                <a:spcPct val="150000"/>
              </a:lnSpc>
              <a:buAutoNum type="alphaLcParenR"/>
            </a:pPr>
            <a:r>
              <a:rPr lang="en-CA" sz="2000" dirty="0" smtClean="0"/>
              <a:t>A = pi × r²</a:t>
            </a:r>
          </a:p>
        </p:txBody>
      </p:sp>
      <p:sp>
        <p:nvSpPr>
          <p:cNvPr id="10" name="椭圆 9"/>
          <p:cNvSpPr/>
          <p:nvPr/>
        </p:nvSpPr>
        <p:spPr>
          <a:xfrm>
            <a:off x="2786050" y="2857496"/>
            <a:ext cx="142876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椭圆 10"/>
          <p:cNvSpPr/>
          <p:nvPr/>
        </p:nvSpPr>
        <p:spPr>
          <a:xfrm>
            <a:off x="2786050" y="3286124"/>
            <a:ext cx="142876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椭圆 13"/>
          <p:cNvSpPr/>
          <p:nvPr/>
        </p:nvSpPr>
        <p:spPr>
          <a:xfrm>
            <a:off x="2786050" y="3714752"/>
            <a:ext cx="142876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椭圆 14"/>
          <p:cNvSpPr/>
          <p:nvPr/>
        </p:nvSpPr>
        <p:spPr>
          <a:xfrm>
            <a:off x="2786050" y="4214818"/>
            <a:ext cx="142876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3357554" y="4714884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Check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7286644" y="5774312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Next 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000364" y="5786454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Back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2357430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Home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3000372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Warm-up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3643314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Lesson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4286256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Quiz</a:t>
            </a:r>
            <a:endParaRPr lang="en-CA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28596" y="2071678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-215141" y="3643314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0298" y="1428736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Warm-Up</a:t>
            </a:r>
            <a:endParaRPr lang="en-C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71736" y="2285992"/>
            <a:ext cx="6215106" cy="219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CA" sz="2000" dirty="0" smtClean="0"/>
              <a:t>How to calculate the area of a square ?</a:t>
            </a:r>
          </a:p>
          <a:p>
            <a:pPr marL="800100" lvl="1" indent="-342900">
              <a:lnSpc>
                <a:spcPct val="150000"/>
              </a:lnSpc>
              <a:buAutoNum type="alphaLcParenR"/>
            </a:pPr>
            <a:r>
              <a:rPr lang="en-CA" sz="2000" dirty="0" smtClean="0"/>
              <a:t>A = ½ b × h</a:t>
            </a:r>
          </a:p>
          <a:p>
            <a:pPr marL="800100" lvl="1" indent="-342900">
              <a:lnSpc>
                <a:spcPct val="150000"/>
              </a:lnSpc>
              <a:buAutoNum type="alphaLcParenR"/>
            </a:pPr>
            <a:r>
              <a:rPr lang="en-CA" sz="2000" dirty="0" smtClean="0"/>
              <a:t>A = s²</a:t>
            </a:r>
          </a:p>
          <a:p>
            <a:pPr marL="800100" lvl="1" indent="-342900">
              <a:lnSpc>
                <a:spcPct val="150000"/>
              </a:lnSpc>
              <a:buAutoNum type="alphaLcParenR"/>
            </a:pPr>
            <a:r>
              <a:rPr lang="en-CA" sz="2000" dirty="0" smtClean="0"/>
              <a:t>A = w × h</a:t>
            </a:r>
          </a:p>
          <a:p>
            <a:pPr marL="800100" lvl="1" indent="-342900">
              <a:lnSpc>
                <a:spcPct val="150000"/>
              </a:lnSpc>
              <a:buAutoNum type="alphaLcParenR"/>
            </a:pPr>
            <a:r>
              <a:rPr lang="en-CA" sz="2000" dirty="0" smtClean="0"/>
              <a:t>A = pi × r²</a:t>
            </a:r>
          </a:p>
        </p:txBody>
      </p:sp>
      <p:sp>
        <p:nvSpPr>
          <p:cNvPr id="10" name="椭圆 9"/>
          <p:cNvSpPr/>
          <p:nvPr/>
        </p:nvSpPr>
        <p:spPr>
          <a:xfrm>
            <a:off x="2786050" y="2857496"/>
            <a:ext cx="142876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椭圆 10"/>
          <p:cNvSpPr/>
          <p:nvPr/>
        </p:nvSpPr>
        <p:spPr>
          <a:xfrm>
            <a:off x="2786050" y="3286124"/>
            <a:ext cx="142876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椭圆 13"/>
          <p:cNvSpPr/>
          <p:nvPr/>
        </p:nvSpPr>
        <p:spPr>
          <a:xfrm>
            <a:off x="2786050" y="3714752"/>
            <a:ext cx="142876" cy="1428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椭圆 14"/>
          <p:cNvSpPr/>
          <p:nvPr/>
        </p:nvSpPr>
        <p:spPr>
          <a:xfrm>
            <a:off x="2786050" y="4214818"/>
            <a:ext cx="142876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3357554" y="4714884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Check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5214942" y="471488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Wrong! Try again!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7286644" y="5774312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Next 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3000364" y="5774312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Back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2357430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Home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3000372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Warm-up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3643314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Lesson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4286256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Quiz</a:t>
            </a:r>
            <a:endParaRPr lang="en-CA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28596" y="2071678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-215141" y="3643314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0298" y="1428736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Lesson</a:t>
            </a:r>
            <a:endParaRPr lang="en-CA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71736" y="2285992"/>
            <a:ext cx="621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CA" sz="2000" dirty="0" smtClean="0"/>
              <a:t>Find the area of the figure</a:t>
            </a:r>
          </a:p>
          <a:p>
            <a:pPr marL="457200" indent="-457200"/>
            <a:endParaRPr lang="en-CA" sz="2000" dirty="0" smtClean="0"/>
          </a:p>
          <a:p>
            <a:pPr marL="457200" indent="-457200"/>
            <a:endParaRPr lang="en-CA" sz="2000" dirty="0" smtClean="0"/>
          </a:p>
        </p:txBody>
      </p:sp>
      <p:pic>
        <p:nvPicPr>
          <p:cNvPr id="1026" name="Picture 2" descr="Image result for area of composite shapes"/>
          <p:cNvPicPr>
            <a:picLocks noChangeAspect="1" noChangeArrowheads="1"/>
          </p:cNvPicPr>
          <p:nvPr/>
        </p:nvPicPr>
        <p:blipFill>
          <a:blip r:embed="rId2"/>
          <a:srcRect l="61129" t="12527" r="9482" b="29540"/>
          <a:stretch>
            <a:fillRect/>
          </a:stretch>
        </p:blipFill>
        <p:spPr bwMode="auto">
          <a:xfrm>
            <a:off x="2928926" y="2780343"/>
            <a:ext cx="1500198" cy="2220293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7286644" y="5774312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Next 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000364" y="5786454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Back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2357430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Home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3000372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Warm-up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3643314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Lesson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4286256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Quiz</a:t>
            </a:r>
            <a:endParaRPr lang="en-CA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28596" y="2071678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-215141" y="3643314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0298" y="1428736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Lesson</a:t>
            </a:r>
            <a:endParaRPr lang="en-CA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71736" y="2285992"/>
            <a:ext cx="621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CA" sz="2000" dirty="0" smtClean="0"/>
              <a:t>Find the area of the figure</a:t>
            </a:r>
          </a:p>
          <a:p>
            <a:pPr marL="457200" indent="-457200"/>
            <a:endParaRPr lang="en-CA" sz="2000" dirty="0" smtClean="0"/>
          </a:p>
          <a:p>
            <a:pPr marL="457200" indent="-457200"/>
            <a:endParaRPr lang="en-CA" sz="2000" dirty="0" smtClean="0"/>
          </a:p>
        </p:txBody>
      </p:sp>
      <p:pic>
        <p:nvPicPr>
          <p:cNvPr id="1026" name="Picture 2" descr="Image result for area of composite shapes"/>
          <p:cNvPicPr>
            <a:picLocks noChangeAspect="1" noChangeArrowheads="1"/>
          </p:cNvPicPr>
          <p:nvPr/>
        </p:nvPicPr>
        <p:blipFill>
          <a:blip r:embed="rId2"/>
          <a:srcRect l="61129" t="12527" r="9482" b="29540"/>
          <a:stretch>
            <a:fillRect/>
          </a:stretch>
        </p:blipFill>
        <p:spPr bwMode="auto">
          <a:xfrm>
            <a:off x="2928926" y="2780343"/>
            <a:ext cx="1500198" cy="2220293"/>
          </a:xfrm>
          <a:prstGeom prst="rect">
            <a:avLst/>
          </a:prstGeom>
          <a:noFill/>
        </p:spPr>
      </p:pic>
      <p:cxnSp>
        <p:nvCxnSpPr>
          <p:cNvPr id="15" name="直接连接符 14"/>
          <p:cNvCxnSpPr/>
          <p:nvPr/>
        </p:nvCxnSpPr>
        <p:spPr>
          <a:xfrm>
            <a:off x="2928926" y="3923350"/>
            <a:ext cx="428628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00364" y="3286124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rgbClr val="FF0000"/>
                </a:solidFill>
              </a:rPr>
              <a:t>A1</a:t>
            </a:r>
            <a:endParaRPr lang="en-CA" sz="1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86116" y="4192793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rgbClr val="FF0000"/>
                </a:solidFill>
              </a:rPr>
              <a:t>A2</a:t>
            </a:r>
            <a:endParaRPr lang="en-CA" sz="14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86644" y="5774312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Next 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26" y="521495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Method 1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00364" y="5786454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Back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2357430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Home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3000372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Warm-up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3643314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Lesson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4286256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Quiz</a:t>
            </a:r>
            <a:endParaRPr lang="en-CA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28596" y="2071678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-215141" y="3643314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0298" y="1428736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Lesson</a:t>
            </a:r>
            <a:endParaRPr lang="en-CA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71736" y="2285992"/>
            <a:ext cx="621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CA" sz="2000" dirty="0" smtClean="0"/>
              <a:t>Find the area of the figure</a:t>
            </a:r>
          </a:p>
          <a:p>
            <a:pPr marL="457200" indent="-457200"/>
            <a:endParaRPr lang="en-CA" sz="2000" dirty="0" smtClean="0"/>
          </a:p>
          <a:p>
            <a:pPr marL="457200" indent="-457200"/>
            <a:endParaRPr lang="en-CA" sz="2000" dirty="0" smtClean="0"/>
          </a:p>
        </p:txBody>
      </p:sp>
      <p:pic>
        <p:nvPicPr>
          <p:cNvPr id="1026" name="Picture 2" descr="Image result for area of composite shapes"/>
          <p:cNvPicPr>
            <a:picLocks noChangeAspect="1" noChangeArrowheads="1"/>
          </p:cNvPicPr>
          <p:nvPr/>
        </p:nvPicPr>
        <p:blipFill>
          <a:blip r:embed="rId2"/>
          <a:srcRect l="61129" t="12527" r="9482" b="29540"/>
          <a:stretch>
            <a:fillRect/>
          </a:stretch>
        </p:blipFill>
        <p:spPr bwMode="auto">
          <a:xfrm>
            <a:off x="2928926" y="2780343"/>
            <a:ext cx="1500198" cy="2220293"/>
          </a:xfrm>
          <a:prstGeom prst="rect">
            <a:avLst/>
          </a:prstGeom>
          <a:noFill/>
        </p:spPr>
      </p:pic>
      <p:cxnSp>
        <p:nvCxnSpPr>
          <p:cNvPr id="15" name="直接连接符 14"/>
          <p:cNvCxnSpPr/>
          <p:nvPr/>
        </p:nvCxnSpPr>
        <p:spPr>
          <a:xfrm>
            <a:off x="2928926" y="3923350"/>
            <a:ext cx="428628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00364" y="3286124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rgbClr val="FF0000"/>
                </a:solidFill>
              </a:rPr>
              <a:t>A1</a:t>
            </a:r>
            <a:endParaRPr lang="en-CA" sz="1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86116" y="4192793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rgbClr val="FF0000"/>
                </a:solidFill>
              </a:rPr>
              <a:t>A2</a:t>
            </a:r>
            <a:endParaRPr lang="en-CA" sz="1400" b="1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429124" y="3000372"/>
            <a:ext cx="285752" cy="571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矩形 30"/>
          <p:cNvSpPr/>
          <p:nvPr/>
        </p:nvSpPr>
        <p:spPr>
          <a:xfrm>
            <a:off x="6715140" y="3000372"/>
            <a:ext cx="642942" cy="6429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4786314" y="2857496"/>
            <a:ext cx="16430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CA" sz="1400" dirty="0" smtClean="0"/>
              <a:t>A1 = w × h</a:t>
            </a:r>
          </a:p>
          <a:p>
            <a:pPr marL="342900" indent="-342900">
              <a:lnSpc>
                <a:spcPct val="150000"/>
              </a:lnSpc>
            </a:pPr>
            <a:r>
              <a:rPr lang="en-CA" sz="1400" dirty="0" smtClean="0"/>
              <a:t>      = 2 cm × 5 cm</a:t>
            </a:r>
          </a:p>
          <a:p>
            <a:pPr marL="342900" indent="-342900">
              <a:lnSpc>
                <a:spcPct val="150000"/>
              </a:lnSpc>
            </a:pPr>
            <a:r>
              <a:rPr lang="en-CA" sz="1400" dirty="0" smtClean="0"/>
              <a:t>      = 10 cm²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29520" y="2857496"/>
            <a:ext cx="16430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CA" sz="1400" dirty="0" smtClean="0"/>
              <a:t>A2 = s²</a:t>
            </a:r>
          </a:p>
          <a:p>
            <a:pPr marL="342900" indent="-342900">
              <a:lnSpc>
                <a:spcPct val="150000"/>
              </a:lnSpc>
            </a:pPr>
            <a:r>
              <a:rPr lang="en-CA" sz="1400" dirty="0" smtClean="0"/>
              <a:t>      = (6 cm) ²</a:t>
            </a:r>
          </a:p>
          <a:p>
            <a:pPr marL="342900" indent="-342900">
              <a:lnSpc>
                <a:spcPct val="150000"/>
              </a:lnSpc>
            </a:pPr>
            <a:r>
              <a:rPr lang="en-CA" sz="1400" dirty="0" smtClean="0"/>
              <a:t>      = 36 cm²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86644" y="5774312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Next 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26" y="521495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Method 1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00364" y="5786454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Back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2357430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Home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3000372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Warm-up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3643314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Lesson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4286256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Quiz</a:t>
            </a:r>
            <a:endParaRPr lang="en-CA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28596" y="2071678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-215141" y="3643314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0298" y="1428736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Lesson</a:t>
            </a:r>
            <a:endParaRPr lang="en-CA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71736" y="2285992"/>
            <a:ext cx="621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CA" sz="2000" dirty="0" smtClean="0"/>
              <a:t>Find the area of the figure</a:t>
            </a:r>
          </a:p>
          <a:p>
            <a:pPr marL="457200" indent="-457200"/>
            <a:endParaRPr lang="en-CA" sz="2000" dirty="0" smtClean="0"/>
          </a:p>
          <a:p>
            <a:pPr marL="457200" indent="-457200"/>
            <a:endParaRPr lang="en-CA" sz="2000" dirty="0" smtClean="0"/>
          </a:p>
        </p:txBody>
      </p:sp>
      <p:pic>
        <p:nvPicPr>
          <p:cNvPr id="1026" name="Picture 2" descr="Image result for area of composite shapes"/>
          <p:cNvPicPr>
            <a:picLocks noChangeAspect="1" noChangeArrowheads="1"/>
          </p:cNvPicPr>
          <p:nvPr/>
        </p:nvPicPr>
        <p:blipFill>
          <a:blip r:embed="rId2"/>
          <a:srcRect l="61129" t="12527" r="9482" b="29540"/>
          <a:stretch>
            <a:fillRect/>
          </a:stretch>
        </p:blipFill>
        <p:spPr bwMode="auto">
          <a:xfrm>
            <a:off x="2928926" y="2780343"/>
            <a:ext cx="1500198" cy="2220293"/>
          </a:xfrm>
          <a:prstGeom prst="rect">
            <a:avLst/>
          </a:prstGeom>
          <a:noFill/>
        </p:spPr>
      </p:pic>
      <p:cxnSp>
        <p:nvCxnSpPr>
          <p:cNvPr id="15" name="直接连接符 14"/>
          <p:cNvCxnSpPr/>
          <p:nvPr/>
        </p:nvCxnSpPr>
        <p:spPr>
          <a:xfrm>
            <a:off x="2928926" y="3923350"/>
            <a:ext cx="428628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72132" y="4143380"/>
            <a:ext cx="21431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CA" sz="1400" dirty="0" smtClean="0"/>
              <a:t>A = A1 + A2</a:t>
            </a:r>
          </a:p>
          <a:p>
            <a:pPr marL="342900" indent="-342900">
              <a:lnSpc>
                <a:spcPct val="150000"/>
              </a:lnSpc>
            </a:pPr>
            <a:r>
              <a:rPr lang="en-CA" sz="1400" dirty="0" smtClean="0"/>
              <a:t>    = 10 cm² + 36 cm²</a:t>
            </a:r>
          </a:p>
          <a:p>
            <a:pPr marL="342900" indent="-342900">
              <a:lnSpc>
                <a:spcPct val="150000"/>
              </a:lnSpc>
            </a:pPr>
            <a:r>
              <a:rPr lang="en-CA" sz="1400" dirty="0" smtClean="0"/>
              <a:t>    = 46 cm²</a:t>
            </a:r>
          </a:p>
          <a:p>
            <a:pPr marL="342900" indent="-342900">
              <a:lnSpc>
                <a:spcPct val="150000"/>
              </a:lnSpc>
            </a:pPr>
            <a:r>
              <a:rPr lang="en-CA" sz="1400" dirty="0" smtClean="0"/>
              <a:t>The total area is 46 cm²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00364" y="3286124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rgbClr val="FF0000"/>
                </a:solidFill>
              </a:rPr>
              <a:t>A1</a:t>
            </a:r>
            <a:endParaRPr lang="en-CA" sz="1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86116" y="4192793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rgbClr val="FF0000"/>
                </a:solidFill>
              </a:rPr>
              <a:t>A2</a:t>
            </a:r>
            <a:endParaRPr lang="en-CA" sz="1400" b="1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429124" y="3000372"/>
            <a:ext cx="285752" cy="571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矩形 30"/>
          <p:cNvSpPr/>
          <p:nvPr/>
        </p:nvSpPr>
        <p:spPr>
          <a:xfrm>
            <a:off x="6715140" y="3000372"/>
            <a:ext cx="642942" cy="6429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4786314" y="2857496"/>
            <a:ext cx="16430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CA" sz="1400" dirty="0" smtClean="0"/>
              <a:t>A1 = w × h</a:t>
            </a:r>
          </a:p>
          <a:p>
            <a:pPr marL="342900" indent="-342900">
              <a:lnSpc>
                <a:spcPct val="150000"/>
              </a:lnSpc>
            </a:pPr>
            <a:r>
              <a:rPr lang="en-CA" sz="1400" dirty="0" smtClean="0"/>
              <a:t>      = 2 cm × 5 cm</a:t>
            </a:r>
          </a:p>
          <a:p>
            <a:pPr marL="342900" indent="-342900">
              <a:lnSpc>
                <a:spcPct val="150000"/>
              </a:lnSpc>
            </a:pPr>
            <a:r>
              <a:rPr lang="en-CA" sz="1400" dirty="0" smtClean="0"/>
              <a:t>      = 10 cm²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29520" y="2857496"/>
            <a:ext cx="16430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CA" sz="1400" dirty="0" smtClean="0"/>
              <a:t>A2 = s²</a:t>
            </a:r>
          </a:p>
          <a:p>
            <a:pPr marL="342900" indent="-342900">
              <a:lnSpc>
                <a:spcPct val="150000"/>
              </a:lnSpc>
            </a:pPr>
            <a:r>
              <a:rPr lang="en-CA" sz="1400" dirty="0" smtClean="0"/>
              <a:t>      = (6 cm) ²</a:t>
            </a:r>
          </a:p>
          <a:p>
            <a:pPr marL="342900" indent="-342900">
              <a:lnSpc>
                <a:spcPct val="150000"/>
              </a:lnSpc>
            </a:pPr>
            <a:r>
              <a:rPr lang="en-CA" sz="1400" dirty="0" smtClean="0"/>
              <a:t>      = 36 cm²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86644" y="5774312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Next 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26" y="521495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Method 1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00364" y="5786454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Back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2357430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Home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3000372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Warm-up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3643314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Lesson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4286256"/>
            <a:ext cx="12144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Quiz</a:t>
            </a:r>
            <a:endParaRPr lang="en-CA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28596" y="2071678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-215141" y="3643314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0298" y="1428736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Quiz</a:t>
            </a:r>
            <a:endParaRPr lang="en-CA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71736" y="2285992"/>
            <a:ext cx="621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CA" sz="2000" dirty="0" smtClean="0"/>
              <a:t>Find the area of the figure</a:t>
            </a:r>
          </a:p>
          <a:p>
            <a:pPr marL="457200" indent="-457200"/>
            <a:endParaRPr lang="en-CA" sz="2000" dirty="0" smtClean="0"/>
          </a:p>
          <a:p>
            <a:pPr marL="457200" indent="-457200"/>
            <a:endParaRPr lang="en-CA" sz="20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7286644" y="5774312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Next </a:t>
            </a:r>
            <a:endParaRPr lang="en-CA" dirty="0"/>
          </a:p>
        </p:txBody>
      </p:sp>
      <p:pic>
        <p:nvPicPr>
          <p:cNvPr id="17410" name="Picture 2" descr="Image result for area of composite shapes"/>
          <p:cNvPicPr>
            <a:picLocks noChangeAspect="1" noChangeArrowheads="1"/>
          </p:cNvPicPr>
          <p:nvPr/>
        </p:nvPicPr>
        <p:blipFill>
          <a:blip r:embed="rId2"/>
          <a:srcRect t="56368" r="43573"/>
          <a:stretch>
            <a:fillRect/>
          </a:stretch>
        </p:blipFill>
        <p:spPr bwMode="auto">
          <a:xfrm>
            <a:off x="2786050" y="2786058"/>
            <a:ext cx="3429024" cy="1990708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4214810" y="5072074"/>
            <a:ext cx="1357322" cy="3571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6572264" y="5059932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Check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43240" y="5072074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Answer:                             cm²  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5857884" y="5786454"/>
            <a:ext cx="1000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Back</a:t>
            </a:r>
            <a:endParaRPr lang="en-C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>
        <a:ln>
          <a:solidFill>
            <a:srgbClr val="FF0000"/>
          </a:solidFill>
          <a:prstDash val="dash"/>
        </a:ln>
      </a:spPr>
      <a:bodyPr/>
      <a:lstStyle/>
      <a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2800</TotalTime>
  <Words>275</Words>
  <PresentationFormat>全屏显示(4:3)</PresentationFormat>
  <Paragraphs>111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都市</vt:lpstr>
      <vt:lpstr>MPP USER INTERFACE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Yiran Cao</cp:lastModifiedBy>
  <cp:revision>6</cp:revision>
  <dcterms:created xsi:type="dcterms:W3CDTF">2017-12-17T01:19:37Z</dcterms:created>
  <dcterms:modified xsi:type="dcterms:W3CDTF">2018-01-20T00:24:09Z</dcterms:modified>
</cp:coreProperties>
</file>