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312" r:id="rId3"/>
    <p:sldId id="273" r:id="rId4"/>
    <p:sldId id="257" r:id="rId5"/>
    <p:sldId id="296" r:id="rId6"/>
    <p:sldId id="267" r:id="rId7"/>
    <p:sldId id="281" r:id="rId8"/>
    <p:sldId id="295" r:id="rId9"/>
    <p:sldId id="282" r:id="rId10"/>
    <p:sldId id="278" r:id="rId11"/>
    <p:sldId id="269" r:id="rId12"/>
    <p:sldId id="313" r:id="rId13"/>
    <p:sldId id="298" r:id="rId14"/>
    <p:sldId id="314" r:id="rId15"/>
    <p:sldId id="308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478F"/>
    <a:srgbClr val="3B485B"/>
    <a:srgbClr val="DF5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997" autoAdjust="0"/>
    <p:restoredTop sz="95317" autoAdjust="0"/>
  </p:normalViewPr>
  <p:slideViewPr>
    <p:cSldViewPr snapToGrid="0">
      <p:cViewPr varScale="1">
        <p:scale>
          <a:sx n="64" d="100"/>
          <a:sy n="64" d="100"/>
        </p:scale>
        <p:origin x="212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A2B54-6606-476A-9C22-384023786D94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21462-D095-4E59-A8AC-4FBA96965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352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641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2324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9085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F3EAB-7849-4D1F-BC45-C2032C6F8670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7403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5772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826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808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359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AA98F-6474-4A59-A3C8-82662F36626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609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995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057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AA98F-6474-4A59-A3C8-82662F36626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164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504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732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310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45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39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55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329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395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22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871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498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2617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74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9414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9544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24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993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892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00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43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18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248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750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572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AC7540C-0238-45C4-ABD0-A50CF6A0F0AF}" type="datetimeFigureOut">
              <a:rPr lang="zh-CN" altLang="en-US" smtClean="0"/>
              <a:pPr/>
              <a:t>2019/6/10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8BCDEED-1B45-4D36-92C3-BD3BE56809F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523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2019/6/10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250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notesSlide" Target="../notesSlides/notesSlide1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slideLayout" Target="../slideLayouts/slideLayout1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notesSlide" Target="../notesSlides/notesSlide14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slideLayout" Target="../slideLayouts/slideLayout1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5" Type="http://schemas.openxmlformats.org/officeDocument/2006/relationships/tags" Target="../tags/tag17.xml"/><Relationship Id="rId10" Type="http://schemas.openxmlformats.org/officeDocument/2006/relationships/tags" Target="../tags/tag22.xml"/><Relationship Id="rId4" Type="http://schemas.openxmlformats.org/officeDocument/2006/relationships/tags" Target="../tags/tag16.xml"/><Relationship Id="rId9" Type="http://schemas.openxmlformats.org/officeDocument/2006/relationships/tags" Target="../tags/tag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圆角矩形 3"/>
          <p:cNvSpPr/>
          <p:nvPr>
            <p:custDataLst>
              <p:tags r:id="rId1"/>
            </p:custDataLst>
          </p:nvPr>
        </p:nvSpPr>
        <p:spPr>
          <a:xfrm rot="2700000">
            <a:off x="8659760" y="144820"/>
            <a:ext cx="863146" cy="863146"/>
          </a:xfrm>
          <a:prstGeom prst="roundRect">
            <a:avLst/>
          </a:prstGeom>
          <a:gradFill>
            <a:gsLst>
              <a:gs pos="0">
                <a:srgbClr val="FFFFFF">
                  <a:alpha val="40000"/>
                </a:srgbClr>
              </a:gs>
              <a:gs pos="100000">
                <a:schemeClr val="bg1">
                  <a:lumMod val="95000"/>
                  <a:alpha val="37000"/>
                </a:schemeClr>
              </a:gs>
            </a:gsLst>
            <a:lin ang="15000000" scaled="0"/>
          </a:gradFill>
          <a:ln w="25400">
            <a:noFill/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PA_圆角矩形 3"/>
          <p:cNvSpPr/>
          <p:nvPr>
            <p:custDataLst>
              <p:tags r:id="rId2"/>
            </p:custDataLst>
          </p:nvPr>
        </p:nvSpPr>
        <p:spPr>
          <a:xfrm rot="2700000">
            <a:off x="6598215" y="1011429"/>
            <a:ext cx="653439" cy="653439"/>
          </a:xfrm>
          <a:prstGeom prst="roundRect">
            <a:avLst/>
          </a:prstGeom>
          <a:gradFill>
            <a:gsLst>
              <a:gs pos="0">
                <a:srgbClr val="FFFFFF">
                  <a:alpha val="40000"/>
                </a:srgbClr>
              </a:gs>
              <a:gs pos="100000">
                <a:schemeClr val="bg1">
                  <a:lumMod val="95000"/>
                  <a:alpha val="37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PA_圆角矩形 3"/>
          <p:cNvSpPr/>
          <p:nvPr>
            <p:custDataLst>
              <p:tags r:id="rId3"/>
            </p:custDataLst>
          </p:nvPr>
        </p:nvSpPr>
        <p:spPr>
          <a:xfrm rot="2700000">
            <a:off x="-677683" y="2297224"/>
            <a:ext cx="2311518" cy="2311518"/>
          </a:xfrm>
          <a:prstGeom prst="roundRect">
            <a:avLst/>
          </a:prstGeom>
          <a:solidFill>
            <a:srgbClr val="18478F"/>
          </a:solidFill>
          <a:ln w="25400">
            <a:noFill/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PA_圆角矩形 3"/>
          <p:cNvSpPr/>
          <p:nvPr>
            <p:custDataLst>
              <p:tags r:id="rId4"/>
            </p:custDataLst>
          </p:nvPr>
        </p:nvSpPr>
        <p:spPr>
          <a:xfrm rot="2700000">
            <a:off x="2620038" y="-628857"/>
            <a:ext cx="2311518" cy="2311518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PA_圆角矩形 3"/>
          <p:cNvSpPr/>
          <p:nvPr>
            <p:custDataLst>
              <p:tags r:id="rId5"/>
            </p:custDataLst>
          </p:nvPr>
        </p:nvSpPr>
        <p:spPr>
          <a:xfrm rot="2700000">
            <a:off x="5818900" y="1029718"/>
            <a:ext cx="653439" cy="65343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PA_圆角矩形 3"/>
          <p:cNvSpPr/>
          <p:nvPr>
            <p:custDataLst>
              <p:tags r:id="rId6"/>
            </p:custDataLst>
          </p:nvPr>
        </p:nvSpPr>
        <p:spPr>
          <a:xfrm rot="2700000">
            <a:off x="7510531" y="80606"/>
            <a:ext cx="653439" cy="65343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PA_圆角矩形 3"/>
          <p:cNvSpPr/>
          <p:nvPr>
            <p:custDataLst>
              <p:tags r:id="rId7"/>
            </p:custDataLst>
          </p:nvPr>
        </p:nvSpPr>
        <p:spPr>
          <a:xfrm rot="2700000">
            <a:off x="6212009" y="1889067"/>
            <a:ext cx="653439" cy="653439"/>
          </a:xfrm>
          <a:prstGeom prst="roundRect">
            <a:avLst/>
          </a:prstGeom>
          <a:solidFill>
            <a:srgbClr val="18478F"/>
          </a:solidFill>
          <a:ln w="25400">
            <a:noFill/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PA_圆角矩形 3"/>
          <p:cNvSpPr/>
          <p:nvPr>
            <p:custDataLst>
              <p:tags r:id="rId8"/>
            </p:custDataLst>
          </p:nvPr>
        </p:nvSpPr>
        <p:spPr>
          <a:xfrm rot="2700000">
            <a:off x="8052230" y="612772"/>
            <a:ext cx="653439" cy="653439"/>
          </a:xfrm>
          <a:prstGeom prst="roundRect">
            <a:avLst/>
          </a:prstGeom>
          <a:solidFill>
            <a:srgbClr val="18478F"/>
          </a:solidFill>
          <a:ln w="25400">
            <a:noFill/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PA_圆角矩形 3"/>
          <p:cNvSpPr/>
          <p:nvPr>
            <p:custDataLst>
              <p:tags r:id="rId9"/>
            </p:custDataLst>
          </p:nvPr>
        </p:nvSpPr>
        <p:spPr>
          <a:xfrm rot="2700000">
            <a:off x="1429771" y="5743715"/>
            <a:ext cx="653439" cy="653439"/>
          </a:xfrm>
          <a:prstGeom prst="roundRect">
            <a:avLst/>
          </a:prstGeom>
          <a:solidFill>
            <a:srgbClr val="18478F"/>
          </a:solidFill>
          <a:ln w="25400">
            <a:noFill/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PA_圆角矩形 3"/>
          <p:cNvSpPr/>
          <p:nvPr>
            <p:custDataLst>
              <p:tags r:id="rId10"/>
            </p:custDataLst>
          </p:nvPr>
        </p:nvSpPr>
        <p:spPr>
          <a:xfrm rot="2700000">
            <a:off x="3154735" y="5016175"/>
            <a:ext cx="2311518" cy="2311518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184811" y="5664102"/>
            <a:ext cx="22513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spc="3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2019</a:t>
            </a:r>
            <a:endParaRPr lang="zh-CN" altLang="en-US" sz="6000" spc="3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907874" y="3193284"/>
            <a:ext cx="726604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8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Simple Chat Room</a:t>
            </a:r>
            <a:endParaRPr lang="zh-CN" altLang="en-US" sz="58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5569733" y="4117695"/>
            <a:ext cx="5942326" cy="0"/>
          </a:xfrm>
          <a:prstGeom prst="line">
            <a:avLst/>
          </a:prstGeom>
          <a:ln>
            <a:solidFill>
              <a:srgbClr val="1847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125952" y="4263757"/>
            <a:ext cx="68298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余天予 </a:t>
            </a:r>
            <a:r>
              <a:rPr lang="en-US" altLang="zh-CN" sz="20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16011133</a:t>
            </a:r>
          </a:p>
          <a:p>
            <a:pPr algn="ctr"/>
            <a:r>
              <a:rPr lang="zh-CN" altLang="en-US" sz="20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岑少锋 </a:t>
            </a:r>
            <a:r>
              <a:rPr lang="en-US" altLang="zh-CN" sz="20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16141067</a:t>
            </a:r>
          </a:p>
          <a:p>
            <a:pPr algn="ctr"/>
            <a:r>
              <a:rPr lang="zh-CN" altLang="en-US" sz="20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王潜 </a:t>
            </a:r>
            <a:r>
              <a:rPr lang="en-US" altLang="zh-CN" sz="20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16081039</a:t>
            </a:r>
            <a:endParaRPr lang="zh-CN" altLang="en-US" sz="20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PA_圆角矩形 3"/>
          <p:cNvSpPr/>
          <p:nvPr>
            <p:custDataLst>
              <p:tags r:id="rId11"/>
            </p:custDataLst>
          </p:nvPr>
        </p:nvSpPr>
        <p:spPr>
          <a:xfrm rot="2700000">
            <a:off x="7427403" y="1029721"/>
            <a:ext cx="653439" cy="65343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7814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250"/>
                            </p:stCondLst>
                            <p:childTnLst>
                              <p:par>
                                <p:cTn id="6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4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900"/>
                            </p:stCondLst>
                            <p:childTnLst>
                              <p:par>
                                <p:cTn id="7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8" grpId="0"/>
      <p:bldP spid="2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 rot="2700000">
            <a:off x="5017147" y="2058858"/>
            <a:ext cx="2924529" cy="292452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500484" y="1542194"/>
            <a:ext cx="3957855" cy="3957855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950565" y="2141272"/>
            <a:ext cx="3094826" cy="2773962"/>
            <a:chOff x="4950565" y="2141272"/>
            <a:chExt cx="3094826" cy="2773962"/>
          </a:xfrm>
        </p:grpSpPr>
        <p:sp>
          <p:nvSpPr>
            <p:cNvPr id="17" name="椭圆 16"/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953229" y="2141272"/>
            <a:ext cx="3084220" cy="2798278"/>
            <a:chOff x="4953229" y="2141272"/>
            <a:chExt cx="3084220" cy="2798278"/>
          </a:xfrm>
        </p:grpSpPr>
        <p:sp>
          <p:nvSpPr>
            <p:cNvPr id="24" name="椭圆 23"/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4873933" y="3187174"/>
            <a:ext cx="3210955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功能介绍</a:t>
            </a:r>
            <a:endParaRPr lang="en-US" altLang="zh-CN" sz="28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/>
        </p:nvSpPr>
        <p:spPr>
          <a:xfrm rot="13500000">
            <a:off x="3197913" y="2850072"/>
            <a:ext cx="1342093" cy="1342095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366532" y="3033286"/>
            <a:ext cx="90601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03</a:t>
            </a:r>
            <a:endParaRPr lang="zh-CN" altLang="en-US" sz="4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8611514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-21600000">
                                      <p:cBhvr>
                                        <p:cTn id="2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mph" presetSubtype="0" repeatCount="indefinite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-21600000">
                                      <p:cBhvr>
                                        <p:cTn id="2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1711 7.40741E-7 L -4.58333E-6 7.40741E-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55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6" grpId="0"/>
      <p:bldP spid="28" grpId="0" animBg="1"/>
      <p:bldP spid="28" grpId="1" animBg="1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1" name="矩形 50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1935444" y="393958"/>
            <a:ext cx="3705496" cy="592217"/>
            <a:chOff x="330188" y="329522"/>
            <a:chExt cx="3705496" cy="592217"/>
          </a:xfrm>
        </p:grpSpPr>
        <p:sp>
          <p:nvSpPr>
            <p:cNvPr id="53" name="TextBox 62"/>
            <p:cNvSpPr txBox="1"/>
            <p:nvPr/>
          </p:nvSpPr>
          <p:spPr>
            <a:xfrm>
              <a:off x="361533" y="660129"/>
              <a:ext cx="3674151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endParaRPr lang="en-US" altLang="zh-CN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330188" y="329522"/>
              <a:ext cx="297353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rgbClr val="1847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功能介绍</a:t>
              </a:r>
              <a:endParaRPr lang="en-US" altLang="zh-CN" sz="24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5" name="圆角矩形 54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86854" y="399268"/>
            <a:ext cx="6655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03</a:t>
            </a:r>
            <a:endParaRPr lang="zh-CN" altLang="en-US" sz="32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85F453-35A5-4CF2-8FC7-13B80E07FA7B}"/>
              </a:ext>
            </a:extLst>
          </p:cNvPr>
          <p:cNvSpPr txBox="1"/>
          <p:nvPr/>
        </p:nvSpPr>
        <p:spPr>
          <a:xfrm>
            <a:off x="1013791" y="1709531"/>
            <a:ext cx="2256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服务器端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72B30D-3244-444B-8B2B-E745656BDED9}"/>
              </a:ext>
            </a:extLst>
          </p:cNvPr>
          <p:cNvSpPr txBox="1"/>
          <p:nvPr/>
        </p:nvSpPr>
        <p:spPr>
          <a:xfrm>
            <a:off x="944217" y="2892287"/>
            <a:ext cx="26782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输入人数上限和端口，点击“启动”，启动服务器监听。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点击停止，关闭服务器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点击发送来向所有在线用户群发广播消息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5485BCA-BCC9-49FD-A017-90FC801BD34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324462" y="1427036"/>
            <a:ext cx="5613522" cy="374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05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1" grpId="0" animBg="1"/>
      <p:bldP spid="51" grpId="1" animBg="1"/>
      <p:bldP spid="55" grpId="0" animBg="1"/>
      <p:bldP spid="55" grpId="1" animBg="1"/>
      <p:bldP spid="5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/>
          <p:cNvGrpSpPr/>
          <p:nvPr/>
        </p:nvGrpSpPr>
        <p:grpSpPr>
          <a:xfrm>
            <a:off x="738554" y="1815770"/>
            <a:ext cx="3250987" cy="4320480"/>
            <a:chOff x="2068615" y="1696036"/>
            <a:chExt cx="2376264" cy="4320480"/>
          </a:xfrm>
        </p:grpSpPr>
        <p:sp>
          <p:nvSpPr>
            <p:cNvPr id="6" name="圆角矩形 5"/>
            <p:cNvSpPr/>
            <p:nvPr/>
          </p:nvSpPr>
          <p:spPr>
            <a:xfrm>
              <a:off x="2068615" y="1696036"/>
              <a:ext cx="2376264" cy="4320480"/>
            </a:xfrm>
            <a:prstGeom prst="roundRect">
              <a:avLst>
                <a:gd name="adj" fmla="val 7822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>
              <a:gradFill flip="none" rotWithShape="1">
                <a:gsLst>
                  <a:gs pos="0">
                    <a:srgbClr val="FCFDFD"/>
                  </a:gs>
                  <a:gs pos="100000">
                    <a:srgbClr val="CFD4D0"/>
                  </a:gs>
                </a:gsLst>
                <a:lin ang="8100000" scaled="1"/>
                <a:tileRect/>
              </a:gradFill>
            </a:ln>
            <a:effectLst>
              <a:outerShdw blurRad="1270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17143" y="1779279"/>
              <a:ext cx="2327736" cy="338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599" dirty="0">
                  <a:solidFill>
                    <a:srgbClr val="1847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注册与登录</a:t>
              </a:r>
            </a:p>
          </p:txBody>
        </p:sp>
      </p:grpSp>
      <p:sp>
        <p:nvSpPr>
          <p:cNvPr id="13" name="圆角矩形 12"/>
          <p:cNvSpPr/>
          <p:nvPr/>
        </p:nvSpPr>
        <p:spPr>
          <a:xfrm>
            <a:off x="4702237" y="1994254"/>
            <a:ext cx="643010" cy="663127"/>
          </a:xfrm>
          <a:prstGeom prst="roundRect">
            <a:avLst>
              <a:gd name="adj" fmla="val 7822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>
            <a:gradFill flip="none" rotWithShape="1">
              <a:gsLst>
                <a:gs pos="0">
                  <a:srgbClr val="FCFDFD"/>
                </a:gs>
                <a:gs pos="100000">
                  <a:srgbClr val="CFD4D0"/>
                </a:gs>
              </a:gsLst>
              <a:lin ang="8100000" scaled="1"/>
              <a:tileRect/>
            </a:gradFill>
          </a:ln>
          <a:effectLst>
            <a:outerShdw blurRad="1270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399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621107" y="2012040"/>
            <a:ext cx="6094119" cy="336667"/>
          </a:xfrm>
          <a:prstGeom prst="rect">
            <a:avLst/>
          </a:prstGeom>
        </p:spPr>
        <p:txBody>
          <a:bodyPr lIns="91412" tIns="45706" rIns="91412" bIns="45706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200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此界面在程序启动后出现。</a:t>
            </a:r>
            <a:endParaRPr lang="en-US" altLang="zh-CN" sz="1200" cap="all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702237" y="3047942"/>
            <a:ext cx="643010" cy="663127"/>
          </a:xfrm>
          <a:prstGeom prst="roundRect">
            <a:avLst>
              <a:gd name="adj" fmla="val 7822"/>
            </a:avLst>
          </a:prstGeom>
          <a:solidFill>
            <a:srgbClr val="18478F"/>
          </a:solidFill>
          <a:ln>
            <a:gradFill flip="none" rotWithShape="1">
              <a:gsLst>
                <a:gs pos="0">
                  <a:srgbClr val="FCFDFD"/>
                </a:gs>
                <a:gs pos="100000">
                  <a:srgbClr val="CFD4D0"/>
                </a:gs>
              </a:gsLst>
              <a:lin ang="8100000" scaled="1"/>
              <a:tileRect/>
            </a:gradFill>
          </a:ln>
          <a:effectLst>
            <a:outerShdw blurRad="1270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399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621107" y="3065730"/>
            <a:ext cx="6094119" cy="613666"/>
          </a:xfrm>
          <a:prstGeom prst="rect">
            <a:avLst/>
          </a:prstGeom>
        </p:spPr>
        <p:txBody>
          <a:bodyPr lIns="91412" tIns="45706" rIns="91412" bIns="45706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200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输入用户名和密码，点击注册，即可注册用户。</a:t>
            </a:r>
            <a:endParaRPr lang="en-US" altLang="zh-CN" sz="1200" cap="all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200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输入用户名和密码，点击登录，即可登录。</a:t>
            </a:r>
            <a:endParaRPr lang="en-US" altLang="zh-CN" sz="1200" cap="all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702237" y="4101631"/>
            <a:ext cx="643010" cy="663127"/>
          </a:xfrm>
          <a:prstGeom prst="roundRect">
            <a:avLst>
              <a:gd name="adj" fmla="val 7822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>
            <a:gradFill flip="none" rotWithShape="1">
              <a:gsLst>
                <a:gs pos="0">
                  <a:srgbClr val="FCFDFD"/>
                </a:gs>
                <a:gs pos="100000">
                  <a:srgbClr val="CFD4D0"/>
                </a:gs>
              </a:gsLst>
              <a:lin ang="8100000" scaled="1"/>
              <a:tileRect/>
            </a:gradFill>
          </a:ln>
          <a:effectLst>
            <a:outerShdw blurRad="1270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399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621107" y="4119419"/>
            <a:ext cx="6094119" cy="613666"/>
          </a:xfrm>
          <a:prstGeom prst="rect">
            <a:avLst/>
          </a:prstGeom>
        </p:spPr>
        <p:txBody>
          <a:bodyPr lIns="91412" tIns="45706" rIns="91412" bIns="45706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200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如注册时用户名已存在、登录时使用了不存在的用户名、</a:t>
            </a:r>
            <a:endParaRPr lang="en-US" altLang="zh-CN" sz="1200" cap="all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200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或者登录时输入了错误的密码，都会弹出相应提示。</a:t>
            </a:r>
            <a:endParaRPr lang="en-US" altLang="zh-CN" sz="1200" cap="all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702237" y="5166721"/>
            <a:ext cx="643010" cy="663127"/>
          </a:xfrm>
          <a:prstGeom prst="roundRect">
            <a:avLst>
              <a:gd name="adj" fmla="val 7822"/>
            </a:avLst>
          </a:prstGeom>
          <a:solidFill>
            <a:srgbClr val="18478F"/>
          </a:solidFill>
          <a:ln>
            <a:gradFill flip="none" rotWithShape="1">
              <a:gsLst>
                <a:gs pos="0">
                  <a:srgbClr val="FCFDFD"/>
                </a:gs>
                <a:gs pos="100000">
                  <a:srgbClr val="CFD4D0"/>
                </a:gs>
              </a:gsLst>
              <a:lin ang="8100000" scaled="1"/>
              <a:tileRect/>
            </a:gradFill>
          </a:ln>
          <a:effectLst>
            <a:outerShdw blurRad="1270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399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621107" y="5184509"/>
            <a:ext cx="6094119" cy="336667"/>
          </a:xfrm>
          <a:prstGeom prst="rect">
            <a:avLst/>
          </a:prstGeom>
        </p:spPr>
        <p:txBody>
          <a:bodyPr lIns="91412" tIns="45706" rIns="91412" bIns="45706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200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注册或登录成功后，将直接登入用户的聊天界面。</a:t>
            </a:r>
            <a:endParaRPr lang="en-US" altLang="zh-CN" sz="1200" cap="all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圆角矩形 25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6854" y="399268"/>
            <a:ext cx="6655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03</a:t>
            </a:r>
            <a:endParaRPr lang="zh-CN" altLang="en-US" sz="32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081E6316-8295-453C-9749-406235B04315}"/>
              </a:ext>
            </a:extLst>
          </p:cNvPr>
          <p:cNvGrpSpPr/>
          <p:nvPr/>
        </p:nvGrpSpPr>
        <p:grpSpPr>
          <a:xfrm>
            <a:off x="1935444" y="393958"/>
            <a:ext cx="3705496" cy="592217"/>
            <a:chOff x="330188" y="329522"/>
            <a:chExt cx="3705496" cy="592217"/>
          </a:xfrm>
        </p:grpSpPr>
        <p:sp>
          <p:nvSpPr>
            <p:cNvPr id="30" name="TextBox 62">
              <a:extLst>
                <a:ext uri="{FF2B5EF4-FFF2-40B4-BE49-F238E27FC236}">
                  <a16:creationId xmlns:a16="http://schemas.microsoft.com/office/drawing/2014/main" id="{EE7EE4E2-B362-4EED-A88B-69D40DD3CEFB}"/>
                </a:ext>
              </a:extLst>
            </p:cNvPr>
            <p:cNvSpPr txBox="1"/>
            <p:nvPr/>
          </p:nvSpPr>
          <p:spPr>
            <a:xfrm>
              <a:off x="361533" y="660129"/>
              <a:ext cx="3674151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endParaRPr lang="en-US" altLang="zh-CN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187C8A0-9436-4163-8ED3-9AD8ED839C26}"/>
                </a:ext>
              </a:extLst>
            </p:cNvPr>
            <p:cNvSpPr/>
            <p:nvPr/>
          </p:nvSpPr>
          <p:spPr>
            <a:xfrm>
              <a:off x="330188" y="329522"/>
              <a:ext cx="297353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rgbClr val="1847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功能介绍</a:t>
              </a:r>
              <a:endParaRPr lang="en-US" altLang="zh-CN" sz="24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pic>
        <p:nvPicPr>
          <p:cNvPr id="32" name="图片 31">
            <a:extLst>
              <a:ext uri="{FF2B5EF4-FFF2-40B4-BE49-F238E27FC236}">
                <a16:creationId xmlns:a16="http://schemas.microsoft.com/office/drawing/2014/main" id="{678EEEED-9AFB-4BC4-86B8-FCCC54C43B1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38554" y="3047942"/>
            <a:ext cx="3250987" cy="162549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3541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5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75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250"/>
                            </p:stCondLst>
                            <p:childTnLst>
                              <p:par>
                                <p:cTn id="4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750"/>
                            </p:stCondLst>
                            <p:childTnLst>
                              <p:par>
                                <p:cTn id="5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 animBg="1"/>
      <p:bldP spid="21" grpId="1" animBg="1"/>
      <p:bldP spid="22" grpId="0" animBg="1"/>
      <p:bldP spid="22" grpId="1" animBg="1"/>
      <p:bldP spid="26" grpId="0" animBg="1"/>
      <p:bldP spid="26" grpId="1" animBg="1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1" name="矩形 50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1935444" y="393958"/>
            <a:ext cx="3705496" cy="592217"/>
            <a:chOff x="330188" y="329522"/>
            <a:chExt cx="3705496" cy="592217"/>
          </a:xfrm>
        </p:grpSpPr>
        <p:sp>
          <p:nvSpPr>
            <p:cNvPr id="53" name="TextBox 62"/>
            <p:cNvSpPr txBox="1"/>
            <p:nvPr/>
          </p:nvSpPr>
          <p:spPr>
            <a:xfrm>
              <a:off x="361533" y="660129"/>
              <a:ext cx="3674151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endParaRPr lang="en-US" altLang="zh-CN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330188" y="329522"/>
              <a:ext cx="297353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rgbClr val="1847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功能介绍</a:t>
              </a:r>
              <a:endParaRPr lang="en-US" altLang="zh-CN" sz="24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5" name="圆角矩形 54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86854" y="399268"/>
            <a:ext cx="6655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03</a:t>
            </a:r>
            <a:endParaRPr lang="zh-CN" altLang="en-US" sz="32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85F453-35A5-4CF2-8FC7-13B80E07FA7B}"/>
              </a:ext>
            </a:extLst>
          </p:cNvPr>
          <p:cNvSpPr txBox="1"/>
          <p:nvPr/>
        </p:nvSpPr>
        <p:spPr>
          <a:xfrm>
            <a:off x="1013791" y="1709531"/>
            <a:ext cx="2256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聊天界面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72B30D-3244-444B-8B2B-E745656BDED9}"/>
              </a:ext>
            </a:extLst>
          </p:cNvPr>
          <p:cNvSpPr txBox="1"/>
          <p:nvPr/>
        </p:nvSpPr>
        <p:spPr>
          <a:xfrm>
            <a:off x="944217" y="2892287"/>
            <a:ext cx="26782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进入界面后与服务器创建连接。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左下角输入用户名，开启与该用户的会话。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左侧可以切换用户标签，进入与不同角色的会话。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消息显示区会显示所有发送和收到的消息。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EE0A9C1-9E4C-409C-BFE0-AFF6BF213B7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703592" y="1316782"/>
            <a:ext cx="6847147" cy="436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02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1" grpId="0" animBg="1"/>
      <p:bldP spid="51" grpId="1" animBg="1"/>
      <p:bldP spid="55" grpId="0" animBg="1"/>
      <p:bldP spid="55" grpId="1" animBg="1"/>
      <p:bldP spid="5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A_圆角矩形 3"/>
          <p:cNvSpPr/>
          <p:nvPr>
            <p:custDataLst>
              <p:tags r:id="rId1"/>
            </p:custDataLst>
          </p:nvPr>
        </p:nvSpPr>
        <p:spPr>
          <a:xfrm rot="2700000">
            <a:off x="8659760" y="144820"/>
            <a:ext cx="863146" cy="863146"/>
          </a:xfrm>
          <a:prstGeom prst="roundRect">
            <a:avLst/>
          </a:prstGeom>
          <a:gradFill>
            <a:gsLst>
              <a:gs pos="0">
                <a:srgbClr val="FFFFFF">
                  <a:alpha val="40000"/>
                </a:srgbClr>
              </a:gs>
              <a:gs pos="100000">
                <a:schemeClr val="bg1">
                  <a:lumMod val="95000"/>
                  <a:alpha val="37000"/>
                </a:schemeClr>
              </a:gs>
            </a:gsLst>
            <a:lin ang="15000000" scaled="0"/>
          </a:gradFill>
          <a:ln w="25400">
            <a:noFill/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PA_圆角矩形 3"/>
          <p:cNvSpPr/>
          <p:nvPr>
            <p:custDataLst>
              <p:tags r:id="rId2"/>
            </p:custDataLst>
          </p:nvPr>
        </p:nvSpPr>
        <p:spPr>
          <a:xfrm rot="2700000">
            <a:off x="6598215" y="1011429"/>
            <a:ext cx="653439" cy="653439"/>
          </a:xfrm>
          <a:prstGeom prst="roundRect">
            <a:avLst/>
          </a:prstGeom>
          <a:gradFill>
            <a:gsLst>
              <a:gs pos="0">
                <a:srgbClr val="FFFFFF">
                  <a:alpha val="40000"/>
                </a:srgbClr>
              </a:gs>
              <a:gs pos="100000">
                <a:schemeClr val="bg1">
                  <a:lumMod val="95000"/>
                  <a:alpha val="37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PA_圆角矩形 3"/>
          <p:cNvSpPr/>
          <p:nvPr>
            <p:custDataLst>
              <p:tags r:id="rId3"/>
            </p:custDataLst>
          </p:nvPr>
        </p:nvSpPr>
        <p:spPr>
          <a:xfrm rot="2700000">
            <a:off x="-821521" y="2297223"/>
            <a:ext cx="2311518" cy="2311518"/>
          </a:xfrm>
          <a:prstGeom prst="roundRect">
            <a:avLst/>
          </a:prstGeom>
          <a:solidFill>
            <a:srgbClr val="18478F"/>
          </a:solidFill>
          <a:ln w="25400">
            <a:noFill/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PA_圆角矩形 3"/>
          <p:cNvSpPr/>
          <p:nvPr>
            <p:custDataLst>
              <p:tags r:id="rId4"/>
            </p:custDataLst>
          </p:nvPr>
        </p:nvSpPr>
        <p:spPr>
          <a:xfrm rot="2700000">
            <a:off x="2620038" y="-628857"/>
            <a:ext cx="2311518" cy="2311518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PA_圆角矩形 3"/>
          <p:cNvSpPr/>
          <p:nvPr>
            <p:custDataLst>
              <p:tags r:id="rId5"/>
            </p:custDataLst>
          </p:nvPr>
        </p:nvSpPr>
        <p:spPr>
          <a:xfrm rot="2700000">
            <a:off x="5818900" y="1029718"/>
            <a:ext cx="653439" cy="65343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PA_圆角矩形 3"/>
          <p:cNvSpPr/>
          <p:nvPr>
            <p:custDataLst>
              <p:tags r:id="rId6"/>
            </p:custDataLst>
          </p:nvPr>
        </p:nvSpPr>
        <p:spPr>
          <a:xfrm rot="2700000">
            <a:off x="7510531" y="80606"/>
            <a:ext cx="653439" cy="65343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PA_圆角矩形 3"/>
          <p:cNvSpPr/>
          <p:nvPr>
            <p:custDataLst>
              <p:tags r:id="rId7"/>
            </p:custDataLst>
          </p:nvPr>
        </p:nvSpPr>
        <p:spPr>
          <a:xfrm rot="2700000">
            <a:off x="6212009" y="1889067"/>
            <a:ext cx="653439" cy="653439"/>
          </a:xfrm>
          <a:prstGeom prst="roundRect">
            <a:avLst/>
          </a:prstGeom>
          <a:solidFill>
            <a:srgbClr val="18478F"/>
          </a:solidFill>
          <a:ln w="25400">
            <a:noFill/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PA_圆角矩形 3"/>
          <p:cNvSpPr/>
          <p:nvPr>
            <p:custDataLst>
              <p:tags r:id="rId8"/>
            </p:custDataLst>
          </p:nvPr>
        </p:nvSpPr>
        <p:spPr>
          <a:xfrm rot="2700000">
            <a:off x="8052230" y="612772"/>
            <a:ext cx="653439" cy="653439"/>
          </a:xfrm>
          <a:prstGeom prst="roundRect">
            <a:avLst/>
          </a:prstGeom>
          <a:solidFill>
            <a:srgbClr val="18478F"/>
          </a:solidFill>
          <a:ln w="25400">
            <a:noFill/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PA_圆角矩形 3"/>
          <p:cNvSpPr/>
          <p:nvPr>
            <p:custDataLst>
              <p:tags r:id="rId9"/>
            </p:custDataLst>
          </p:nvPr>
        </p:nvSpPr>
        <p:spPr>
          <a:xfrm rot="2700000">
            <a:off x="1429771" y="5743715"/>
            <a:ext cx="653439" cy="653439"/>
          </a:xfrm>
          <a:prstGeom prst="roundRect">
            <a:avLst/>
          </a:prstGeom>
          <a:solidFill>
            <a:srgbClr val="18478F"/>
          </a:solidFill>
          <a:ln w="25400">
            <a:noFill/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PA_圆角矩形 3"/>
          <p:cNvSpPr/>
          <p:nvPr>
            <p:custDataLst>
              <p:tags r:id="rId10"/>
            </p:custDataLst>
          </p:nvPr>
        </p:nvSpPr>
        <p:spPr>
          <a:xfrm rot="2700000">
            <a:off x="3154735" y="5016175"/>
            <a:ext cx="2311518" cy="2311518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84811" y="5664102"/>
            <a:ext cx="22513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spc="3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2019</a:t>
            </a:r>
            <a:endParaRPr lang="zh-CN" altLang="en-US" sz="6000" spc="3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907874" y="3122944"/>
            <a:ext cx="72660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spc="6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感谢您的聆听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5569733" y="4205620"/>
            <a:ext cx="5942326" cy="0"/>
          </a:xfrm>
          <a:prstGeom prst="line">
            <a:avLst/>
          </a:prstGeom>
          <a:ln>
            <a:solidFill>
              <a:srgbClr val="1847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5125952" y="4351682"/>
            <a:ext cx="6829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THANK YOU FOR LISTENING</a:t>
            </a:r>
            <a:endParaRPr lang="zh-CN" altLang="en-US" sz="28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PA_圆角矩形 3"/>
          <p:cNvSpPr/>
          <p:nvPr>
            <p:custDataLst>
              <p:tags r:id="rId11"/>
            </p:custDataLst>
          </p:nvPr>
        </p:nvSpPr>
        <p:spPr>
          <a:xfrm rot="2700000">
            <a:off x="7427403" y="1029721"/>
            <a:ext cx="653439" cy="65343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260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250"/>
                            </p:stCondLst>
                            <p:childTnLst>
                              <p:par>
                                <p:cTn id="6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 tmFilter="0,0; .5, 1; 1, 1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 tmFilter="0,0; .5, 1; 1, 1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28" grpId="0" animBg="1"/>
      <p:bldP spid="4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34" grpId="0" animBg="1"/>
      <p:bldP spid="35" grpId="0" animBg="1"/>
      <p:bldP spid="7" grpId="0"/>
      <p:bldP spid="36" grpId="0"/>
      <p:bldP spid="37" grpId="0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>
          <a:xfrm rot="2700000">
            <a:off x="5131552" y="973633"/>
            <a:ext cx="1928895" cy="1928895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圆角矩形 19"/>
          <p:cNvSpPr/>
          <p:nvPr/>
        </p:nvSpPr>
        <p:spPr>
          <a:xfrm rot="2700000">
            <a:off x="5233247" y="1075328"/>
            <a:ext cx="1725504" cy="1725504"/>
          </a:xfrm>
          <a:prstGeom prst="roundRect">
            <a:avLst/>
          </a:prstGeom>
          <a:noFill/>
          <a:ln w="3175">
            <a:solidFill>
              <a:srgbClr val="18478F"/>
            </a:solidFill>
            <a:prstDash val="solid"/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矩形 2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4946415" y="1528423"/>
            <a:ext cx="2299168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endParaRPr lang="en-US" altLang="zh-CN" sz="32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圆角矩形 21"/>
          <p:cNvSpPr/>
          <p:nvPr/>
        </p:nvSpPr>
        <p:spPr>
          <a:xfrm rot="2700000">
            <a:off x="1985259" y="3740811"/>
            <a:ext cx="1424261" cy="1424261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 rot="13500000">
            <a:off x="1412782" y="4175438"/>
            <a:ext cx="555003" cy="555004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圆角矩形 23"/>
          <p:cNvSpPr/>
          <p:nvPr/>
        </p:nvSpPr>
        <p:spPr>
          <a:xfrm rot="2700000">
            <a:off x="5383868" y="3744059"/>
            <a:ext cx="1424261" cy="1424261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 rot="13500000">
            <a:off x="4646509" y="4196005"/>
            <a:ext cx="555003" cy="555004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圆角矩形 25"/>
          <p:cNvSpPr/>
          <p:nvPr/>
        </p:nvSpPr>
        <p:spPr>
          <a:xfrm rot="2700000">
            <a:off x="8685487" y="3761376"/>
            <a:ext cx="1424261" cy="1424261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 rot="13500000">
            <a:off x="8113010" y="4175437"/>
            <a:ext cx="555003" cy="555004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008542" y="4291299"/>
            <a:ext cx="149976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项目介绍</a:t>
            </a:r>
            <a:endParaRPr lang="en-US" altLang="zh-CN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237064" y="4311867"/>
            <a:ext cx="149976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技术介绍</a:t>
            </a:r>
            <a:endParaRPr lang="en-US" altLang="zh-CN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673004" y="4291299"/>
            <a:ext cx="149976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功能介绍</a:t>
            </a:r>
            <a:endParaRPr lang="en-US" altLang="zh-CN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421619" y="4222105"/>
            <a:ext cx="5469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01</a:t>
            </a:r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655346" y="4265700"/>
            <a:ext cx="5469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02</a:t>
            </a:r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138441" y="4222105"/>
            <a:ext cx="5469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03</a:t>
            </a:r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矩形 28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4946415" y="2013906"/>
            <a:ext cx="2299168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38467918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6537 7.40741E-7 L 3.33333E-6 7.40741E-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16537 7.40741E-7 L 3.33333E-6 7.40741E-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16537 7.40741E-7 L 3.33333E-6 7.40741E-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5" presetClass="path" presetSubtype="0" accel="50000" decel="5000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0.16537 7.40741E-7 L 3.33333E-6 7.40741E-7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5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16537 7.40741E-7 L 3.33333E-6 7.40741E-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5" presetClass="path" presetSubtype="0" accel="50000" de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-0.16537 7.40741E-7 L 3.33333E-6 7.40741E-7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35" grpId="0"/>
      <p:bldP spid="36" grpId="0"/>
      <p:bldP spid="37" grpId="0"/>
      <p:bldP spid="49" grpId="0"/>
      <p:bldP spid="50" grpId="0"/>
      <p:bldP spid="51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 rot="2700000">
            <a:off x="5017147" y="2058858"/>
            <a:ext cx="2924529" cy="292452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500484" y="1542194"/>
            <a:ext cx="3957855" cy="3957855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950565" y="2141272"/>
            <a:ext cx="3094826" cy="2773962"/>
            <a:chOff x="4950565" y="2141272"/>
            <a:chExt cx="3094826" cy="2773962"/>
          </a:xfrm>
        </p:grpSpPr>
        <p:sp>
          <p:nvSpPr>
            <p:cNvPr id="44" name="椭圆 43"/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953229" y="2141272"/>
            <a:ext cx="3084220" cy="2798278"/>
            <a:chOff x="4953229" y="2141272"/>
            <a:chExt cx="3084220" cy="2798278"/>
          </a:xfrm>
        </p:grpSpPr>
        <p:sp>
          <p:nvSpPr>
            <p:cNvPr id="46" name="椭圆 45"/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4873933" y="3167390"/>
            <a:ext cx="3210955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项目介绍</a:t>
            </a:r>
            <a:endParaRPr lang="en-US" altLang="zh-CN" sz="28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 rot="13500000">
            <a:off x="3197913" y="2850072"/>
            <a:ext cx="1342093" cy="1342095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366532" y="3033286"/>
            <a:ext cx="90601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01</a:t>
            </a:r>
            <a:endParaRPr lang="zh-CN" altLang="en-US" sz="4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97005594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-21600000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mph" presetSubtype="0" repeatCount="indefinite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-21600000"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1711 7.40741E-7 L -4.58333E-6 7.40741E-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55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0" grpId="0"/>
      <p:bldP spid="22" grpId="0" animBg="1"/>
      <p:bldP spid="22" grpId="1" animBg="1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3" name="矩形 42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935444" y="393958"/>
            <a:ext cx="3705496" cy="592217"/>
            <a:chOff x="330188" y="329522"/>
            <a:chExt cx="3705496" cy="592217"/>
          </a:xfrm>
        </p:grpSpPr>
        <p:sp>
          <p:nvSpPr>
            <p:cNvPr id="46" name="TextBox 62"/>
            <p:cNvSpPr txBox="1"/>
            <p:nvPr/>
          </p:nvSpPr>
          <p:spPr>
            <a:xfrm>
              <a:off x="361533" y="660129"/>
              <a:ext cx="3674151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endParaRPr lang="en-US" altLang="zh-CN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330188" y="329522"/>
              <a:ext cx="297353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rgbClr val="1847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项目介绍</a:t>
              </a:r>
              <a:endParaRPr lang="en-US" altLang="zh-CN" sz="24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49" name="圆角矩形 48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86854" y="399268"/>
            <a:ext cx="6655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01</a:t>
            </a:r>
            <a:endParaRPr lang="zh-CN" altLang="en-US" sz="32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319C7A-2CB6-44EC-947D-A21A22D0730F}"/>
              </a:ext>
            </a:extLst>
          </p:cNvPr>
          <p:cNvSpPr txBox="1"/>
          <p:nvPr/>
        </p:nvSpPr>
        <p:spPr>
          <a:xfrm>
            <a:off x="1470732" y="2201517"/>
            <a:ext cx="92505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本项目旨在提供一个简单的跨平台聊天室软件，能够支持以下功能：</a:t>
            </a:r>
            <a:endParaRPr lang="en-US" altLang="zh-CN" sz="2400" dirty="0"/>
          </a:p>
          <a:p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用户登录与注册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聊天记录的离线存储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聊天记录的自动加载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89463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3" grpId="0" animBg="1"/>
      <p:bldP spid="43" grpId="1" animBg="1"/>
      <p:bldP spid="49" grpId="0" animBg="1"/>
      <p:bldP spid="49" grpId="1" animBg="1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 rot="2700000">
            <a:off x="5017147" y="2058858"/>
            <a:ext cx="2924529" cy="292452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500484" y="1542194"/>
            <a:ext cx="3957855" cy="3957855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950565" y="2141272"/>
            <a:ext cx="3094826" cy="2773962"/>
            <a:chOff x="4950565" y="2141272"/>
            <a:chExt cx="3094826" cy="2773962"/>
          </a:xfrm>
        </p:grpSpPr>
        <p:sp>
          <p:nvSpPr>
            <p:cNvPr id="17" name="椭圆 16"/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953229" y="2141272"/>
            <a:ext cx="3084220" cy="2798278"/>
            <a:chOff x="4953229" y="2141272"/>
            <a:chExt cx="3084220" cy="2798278"/>
          </a:xfrm>
        </p:grpSpPr>
        <p:sp>
          <p:nvSpPr>
            <p:cNvPr id="24" name="椭圆 23"/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4873933" y="3254485"/>
            <a:ext cx="3210955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技术介绍</a:t>
            </a:r>
            <a:endParaRPr lang="en-US" altLang="zh-CN" sz="28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/>
        </p:nvSpPr>
        <p:spPr>
          <a:xfrm rot="13500000">
            <a:off x="3197913" y="2850072"/>
            <a:ext cx="1342093" cy="1342095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366532" y="3033286"/>
            <a:ext cx="90601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02</a:t>
            </a:r>
            <a:endParaRPr lang="zh-CN" altLang="en-US" sz="4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9628149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-21600000">
                                      <p:cBhvr>
                                        <p:cTn id="2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mph" presetSubtype="0" repeatCount="indefinite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-21600000">
                                      <p:cBhvr>
                                        <p:cTn id="2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1711 7.40741E-7 L -4.58333E-6 7.40741E-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55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6" grpId="0"/>
      <p:bldP spid="28" grpId="0" animBg="1"/>
      <p:bldP spid="28" grpId="1" animBg="1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935444" y="393958"/>
            <a:ext cx="3705496" cy="592217"/>
            <a:chOff x="330188" y="329522"/>
            <a:chExt cx="3705496" cy="592217"/>
          </a:xfrm>
        </p:grpSpPr>
        <p:sp>
          <p:nvSpPr>
            <p:cNvPr id="25" name="TextBox 62"/>
            <p:cNvSpPr txBox="1"/>
            <p:nvPr/>
          </p:nvSpPr>
          <p:spPr>
            <a:xfrm>
              <a:off x="361533" y="660129"/>
              <a:ext cx="3674151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endParaRPr lang="en-US" altLang="zh-CN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330188" y="329522"/>
              <a:ext cx="297353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rgbClr val="1847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技术介绍</a:t>
              </a:r>
              <a:endParaRPr lang="en-US" altLang="zh-CN" sz="24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7" name="圆角矩形 26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86854" y="399268"/>
            <a:ext cx="6655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02</a:t>
            </a:r>
            <a:endParaRPr lang="zh-CN" altLang="en-US" sz="32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D465C2-7266-4042-B26D-F252D5278F72}"/>
              </a:ext>
            </a:extLst>
          </p:cNvPr>
          <p:cNvSpPr txBox="1"/>
          <p:nvPr/>
        </p:nvSpPr>
        <p:spPr>
          <a:xfrm>
            <a:off x="1152421" y="1620078"/>
            <a:ext cx="189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Swing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D03AF5-F8DB-46AF-A65E-080E4052C3A8}"/>
              </a:ext>
            </a:extLst>
          </p:cNvPr>
          <p:cNvSpPr txBox="1"/>
          <p:nvPr/>
        </p:nvSpPr>
        <p:spPr>
          <a:xfrm>
            <a:off x="380918" y="2837266"/>
            <a:ext cx="3171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Swing</a:t>
            </a:r>
            <a:r>
              <a:rPr lang="zh-CN" altLang="en-US" dirty="0"/>
              <a:t>是一个为</a:t>
            </a:r>
            <a:r>
              <a:rPr lang="en-US" altLang="zh-CN" dirty="0"/>
              <a:t>Java</a:t>
            </a:r>
            <a:r>
              <a:rPr lang="zh-CN" altLang="en-US" dirty="0"/>
              <a:t>设计的</a:t>
            </a:r>
            <a:r>
              <a:rPr lang="en-US" altLang="zh-CN" dirty="0"/>
              <a:t>GUI</a:t>
            </a:r>
            <a:r>
              <a:rPr lang="zh-CN" altLang="en-US" dirty="0"/>
              <a:t>工具包，是</a:t>
            </a:r>
            <a:r>
              <a:rPr lang="en-US" altLang="zh-CN" dirty="0"/>
              <a:t>Java</a:t>
            </a:r>
            <a:r>
              <a:rPr lang="zh-CN" altLang="en-US" dirty="0"/>
              <a:t>基础类的一部分。本项目中的所有 </a:t>
            </a:r>
            <a:r>
              <a:rPr lang="en-US" altLang="zh-CN" dirty="0"/>
              <a:t>UI </a:t>
            </a:r>
            <a:r>
              <a:rPr lang="zh-CN" altLang="en-US" dirty="0"/>
              <a:t>都是通过 </a:t>
            </a:r>
            <a:r>
              <a:rPr lang="en-US" altLang="zh-CN" dirty="0"/>
              <a:t>Swing </a:t>
            </a:r>
            <a:r>
              <a:rPr lang="zh-CN" altLang="en-US" dirty="0"/>
              <a:t>实现。</a:t>
            </a:r>
          </a:p>
        </p:txBody>
      </p:sp>
      <p:pic>
        <p:nvPicPr>
          <p:cNvPr id="21" name="图片 3">
            <a:extLst>
              <a:ext uri="{FF2B5EF4-FFF2-40B4-BE49-F238E27FC236}">
                <a16:creationId xmlns:a16="http://schemas.microsoft.com/office/drawing/2014/main" id="{EA5AC585-2FB8-4614-B090-F38D58A0F5A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68157" y="1829087"/>
            <a:ext cx="6743181" cy="330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14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  <p:bldP spid="27" grpId="0" animBg="1"/>
      <p:bldP spid="27" grpId="1" animBg="1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 rot="14400000" flipH="1">
            <a:off x="4352149" y="2006351"/>
            <a:ext cx="2458888" cy="2125675"/>
          </a:xfrm>
          <a:custGeom>
            <a:avLst/>
            <a:gdLst>
              <a:gd name="connsiteX0" fmla="*/ 1365925 w 2724354"/>
              <a:gd name="connsiteY0" fmla="*/ 0 h 2355042"/>
              <a:gd name="connsiteX1" fmla="*/ 2724354 w 2724354"/>
              <a:gd name="connsiteY1" fmla="*/ 784290 h 2355042"/>
              <a:gd name="connsiteX2" fmla="*/ 2724354 w 2724354"/>
              <a:gd name="connsiteY2" fmla="*/ 2355042 h 2355042"/>
              <a:gd name="connsiteX3" fmla="*/ 0 w 2724354"/>
              <a:gd name="connsiteY3" fmla="*/ 2355042 h 2355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4354" h="2355042">
                <a:moveTo>
                  <a:pt x="1365925" y="0"/>
                </a:moveTo>
                <a:lnTo>
                  <a:pt x="2724354" y="784290"/>
                </a:lnTo>
                <a:lnTo>
                  <a:pt x="2724354" y="2355042"/>
                </a:lnTo>
                <a:lnTo>
                  <a:pt x="0" y="2355042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 w="25400">
            <a:noFill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6" name="矩形 45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9" name="矩形 48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935444" y="393958"/>
            <a:ext cx="3705496" cy="592217"/>
            <a:chOff x="330188" y="329522"/>
            <a:chExt cx="3705496" cy="592217"/>
          </a:xfrm>
        </p:grpSpPr>
        <p:sp>
          <p:nvSpPr>
            <p:cNvPr id="51" name="TextBox 62"/>
            <p:cNvSpPr txBox="1"/>
            <p:nvPr/>
          </p:nvSpPr>
          <p:spPr>
            <a:xfrm>
              <a:off x="361533" y="660129"/>
              <a:ext cx="3674151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endParaRPr lang="en-US" altLang="zh-CN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30188" y="329522"/>
              <a:ext cx="297353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rgbClr val="1847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技术介绍</a:t>
              </a:r>
              <a:endParaRPr lang="en-US" altLang="zh-CN" sz="24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3" name="圆角矩形 52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86854" y="399268"/>
            <a:ext cx="6655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02</a:t>
            </a:r>
            <a:endParaRPr lang="zh-CN" altLang="en-US" sz="32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E6A671-6222-4E88-AB28-EC4ECFE77938}"/>
              </a:ext>
            </a:extLst>
          </p:cNvPr>
          <p:cNvSpPr txBox="1"/>
          <p:nvPr/>
        </p:nvSpPr>
        <p:spPr>
          <a:xfrm>
            <a:off x="706575" y="3275272"/>
            <a:ext cx="3070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我们使用 </a:t>
            </a:r>
            <a:r>
              <a:rPr lang="en-US" altLang="zh-CN" dirty="0"/>
              <a:t>MySQL </a:t>
            </a:r>
            <a:r>
              <a:rPr lang="zh-CN" altLang="en-US" dirty="0"/>
              <a:t>作为处理用户信息和聊天记录存储的数据库管理软件。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5B69C13-EF59-4BF2-ACE7-CD9159241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920" y="3901104"/>
            <a:ext cx="7615119" cy="148385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33576E3-A300-43C2-ADFE-63726220B3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6920" y="2492536"/>
            <a:ext cx="7615119" cy="936464"/>
          </a:xfrm>
          <a:prstGeom prst="rect">
            <a:avLst/>
          </a:prstGeom>
        </p:spPr>
      </p:pic>
      <p:sp>
        <p:nvSpPr>
          <p:cNvPr id="43" name="AutoShape 2" descr="MySQL.svg">
            <a:extLst>
              <a:ext uri="{FF2B5EF4-FFF2-40B4-BE49-F238E27FC236}">
                <a16:creationId xmlns:a16="http://schemas.microsoft.com/office/drawing/2014/main" id="{E9182B0E-4063-4393-941E-D1E4DAE1AB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824440" y="-1276105"/>
            <a:ext cx="64517" cy="6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8" name="Picture 4" descr="MySQL.svg">
            <a:extLst>
              <a:ext uri="{FF2B5EF4-FFF2-40B4-BE49-F238E27FC236}">
                <a16:creationId xmlns:a16="http://schemas.microsoft.com/office/drawing/2014/main" id="{216C248A-9796-4770-8C89-39076D6CB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852" y="1526260"/>
            <a:ext cx="2302875" cy="1185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16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1" accel="4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6" grpId="0" animBg="1"/>
      <p:bldP spid="46" grpId="1" animBg="1"/>
      <p:bldP spid="49" grpId="0" animBg="1"/>
      <p:bldP spid="49" grpId="1" animBg="1"/>
      <p:bldP spid="53" grpId="0" animBg="1"/>
      <p:bldP spid="53" grpId="1" animBg="1"/>
      <p:bldP spid="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4" name="矩形 53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1935444" y="393958"/>
            <a:ext cx="3705496" cy="592217"/>
            <a:chOff x="330188" y="329522"/>
            <a:chExt cx="3705496" cy="592217"/>
          </a:xfrm>
        </p:grpSpPr>
        <p:sp>
          <p:nvSpPr>
            <p:cNvPr id="56" name="TextBox 62"/>
            <p:cNvSpPr txBox="1"/>
            <p:nvPr/>
          </p:nvSpPr>
          <p:spPr>
            <a:xfrm>
              <a:off x="361533" y="660129"/>
              <a:ext cx="3674151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endParaRPr lang="en-US" altLang="zh-CN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330188" y="329522"/>
              <a:ext cx="297353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rgbClr val="1847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技术介绍</a:t>
              </a:r>
              <a:endParaRPr lang="en-US" altLang="zh-CN" sz="24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8" name="圆角矩形 57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86854" y="399268"/>
            <a:ext cx="6655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02</a:t>
            </a:r>
            <a:endParaRPr lang="zh-CN" altLang="en-US" sz="32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C297C7-A92A-4DA4-89A7-D3D3473C7088}"/>
              </a:ext>
            </a:extLst>
          </p:cNvPr>
          <p:cNvSpPr txBox="1"/>
          <p:nvPr/>
        </p:nvSpPr>
        <p:spPr>
          <a:xfrm>
            <a:off x="887215" y="1749287"/>
            <a:ext cx="2584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多线程设计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677B27-E96D-4CFD-A97A-48347EB68102}"/>
              </a:ext>
            </a:extLst>
          </p:cNvPr>
          <p:cNvSpPr txBox="1"/>
          <p:nvPr/>
        </p:nvSpPr>
        <p:spPr>
          <a:xfrm>
            <a:off x="887215" y="3150704"/>
            <a:ext cx="28525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为了同时处理用户输入以及网络通信、保证同时向多个用户提供服务，我们使用多线程的设计方案进行编码。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55F1D5-82DA-4024-98A1-34783204ACEB}"/>
              </a:ext>
            </a:extLst>
          </p:cNvPr>
          <p:cNvSpPr/>
          <p:nvPr/>
        </p:nvSpPr>
        <p:spPr>
          <a:xfrm>
            <a:off x="6096000" y="5026680"/>
            <a:ext cx="30645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00" dirty="0"/>
              <a:t>https://www.google.com/url?sa=i&amp;source=imgres&amp;cd=&amp;cad=rja&amp;uact=8&amp;ved=2ahUKEwih_eCKld_iAhUEebwKHYIxBfoQjRx6BAgBEAU&amp;url=https%3A%2F%2Fzh.wikipedia.org%2Fwiki%2F%25E5%25A4%259A%25E7%25BA%25BF%25E7%25A8%258B&amp;psig=AOvVaw3_FnIAK6Sx7LHJNUuz9wYn&amp;ust=1560264690177132</a:t>
            </a:r>
          </a:p>
        </p:txBody>
      </p:sp>
      <p:pic>
        <p:nvPicPr>
          <p:cNvPr id="2050" name="Picture 2" descr="https://upload.wikimedia.org/wikipedia/commons/thumb/a/a5/Multithreaded_process.svg/220px-Multithreaded_process.svg.png">
            <a:extLst>
              <a:ext uri="{FF2B5EF4-FFF2-40B4-BE49-F238E27FC236}">
                <a16:creationId xmlns:a16="http://schemas.microsoft.com/office/drawing/2014/main" id="{1FB94A4B-763A-4A16-A5D0-04E432EA4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521" y="1195654"/>
            <a:ext cx="3827090" cy="361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07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8" grpId="0" animBg="1"/>
      <p:bldP spid="58" grpId="1" animBg="1"/>
      <p:bldP spid="5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1" name="矩形 50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1935444" y="393958"/>
            <a:ext cx="3705496" cy="592217"/>
            <a:chOff x="330188" y="329522"/>
            <a:chExt cx="3705496" cy="592217"/>
          </a:xfrm>
        </p:grpSpPr>
        <p:sp>
          <p:nvSpPr>
            <p:cNvPr id="53" name="TextBox 62"/>
            <p:cNvSpPr txBox="1"/>
            <p:nvPr/>
          </p:nvSpPr>
          <p:spPr>
            <a:xfrm>
              <a:off x="361533" y="660129"/>
              <a:ext cx="3674151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endParaRPr lang="en-US" altLang="zh-CN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330188" y="329522"/>
              <a:ext cx="297353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rgbClr val="1847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技术介绍</a:t>
              </a:r>
              <a:endParaRPr lang="en-US" altLang="zh-CN" sz="24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5" name="圆角矩形 54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86854" y="399268"/>
            <a:ext cx="6655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02</a:t>
            </a:r>
            <a:endParaRPr lang="zh-CN" altLang="en-US" sz="32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85F453-35A5-4CF2-8FC7-13B80E07FA7B}"/>
              </a:ext>
            </a:extLst>
          </p:cNvPr>
          <p:cNvSpPr txBox="1"/>
          <p:nvPr/>
        </p:nvSpPr>
        <p:spPr>
          <a:xfrm>
            <a:off x="1013791" y="1709531"/>
            <a:ext cx="2256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JSON</a:t>
            </a:r>
            <a:endParaRPr lang="zh-CN" alt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72B30D-3244-444B-8B2B-E745656BDED9}"/>
              </a:ext>
            </a:extLst>
          </p:cNvPr>
          <p:cNvSpPr txBox="1"/>
          <p:nvPr/>
        </p:nvSpPr>
        <p:spPr>
          <a:xfrm>
            <a:off x="944217" y="2892287"/>
            <a:ext cx="2325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为了方便多种格式信息的传递和处理，我们使用</a:t>
            </a:r>
            <a:r>
              <a:rPr lang="en-US" altLang="zh-CN" dirty="0"/>
              <a:t>JSON</a:t>
            </a:r>
            <a:r>
              <a:rPr lang="zh-CN" altLang="en-US" dirty="0"/>
              <a:t>格式与服务器传递部分数据</a:t>
            </a:r>
          </a:p>
        </p:txBody>
      </p:sp>
      <p:pic>
        <p:nvPicPr>
          <p:cNvPr id="3074" name="Picture 2" descr="âJSONâçå¾çæç´¢ç»æ">
            <a:extLst>
              <a:ext uri="{FF2B5EF4-FFF2-40B4-BE49-F238E27FC236}">
                <a16:creationId xmlns:a16="http://schemas.microsoft.com/office/drawing/2014/main" id="{366DBD8E-49E4-491D-A415-08E3F3C01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748" y="1426112"/>
            <a:ext cx="6001461" cy="3195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14D5FE-3ED2-4DDA-A319-04B88FB9F819}"/>
              </a:ext>
            </a:extLst>
          </p:cNvPr>
          <p:cNvSpPr txBox="1"/>
          <p:nvPr/>
        </p:nvSpPr>
        <p:spPr>
          <a:xfrm>
            <a:off x="5877338" y="5061632"/>
            <a:ext cx="4846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https://encrypted-tbn0.gstatic.com/images?q=tbn:ANd9GcTTd1Ggo2DQFHVJS1sONilGUavE9nrUU-GFxiK6ufZSGK53NGuD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219294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1" grpId="0" animBg="1"/>
      <p:bldP spid="51" grpId="1" animBg="1"/>
      <p:bldP spid="55" grpId="0" animBg="1"/>
      <p:bldP spid="55" grpId="1" animBg="1"/>
      <p:bldP spid="5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7CAC44C-9ABD-46A2-8E88-645DEC627BD9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蓝色扁平化报告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0rv3fj2s">
      <a:majorFont>
        <a:latin typeface="FZZhengHeiS-R-GB" panose="020F0302020204030204"/>
        <a:ea typeface="FZHei-B01S"/>
        <a:cs typeface=""/>
      </a:majorFont>
      <a:minorFont>
        <a:latin typeface="FZZhengHeiS-R-GB" panose="020F0502020204030204"/>
        <a:ea typeface="FZHei-B01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0rv3fj2s">
      <a:majorFont>
        <a:latin typeface="FZZhengHeiS-R-GB" panose="020F0302020204030204"/>
        <a:ea typeface="FZHei-B01S"/>
        <a:cs typeface=""/>
      </a:majorFont>
      <a:minorFont>
        <a:latin typeface="FZZhengHeiS-R-GB" panose="020F0502020204030204"/>
        <a:ea typeface="FZHei-B01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rgbClr val="FFFFFF"/>
            </a:gs>
            <a:gs pos="100000">
              <a:schemeClr val="bg1">
                <a:lumMod val="95000"/>
              </a:schemeClr>
            </a:gs>
          </a:gsLst>
          <a:lin ang="15000000" scaled="0"/>
        </a:gradFill>
        <a:ln w="25400"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</a:ln>
        <a:effectLst>
          <a:outerShdw blurRad="63500" sx="103000" sy="103000" algn="ctr" rotWithShape="0">
            <a:prstClr val="black">
              <a:alpha val="11000"/>
            </a:prstClr>
          </a:outerShdw>
        </a:effectLst>
      </a:spPr>
      <a:bodyPr rtlCol="0" anchor="ctr"/>
      <a:lstStyle>
        <a:defPPr algn="ctr">
          <a:defRPr dirty="0">
            <a:solidFill>
              <a:prstClr val="white"/>
            </a:solidFill>
            <a:latin typeface="方正黑体简体" panose="02010601030101010101" pitchFamily="2" charset="-122"/>
            <a:ea typeface="方正黑体简体" panose="02010601030101010101" pitchFamily="2" charset="-122"/>
            <a:cs typeface="+mn-ea"/>
            <a:sym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1410</TotalTime>
  <Words>495</Words>
  <Application>Microsoft Office PowerPoint</Application>
  <PresentationFormat>Widescreen</PresentationFormat>
  <Paragraphs>82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FZZhengHeiS-R-GB</vt:lpstr>
      <vt:lpstr>微软雅黑</vt:lpstr>
      <vt:lpstr>Arial</vt:lpstr>
      <vt:lpstr>Calibri</vt:lpstr>
      <vt:lpstr>Times New Roman</vt:lpstr>
      <vt:lpstr>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天予 余</cp:lastModifiedBy>
  <cp:revision>195</cp:revision>
  <dcterms:created xsi:type="dcterms:W3CDTF">2016-06-30T07:01:47Z</dcterms:created>
  <dcterms:modified xsi:type="dcterms:W3CDTF">2019-06-10T15:41:20Z</dcterms:modified>
</cp:coreProperties>
</file>