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30"/>
  </p:notesMasterIdLst>
  <p:sldIdLst>
    <p:sldId id="256" r:id="rId2"/>
    <p:sldId id="260" r:id="rId3"/>
    <p:sldId id="297" r:id="rId4"/>
    <p:sldId id="257" r:id="rId5"/>
    <p:sldId id="359" r:id="rId6"/>
    <p:sldId id="380" r:id="rId7"/>
    <p:sldId id="357" r:id="rId8"/>
    <p:sldId id="302" r:id="rId9"/>
    <p:sldId id="356" r:id="rId10"/>
    <p:sldId id="268" r:id="rId11"/>
    <p:sldId id="306" r:id="rId12"/>
    <p:sldId id="358" r:id="rId13"/>
    <p:sldId id="374" r:id="rId14"/>
    <p:sldId id="303" r:id="rId15"/>
    <p:sldId id="363" r:id="rId16"/>
    <p:sldId id="373" r:id="rId17"/>
    <p:sldId id="366" r:id="rId18"/>
    <p:sldId id="370" r:id="rId19"/>
    <p:sldId id="369" r:id="rId20"/>
    <p:sldId id="318" r:id="rId21"/>
    <p:sldId id="368" r:id="rId22"/>
    <p:sldId id="379" r:id="rId23"/>
    <p:sldId id="384" r:id="rId24"/>
    <p:sldId id="304" r:id="rId25"/>
    <p:sldId id="321" r:id="rId26"/>
    <p:sldId id="305" r:id="rId27"/>
    <p:sldId id="295" r:id="rId28"/>
    <p:sldId id="27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DCA6AEA3-6846-49BC-8FDE-C80ADCBD22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B7251C-6D03-4B44-844D-2621CBCEED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08" autoAdjust="0"/>
  </p:normalViewPr>
  <p:slideViewPr>
    <p:cSldViewPr snapToGrid="0">
      <p:cViewPr varScale="1">
        <p:scale>
          <a:sx n="104" d="100"/>
          <a:sy n="104" d="100"/>
        </p:scale>
        <p:origin x="66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A4376-2839-4FD5-A724-37FD4628D8AA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C3551FD0-94D0-41B8-8DDD-D2F746F322C7}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CD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 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1996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N=1,535 </a:t>
          </a:r>
          <a:b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1997-2013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N=315,145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65AF28-E83D-4290-B106-0FF390BAC92C}" type="parTrans" cxnId="{9FB39ACB-42F5-46FD-9C58-52A56ECC5339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D7452D-1BF5-4F73-A51C-3AAD599E012A}" type="sibTrans" cxnId="{9FB39ACB-42F5-46FD-9C58-52A56ECC5339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7C6505-971D-4734-A43B-C5E267BCCF70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First ID</a:t>
          </a:r>
          <a:b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排除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1996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年診斷</a:t>
          </a:r>
        </a:p>
      </dgm:t>
    </dgm:pt>
    <dgm:pt modelId="{8FFA592E-19AC-4970-AA4F-5AF95C70FAD3}" type="parTrans" cxnId="{19A328C7-13C5-4605-8720-7D5AA1841175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9CCE7-CFB1-4FEF-86A8-6B6BA3CF9428}" type="sibTrans" cxnId="{19A328C7-13C5-4605-8720-7D5AA1841175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45A051-CC89-46C5-95CA-A5E91886CEF6}">
      <dgm:prSet phldrT="[文字]" custT="1"/>
      <dgm:spPr>
        <a:solidFill>
          <a:schemeClr val="accent4"/>
        </a:solidFill>
      </dgm:spPr>
      <dgm:t>
        <a:bodyPr/>
        <a:lstStyle/>
        <a:p>
          <a:pPr>
            <a:spcAft>
              <a:spcPts val="0"/>
            </a:spcAft>
          </a:pP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新頭頸癌個案檔</a:t>
          </a:r>
          <a:endParaRPr lang="en-US" altLang="zh-TW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1997-2012 NEW H&amp;N Cancer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N=8,985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1B4574-9852-410F-83B5-78943BA30602}" type="parTrans" cxnId="{EC98C907-DAE6-4796-9C54-86A4EE555D54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671FD0-C506-442B-B5C1-9E06C6BD989F}" type="sibTrans" cxnId="{EC98C907-DAE6-4796-9C54-86A4EE555D54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870E6D-4AF1-4D05-9EB5-8FAF648E2BD4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zh-TW" sz="1600" b="0" baseline="300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FuncDay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as INDEX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FBF243-31C1-40A7-B83D-4F60A00F4EF1}" type="parTrans" cxnId="{484DE7B6-AF30-4FFB-89C5-F29F1EDED3CB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928B17-EF35-4455-8340-F22CBEB0B219}" type="sibTrans" cxnId="{484DE7B6-AF30-4FFB-89C5-F29F1EDED3CB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C6ED27-F917-4262-A442-ABB123481E6F}" type="pres">
      <dgm:prSet presAssocID="{51CA4376-2839-4FD5-A724-37FD4628D8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DB2719-8BD2-41C8-9D84-453B90D13BAB}" type="pres">
      <dgm:prSet presAssocID="{C3551FD0-94D0-41B8-8DDD-D2F746F322C7}" presName="hierRoot1" presStyleCnt="0">
        <dgm:presLayoutVars>
          <dgm:hierBranch val="init"/>
        </dgm:presLayoutVars>
      </dgm:prSet>
      <dgm:spPr/>
    </dgm:pt>
    <dgm:pt modelId="{319A41B0-1131-49F2-8D83-C4D84DD41613}" type="pres">
      <dgm:prSet presAssocID="{C3551FD0-94D0-41B8-8DDD-D2F746F322C7}" presName="rootComposite1" presStyleCnt="0"/>
      <dgm:spPr/>
    </dgm:pt>
    <dgm:pt modelId="{F8AA5FAB-46DA-432A-B04C-AD132182B4EA}" type="pres">
      <dgm:prSet presAssocID="{C3551FD0-94D0-41B8-8DDD-D2F746F322C7}" presName="rootText1" presStyleLbl="node0" presStyleIdx="0" presStyleCnt="1" custScaleX="147433" custScaleY="101023">
        <dgm:presLayoutVars>
          <dgm:chPref val="3"/>
        </dgm:presLayoutVars>
      </dgm:prSet>
      <dgm:spPr/>
    </dgm:pt>
    <dgm:pt modelId="{D26CEEF9-33B3-47AC-91B6-A85DEB89E9A5}" type="pres">
      <dgm:prSet presAssocID="{C3551FD0-94D0-41B8-8DDD-D2F746F322C7}" presName="rootConnector1" presStyleLbl="node1" presStyleIdx="0" presStyleCnt="0"/>
      <dgm:spPr/>
    </dgm:pt>
    <dgm:pt modelId="{A612FDC9-69B6-488C-8781-2753493D7EF9}" type="pres">
      <dgm:prSet presAssocID="{C3551FD0-94D0-41B8-8DDD-D2F746F322C7}" presName="hierChild2" presStyleCnt="0"/>
      <dgm:spPr/>
    </dgm:pt>
    <dgm:pt modelId="{3B1B5132-E89D-4866-AAC3-3B0BBE6B6F82}" type="pres">
      <dgm:prSet presAssocID="{B61B4574-9852-410F-83B5-78943BA30602}" presName="Name37" presStyleLbl="parChTrans1D2" presStyleIdx="0" presStyleCnt="3"/>
      <dgm:spPr/>
    </dgm:pt>
    <dgm:pt modelId="{7BDF91B3-6BA7-4189-A059-7C7FF9C1FD5C}" type="pres">
      <dgm:prSet presAssocID="{1845A051-CC89-46C5-95CA-A5E91886CEF6}" presName="hierRoot2" presStyleCnt="0">
        <dgm:presLayoutVars>
          <dgm:hierBranch val="init"/>
        </dgm:presLayoutVars>
      </dgm:prSet>
      <dgm:spPr/>
    </dgm:pt>
    <dgm:pt modelId="{5C0F6C66-8B77-43C4-802F-BF88A0F73ED1}" type="pres">
      <dgm:prSet presAssocID="{1845A051-CC89-46C5-95CA-A5E91886CEF6}" presName="rootComposite" presStyleCnt="0"/>
      <dgm:spPr/>
    </dgm:pt>
    <dgm:pt modelId="{9FE810C6-0D19-4160-97E2-53ACDAB624CA}" type="pres">
      <dgm:prSet presAssocID="{1845A051-CC89-46C5-95CA-A5E91886CEF6}" presName="rootText" presStyleLbl="node2" presStyleIdx="0" presStyleCnt="1" custScaleX="147433" custScaleY="117395">
        <dgm:presLayoutVars>
          <dgm:chPref val="3"/>
        </dgm:presLayoutVars>
      </dgm:prSet>
      <dgm:spPr/>
    </dgm:pt>
    <dgm:pt modelId="{90F43FDF-A5D4-4944-91F7-2FE504BD07F8}" type="pres">
      <dgm:prSet presAssocID="{1845A051-CC89-46C5-95CA-A5E91886CEF6}" presName="rootConnector" presStyleLbl="node2" presStyleIdx="0" presStyleCnt="1"/>
      <dgm:spPr/>
    </dgm:pt>
    <dgm:pt modelId="{34EE761B-0D42-4199-8FBF-77D5AC112884}" type="pres">
      <dgm:prSet presAssocID="{1845A051-CC89-46C5-95CA-A5E91886CEF6}" presName="hierChild4" presStyleCnt="0"/>
      <dgm:spPr/>
    </dgm:pt>
    <dgm:pt modelId="{56E26491-991E-4041-BB2B-9398EA3604B6}" type="pres">
      <dgm:prSet presAssocID="{1845A051-CC89-46C5-95CA-A5E91886CEF6}" presName="hierChild5" presStyleCnt="0"/>
      <dgm:spPr/>
    </dgm:pt>
    <dgm:pt modelId="{25073E58-7857-4F64-8680-7D5EA1FAE7B9}" type="pres">
      <dgm:prSet presAssocID="{C3551FD0-94D0-41B8-8DDD-D2F746F322C7}" presName="hierChild3" presStyleCnt="0"/>
      <dgm:spPr/>
    </dgm:pt>
    <dgm:pt modelId="{2957C46F-F618-4AA3-8FBE-57F1F2FB2159}" type="pres">
      <dgm:prSet presAssocID="{8FFA592E-19AC-4970-AA4F-5AF95C70FAD3}" presName="Name111" presStyleLbl="parChTrans1D2" presStyleIdx="1" presStyleCnt="3"/>
      <dgm:spPr/>
    </dgm:pt>
    <dgm:pt modelId="{9F57014D-50A5-4F41-BB97-7968C1E22D03}" type="pres">
      <dgm:prSet presAssocID="{EF7C6505-971D-4734-A43B-C5E267BCCF70}" presName="hierRoot3" presStyleCnt="0">
        <dgm:presLayoutVars>
          <dgm:hierBranch val="init"/>
        </dgm:presLayoutVars>
      </dgm:prSet>
      <dgm:spPr/>
    </dgm:pt>
    <dgm:pt modelId="{F85EE41F-1D74-4672-B065-7949540CF026}" type="pres">
      <dgm:prSet presAssocID="{EF7C6505-971D-4734-A43B-C5E267BCCF70}" presName="rootComposite3" presStyleCnt="0"/>
      <dgm:spPr/>
    </dgm:pt>
    <dgm:pt modelId="{2EAD7314-3C6E-426A-BED1-322B180FFB5E}" type="pres">
      <dgm:prSet presAssocID="{EF7C6505-971D-4734-A43B-C5E267BCCF70}" presName="rootText3" presStyleLbl="asst1" presStyleIdx="0" presStyleCnt="2">
        <dgm:presLayoutVars>
          <dgm:chPref val="3"/>
        </dgm:presLayoutVars>
      </dgm:prSet>
      <dgm:spPr/>
    </dgm:pt>
    <dgm:pt modelId="{42781E7B-15D9-4354-9615-9DBA571E3D5B}" type="pres">
      <dgm:prSet presAssocID="{EF7C6505-971D-4734-A43B-C5E267BCCF70}" presName="rootConnector3" presStyleLbl="asst1" presStyleIdx="0" presStyleCnt="2"/>
      <dgm:spPr/>
    </dgm:pt>
    <dgm:pt modelId="{A223AEFE-C275-4D45-9E14-E681E8DB81A5}" type="pres">
      <dgm:prSet presAssocID="{EF7C6505-971D-4734-A43B-C5E267BCCF70}" presName="hierChild6" presStyleCnt="0"/>
      <dgm:spPr/>
    </dgm:pt>
    <dgm:pt modelId="{88DD911E-BEA4-4DC0-AC0E-AD5FBA85BC69}" type="pres">
      <dgm:prSet presAssocID="{EF7C6505-971D-4734-A43B-C5E267BCCF70}" presName="hierChild7" presStyleCnt="0"/>
      <dgm:spPr/>
    </dgm:pt>
    <dgm:pt modelId="{8466511D-A6D1-47F7-805E-43E4A6066EBE}" type="pres">
      <dgm:prSet presAssocID="{99FBF243-31C1-40A7-B83D-4F60A00F4EF1}" presName="Name111" presStyleLbl="parChTrans1D2" presStyleIdx="2" presStyleCnt="3"/>
      <dgm:spPr/>
    </dgm:pt>
    <dgm:pt modelId="{AE92C60B-64A1-49BB-87E5-EC0A168366D9}" type="pres">
      <dgm:prSet presAssocID="{60870E6D-4AF1-4D05-9EB5-8FAF648E2BD4}" presName="hierRoot3" presStyleCnt="0">
        <dgm:presLayoutVars>
          <dgm:hierBranch val="init"/>
        </dgm:presLayoutVars>
      </dgm:prSet>
      <dgm:spPr/>
    </dgm:pt>
    <dgm:pt modelId="{C599C54D-145A-4552-ABFC-B311C25192B6}" type="pres">
      <dgm:prSet presAssocID="{60870E6D-4AF1-4D05-9EB5-8FAF648E2BD4}" presName="rootComposite3" presStyleCnt="0"/>
      <dgm:spPr/>
    </dgm:pt>
    <dgm:pt modelId="{E03FF3F2-7179-42D8-B9A4-4BCCA2803976}" type="pres">
      <dgm:prSet presAssocID="{60870E6D-4AF1-4D05-9EB5-8FAF648E2BD4}" presName="rootText3" presStyleLbl="asst1" presStyleIdx="1" presStyleCnt="2">
        <dgm:presLayoutVars>
          <dgm:chPref val="3"/>
        </dgm:presLayoutVars>
      </dgm:prSet>
      <dgm:spPr/>
    </dgm:pt>
    <dgm:pt modelId="{E09CFA8B-E072-4948-B4D5-D77F8F2477C0}" type="pres">
      <dgm:prSet presAssocID="{60870E6D-4AF1-4D05-9EB5-8FAF648E2BD4}" presName="rootConnector3" presStyleLbl="asst1" presStyleIdx="1" presStyleCnt="2"/>
      <dgm:spPr/>
    </dgm:pt>
    <dgm:pt modelId="{7756532D-FE2E-4082-B1B6-B360322B2FCF}" type="pres">
      <dgm:prSet presAssocID="{60870E6D-4AF1-4D05-9EB5-8FAF648E2BD4}" presName="hierChild6" presStyleCnt="0"/>
      <dgm:spPr/>
    </dgm:pt>
    <dgm:pt modelId="{9BAB313B-1DED-469C-9F20-8056448BE505}" type="pres">
      <dgm:prSet presAssocID="{60870E6D-4AF1-4D05-9EB5-8FAF648E2BD4}" presName="hierChild7" presStyleCnt="0"/>
      <dgm:spPr/>
    </dgm:pt>
  </dgm:ptLst>
  <dgm:cxnLst>
    <dgm:cxn modelId="{E1021500-99D5-4BAD-B8DF-3A22B4611A4F}" type="presOf" srcId="{1845A051-CC89-46C5-95CA-A5E91886CEF6}" destId="{90F43FDF-A5D4-4944-91F7-2FE504BD07F8}" srcOrd="1" destOrd="0" presId="urn:microsoft.com/office/officeart/2005/8/layout/orgChart1"/>
    <dgm:cxn modelId="{EC98C907-DAE6-4796-9C54-86A4EE555D54}" srcId="{C3551FD0-94D0-41B8-8DDD-D2F746F322C7}" destId="{1845A051-CC89-46C5-95CA-A5E91886CEF6}" srcOrd="2" destOrd="0" parTransId="{B61B4574-9852-410F-83B5-78943BA30602}" sibTransId="{F9671FD0-C506-442B-B5C1-9E06C6BD989F}"/>
    <dgm:cxn modelId="{EB18690E-CF6A-4DD6-95C2-76AE81FCC048}" type="presOf" srcId="{C3551FD0-94D0-41B8-8DDD-D2F746F322C7}" destId="{D26CEEF9-33B3-47AC-91B6-A85DEB89E9A5}" srcOrd="1" destOrd="0" presId="urn:microsoft.com/office/officeart/2005/8/layout/orgChart1"/>
    <dgm:cxn modelId="{82F74D1E-0489-426B-B924-8DF3BFEFB826}" type="presOf" srcId="{C3551FD0-94D0-41B8-8DDD-D2F746F322C7}" destId="{F8AA5FAB-46DA-432A-B04C-AD132182B4EA}" srcOrd="0" destOrd="0" presId="urn:microsoft.com/office/officeart/2005/8/layout/orgChart1"/>
    <dgm:cxn modelId="{064B3720-96C1-4356-A6EF-4BEB168903F6}" type="presOf" srcId="{8FFA592E-19AC-4970-AA4F-5AF95C70FAD3}" destId="{2957C46F-F618-4AA3-8FBE-57F1F2FB2159}" srcOrd="0" destOrd="0" presId="urn:microsoft.com/office/officeart/2005/8/layout/orgChart1"/>
    <dgm:cxn modelId="{B70E8E4D-F395-4141-9340-C0FAC751CC32}" type="presOf" srcId="{1845A051-CC89-46C5-95CA-A5E91886CEF6}" destId="{9FE810C6-0D19-4160-97E2-53ACDAB624CA}" srcOrd="0" destOrd="0" presId="urn:microsoft.com/office/officeart/2005/8/layout/orgChart1"/>
    <dgm:cxn modelId="{C5358E92-A4A1-45FC-92D1-939D916E32F3}" type="presOf" srcId="{EF7C6505-971D-4734-A43B-C5E267BCCF70}" destId="{2EAD7314-3C6E-426A-BED1-322B180FFB5E}" srcOrd="0" destOrd="0" presId="urn:microsoft.com/office/officeart/2005/8/layout/orgChart1"/>
    <dgm:cxn modelId="{F0CAC1A8-FE12-48D9-86D4-C4C99182DCEC}" type="presOf" srcId="{EF7C6505-971D-4734-A43B-C5E267BCCF70}" destId="{42781E7B-15D9-4354-9615-9DBA571E3D5B}" srcOrd="1" destOrd="0" presId="urn:microsoft.com/office/officeart/2005/8/layout/orgChart1"/>
    <dgm:cxn modelId="{4C0AC3B4-66A0-4049-858B-811FD118FCD1}" type="presOf" srcId="{60870E6D-4AF1-4D05-9EB5-8FAF648E2BD4}" destId="{E03FF3F2-7179-42D8-B9A4-4BCCA2803976}" srcOrd="0" destOrd="0" presId="urn:microsoft.com/office/officeart/2005/8/layout/orgChart1"/>
    <dgm:cxn modelId="{68E2CBB5-0B84-469C-810F-39B600A3E802}" type="presOf" srcId="{99FBF243-31C1-40A7-B83D-4F60A00F4EF1}" destId="{8466511D-A6D1-47F7-805E-43E4A6066EBE}" srcOrd="0" destOrd="0" presId="urn:microsoft.com/office/officeart/2005/8/layout/orgChart1"/>
    <dgm:cxn modelId="{484DE7B6-AF30-4FFB-89C5-F29F1EDED3CB}" srcId="{C3551FD0-94D0-41B8-8DDD-D2F746F322C7}" destId="{60870E6D-4AF1-4D05-9EB5-8FAF648E2BD4}" srcOrd="1" destOrd="0" parTransId="{99FBF243-31C1-40A7-B83D-4F60A00F4EF1}" sibTransId="{AE928B17-EF35-4455-8340-F22CBEB0B219}"/>
    <dgm:cxn modelId="{137799BB-D42A-447F-98D8-23A50E7C7289}" type="presOf" srcId="{60870E6D-4AF1-4D05-9EB5-8FAF648E2BD4}" destId="{E09CFA8B-E072-4948-B4D5-D77F8F2477C0}" srcOrd="1" destOrd="0" presId="urn:microsoft.com/office/officeart/2005/8/layout/orgChart1"/>
    <dgm:cxn modelId="{19A328C7-13C5-4605-8720-7D5AA1841175}" srcId="{C3551FD0-94D0-41B8-8DDD-D2F746F322C7}" destId="{EF7C6505-971D-4734-A43B-C5E267BCCF70}" srcOrd="0" destOrd="0" parTransId="{8FFA592E-19AC-4970-AA4F-5AF95C70FAD3}" sibTransId="{FDD9CCE7-CFB1-4FEF-86A8-6B6BA3CF9428}"/>
    <dgm:cxn modelId="{ED535ECA-3839-4490-91F5-908E39960109}" type="presOf" srcId="{B61B4574-9852-410F-83B5-78943BA30602}" destId="{3B1B5132-E89D-4866-AAC3-3B0BBE6B6F82}" srcOrd="0" destOrd="0" presId="urn:microsoft.com/office/officeart/2005/8/layout/orgChart1"/>
    <dgm:cxn modelId="{9FB39ACB-42F5-46FD-9C58-52A56ECC5339}" srcId="{51CA4376-2839-4FD5-A724-37FD4628D8AA}" destId="{C3551FD0-94D0-41B8-8DDD-D2F746F322C7}" srcOrd="0" destOrd="0" parTransId="{DD65AF28-E83D-4290-B106-0FF390BAC92C}" sibTransId="{B1D7452D-1BF5-4F73-A51C-3AAD599E012A}"/>
    <dgm:cxn modelId="{05805BEC-6FC9-4A00-8019-4EF66046D25C}" type="presOf" srcId="{51CA4376-2839-4FD5-A724-37FD4628D8AA}" destId="{B7C6ED27-F917-4262-A442-ABB123481E6F}" srcOrd="0" destOrd="0" presId="urn:microsoft.com/office/officeart/2005/8/layout/orgChart1"/>
    <dgm:cxn modelId="{DAF35AF1-9AA3-467A-9230-0453AFFE26B3}" type="presParOf" srcId="{B7C6ED27-F917-4262-A442-ABB123481E6F}" destId="{71DB2719-8BD2-41C8-9D84-453B90D13BAB}" srcOrd="0" destOrd="0" presId="urn:microsoft.com/office/officeart/2005/8/layout/orgChart1"/>
    <dgm:cxn modelId="{8B7B08B1-F7DF-4849-B01D-ED10B62E6BB5}" type="presParOf" srcId="{71DB2719-8BD2-41C8-9D84-453B90D13BAB}" destId="{319A41B0-1131-49F2-8D83-C4D84DD41613}" srcOrd="0" destOrd="0" presId="urn:microsoft.com/office/officeart/2005/8/layout/orgChart1"/>
    <dgm:cxn modelId="{2A9C2380-A438-46BC-8DD1-10C374C54F05}" type="presParOf" srcId="{319A41B0-1131-49F2-8D83-C4D84DD41613}" destId="{F8AA5FAB-46DA-432A-B04C-AD132182B4EA}" srcOrd="0" destOrd="0" presId="urn:microsoft.com/office/officeart/2005/8/layout/orgChart1"/>
    <dgm:cxn modelId="{0FA90626-DD66-4931-B292-11395872DE23}" type="presParOf" srcId="{319A41B0-1131-49F2-8D83-C4D84DD41613}" destId="{D26CEEF9-33B3-47AC-91B6-A85DEB89E9A5}" srcOrd="1" destOrd="0" presId="urn:microsoft.com/office/officeart/2005/8/layout/orgChart1"/>
    <dgm:cxn modelId="{6F9E2AAB-970D-41AA-8660-6FD209C0F4C6}" type="presParOf" srcId="{71DB2719-8BD2-41C8-9D84-453B90D13BAB}" destId="{A612FDC9-69B6-488C-8781-2753493D7EF9}" srcOrd="1" destOrd="0" presId="urn:microsoft.com/office/officeart/2005/8/layout/orgChart1"/>
    <dgm:cxn modelId="{ECAC9BF6-9A77-43BC-B260-92B3350F35C8}" type="presParOf" srcId="{A612FDC9-69B6-488C-8781-2753493D7EF9}" destId="{3B1B5132-E89D-4866-AAC3-3B0BBE6B6F82}" srcOrd="0" destOrd="0" presId="urn:microsoft.com/office/officeart/2005/8/layout/orgChart1"/>
    <dgm:cxn modelId="{6D573E19-8D70-45FE-9F46-040B2AF1CEEE}" type="presParOf" srcId="{A612FDC9-69B6-488C-8781-2753493D7EF9}" destId="{7BDF91B3-6BA7-4189-A059-7C7FF9C1FD5C}" srcOrd="1" destOrd="0" presId="urn:microsoft.com/office/officeart/2005/8/layout/orgChart1"/>
    <dgm:cxn modelId="{81E334A0-254C-4C3A-BECB-A574FEAD774C}" type="presParOf" srcId="{7BDF91B3-6BA7-4189-A059-7C7FF9C1FD5C}" destId="{5C0F6C66-8B77-43C4-802F-BF88A0F73ED1}" srcOrd="0" destOrd="0" presId="urn:microsoft.com/office/officeart/2005/8/layout/orgChart1"/>
    <dgm:cxn modelId="{8FD29CC7-8F46-44C7-9C53-88D7CA97BC9C}" type="presParOf" srcId="{5C0F6C66-8B77-43C4-802F-BF88A0F73ED1}" destId="{9FE810C6-0D19-4160-97E2-53ACDAB624CA}" srcOrd="0" destOrd="0" presId="urn:microsoft.com/office/officeart/2005/8/layout/orgChart1"/>
    <dgm:cxn modelId="{343E32A6-1150-4E36-A9C8-0DE375F31291}" type="presParOf" srcId="{5C0F6C66-8B77-43C4-802F-BF88A0F73ED1}" destId="{90F43FDF-A5D4-4944-91F7-2FE504BD07F8}" srcOrd="1" destOrd="0" presId="urn:microsoft.com/office/officeart/2005/8/layout/orgChart1"/>
    <dgm:cxn modelId="{0CC2D261-AF87-4119-895A-B85B9D076AD1}" type="presParOf" srcId="{7BDF91B3-6BA7-4189-A059-7C7FF9C1FD5C}" destId="{34EE761B-0D42-4199-8FBF-77D5AC112884}" srcOrd="1" destOrd="0" presId="urn:microsoft.com/office/officeart/2005/8/layout/orgChart1"/>
    <dgm:cxn modelId="{18EA1559-D294-4901-A07E-3F8FB1DFCE2D}" type="presParOf" srcId="{7BDF91B3-6BA7-4189-A059-7C7FF9C1FD5C}" destId="{56E26491-991E-4041-BB2B-9398EA3604B6}" srcOrd="2" destOrd="0" presId="urn:microsoft.com/office/officeart/2005/8/layout/orgChart1"/>
    <dgm:cxn modelId="{E7284F07-1A10-4B99-895A-EE3EE4A917F9}" type="presParOf" srcId="{71DB2719-8BD2-41C8-9D84-453B90D13BAB}" destId="{25073E58-7857-4F64-8680-7D5EA1FAE7B9}" srcOrd="2" destOrd="0" presId="urn:microsoft.com/office/officeart/2005/8/layout/orgChart1"/>
    <dgm:cxn modelId="{F5A673EE-6FD1-498A-80E5-8F5F527222A4}" type="presParOf" srcId="{25073E58-7857-4F64-8680-7D5EA1FAE7B9}" destId="{2957C46F-F618-4AA3-8FBE-57F1F2FB2159}" srcOrd="0" destOrd="0" presId="urn:microsoft.com/office/officeart/2005/8/layout/orgChart1"/>
    <dgm:cxn modelId="{100DA797-53AF-49EF-AD7D-E83838E23EC6}" type="presParOf" srcId="{25073E58-7857-4F64-8680-7D5EA1FAE7B9}" destId="{9F57014D-50A5-4F41-BB97-7968C1E22D03}" srcOrd="1" destOrd="0" presId="urn:microsoft.com/office/officeart/2005/8/layout/orgChart1"/>
    <dgm:cxn modelId="{CCAD8929-EFE2-4E14-B488-76704637C4CB}" type="presParOf" srcId="{9F57014D-50A5-4F41-BB97-7968C1E22D03}" destId="{F85EE41F-1D74-4672-B065-7949540CF026}" srcOrd="0" destOrd="0" presId="urn:microsoft.com/office/officeart/2005/8/layout/orgChart1"/>
    <dgm:cxn modelId="{0EEF888E-4F22-466C-8CB5-10B1C2A49A65}" type="presParOf" srcId="{F85EE41F-1D74-4672-B065-7949540CF026}" destId="{2EAD7314-3C6E-426A-BED1-322B180FFB5E}" srcOrd="0" destOrd="0" presId="urn:microsoft.com/office/officeart/2005/8/layout/orgChart1"/>
    <dgm:cxn modelId="{338973C5-F556-469A-BA9E-D454A1C87343}" type="presParOf" srcId="{F85EE41F-1D74-4672-B065-7949540CF026}" destId="{42781E7B-15D9-4354-9615-9DBA571E3D5B}" srcOrd="1" destOrd="0" presId="urn:microsoft.com/office/officeart/2005/8/layout/orgChart1"/>
    <dgm:cxn modelId="{6D287FD2-370F-42A6-96A4-451EFC6022BE}" type="presParOf" srcId="{9F57014D-50A5-4F41-BB97-7968C1E22D03}" destId="{A223AEFE-C275-4D45-9E14-E681E8DB81A5}" srcOrd="1" destOrd="0" presId="urn:microsoft.com/office/officeart/2005/8/layout/orgChart1"/>
    <dgm:cxn modelId="{69801393-E84D-458A-9679-412C0A48ABE7}" type="presParOf" srcId="{9F57014D-50A5-4F41-BB97-7968C1E22D03}" destId="{88DD911E-BEA4-4DC0-AC0E-AD5FBA85BC69}" srcOrd="2" destOrd="0" presId="urn:microsoft.com/office/officeart/2005/8/layout/orgChart1"/>
    <dgm:cxn modelId="{A8EA8E3D-10DB-4219-9AC3-C8306C938192}" type="presParOf" srcId="{25073E58-7857-4F64-8680-7D5EA1FAE7B9}" destId="{8466511D-A6D1-47F7-805E-43E4A6066EBE}" srcOrd="2" destOrd="0" presId="urn:microsoft.com/office/officeart/2005/8/layout/orgChart1"/>
    <dgm:cxn modelId="{AB63E0FD-BA99-4352-B7D0-BBB02CAD44D3}" type="presParOf" srcId="{25073E58-7857-4F64-8680-7D5EA1FAE7B9}" destId="{AE92C60B-64A1-49BB-87E5-EC0A168366D9}" srcOrd="3" destOrd="0" presId="urn:microsoft.com/office/officeart/2005/8/layout/orgChart1"/>
    <dgm:cxn modelId="{BD347A1E-BBF0-4126-BAB3-A7B609EBFF11}" type="presParOf" srcId="{AE92C60B-64A1-49BB-87E5-EC0A168366D9}" destId="{C599C54D-145A-4552-ABFC-B311C25192B6}" srcOrd="0" destOrd="0" presId="urn:microsoft.com/office/officeart/2005/8/layout/orgChart1"/>
    <dgm:cxn modelId="{4C7B0374-BB3F-404A-822C-A490CAC9EC19}" type="presParOf" srcId="{C599C54D-145A-4552-ABFC-B311C25192B6}" destId="{E03FF3F2-7179-42D8-B9A4-4BCCA2803976}" srcOrd="0" destOrd="0" presId="urn:microsoft.com/office/officeart/2005/8/layout/orgChart1"/>
    <dgm:cxn modelId="{FFDF5160-0615-4EDA-85BC-77F4C17DA84F}" type="presParOf" srcId="{C599C54D-145A-4552-ABFC-B311C25192B6}" destId="{E09CFA8B-E072-4948-B4D5-D77F8F2477C0}" srcOrd="1" destOrd="0" presId="urn:microsoft.com/office/officeart/2005/8/layout/orgChart1"/>
    <dgm:cxn modelId="{744184F0-4AEE-42B5-BC7D-39DE5CB0FC09}" type="presParOf" srcId="{AE92C60B-64A1-49BB-87E5-EC0A168366D9}" destId="{7756532D-FE2E-4082-B1B6-B360322B2FCF}" srcOrd="1" destOrd="0" presId="urn:microsoft.com/office/officeart/2005/8/layout/orgChart1"/>
    <dgm:cxn modelId="{3D087C33-B1AF-4D59-B2AD-00EAFB23419A}" type="presParOf" srcId="{AE92C60B-64A1-49BB-87E5-EC0A168366D9}" destId="{9BAB313B-1DED-469C-9F20-8056448BE5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019E9-3ABA-4759-BE39-1E30DE4E3257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ED8443F0-0A78-4903-AF62-6CBDADFD565E}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CD 1996-2012 N=2,708,929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4E56C3-C3B0-41FF-A789-A7FF18BE4737}" type="parTrans" cxnId="{E9C02EA9-EFBC-4AB9-82E1-F8CA8A4331F1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A12E0-D655-4B31-8CA2-16EE171BF6FA}" type="sibTrans" cxnId="{E9C02EA9-EFBC-4AB9-82E1-F8CA8A4331F1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CDCDC9-17D7-47AE-8834-82DE31EE242C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zh-TW" sz="1600" b="0" baseline="300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FuncDay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as </a:t>
          </a:r>
          <a:r>
            <a:rPr lang="en-US" altLang="zh-TW" sz="1600" b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Brain_INDEX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6CB88A-691A-4574-9C29-F0949A7145F9}" type="parTrans" cxnId="{6F788241-FD00-43A0-8CA8-C560B4688C01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AAF2CD-4F7A-40D6-832B-92909D1ECAFA}" type="sibTrans" cxnId="{6F788241-FD00-43A0-8CA8-C560B4688C01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49E7E3-5C60-4C74-9214-1414FC380772}">
      <dgm:prSet phldrT="[文字]" custT="1"/>
      <dgm:spPr>
        <a:solidFill>
          <a:schemeClr val="accent4"/>
        </a:solidFill>
      </dgm:spPr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CVA N=838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83FE1C-8B8A-4EC9-9302-B994CD61DA32}" type="parTrans" cxnId="{846C1BE6-59C0-4A4C-A745-895D0635C527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8D0B33-9328-4699-8F2F-035947A8C6CC}" type="sibTrans" cxnId="{846C1BE6-59C0-4A4C-A745-895D0635C527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B1BB55-96CC-46C5-B0E6-C30A9F88AB4C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INDEX &lt; </a:t>
          </a:r>
          <a:r>
            <a:rPr lang="en-US" altLang="zh-TW" sz="1600" b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Brain_INDEX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7DED9F-90EA-489C-97D1-5EB72FD8DF97}" type="parTrans" cxnId="{9FA9761D-81FA-4579-9DE7-977DAAD020F6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F90993-FBB0-4479-AC2A-91C759699166}" type="sibTrans" cxnId="{9FA9761D-81FA-4579-9DE7-977DAAD020F6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3B292D-66BC-4C35-B0B6-40384C8F2367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A.ID=B.ID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F5FE79-C721-479B-97F9-98D24019FBF1}" type="parTrans" cxnId="{B4503533-24B6-4D06-A296-43622D6C4ACE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876727-FD11-4E0C-B7F2-95E919726B99}" type="sibTrans" cxnId="{B4503533-24B6-4D06-A296-43622D6C4ACE}">
      <dgm:prSet/>
      <dgm:spPr/>
      <dgm:t>
        <a:bodyPr/>
        <a:lstStyle/>
        <a:p>
          <a:endParaRPr lang="zh-TW" altLang="en-US" sz="1600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D9DC12-F50E-4B94-9FCC-2EF1CB696222}" type="asst">
      <dgm:prSet phldrT="[文字]" custT="1"/>
      <dgm:spPr/>
      <dgm:t>
        <a:bodyPr/>
        <a:lstStyle/>
        <a:p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First</a:t>
          </a:r>
          <a:r>
            <a: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ID</a:t>
          </a:r>
          <a:endParaRPr lang="zh-TW" altLang="en-US" sz="16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2B41AA-9E2D-4E50-8F55-3C12ABA29FE1}" type="parTrans" cxnId="{57EF5518-1583-406F-B516-F472BDA4A2AF}">
      <dgm:prSet/>
      <dgm:spPr/>
      <dgm:t>
        <a:bodyPr/>
        <a:lstStyle/>
        <a:p>
          <a:endParaRPr lang="zh-TW" altLang="en-US"/>
        </a:p>
      </dgm:t>
    </dgm:pt>
    <dgm:pt modelId="{D858A43B-A3EC-4BF9-9229-39C465CD5EA2}" type="sibTrans" cxnId="{57EF5518-1583-406F-B516-F472BDA4A2AF}">
      <dgm:prSet/>
      <dgm:spPr/>
      <dgm:t>
        <a:bodyPr/>
        <a:lstStyle/>
        <a:p>
          <a:endParaRPr lang="zh-TW" altLang="en-US"/>
        </a:p>
      </dgm:t>
    </dgm:pt>
    <dgm:pt modelId="{9809934A-0638-4945-8273-9ABC426F58B5}" type="pres">
      <dgm:prSet presAssocID="{2F8019E9-3ABA-4759-BE39-1E30DE4E3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39552F-8488-4F17-B215-1D813E05BC5E}" type="pres">
      <dgm:prSet presAssocID="{ED8443F0-0A78-4903-AF62-6CBDADFD565E}" presName="hierRoot1" presStyleCnt="0">
        <dgm:presLayoutVars>
          <dgm:hierBranch val="init"/>
        </dgm:presLayoutVars>
      </dgm:prSet>
      <dgm:spPr/>
    </dgm:pt>
    <dgm:pt modelId="{B019FD7E-6AE6-42A2-A8DE-C8C8F19788EE}" type="pres">
      <dgm:prSet presAssocID="{ED8443F0-0A78-4903-AF62-6CBDADFD565E}" presName="rootComposite1" presStyleCnt="0"/>
      <dgm:spPr/>
    </dgm:pt>
    <dgm:pt modelId="{226688DC-3523-48E6-9BC0-92AAAE09F2B1}" type="pres">
      <dgm:prSet presAssocID="{ED8443F0-0A78-4903-AF62-6CBDADFD565E}" presName="rootText1" presStyleLbl="node0" presStyleIdx="0" presStyleCnt="1">
        <dgm:presLayoutVars>
          <dgm:chPref val="3"/>
        </dgm:presLayoutVars>
      </dgm:prSet>
      <dgm:spPr/>
    </dgm:pt>
    <dgm:pt modelId="{E1F40D2B-463F-45A1-916F-14B816CC193F}" type="pres">
      <dgm:prSet presAssocID="{ED8443F0-0A78-4903-AF62-6CBDADFD565E}" presName="rootConnector1" presStyleLbl="node1" presStyleIdx="0" presStyleCnt="0"/>
      <dgm:spPr/>
    </dgm:pt>
    <dgm:pt modelId="{636670EF-F262-44C3-9E82-A7B79FC0C03E}" type="pres">
      <dgm:prSet presAssocID="{ED8443F0-0A78-4903-AF62-6CBDADFD565E}" presName="hierChild2" presStyleCnt="0"/>
      <dgm:spPr/>
    </dgm:pt>
    <dgm:pt modelId="{3A743261-676A-4125-A564-CC9594C3EF02}" type="pres">
      <dgm:prSet presAssocID="{C283FE1C-8B8A-4EC9-9302-B994CD61DA32}" presName="Name37" presStyleLbl="parChTrans1D2" presStyleIdx="0" presStyleCnt="5"/>
      <dgm:spPr/>
    </dgm:pt>
    <dgm:pt modelId="{EFCE5525-574F-4BDE-B892-C8560F5678B1}" type="pres">
      <dgm:prSet presAssocID="{2349E7E3-5C60-4C74-9214-1414FC380772}" presName="hierRoot2" presStyleCnt="0">
        <dgm:presLayoutVars>
          <dgm:hierBranch val="init"/>
        </dgm:presLayoutVars>
      </dgm:prSet>
      <dgm:spPr/>
    </dgm:pt>
    <dgm:pt modelId="{48194917-3546-4835-A5E9-71E408A9D968}" type="pres">
      <dgm:prSet presAssocID="{2349E7E3-5C60-4C74-9214-1414FC380772}" presName="rootComposite" presStyleCnt="0"/>
      <dgm:spPr/>
    </dgm:pt>
    <dgm:pt modelId="{CCA648CA-B97C-4DB0-8CAB-ACE46901F8E1}" type="pres">
      <dgm:prSet presAssocID="{2349E7E3-5C60-4C74-9214-1414FC380772}" presName="rootText" presStyleLbl="node2" presStyleIdx="0" presStyleCnt="1" custLinFactNeighborY="-17082">
        <dgm:presLayoutVars>
          <dgm:chPref val="3"/>
        </dgm:presLayoutVars>
      </dgm:prSet>
      <dgm:spPr/>
    </dgm:pt>
    <dgm:pt modelId="{B94763C7-DB5B-4D17-97F0-245E96F78337}" type="pres">
      <dgm:prSet presAssocID="{2349E7E3-5C60-4C74-9214-1414FC380772}" presName="rootConnector" presStyleLbl="node2" presStyleIdx="0" presStyleCnt="1"/>
      <dgm:spPr/>
    </dgm:pt>
    <dgm:pt modelId="{131619FA-F06B-4764-BE49-257AF076483C}" type="pres">
      <dgm:prSet presAssocID="{2349E7E3-5C60-4C74-9214-1414FC380772}" presName="hierChild4" presStyleCnt="0"/>
      <dgm:spPr/>
    </dgm:pt>
    <dgm:pt modelId="{74537C17-9E70-47B0-B59F-9476FB618588}" type="pres">
      <dgm:prSet presAssocID="{2349E7E3-5C60-4C74-9214-1414FC380772}" presName="hierChild5" presStyleCnt="0"/>
      <dgm:spPr/>
    </dgm:pt>
    <dgm:pt modelId="{2F0F1652-9CD1-4418-9D96-FB4C4060AFFA}" type="pres">
      <dgm:prSet presAssocID="{ED8443F0-0A78-4903-AF62-6CBDADFD565E}" presName="hierChild3" presStyleCnt="0"/>
      <dgm:spPr/>
    </dgm:pt>
    <dgm:pt modelId="{3C3959DD-B8F2-4537-85BE-DAF4301DE898}" type="pres">
      <dgm:prSet presAssocID="{696CB88A-691A-4574-9C29-F0949A7145F9}" presName="Name111" presStyleLbl="parChTrans1D2" presStyleIdx="1" presStyleCnt="5"/>
      <dgm:spPr/>
    </dgm:pt>
    <dgm:pt modelId="{42320B86-E3C0-48AB-835A-90093AF285D3}" type="pres">
      <dgm:prSet presAssocID="{EBCDCDC9-17D7-47AE-8834-82DE31EE242C}" presName="hierRoot3" presStyleCnt="0">
        <dgm:presLayoutVars>
          <dgm:hierBranch val="init"/>
        </dgm:presLayoutVars>
      </dgm:prSet>
      <dgm:spPr/>
    </dgm:pt>
    <dgm:pt modelId="{9EA51B50-266B-4D88-9433-C1BD3B6FC3F0}" type="pres">
      <dgm:prSet presAssocID="{EBCDCDC9-17D7-47AE-8834-82DE31EE242C}" presName="rootComposite3" presStyleCnt="0"/>
      <dgm:spPr/>
    </dgm:pt>
    <dgm:pt modelId="{FF483051-B567-4E83-BF44-FF296D1EC402}" type="pres">
      <dgm:prSet presAssocID="{EBCDCDC9-17D7-47AE-8834-82DE31EE242C}" presName="rootText3" presStyleLbl="asst1" presStyleIdx="0" presStyleCnt="4">
        <dgm:presLayoutVars>
          <dgm:chPref val="3"/>
        </dgm:presLayoutVars>
      </dgm:prSet>
      <dgm:spPr/>
    </dgm:pt>
    <dgm:pt modelId="{DAF3051E-935D-4F1D-BC69-A812284CC00A}" type="pres">
      <dgm:prSet presAssocID="{EBCDCDC9-17D7-47AE-8834-82DE31EE242C}" presName="rootConnector3" presStyleLbl="asst1" presStyleIdx="0" presStyleCnt="4"/>
      <dgm:spPr/>
    </dgm:pt>
    <dgm:pt modelId="{669C6815-F851-4871-A5E4-2C1B349B279E}" type="pres">
      <dgm:prSet presAssocID="{EBCDCDC9-17D7-47AE-8834-82DE31EE242C}" presName="hierChild6" presStyleCnt="0"/>
      <dgm:spPr/>
    </dgm:pt>
    <dgm:pt modelId="{AFE61DCC-2131-42B8-9CCE-16C00B962B4D}" type="pres">
      <dgm:prSet presAssocID="{EBCDCDC9-17D7-47AE-8834-82DE31EE242C}" presName="hierChild7" presStyleCnt="0"/>
      <dgm:spPr/>
    </dgm:pt>
    <dgm:pt modelId="{2D7EF69A-1562-46F1-883C-D876C7BFA10A}" type="pres">
      <dgm:prSet presAssocID="{BFF5FE79-C721-479B-97F9-98D24019FBF1}" presName="Name111" presStyleLbl="parChTrans1D2" presStyleIdx="2" presStyleCnt="5"/>
      <dgm:spPr/>
    </dgm:pt>
    <dgm:pt modelId="{6C4B4DCB-0FE8-470C-88D5-BA5171F3AC43}" type="pres">
      <dgm:prSet presAssocID="{993B292D-66BC-4C35-B0B6-40384C8F2367}" presName="hierRoot3" presStyleCnt="0">
        <dgm:presLayoutVars>
          <dgm:hierBranch val="init"/>
        </dgm:presLayoutVars>
      </dgm:prSet>
      <dgm:spPr/>
    </dgm:pt>
    <dgm:pt modelId="{635059F0-8782-4E65-90FB-0C1C9123257F}" type="pres">
      <dgm:prSet presAssocID="{993B292D-66BC-4C35-B0B6-40384C8F2367}" presName="rootComposite3" presStyleCnt="0"/>
      <dgm:spPr/>
    </dgm:pt>
    <dgm:pt modelId="{56271E2A-143C-48A6-81E3-E31D84E90509}" type="pres">
      <dgm:prSet presAssocID="{993B292D-66BC-4C35-B0B6-40384C8F2367}" presName="rootText3" presStyleLbl="asst1" presStyleIdx="1" presStyleCnt="4">
        <dgm:presLayoutVars>
          <dgm:chPref val="3"/>
        </dgm:presLayoutVars>
      </dgm:prSet>
      <dgm:spPr/>
    </dgm:pt>
    <dgm:pt modelId="{3C03E765-EC0A-462C-B084-8C7BCED14105}" type="pres">
      <dgm:prSet presAssocID="{993B292D-66BC-4C35-B0B6-40384C8F2367}" presName="rootConnector3" presStyleLbl="asst1" presStyleIdx="1" presStyleCnt="4"/>
      <dgm:spPr/>
    </dgm:pt>
    <dgm:pt modelId="{EAE9287C-441F-4E0D-AE20-557C391C2D6D}" type="pres">
      <dgm:prSet presAssocID="{993B292D-66BC-4C35-B0B6-40384C8F2367}" presName="hierChild6" presStyleCnt="0"/>
      <dgm:spPr/>
    </dgm:pt>
    <dgm:pt modelId="{01A0324D-2F08-405E-8AA4-F4141F3CD4B9}" type="pres">
      <dgm:prSet presAssocID="{993B292D-66BC-4C35-B0B6-40384C8F2367}" presName="hierChild7" presStyleCnt="0"/>
      <dgm:spPr/>
    </dgm:pt>
    <dgm:pt modelId="{44F22029-1EE3-4E43-988F-AAE4A9DAE89F}" type="pres">
      <dgm:prSet presAssocID="{F17DED9F-90EA-489C-97D1-5EB72FD8DF97}" presName="Name111" presStyleLbl="parChTrans1D2" presStyleIdx="3" presStyleCnt="5"/>
      <dgm:spPr/>
    </dgm:pt>
    <dgm:pt modelId="{AABE9820-637E-4A8D-AD1D-470C37E44E2B}" type="pres">
      <dgm:prSet presAssocID="{12B1BB55-96CC-46C5-B0E6-C30A9F88AB4C}" presName="hierRoot3" presStyleCnt="0">
        <dgm:presLayoutVars>
          <dgm:hierBranch val="init"/>
        </dgm:presLayoutVars>
      </dgm:prSet>
      <dgm:spPr/>
    </dgm:pt>
    <dgm:pt modelId="{CD15C34A-0506-4C02-9E44-CD9FA8B3C225}" type="pres">
      <dgm:prSet presAssocID="{12B1BB55-96CC-46C5-B0E6-C30A9F88AB4C}" presName="rootComposite3" presStyleCnt="0"/>
      <dgm:spPr/>
    </dgm:pt>
    <dgm:pt modelId="{D3C68B56-BBE4-46FF-B343-7A24627C261D}" type="pres">
      <dgm:prSet presAssocID="{12B1BB55-96CC-46C5-B0E6-C30A9F88AB4C}" presName="rootText3" presStyleLbl="asst1" presStyleIdx="2" presStyleCnt="4">
        <dgm:presLayoutVars>
          <dgm:chPref val="3"/>
        </dgm:presLayoutVars>
      </dgm:prSet>
      <dgm:spPr/>
    </dgm:pt>
    <dgm:pt modelId="{432938C1-987B-454A-A6F4-4DAD02AF52A5}" type="pres">
      <dgm:prSet presAssocID="{12B1BB55-96CC-46C5-B0E6-C30A9F88AB4C}" presName="rootConnector3" presStyleLbl="asst1" presStyleIdx="2" presStyleCnt="4"/>
      <dgm:spPr/>
    </dgm:pt>
    <dgm:pt modelId="{46BC65E1-E4B3-47F7-B6D6-FA7E090322E7}" type="pres">
      <dgm:prSet presAssocID="{12B1BB55-96CC-46C5-B0E6-C30A9F88AB4C}" presName="hierChild6" presStyleCnt="0"/>
      <dgm:spPr/>
    </dgm:pt>
    <dgm:pt modelId="{8B908EEA-4565-4373-BD10-C6A424491F3A}" type="pres">
      <dgm:prSet presAssocID="{12B1BB55-96CC-46C5-B0E6-C30A9F88AB4C}" presName="hierChild7" presStyleCnt="0"/>
      <dgm:spPr/>
    </dgm:pt>
    <dgm:pt modelId="{6124CFA0-8271-4E8D-B009-429EE2DE0347}" type="pres">
      <dgm:prSet presAssocID="{872B41AA-9E2D-4E50-8F55-3C12ABA29FE1}" presName="Name111" presStyleLbl="parChTrans1D2" presStyleIdx="4" presStyleCnt="5"/>
      <dgm:spPr/>
    </dgm:pt>
    <dgm:pt modelId="{D24D5E41-C926-4A37-B698-3B6960985297}" type="pres">
      <dgm:prSet presAssocID="{A3D9DC12-F50E-4B94-9FCC-2EF1CB696222}" presName="hierRoot3" presStyleCnt="0">
        <dgm:presLayoutVars>
          <dgm:hierBranch val="init"/>
        </dgm:presLayoutVars>
      </dgm:prSet>
      <dgm:spPr/>
    </dgm:pt>
    <dgm:pt modelId="{DDBA0F98-21F6-428D-931B-E87E8F267F82}" type="pres">
      <dgm:prSet presAssocID="{A3D9DC12-F50E-4B94-9FCC-2EF1CB696222}" presName="rootComposite3" presStyleCnt="0"/>
      <dgm:spPr/>
    </dgm:pt>
    <dgm:pt modelId="{033643DF-B84F-486B-95F0-D97899DFC2D5}" type="pres">
      <dgm:prSet presAssocID="{A3D9DC12-F50E-4B94-9FCC-2EF1CB696222}" presName="rootText3" presStyleLbl="asst1" presStyleIdx="3" presStyleCnt="4">
        <dgm:presLayoutVars>
          <dgm:chPref val="3"/>
        </dgm:presLayoutVars>
      </dgm:prSet>
      <dgm:spPr/>
    </dgm:pt>
    <dgm:pt modelId="{26F4BE84-5ADC-4455-9FFA-3F7524FE681D}" type="pres">
      <dgm:prSet presAssocID="{A3D9DC12-F50E-4B94-9FCC-2EF1CB696222}" presName="rootConnector3" presStyleLbl="asst1" presStyleIdx="3" presStyleCnt="4"/>
      <dgm:spPr/>
    </dgm:pt>
    <dgm:pt modelId="{2F459AB3-6FED-4F24-9728-C8C8E7B1EE3C}" type="pres">
      <dgm:prSet presAssocID="{A3D9DC12-F50E-4B94-9FCC-2EF1CB696222}" presName="hierChild6" presStyleCnt="0"/>
      <dgm:spPr/>
    </dgm:pt>
    <dgm:pt modelId="{E5C78DDF-DDA1-497B-B45A-F5CCAA6B9953}" type="pres">
      <dgm:prSet presAssocID="{A3D9DC12-F50E-4B94-9FCC-2EF1CB696222}" presName="hierChild7" presStyleCnt="0"/>
      <dgm:spPr/>
    </dgm:pt>
  </dgm:ptLst>
  <dgm:cxnLst>
    <dgm:cxn modelId="{57EF5518-1583-406F-B516-F472BDA4A2AF}" srcId="{ED8443F0-0A78-4903-AF62-6CBDADFD565E}" destId="{A3D9DC12-F50E-4B94-9FCC-2EF1CB696222}" srcOrd="3" destOrd="0" parTransId="{872B41AA-9E2D-4E50-8F55-3C12ABA29FE1}" sibTransId="{D858A43B-A3EC-4BF9-9229-39C465CD5EA2}"/>
    <dgm:cxn modelId="{9FA9761D-81FA-4579-9DE7-977DAAD020F6}" srcId="{ED8443F0-0A78-4903-AF62-6CBDADFD565E}" destId="{12B1BB55-96CC-46C5-B0E6-C30A9F88AB4C}" srcOrd="2" destOrd="0" parTransId="{F17DED9F-90EA-489C-97D1-5EB72FD8DF97}" sibTransId="{26F90993-FBB0-4479-AC2A-91C759699166}"/>
    <dgm:cxn modelId="{B4503533-24B6-4D06-A296-43622D6C4ACE}" srcId="{ED8443F0-0A78-4903-AF62-6CBDADFD565E}" destId="{993B292D-66BC-4C35-B0B6-40384C8F2367}" srcOrd="1" destOrd="0" parTransId="{BFF5FE79-C721-479B-97F9-98D24019FBF1}" sibTransId="{CA876727-FD11-4E0C-B7F2-95E919726B99}"/>
    <dgm:cxn modelId="{6F788241-FD00-43A0-8CA8-C560B4688C01}" srcId="{ED8443F0-0A78-4903-AF62-6CBDADFD565E}" destId="{EBCDCDC9-17D7-47AE-8834-82DE31EE242C}" srcOrd="0" destOrd="0" parTransId="{696CB88A-691A-4574-9C29-F0949A7145F9}" sibTransId="{96AAF2CD-4F7A-40D6-832B-92909D1ECAFA}"/>
    <dgm:cxn modelId="{3139C36D-B44F-46D3-A636-5A14D93CA9B9}" type="presOf" srcId="{2349E7E3-5C60-4C74-9214-1414FC380772}" destId="{CCA648CA-B97C-4DB0-8CAB-ACE46901F8E1}" srcOrd="0" destOrd="0" presId="urn:microsoft.com/office/officeart/2005/8/layout/orgChart1"/>
    <dgm:cxn modelId="{52900152-7D26-4BC5-8107-584CA1556A66}" type="presOf" srcId="{993B292D-66BC-4C35-B0B6-40384C8F2367}" destId="{3C03E765-EC0A-462C-B084-8C7BCED14105}" srcOrd="1" destOrd="0" presId="urn:microsoft.com/office/officeart/2005/8/layout/orgChart1"/>
    <dgm:cxn modelId="{0DBD0754-EEFE-4A53-A594-4EC8AAB180BA}" type="presOf" srcId="{C283FE1C-8B8A-4EC9-9302-B994CD61DA32}" destId="{3A743261-676A-4125-A564-CC9594C3EF02}" srcOrd="0" destOrd="0" presId="urn:microsoft.com/office/officeart/2005/8/layout/orgChart1"/>
    <dgm:cxn modelId="{210BC483-15FD-4FEE-B5D2-9C4FB3329257}" type="presOf" srcId="{F17DED9F-90EA-489C-97D1-5EB72FD8DF97}" destId="{44F22029-1EE3-4E43-988F-AAE4A9DAE89F}" srcOrd="0" destOrd="0" presId="urn:microsoft.com/office/officeart/2005/8/layout/orgChart1"/>
    <dgm:cxn modelId="{6F54579C-2E97-4B7A-8DF0-FBE6A0CBB89C}" type="presOf" srcId="{2F8019E9-3ABA-4759-BE39-1E30DE4E3257}" destId="{9809934A-0638-4945-8273-9ABC426F58B5}" srcOrd="0" destOrd="0" presId="urn:microsoft.com/office/officeart/2005/8/layout/orgChart1"/>
    <dgm:cxn modelId="{C19BFD9C-9F7E-445B-A87F-A6C03D829EBB}" type="presOf" srcId="{EBCDCDC9-17D7-47AE-8834-82DE31EE242C}" destId="{FF483051-B567-4E83-BF44-FF296D1EC402}" srcOrd="0" destOrd="0" presId="urn:microsoft.com/office/officeart/2005/8/layout/orgChart1"/>
    <dgm:cxn modelId="{EB0C719F-A1BE-48B4-897D-7617EEFDE2B4}" type="presOf" srcId="{A3D9DC12-F50E-4B94-9FCC-2EF1CB696222}" destId="{26F4BE84-5ADC-4455-9FFA-3F7524FE681D}" srcOrd="1" destOrd="0" presId="urn:microsoft.com/office/officeart/2005/8/layout/orgChart1"/>
    <dgm:cxn modelId="{9F716CA1-C18C-41C2-8402-8870CFC983FA}" type="presOf" srcId="{2349E7E3-5C60-4C74-9214-1414FC380772}" destId="{B94763C7-DB5B-4D17-97F0-245E96F78337}" srcOrd="1" destOrd="0" presId="urn:microsoft.com/office/officeart/2005/8/layout/orgChart1"/>
    <dgm:cxn modelId="{451A0AA4-B108-451B-BB98-BD7480EF681A}" type="presOf" srcId="{993B292D-66BC-4C35-B0B6-40384C8F2367}" destId="{56271E2A-143C-48A6-81E3-E31D84E90509}" srcOrd="0" destOrd="0" presId="urn:microsoft.com/office/officeart/2005/8/layout/orgChart1"/>
    <dgm:cxn modelId="{716D38A7-31B3-4C3C-98F9-78815E44D483}" type="presOf" srcId="{696CB88A-691A-4574-9C29-F0949A7145F9}" destId="{3C3959DD-B8F2-4537-85BE-DAF4301DE898}" srcOrd="0" destOrd="0" presId="urn:microsoft.com/office/officeart/2005/8/layout/orgChart1"/>
    <dgm:cxn modelId="{E9C02EA9-EFBC-4AB9-82E1-F8CA8A4331F1}" srcId="{2F8019E9-3ABA-4759-BE39-1E30DE4E3257}" destId="{ED8443F0-0A78-4903-AF62-6CBDADFD565E}" srcOrd="0" destOrd="0" parTransId="{044E56C3-C3B0-41FF-A789-A7FF18BE4737}" sibTransId="{89EA12E0-D655-4B31-8CA2-16EE171BF6FA}"/>
    <dgm:cxn modelId="{697843BA-AD6A-461D-8CD5-0BE28081C7B4}" type="presOf" srcId="{872B41AA-9E2D-4E50-8F55-3C12ABA29FE1}" destId="{6124CFA0-8271-4E8D-B009-429EE2DE0347}" srcOrd="0" destOrd="0" presId="urn:microsoft.com/office/officeart/2005/8/layout/orgChart1"/>
    <dgm:cxn modelId="{902AA0BB-2101-4937-92C5-794FE90CDB86}" type="presOf" srcId="{12B1BB55-96CC-46C5-B0E6-C30A9F88AB4C}" destId="{432938C1-987B-454A-A6F4-4DAD02AF52A5}" srcOrd="1" destOrd="0" presId="urn:microsoft.com/office/officeart/2005/8/layout/orgChart1"/>
    <dgm:cxn modelId="{CDF84FC5-06AB-4C91-BF05-6FBC52FF9C0F}" type="presOf" srcId="{A3D9DC12-F50E-4B94-9FCC-2EF1CB696222}" destId="{033643DF-B84F-486B-95F0-D97899DFC2D5}" srcOrd="0" destOrd="0" presId="urn:microsoft.com/office/officeart/2005/8/layout/orgChart1"/>
    <dgm:cxn modelId="{8B6EA7D4-6B71-43A1-B29B-14B37513FD0B}" type="presOf" srcId="{BFF5FE79-C721-479B-97F9-98D24019FBF1}" destId="{2D7EF69A-1562-46F1-883C-D876C7BFA10A}" srcOrd="0" destOrd="0" presId="urn:microsoft.com/office/officeart/2005/8/layout/orgChart1"/>
    <dgm:cxn modelId="{C776CFD7-46F9-4FBB-A807-25CA49D538B2}" type="presOf" srcId="{ED8443F0-0A78-4903-AF62-6CBDADFD565E}" destId="{226688DC-3523-48E6-9BC0-92AAAE09F2B1}" srcOrd="0" destOrd="0" presId="urn:microsoft.com/office/officeart/2005/8/layout/orgChart1"/>
    <dgm:cxn modelId="{846C1BE6-59C0-4A4C-A745-895D0635C527}" srcId="{ED8443F0-0A78-4903-AF62-6CBDADFD565E}" destId="{2349E7E3-5C60-4C74-9214-1414FC380772}" srcOrd="4" destOrd="0" parTransId="{C283FE1C-8B8A-4EC9-9302-B994CD61DA32}" sibTransId="{2B8D0B33-9328-4699-8F2F-035947A8C6CC}"/>
    <dgm:cxn modelId="{578A0EF6-03EF-434B-8F20-55C64515B30B}" type="presOf" srcId="{12B1BB55-96CC-46C5-B0E6-C30A9F88AB4C}" destId="{D3C68B56-BBE4-46FF-B343-7A24627C261D}" srcOrd="0" destOrd="0" presId="urn:microsoft.com/office/officeart/2005/8/layout/orgChart1"/>
    <dgm:cxn modelId="{7608E3F8-25CA-4E6D-86CF-B3481FCA4A73}" type="presOf" srcId="{ED8443F0-0A78-4903-AF62-6CBDADFD565E}" destId="{E1F40D2B-463F-45A1-916F-14B816CC193F}" srcOrd="1" destOrd="0" presId="urn:microsoft.com/office/officeart/2005/8/layout/orgChart1"/>
    <dgm:cxn modelId="{328390FC-B05C-427D-9DEC-E0538909737A}" type="presOf" srcId="{EBCDCDC9-17D7-47AE-8834-82DE31EE242C}" destId="{DAF3051E-935D-4F1D-BC69-A812284CC00A}" srcOrd="1" destOrd="0" presId="urn:microsoft.com/office/officeart/2005/8/layout/orgChart1"/>
    <dgm:cxn modelId="{055E69C2-7AF2-4E5F-BB15-751AC3F56C27}" type="presParOf" srcId="{9809934A-0638-4945-8273-9ABC426F58B5}" destId="{A839552F-8488-4F17-B215-1D813E05BC5E}" srcOrd="0" destOrd="0" presId="urn:microsoft.com/office/officeart/2005/8/layout/orgChart1"/>
    <dgm:cxn modelId="{DA7FC18B-B60E-4A79-BA55-3424814D9326}" type="presParOf" srcId="{A839552F-8488-4F17-B215-1D813E05BC5E}" destId="{B019FD7E-6AE6-42A2-A8DE-C8C8F19788EE}" srcOrd="0" destOrd="0" presId="urn:microsoft.com/office/officeart/2005/8/layout/orgChart1"/>
    <dgm:cxn modelId="{A91F0D24-5877-4B93-8BCD-FAE9477F5C4A}" type="presParOf" srcId="{B019FD7E-6AE6-42A2-A8DE-C8C8F19788EE}" destId="{226688DC-3523-48E6-9BC0-92AAAE09F2B1}" srcOrd="0" destOrd="0" presId="urn:microsoft.com/office/officeart/2005/8/layout/orgChart1"/>
    <dgm:cxn modelId="{814555AB-1FC9-44E3-9C73-17D6BD7FFAF3}" type="presParOf" srcId="{B019FD7E-6AE6-42A2-A8DE-C8C8F19788EE}" destId="{E1F40D2B-463F-45A1-916F-14B816CC193F}" srcOrd="1" destOrd="0" presId="urn:microsoft.com/office/officeart/2005/8/layout/orgChart1"/>
    <dgm:cxn modelId="{1CA7DC89-A976-4783-B57A-4F26DE20D3DC}" type="presParOf" srcId="{A839552F-8488-4F17-B215-1D813E05BC5E}" destId="{636670EF-F262-44C3-9E82-A7B79FC0C03E}" srcOrd="1" destOrd="0" presId="urn:microsoft.com/office/officeart/2005/8/layout/orgChart1"/>
    <dgm:cxn modelId="{E4BE4121-1BB2-41FD-B235-70D8966467D3}" type="presParOf" srcId="{636670EF-F262-44C3-9E82-A7B79FC0C03E}" destId="{3A743261-676A-4125-A564-CC9594C3EF02}" srcOrd="0" destOrd="0" presId="urn:microsoft.com/office/officeart/2005/8/layout/orgChart1"/>
    <dgm:cxn modelId="{696DB94D-26F8-412A-9586-3266216AD807}" type="presParOf" srcId="{636670EF-F262-44C3-9E82-A7B79FC0C03E}" destId="{EFCE5525-574F-4BDE-B892-C8560F5678B1}" srcOrd="1" destOrd="0" presId="urn:microsoft.com/office/officeart/2005/8/layout/orgChart1"/>
    <dgm:cxn modelId="{D1CF1BAF-2D4A-4B93-A8F1-F1D5D8D2F4DE}" type="presParOf" srcId="{EFCE5525-574F-4BDE-B892-C8560F5678B1}" destId="{48194917-3546-4835-A5E9-71E408A9D968}" srcOrd="0" destOrd="0" presId="urn:microsoft.com/office/officeart/2005/8/layout/orgChart1"/>
    <dgm:cxn modelId="{429AB7FA-7F7D-4B6B-99ED-90B29D21801B}" type="presParOf" srcId="{48194917-3546-4835-A5E9-71E408A9D968}" destId="{CCA648CA-B97C-4DB0-8CAB-ACE46901F8E1}" srcOrd="0" destOrd="0" presId="urn:microsoft.com/office/officeart/2005/8/layout/orgChart1"/>
    <dgm:cxn modelId="{F8E613ED-3FC7-4D92-B04A-3CBD48CBD052}" type="presParOf" srcId="{48194917-3546-4835-A5E9-71E408A9D968}" destId="{B94763C7-DB5B-4D17-97F0-245E96F78337}" srcOrd="1" destOrd="0" presId="urn:microsoft.com/office/officeart/2005/8/layout/orgChart1"/>
    <dgm:cxn modelId="{69827949-5E8C-45A6-B8C3-F2A39679C2EE}" type="presParOf" srcId="{EFCE5525-574F-4BDE-B892-C8560F5678B1}" destId="{131619FA-F06B-4764-BE49-257AF076483C}" srcOrd="1" destOrd="0" presId="urn:microsoft.com/office/officeart/2005/8/layout/orgChart1"/>
    <dgm:cxn modelId="{F17B8BCA-8CD5-434C-B293-95EECF25CE87}" type="presParOf" srcId="{EFCE5525-574F-4BDE-B892-C8560F5678B1}" destId="{74537C17-9E70-47B0-B59F-9476FB618588}" srcOrd="2" destOrd="0" presId="urn:microsoft.com/office/officeart/2005/8/layout/orgChart1"/>
    <dgm:cxn modelId="{F0944BB9-C53F-44DC-8376-420B727B9703}" type="presParOf" srcId="{A839552F-8488-4F17-B215-1D813E05BC5E}" destId="{2F0F1652-9CD1-4418-9D96-FB4C4060AFFA}" srcOrd="2" destOrd="0" presId="urn:microsoft.com/office/officeart/2005/8/layout/orgChart1"/>
    <dgm:cxn modelId="{8740A0F2-CFC0-4FDD-A50F-65A9A953D939}" type="presParOf" srcId="{2F0F1652-9CD1-4418-9D96-FB4C4060AFFA}" destId="{3C3959DD-B8F2-4537-85BE-DAF4301DE898}" srcOrd="0" destOrd="0" presId="urn:microsoft.com/office/officeart/2005/8/layout/orgChart1"/>
    <dgm:cxn modelId="{C8B14C62-13B4-4968-8991-BD1CD1363FE0}" type="presParOf" srcId="{2F0F1652-9CD1-4418-9D96-FB4C4060AFFA}" destId="{42320B86-E3C0-48AB-835A-90093AF285D3}" srcOrd="1" destOrd="0" presId="urn:microsoft.com/office/officeart/2005/8/layout/orgChart1"/>
    <dgm:cxn modelId="{3C2E7518-C01C-4E12-81B2-A76C1F00451D}" type="presParOf" srcId="{42320B86-E3C0-48AB-835A-90093AF285D3}" destId="{9EA51B50-266B-4D88-9433-C1BD3B6FC3F0}" srcOrd="0" destOrd="0" presId="urn:microsoft.com/office/officeart/2005/8/layout/orgChart1"/>
    <dgm:cxn modelId="{E7E964F1-D5E3-4DC5-86F7-49AD776B8AFA}" type="presParOf" srcId="{9EA51B50-266B-4D88-9433-C1BD3B6FC3F0}" destId="{FF483051-B567-4E83-BF44-FF296D1EC402}" srcOrd="0" destOrd="0" presId="urn:microsoft.com/office/officeart/2005/8/layout/orgChart1"/>
    <dgm:cxn modelId="{CA832FE0-2201-4532-93A9-A64505CC66B8}" type="presParOf" srcId="{9EA51B50-266B-4D88-9433-C1BD3B6FC3F0}" destId="{DAF3051E-935D-4F1D-BC69-A812284CC00A}" srcOrd="1" destOrd="0" presId="urn:microsoft.com/office/officeart/2005/8/layout/orgChart1"/>
    <dgm:cxn modelId="{6676E971-1A99-43B2-919E-8A117AE6276A}" type="presParOf" srcId="{42320B86-E3C0-48AB-835A-90093AF285D3}" destId="{669C6815-F851-4871-A5E4-2C1B349B279E}" srcOrd="1" destOrd="0" presId="urn:microsoft.com/office/officeart/2005/8/layout/orgChart1"/>
    <dgm:cxn modelId="{8A55D7B4-3C47-4EDE-8EAE-3FA3CEE615E6}" type="presParOf" srcId="{42320B86-E3C0-48AB-835A-90093AF285D3}" destId="{AFE61DCC-2131-42B8-9CCE-16C00B962B4D}" srcOrd="2" destOrd="0" presId="urn:microsoft.com/office/officeart/2005/8/layout/orgChart1"/>
    <dgm:cxn modelId="{E36053CF-758D-487D-9598-7D580235631C}" type="presParOf" srcId="{2F0F1652-9CD1-4418-9D96-FB4C4060AFFA}" destId="{2D7EF69A-1562-46F1-883C-D876C7BFA10A}" srcOrd="2" destOrd="0" presId="urn:microsoft.com/office/officeart/2005/8/layout/orgChart1"/>
    <dgm:cxn modelId="{4BA6D3CF-EBFE-4897-A2A6-66663CEFCFE5}" type="presParOf" srcId="{2F0F1652-9CD1-4418-9D96-FB4C4060AFFA}" destId="{6C4B4DCB-0FE8-470C-88D5-BA5171F3AC43}" srcOrd="3" destOrd="0" presId="urn:microsoft.com/office/officeart/2005/8/layout/orgChart1"/>
    <dgm:cxn modelId="{E6CC7B83-0F00-44E1-A399-8C8143BA8F42}" type="presParOf" srcId="{6C4B4DCB-0FE8-470C-88D5-BA5171F3AC43}" destId="{635059F0-8782-4E65-90FB-0C1C9123257F}" srcOrd="0" destOrd="0" presId="urn:microsoft.com/office/officeart/2005/8/layout/orgChart1"/>
    <dgm:cxn modelId="{57AD7A57-D8A1-4855-A4C4-BF4C0A8FDDAE}" type="presParOf" srcId="{635059F0-8782-4E65-90FB-0C1C9123257F}" destId="{56271E2A-143C-48A6-81E3-E31D84E90509}" srcOrd="0" destOrd="0" presId="urn:microsoft.com/office/officeart/2005/8/layout/orgChart1"/>
    <dgm:cxn modelId="{BF84CC84-0EF1-4089-B543-DE4134CE0EF9}" type="presParOf" srcId="{635059F0-8782-4E65-90FB-0C1C9123257F}" destId="{3C03E765-EC0A-462C-B084-8C7BCED14105}" srcOrd="1" destOrd="0" presId="urn:microsoft.com/office/officeart/2005/8/layout/orgChart1"/>
    <dgm:cxn modelId="{B5513611-BB52-422F-BADD-7B1EA8F81F97}" type="presParOf" srcId="{6C4B4DCB-0FE8-470C-88D5-BA5171F3AC43}" destId="{EAE9287C-441F-4E0D-AE20-557C391C2D6D}" srcOrd="1" destOrd="0" presId="urn:microsoft.com/office/officeart/2005/8/layout/orgChart1"/>
    <dgm:cxn modelId="{D88349E5-6045-483B-8CC8-B1111AF6D425}" type="presParOf" srcId="{6C4B4DCB-0FE8-470C-88D5-BA5171F3AC43}" destId="{01A0324D-2F08-405E-8AA4-F4141F3CD4B9}" srcOrd="2" destOrd="0" presId="urn:microsoft.com/office/officeart/2005/8/layout/orgChart1"/>
    <dgm:cxn modelId="{18EB1930-1826-45C1-A174-F0DD9C737BCC}" type="presParOf" srcId="{2F0F1652-9CD1-4418-9D96-FB4C4060AFFA}" destId="{44F22029-1EE3-4E43-988F-AAE4A9DAE89F}" srcOrd="4" destOrd="0" presId="urn:microsoft.com/office/officeart/2005/8/layout/orgChart1"/>
    <dgm:cxn modelId="{A54EB654-E788-4C27-8C68-F62780646328}" type="presParOf" srcId="{2F0F1652-9CD1-4418-9D96-FB4C4060AFFA}" destId="{AABE9820-637E-4A8D-AD1D-470C37E44E2B}" srcOrd="5" destOrd="0" presId="urn:microsoft.com/office/officeart/2005/8/layout/orgChart1"/>
    <dgm:cxn modelId="{DF36FF42-D6D7-42E8-83CA-063553790B96}" type="presParOf" srcId="{AABE9820-637E-4A8D-AD1D-470C37E44E2B}" destId="{CD15C34A-0506-4C02-9E44-CD9FA8B3C225}" srcOrd="0" destOrd="0" presId="urn:microsoft.com/office/officeart/2005/8/layout/orgChart1"/>
    <dgm:cxn modelId="{9F08349E-A51F-4F12-A8DD-3028766B3645}" type="presParOf" srcId="{CD15C34A-0506-4C02-9E44-CD9FA8B3C225}" destId="{D3C68B56-BBE4-46FF-B343-7A24627C261D}" srcOrd="0" destOrd="0" presId="urn:microsoft.com/office/officeart/2005/8/layout/orgChart1"/>
    <dgm:cxn modelId="{331E1D29-8E85-477C-8372-6297C2B0905D}" type="presParOf" srcId="{CD15C34A-0506-4C02-9E44-CD9FA8B3C225}" destId="{432938C1-987B-454A-A6F4-4DAD02AF52A5}" srcOrd="1" destOrd="0" presId="urn:microsoft.com/office/officeart/2005/8/layout/orgChart1"/>
    <dgm:cxn modelId="{6B49BFE4-2849-4F31-ADA7-CC80F321C9DC}" type="presParOf" srcId="{AABE9820-637E-4A8D-AD1D-470C37E44E2B}" destId="{46BC65E1-E4B3-47F7-B6D6-FA7E090322E7}" srcOrd="1" destOrd="0" presId="urn:microsoft.com/office/officeart/2005/8/layout/orgChart1"/>
    <dgm:cxn modelId="{96C1A171-5658-48BB-8591-14AD187F3BBD}" type="presParOf" srcId="{AABE9820-637E-4A8D-AD1D-470C37E44E2B}" destId="{8B908EEA-4565-4373-BD10-C6A424491F3A}" srcOrd="2" destOrd="0" presId="urn:microsoft.com/office/officeart/2005/8/layout/orgChart1"/>
    <dgm:cxn modelId="{64984FF0-B185-43EC-B40C-E7B3BA44B99E}" type="presParOf" srcId="{2F0F1652-9CD1-4418-9D96-FB4C4060AFFA}" destId="{6124CFA0-8271-4E8D-B009-429EE2DE0347}" srcOrd="6" destOrd="0" presId="urn:microsoft.com/office/officeart/2005/8/layout/orgChart1"/>
    <dgm:cxn modelId="{50E34415-EE65-48B2-AD7D-6973C018D806}" type="presParOf" srcId="{2F0F1652-9CD1-4418-9D96-FB4C4060AFFA}" destId="{D24D5E41-C926-4A37-B698-3B6960985297}" srcOrd="7" destOrd="0" presId="urn:microsoft.com/office/officeart/2005/8/layout/orgChart1"/>
    <dgm:cxn modelId="{27EF7407-C08F-4933-B849-9D93473973FF}" type="presParOf" srcId="{D24D5E41-C926-4A37-B698-3B6960985297}" destId="{DDBA0F98-21F6-428D-931B-E87E8F267F82}" srcOrd="0" destOrd="0" presId="urn:microsoft.com/office/officeart/2005/8/layout/orgChart1"/>
    <dgm:cxn modelId="{EA52FD16-F75B-4245-969F-F675F314AAF8}" type="presParOf" srcId="{DDBA0F98-21F6-428D-931B-E87E8F267F82}" destId="{033643DF-B84F-486B-95F0-D97899DFC2D5}" srcOrd="0" destOrd="0" presId="urn:microsoft.com/office/officeart/2005/8/layout/orgChart1"/>
    <dgm:cxn modelId="{F77C3789-4D58-47AB-BE00-88CA44681F2D}" type="presParOf" srcId="{DDBA0F98-21F6-428D-931B-E87E8F267F82}" destId="{26F4BE84-5ADC-4455-9FFA-3F7524FE681D}" srcOrd="1" destOrd="0" presId="urn:microsoft.com/office/officeart/2005/8/layout/orgChart1"/>
    <dgm:cxn modelId="{78A13CB2-DE78-4801-A9B0-0194B34FFA91}" type="presParOf" srcId="{D24D5E41-C926-4A37-B698-3B6960985297}" destId="{2F459AB3-6FED-4F24-9728-C8C8E7B1EE3C}" srcOrd="1" destOrd="0" presId="urn:microsoft.com/office/officeart/2005/8/layout/orgChart1"/>
    <dgm:cxn modelId="{54929910-E633-4862-9D82-D25024F3771C}" type="presParOf" srcId="{D24D5E41-C926-4A37-B698-3B6960985297}" destId="{E5C78DDF-DDA1-497B-B45A-F5CCAA6B99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019E9-3ABA-4759-BE39-1E30DE4E3257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ED8443F0-0A78-4903-AF62-6CBDADFD565E}">
      <dgm:prSet phldrT="[文字]" custT="1"/>
      <dgm:spPr/>
      <dgm:t>
        <a:bodyPr/>
        <a:lstStyle/>
        <a:p>
          <a:r>
            <a: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CD 1996-2012 N=7,233,568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4E56C3-C3B0-41FF-A789-A7FF18BE4737}" type="parTrans" cxnId="{E9C02EA9-EFBC-4AB9-82E1-F8CA8A4331F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A12E0-D655-4B31-8CA2-16EE171BF6FA}" type="sibTrans" cxnId="{E9C02EA9-EFBC-4AB9-82E1-F8CA8A4331F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CDCDC9-17D7-47AE-8834-82DE31EE242C}" type="asst">
      <dgm:prSet phldrT="[文字]" custT="1"/>
      <dgm:spPr/>
      <dgm:t>
        <a:bodyPr/>
        <a:lstStyle/>
        <a:p>
          <a:r>
            <a: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門診間隔</a:t>
          </a:r>
          <a:r>
            <a: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&gt;28D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6CB88A-691A-4574-9C29-F0949A7145F9}" type="parTrans" cxnId="{6F788241-FD00-43A0-8CA8-C560B4688C0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AAF2CD-4F7A-40D6-832B-92909D1ECAFA}" type="sibTrans" cxnId="{6F788241-FD00-43A0-8CA8-C560B4688C01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49E7E3-5C60-4C74-9214-1414FC380772}">
      <dgm:prSet phldrT="[文字]" custT="1"/>
      <dgm:spPr>
        <a:solidFill>
          <a:schemeClr val="accent4"/>
        </a:solidFill>
      </dgm:spPr>
      <dgm:t>
        <a:bodyPr/>
        <a:lstStyle/>
        <a:p>
          <a:pPr>
            <a:spcAft>
              <a:spcPts val="0"/>
            </a:spcAft>
          </a:pPr>
          <a:r>
            <a: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串檔新頭頸癌個案檔</a:t>
          </a:r>
          <a:endParaRPr lang="en-US" alt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DM N=720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83FE1C-8B8A-4EC9-9302-B994CD61DA32}" type="parTrans" cxnId="{846C1BE6-59C0-4A4C-A745-895D0635C527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8D0B33-9328-4699-8F2F-035947A8C6CC}" type="sibTrans" cxnId="{846C1BE6-59C0-4A4C-A745-895D0635C527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B1BB55-96CC-46C5-B0E6-C30A9F88AB4C}" type="asst">
      <dgm:prSet phldrT="[文字]" custT="1"/>
      <dgm:spPr/>
      <dgm:t>
        <a:bodyPr/>
        <a:lstStyle/>
        <a:p>
          <a:r>
            <a: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排除重複</a:t>
          </a:r>
        </a:p>
      </dgm:t>
    </dgm:pt>
    <dgm:pt modelId="{F17DED9F-90EA-489C-97D1-5EB72FD8DF97}" type="parTrans" cxnId="{9FA9761D-81FA-4579-9DE7-977DAAD020F6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F90993-FBB0-4479-AC2A-91C759699166}" type="sibTrans" cxnId="{9FA9761D-81FA-4579-9DE7-977DAAD020F6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3B292D-66BC-4C35-B0B6-40384C8F2367}" type="asst">
      <dgm:prSet phldrT="[文字]" custT="1"/>
      <dgm:spPr/>
      <dgm:t>
        <a:bodyPr/>
        <a:lstStyle/>
        <a:p>
          <a:r>
            <a: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癌症確診</a:t>
          </a:r>
          <a:r>
            <a: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(INDEX)</a:t>
          </a:r>
          <a:r>
            <a: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過去一年內有</a:t>
          </a:r>
          <a:r>
            <a: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DM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F5FE79-C721-479B-97F9-98D24019FBF1}" type="parTrans" cxnId="{B4503533-24B6-4D06-A296-43622D6C4ACE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876727-FD11-4E0C-B7F2-95E919726B99}" type="sibTrans" cxnId="{B4503533-24B6-4D06-A296-43622D6C4ACE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09934A-0638-4945-8273-9ABC426F58B5}" type="pres">
      <dgm:prSet presAssocID="{2F8019E9-3ABA-4759-BE39-1E30DE4E3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39552F-8488-4F17-B215-1D813E05BC5E}" type="pres">
      <dgm:prSet presAssocID="{ED8443F0-0A78-4903-AF62-6CBDADFD565E}" presName="hierRoot1" presStyleCnt="0">
        <dgm:presLayoutVars>
          <dgm:hierBranch val="init"/>
        </dgm:presLayoutVars>
      </dgm:prSet>
      <dgm:spPr/>
    </dgm:pt>
    <dgm:pt modelId="{B019FD7E-6AE6-42A2-A8DE-C8C8F19788EE}" type="pres">
      <dgm:prSet presAssocID="{ED8443F0-0A78-4903-AF62-6CBDADFD565E}" presName="rootComposite1" presStyleCnt="0"/>
      <dgm:spPr/>
    </dgm:pt>
    <dgm:pt modelId="{226688DC-3523-48E6-9BC0-92AAAE09F2B1}" type="pres">
      <dgm:prSet presAssocID="{ED8443F0-0A78-4903-AF62-6CBDADFD565E}" presName="rootText1" presStyleLbl="node0" presStyleIdx="0" presStyleCnt="1">
        <dgm:presLayoutVars>
          <dgm:chPref val="3"/>
        </dgm:presLayoutVars>
      </dgm:prSet>
      <dgm:spPr/>
    </dgm:pt>
    <dgm:pt modelId="{E1F40D2B-463F-45A1-916F-14B816CC193F}" type="pres">
      <dgm:prSet presAssocID="{ED8443F0-0A78-4903-AF62-6CBDADFD565E}" presName="rootConnector1" presStyleLbl="node1" presStyleIdx="0" presStyleCnt="0"/>
      <dgm:spPr/>
    </dgm:pt>
    <dgm:pt modelId="{636670EF-F262-44C3-9E82-A7B79FC0C03E}" type="pres">
      <dgm:prSet presAssocID="{ED8443F0-0A78-4903-AF62-6CBDADFD565E}" presName="hierChild2" presStyleCnt="0"/>
      <dgm:spPr/>
    </dgm:pt>
    <dgm:pt modelId="{3A743261-676A-4125-A564-CC9594C3EF02}" type="pres">
      <dgm:prSet presAssocID="{C283FE1C-8B8A-4EC9-9302-B994CD61DA32}" presName="Name37" presStyleLbl="parChTrans1D2" presStyleIdx="0" presStyleCnt="4"/>
      <dgm:spPr/>
    </dgm:pt>
    <dgm:pt modelId="{EFCE5525-574F-4BDE-B892-C8560F5678B1}" type="pres">
      <dgm:prSet presAssocID="{2349E7E3-5C60-4C74-9214-1414FC380772}" presName="hierRoot2" presStyleCnt="0">
        <dgm:presLayoutVars>
          <dgm:hierBranch val="init"/>
        </dgm:presLayoutVars>
      </dgm:prSet>
      <dgm:spPr/>
    </dgm:pt>
    <dgm:pt modelId="{48194917-3546-4835-A5E9-71E408A9D968}" type="pres">
      <dgm:prSet presAssocID="{2349E7E3-5C60-4C74-9214-1414FC380772}" presName="rootComposite" presStyleCnt="0"/>
      <dgm:spPr/>
    </dgm:pt>
    <dgm:pt modelId="{CCA648CA-B97C-4DB0-8CAB-ACE46901F8E1}" type="pres">
      <dgm:prSet presAssocID="{2349E7E3-5C60-4C74-9214-1414FC380772}" presName="rootText" presStyleLbl="node2" presStyleIdx="0" presStyleCnt="1" custScaleX="130172">
        <dgm:presLayoutVars>
          <dgm:chPref val="3"/>
        </dgm:presLayoutVars>
      </dgm:prSet>
      <dgm:spPr/>
    </dgm:pt>
    <dgm:pt modelId="{B94763C7-DB5B-4D17-97F0-245E96F78337}" type="pres">
      <dgm:prSet presAssocID="{2349E7E3-5C60-4C74-9214-1414FC380772}" presName="rootConnector" presStyleLbl="node2" presStyleIdx="0" presStyleCnt="1"/>
      <dgm:spPr/>
    </dgm:pt>
    <dgm:pt modelId="{131619FA-F06B-4764-BE49-257AF076483C}" type="pres">
      <dgm:prSet presAssocID="{2349E7E3-5C60-4C74-9214-1414FC380772}" presName="hierChild4" presStyleCnt="0"/>
      <dgm:spPr/>
    </dgm:pt>
    <dgm:pt modelId="{74537C17-9E70-47B0-B59F-9476FB618588}" type="pres">
      <dgm:prSet presAssocID="{2349E7E3-5C60-4C74-9214-1414FC380772}" presName="hierChild5" presStyleCnt="0"/>
      <dgm:spPr/>
    </dgm:pt>
    <dgm:pt modelId="{2F0F1652-9CD1-4418-9D96-FB4C4060AFFA}" type="pres">
      <dgm:prSet presAssocID="{ED8443F0-0A78-4903-AF62-6CBDADFD565E}" presName="hierChild3" presStyleCnt="0"/>
      <dgm:spPr/>
    </dgm:pt>
    <dgm:pt modelId="{3C3959DD-B8F2-4537-85BE-DAF4301DE898}" type="pres">
      <dgm:prSet presAssocID="{696CB88A-691A-4574-9C29-F0949A7145F9}" presName="Name111" presStyleLbl="parChTrans1D2" presStyleIdx="1" presStyleCnt="4"/>
      <dgm:spPr/>
    </dgm:pt>
    <dgm:pt modelId="{42320B86-E3C0-48AB-835A-90093AF285D3}" type="pres">
      <dgm:prSet presAssocID="{EBCDCDC9-17D7-47AE-8834-82DE31EE242C}" presName="hierRoot3" presStyleCnt="0">
        <dgm:presLayoutVars>
          <dgm:hierBranch val="init"/>
        </dgm:presLayoutVars>
      </dgm:prSet>
      <dgm:spPr/>
    </dgm:pt>
    <dgm:pt modelId="{9EA51B50-266B-4D88-9433-C1BD3B6FC3F0}" type="pres">
      <dgm:prSet presAssocID="{EBCDCDC9-17D7-47AE-8834-82DE31EE242C}" presName="rootComposite3" presStyleCnt="0"/>
      <dgm:spPr/>
    </dgm:pt>
    <dgm:pt modelId="{FF483051-B567-4E83-BF44-FF296D1EC402}" type="pres">
      <dgm:prSet presAssocID="{EBCDCDC9-17D7-47AE-8834-82DE31EE242C}" presName="rootText3" presStyleLbl="asst1" presStyleIdx="0" presStyleCnt="3">
        <dgm:presLayoutVars>
          <dgm:chPref val="3"/>
        </dgm:presLayoutVars>
      </dgm:prSet>
      <dgm:spPr/>
    </dgm:pt>
    <dgm:pt modelId="{DAF3051E-935D-4F1D-BC69-A812284CC00A}" type="pres">
      <dgm:prSet presAssocID="{EBCDCDC9-17D7-47AE-8834-82DE31EE242C}" presName="rootConnector3" presStyleLbl="asst1" presStyleIdx="0" presStyleCnt="3"/>
      <dgm:spPr/>
    </dgm:pt>
    <dgm:pt modelId="{669C6815-F851-4871-A5E4-2C1B349B279E}" type="pres">
      <dgm:prSet presAssocID="{EBCDCDC9-17D7-47AE-8834-82DE31EE242C}" presName="hierChild6" presStyleCnt="0"/>
      <dgm:spPr/>
    </dgm:pt>
    <dgm:pt modelId="{AFE61DCC-2131-42B8-9CCE-16C00B962B4D}" type="pres">
      <dgm:prSet presAssocID="{EBCDCDC9-17D7-47AE-8834-82DE31EE242C}" presName="hierChild7" presStyleCnt="0"/>
      <dgm:spPr/>
    </dgm:pt>
    <dgm:pt modelId="{2D7EF69A-1562-46F1-883C-D876C7BFA10A}" type="pres">
      <dgm:prSet presAssocID="{BFF5FE79-C721-479B-97F9-98D24019FBF1}" presName="Name111" presStyleLbl="parChTrans1D2" presStyleIdx="2" presStyleCnt="4"/>
      <dgm:spPr/>
    </dgm:pt>
    <dgm:pt modelId="{6C4B4DCB-0FE8-470C-88D5-BA5171F3AC43}" type="pres">
      <dgm:prSet presAssocID="{993B292D-66BC-4C35-B0B6-40384C8F2367}" presName="hierRoot3" presStyleCnt="0">
        <dgm:presLayoutVars>
          <dgm:hierBranch val="init"/>
        </dgm:presLayoutVars>
      </dgm:prSet>
      <dgm:spPr/>
    </dgm:pt>
    <dgm:pt modelId="{635059F0-8782-4E65-90FB-0C1C9123257F}" type="pres">
      <dgm:prSet presAssocID="{993B292D-66BC-4C35-B0B6-40384C8F2367}" presName="rootComposite3" presStyleCnt="0"/>
      <dgm:spPr/>
    </dgm:pt>
    <dgm:pt modelId="{56271E2A-143C-48A6-81E3-E31D84E90509}" type="pres">
      <dgm:prSet presAssocID="{993B292D-66BC-4C35-B0B6-40384C8F2367}" presName="rootText3" presStyleLbl="asst1" presStyleIdx="1" presStyleCnt="3" custScaleX="115280">
        <dgm:presLayoutVars>
          <dgm:chPref val="3"/>
        </dgm:presLayoutVars>
      </dgm:prSet>
      <dgm:spPr/>
    </dgm:pt>
    <dgm:pt modelId="{3C03E765-EC0A-462C-B084-8C7BCED14105}" type="pres">
      <dgm:prSet presAssocID="{993B292D-66BC-4C35-B0B6-40384C8F2367}" presName="rootConnector3" presStyleLbl="asst1" presStyleIdx="1" presStyleCnt="3"/>
      <dgm:spPr/>
    </dgm:pt>
    <dgm:pt modelId="{EAE9287C-441F-4E0D-AE20-557C391C2D6D}" type="pres">
      <dgm:prSet presAssocID="{993B292D-66BC-4C35-B0B6-40384C8F2367}" presName="hierChild6" presStyleCnt="0"/>
      <dgm:spPr/>
    </dgm:pt>
    <dgm:pt modelId="{01A0324D-2F08-405E-8AA4-F4141F3CD4B9}" type="pres">
      <dgm:prSet presAssocID="{993B292D-66BC-4C35-B0B6-40384C8F2367}" presName="hierChild7" presStyleCnt="0"/>
      <dgm:spPr/>
    </dgm:pt>
    <dgm:pt modelId="{44F22029-1EE3-4E43-988F-AAE4A9DAE89F}" type="pres">
      <dgm:prSet presAssocID="{F17DED9F-90EA-489C-97D1-5EB72FD8DF97}" presName="Name111" presStyleLbl="parChTrans1D2" presStyleIdx="3" presStyleCnt="4"/>
      <dgm:spPr/>
    </dgm:pt>
    <dgm:pt modelId="{AABE9820-637E-4A8D-AD1D-470C37E44E2B}" type="pres">
      <dgm:prSet presAssocID="{12B1BB55-96CC-46C5-B0E6-C30A9F88AB4C}" presName="hierRoot3" presStyleCnt="0">
        <dgm:presLayoutVars>
          <dgm:hierBranch val="init"/>
        </dgm:presLayoutVars>
      </dgm:prSet>
      <dgm:spPr/>
    </dgm:pt>
    <dgm:pt modelId="{CD15C34A-0506-4C02-9E44-CD9FA8B3C225}" type="pres">
      <dgm:prSet presAssocID="{12B1BB55-96CC-46C5-B0E6-C30A9F88AB4C}" presName="rootComposite3" presStyleCnt="0"/>
      <dgm:spPr/>
    </dgm:pt>
    <dgm:pt modelId="{D3C68B56-BBE4-46FF-B343-7A24627C261D}" type="pres">
      <dgm:prSet presAssocID="{12B1BB55-96CC-46C5-B0E6-C30A9F88AB4C}" presName="rootText3" presStyleLbl="asst1" presStyleIdx="2" presStyleCnt="3">
        <dgm:presLayoutVars>
          <dgm:chPref val="3"/>
        </dgm:presLayoutVars>
      </dgm:prSet>
      <dgm:spPr/>
    </dgm:pt>
    <dgm:pt modelId="{432938C1-987B-454A-A6F4-4DAD02AF52A5}" type="pres">
      <dgm:prSet presAssocID="{12B1BB55-96CC-46C5-B0E6-C30A9F88AB4C}" presName="rootConnector3" presStyleLbl="asst1" presStyleIdx="2" presStyleCnt="3"/>
      <dgm:spPr/>
    </dgm:pt>
    <dgm:pt modelId="{46BC65E1-E4B3-47F7-B6D6-FA7E090322E7}" type="pres">
      <dgm:prSet presAssocID="{12B1BB55-96CC-46C5-B0E6-C30A9F88AB4C}" presName="hierChild6" presStyleCnt="0"/>
      <dgm:spPr/>
    </dgm:pt>
    <dgm:pt modelId="{8B908EEA-4565-4373-BD10-C6A424491F3A}" type="pres">
      <dgm:prSet presAssocID="{12B1BB55-96CC-46C5-B0E6-C30A9F88AB4C}" presName="hierChild7" presStyleCnt="0"/>
      <dgm:spPr/>
    </dgm:pt>
  </dgm:ptLst>
  <dgm:cxnLst>
    <dgm:cxn modelId="{9FA9761D-81FA-4579-9DE7-977DAAD020F6}" srcId="{ED8443F0-0A78-4903-AF62-6CBDADFD565E}" destId="{12B1BB55-96CC-46C5-B0E6-C30A9F88AB4C}" srcOrd="2" destOrd="0" parTransId="{F17DED9F-90EA-489C-97D1-5EB72FD8DF97}" sibTransId="{26F90993-FBB0-4479-AC2A-91C759699166}"/>
    <dgm:cxn modelId="{B4503533-24B6-4D06-A296-43622D6C4ACE}" srcId="{ED8443F0-0A78-4903-AF62-6CBDADFD565E}" destId="{993B292D-66BC-4C35-B0B6-40384C8F2367}" srcOrd="1" destOrd="0" parTransId="{BFF5FE79-C721-479B-97F9-98D24019FBF1}" sibTransId="{CA876727-FD11-4E0C-B7F2-95E919726B99}"/>
    <dgm:cxn modelId="{6F788241-FD00-43A0-8CA8-C560B4688C01}" srcId="{ED8443F0-0A78-4903-AF62-6CBDADFD565E}" destId="{EBCDCDC9-17D7-47AE-8834-82DE31EE242C}" srcOrd="0" destOrd="0" parTransId="{696CB88A-691A-4574-9C29-F0949A7145F9}" sibTransId="{96AAF2CD-4F7A-40D6-832B-92909D1ECAFA}"/>
    <dgm:cxn modelId="{3139C36D-B44F-46D3-A636-5A14D93CA9B9}" type="presOf" srcId="{2349E7E3-5C60-4C74-9214-1414FC380772}" destId="{CCA648CA-B97C-4DB0-8CAB-ACE46901F8E1}" srcOrd="0" destOrd="0" presId="urn:microsoft.com/office/officeart/2005/8/layout/orgChart1"/>
    <dgm:cxn modelId="{52900152-7D26-4BC5-8107-584CA1556A66}" type="presOf" srcId="{993B292D-66BC-4C35-B0B6-40384C8F2367}" destId="{3C03E765-EC0A-462C-B084-8C7BCED14105}" srcOrd="1" destOrd="0" presId="urn:microsoft.com/office/officeart/2005/8/layout/orgChart1"/>
    <dgm:cxn modelId="{0DBD0754-EEFE-4A53-A594-4EC8AAB180BA}" type="presOf" srcId="{C283FE1C-8B8A-4EC9-9302-B994CD61DA32}" destId="{3A743261-676A-4125-A564-CC9594C3EF02}" srcOrd="0" destOrd="0" presId="urn:microsoft.com/office/officeart/2005/8/layout/orgChart1"/>
    <dgm:cxn modelId="{210BC483-15FD-4FEE-B5D2-9C4FB3329257}" type="presOf" srcId="{F17DED9F-90EA-489C-97D1-5EB72FD8DF97}" destId="{44F22029-1EE3-4E43-988F-AAE4A9DAE89F}" srcOrd="0" destOrd="0" presId="urn:microsoft.com/office/officeart/2005/8/layout/orgChart1"/>
    <dgm:cxn modelId="{6F54579C-2E97-4B7A-8DF0-FBE6A0CBB89C}" type="presOf" srcId="{2F8019E9-3ABA-4759-BE39-1E30DE4E3257}" destId="{9809934A-0638-4945-8273-9ABC426F58B5}" srcOrd="0" destOrd="0" presId="urn:microsoft.com/office/officeart/2005/8/layout/orgChart1"/>
    <dgm:cxn modelId="{C19BFD9C-9F7E-445B-A87F-A6C03D829EBB}" type="presOf" srcId="{EBCDCDC9-17D7-47AE-8834-82DE31EE242C}" destId="{FF483051-B567-4E83-BF44-FF296D1EC402}" srcOrd="0" destOrd="0" presId="urn:microsoft.com/office/officeart/2005/8/layout/orgChart1"/>
    <dgm:cxn modelId="{9F716CA1-C18C-41C2-8402-8870CFC983FA}" type="presOf" srcId="{2349E7E3-5C60-4C74-9214-1414FC380772}" destId="{B94763C7-DB5B-4D17-97F0-245E96F78337}" srcOrd="1" destOrd="0" presId="urn:microsoft.com/office/officeart/2005/8/layout/orgChart1"/>
    <dgm:cxn modelId="{451A0AA4-B108-451B-BB98-BD7480EF681A}" type="presOf" srcId="{993B292D-66BC-4C35-B0B6-40384C8F2367}" destId="{56271E2A-143C-48A6-81E3-E31D84E90509}" srcOrd="0" destOrd="0" presId="urn:microsoft.com/office/officeart/2005/8/layout/orgChart1"/>
    <dgm:cxn modelId="{716D38A7-31B3-4C3C-98F9-78815E44D483}" type="presOf" srcId="{696CB88A-691A-4574-9C29-F0949A7145F9}" destId="{3C3959DD-B8F2-4537-85BE-DAF4301DE898}" srcOrd="0" destOrd="0" presId="urn:microsoft.com/office/officeart/2005/8/layout/orgChart1"/>
    <dgm:cxn modelId="{E9C02EA9-EFBC-4AB9-82E1-F8CA8A4331F1}" srcId="{2F8019E9-3ABA-4759-BE39-1E30DE4E3257}" destId="{ED8443F0-0A78-4903-AF62-6CBDADFD565E}" srcOrd="0" destOrd="0" parTransId="{044E56C3-C3B0-41FF-A789-A7FF18BE4737}" sibTransId="{89EA12E0-D655-4B31-8CA2-16EE171BF6FA}"/>
    <dgm:cxn modelId="{902AA0BB-2101-4937-92C5-794FE90CDB86}" type="presOf" srcId="{12B1BB55-96CC-46C5-B0E6-C30A9F88AB4C}" destId="{432938C1-987B-454A-A6F4-4DAD02AF52A5}" srcOrd="1" destOrd="0" presId="urn:microsoft.com/office/officeart/2005/8/layout/orgChart1"/>
    <dgm:cxn modelId="{8B6EA7D4-6B71-43A1-B29B-14B37513FD0B}" type="presOf" srcId="{BFF5FE79-C721-479B-97F9-98D24019FBF1}" destId="{2D7EF69A-1562-46F1-883C-D876C7BFA10A}" srcOrd="0" destOrd="0" presId="urn:microsoft.com/office/officeart/2005/8/layout/orgChart1"/>
    <dgm:cxn modelId="{C776CFD7-46F9-4FBB-A807-25CA49D538B2}" type="presOf" srcId="{ED8443F0-0A78-4903-AF62-6CBDADFD565E}" destId="{226688DC-3523-48E6-9BC0-92AAAE09F2B1}" srcOrd="0" destOrd="0" presId="urn:microsoft.com/office/officeart/2005/8/layout/orgChart1"/>
    <dgm:cxn modelId="{846C1BE6-59C0-4A4C-A745-895D0635C527}" srcId="{ED8443F0-0A78-4903-AF62-6CBDADFD565E}" destId="{2349E7E3-5C60-4C74-9214-1414FC380772}" srcOrd="3" destOrd="0" parTransId="{C283FE1C-8B8A-4EC9-9302-B994CD61DA32}" sibTransId="{2B8D0B33-9328-4699-8F2F-035947A8C6CC}"/>
    <dgm:cxn modelId="{578A0EF6-03EF-434B-8F20-55C64515B30B}" type="presOf" srcId="{12B1BB55-96CC-46C5-B0E6-C30A9F88AB4C}" destId="{D3C68B56-BBE4-46FF-B343-7A24627C261D}" srcOrd="0" destOrd="0" presId="urn:microsoft.com/office/officeart/2005/8/layout/orgChart1"/>
    <dgm:cxn modelId="{7608E3F8-25CA-4E6D-86CF-B3481FCA4A73}" type="presOf" srcId="{ED8443F0-0A78-4903-AF62-6CBDADFD565E}" destId="{E1F40D2B-463F-45A1-916F-14B816CC193F}" srcOrd="1" destOrd="0" presId="urn:microsoft.com/office/officeart/2005/8/layout/orgChart1"/>
    <dgm:cxn modelId="{328390FC-B05C-427D-9DEC-E0538909737A}" type="presOf" srcId="{EBCDCDC9-17D7-47AE-8834-82DE31EE242C}" destId="{DAF3051E-935D-4F1D-BC69-A812284CC00A}" srcOrd="1" destOrd="0" presId="urn:microsoft.com/office/officeart/2005/8/layout/orgChart1"/>
    <dgm:cxn modelId="{055E69C2-7AF2-4E5F-BB15-751AC3F56C27}" type="presParOf" srcId="{9809934A-0638-4945-8273-9ABC426F58B5}" destId="{A839552F-8488-4F17-B215-1D813E05BC5E}" srcOrd="0" destOrd="0" presId="urn:microsoft.com/office/officeart/2005/8/layout/orgChart1"/>
    <dgm:cxn modelId="{DA7FC18B-B60E-4A79-BA55-3424814D9326}" type="presParOf" srcId="{A839552F-8488-4F17-B215-1D813E05BC5E}" destId="{B019FD7E-6AE6-42A2-A8DE-C8C8F19788EE}" srcOrd="0" destOrd="0" presId="urn:microsoft.com/office/officeart/2005/8/layout/orgChart1"/>
    <dgm:cxn modelId="{A91F0D24-5877-4B93-8BCD-FAE9477F5C4A}" type="presParOf" srcId="{B019FD7E-6AE6-42A2-A8DE-C8C8F19788EE}" destId="{226688DC-3523-48E6-9BC0-92AAAE09F2B1}" srcOrd="0" destOrd="0" presId="urn:microsoft.com/office/officeart/2005/8/layout/orgChart1"/>
    <dgm:cxn modelId="{814555AB-1FC9-44E3-9C73-17D6BD7FFAF3}" type="presParOf" srcId="{B019FD7E-6AE6-42A2-A8DE-C8C8F19788EE}" destId="{E1F40D2B-463F-45A1-916F-14B816CC193F}" srcOrd="1" destOrd="0" presId="urn:microsoft.com/office/officeart/2005/8/layout/orgChart1"/>
    <dgm:cxn modelId="{1CA7DC89-A976-4783-B57A-4F26DE20D3DC}" type="presParOf" srcId="{A839552F-8488-4F17-B215-1D813E05BC5E}" destId="{636670EF-F262-44C3-9E82-A7B79FC0C03E}" srcOrd="1" destOrd="0" presId="urn:microsoft.com/office/officeart/2005/8/layout/orgChart1"/>
    <dgm:cxn modelId="{E4BE4121-1BB2-41FD-B235-70D8966467D3}" type="presParOf" srcId="{636670EF-F262-44C3-9E82-A7B79FC0C03E}" destId="{3A743261-676A-4125-A564-CC9594C3EF02}" srcOrd="0" destOrd="0" presId="urn:microsoft.com/office/officeart/2005/8/layout/orgChart1"/>
    <dgm:cxn modelId="{696DB94D-26F8-412A-9586-3266216AD807}" type="presParOf" srcId="{636670EF-F262-44C3-9E82-A7B79FC0C03E}" destId="{EFCE5525-574F-4BDE-B892-C8560F5678B1}" srcOrd="1" destOrd="0" presId="urn:microsoft.com/office/officeart/2005/8/layout/orgChart1"/>
    <dgm:cxn modelId="{D1CF1BAF-2D4A-4B93-A8F1-F1D5D8D2F4DE}" type="presParOf" srcId="{EFCE5525-574F-4BDE-B892-C8560F5678B1}" destId="{48194917-3546-4835-A5E9-71E408A9D968}" srcOrd="0" destOrd="0" presId="urn:microsoft.com/office/officeart/2005/8/layout/orgChart1"/>
    <dgm:cxn modelId="{429AB7FA-7F7D-4B6B-99ED-90B29D21801B}" type="presParOf" srcId="{48194917-3546-4835-A5E9-71E408A9D968}" destId="{CCA648CA-B97C-4DB0-8CAB-ACE46901F8E1}" srcOrd="0" destOrd="0" presId="urn:microsoft.com/office/officeart/2005/8/layout/orgChart1"/>
    <dgm:cxn modelId="{F8E613ED-3FC7-4D92-B04A-3CBD48CBD052}" type="presParOf" srcId="{48194917-3546-4835-A5E9-71E408A9D968}" destId="{B94763C7-DB5B-4D17-97F0-245E96F78337}" srcOrd="1" destOrd="0" presId="urn:microsoft.com/office/officeart/2005/8/layout/orgChart1"/>
    <dgm:cxn modelId="{69827949-5E8C-45A6-B8C3-F2A39679C2EE}" type="presParOf" srcId="{EFCE5525-574F-4BDE-B892-C8560F5678B1}" destId="{131619FA-F06B-4764-BE49-257AF076483C}" srcOrd="1" destOrd="0" presId="urn:microsoft.com/office/officeart/2005/8/layout/orgChart1"/>
    <dgm:cxn modelId="{F17B8BCA-8CD5-434C-B293-95EECF25CE87}" type="presParOf" srcId="{EFCE5525-574F-4BDE-B892-C8560F5678B1}" destId="{74537C17-9E70-47B0-B59F-9476FB618588}" srcOrd="2" destOrd="0" presId="urn:microsoft.com/office/officeart/2005/8/layout/orgChart1"/>
    <dgm:cxn modelId="{F0944BB9-C53F-44DC-8376-420B727B9703}" type="presParOf" srcId="{A839552F-8488-4F17-B215-1D813E05BC5E}" destId="{2F0F1652-9CD1-4418-9D96-FB4C4060AFFA}" srcOrd="2" destOrd="0" presId="urn:microsoft.com/office/officeart/2005/8/layout/orgChart1"/>
    <dgm:cxn modelId="{8740A0F2-CFC0-4FDD-A50F-65A9A953D939}" type="presParOf" srcId="{2F0F1652-9CD1-4418-9D96-FB4C4060AFFA}" destId="{3C3959DD-B8F2-4537-85BE-DAF4301DE898}" srcOrd="0" destOrd="0" presId="urn:microsoft.com/office/officeart/2005/8/layout/orgChart1"/>
    <dgm:cxn modelId="{C8B14C62-13B4-4968-8991-BD1CD1363FE0}" type="presParOf" srcId="{2F0F1652-9CD1-4418-9D96-FB4C4060AFFA}" destId="{42320B86-E3C0-48AB-835A-90093AF285D3}" srcOrd="1" destOrd="0" presId="urn:microsoft.com/office/officeart/2005/8/layout/orgChart1"/>
    <dgm:cxn modelId="{3C2E7518-C01C-4E12-81B2-A76C1F00451D}" type="presParOf" srcId="{42320B86-E3C0-48AB-835A-90093AF285D3}" destId="{9EA51B50-266B-4D88-9433-C1BD3B6FC3F0}" srcOrd="0" destOrd="0" presId="urn:microsoft.com/office/officeart/2005/8/layout/orgChart1"/>
    <dgm:cxn modelId="{E7E964F1-D5E3-4DC5-86F7-49AD776B8AFA}" type="presParOf" srcId="{9EA51B50-266B-4D88-9433-C1BD3B6FC3F0}" destId="{FF483051-B567-4E83-BF44-FF296D1EC402}" srcOrd="0" destOrd="0" presId="urn:microsoft.com/office/officeart/2005/8/layout/orgChart1"/>
    <dgm:cxn modelId="{CA832FE0-2201-4532-93A9-A64505CC66B8}" type="presParOf" srcId="{9EA51B50-266B-4D88-9433-C1BD3B6FC3F0}" destId="{DAF3051E-935D-4F1D-BC69-A812284CC00A}" srcOrd="1" destOrd="0" presId="urn:microsoft.com/office/officeart/2005/8/layout/orgChart1"/>
    <dgm:cxn modelId="{6676E971-1A99-43B2-919E-8A117AE6276A}" type="presParOf" srcId="{42320B86-E3C0-48AB-835A-90093AF285D3}" destId="{669C6815-F851-4871-A5E4-2C1B349B279E}" srcOrd="1" destOrd="0" presId="urn:microsoft.com/office/officeart/2005/8/layout/orgChart1"/>
    <dgm:cxn modelId="{8A55D7B4-3C47-4EDE-8EAE-3FA3CEE615E6}" type="presParOf" srcId="{42320B86-E3C0-48AB-835A-90093AF285D3}" destId="{AFE61DCC-2131-42B8-9CCE-16C00B962B4D}" srcOrd="2" destOrd="0" presId="urn:microsoft.com/office/officeart/2005/8/layout/orgChart1"/>
    <dgm:cxn modelId="{E36053CF-758D-487D-9598-7D580235631C}" type="presParOf" srcId="{2F0F1652-9CD1-4418-9D96-FB4C4060AFFA}" destId="{2D7EF69A-1562-46F1-883C-D876C7BFA10A}" srcOrd="2" destOrd="0" presId="urn:microsoft.com/office/officeart/2005/8/layout/orgChart1"/>
    <dgm:cxn modelId="{4BA6D3CF-EBFE-4897-A2A6-66663CEFCFE5}" type="presParOf" srcId="{2F0F1652-9CD1-4418-9D96-FB4C4060AFFA}" destId="{6C4B4DCB-0FE8-470C-88D5-BA5171F3AC43}" srcOrd="3" destOrd="0" presId="urn:microsoft.com/office/officeart/2005/8/layout/orgChart1"/>
    <dgm:cxn modelId="{E6CC7B83-0F00-44E1-A399-8C8143BA8F42}" type="presParOf" srcId="{6C4B4DCB-0FE8-470C-88D5-BA5171F3AC43}" destId="{635059F0-8782-4E65-90FB-0C1C9123257F}" srcOrd="0" destOrd="0" presId="urn:microsoft.com/office/officeart/2005/8/layout/orgChart1"/>
    <dgm:cxn modelId="{57AD7A57-D8A1-4855-A4C4-BF4C0A8FDDAE}" type="presParOf" srcId="{635059F0-8782-4E65-90FB-0C1C9123257F}" destId="{56271E2A-143C-48A6-81E3-E31D84E90509}" srcOrd="0" destOrd="0" presId="urn:microsoft.com/office/officeart/2005/8/layout/orgChart1"/>
    <dgm:cxn modelId="{BF84CC84-0EF1-4089-B543-DE4134CE0EF9}" type="presParOf" srcId="{635059F0-8782-4E65-90FB-0C1C9123257F}" destId="{3C03E765-EC0A-462C-B084-8C7BCED14105}" srcOrd="1" destOrd="0" presId="urn:microsoft.com/office/officeart/2005/8/layout/orgChart1"/>
    <dgm:cxn modelId="{B5513611-BB52-422F-BADD-7B1EA8F81F97}" type="presParOf" srcId="{6C4B4DCB-0FE8-470C-88D5-BA5171F3AC43}" destId="{EAE9287C-441F-4E0D-AE20-557C391C2D6D}" srcOrd="1" destOrd="0" presId="urn:microsoft.com/office/officeart/2005/8/layout/orgChart1"/>
    <dgm:cxn modelId="{D88349E5-6045-483B-8CC8-B1111AF6D425}" type="presParOf" srcId="{6C4B4DCB-0FE8-470C-88D5-BA5171F3AC43}" destId="{01A0324D-2F08-405E-8AA4-F4141F3CD4B9}" srcOrd="2" destOrd="0" presId="urn:microsoft.com/office/officeart/2005/8/layout/orgChart1"/>
    <dgm:cxn modelId="{18EB1930-1826-45C1-A174-F0DD9C737BCC}" type="presParOf" srcId="{2F0F1652-9CD1-4418-9D96-FB4C4060AFFA}" destId="{44F22029-1EE3-4E43-988F-AAE4A9DAE89F}" srcOrd="4" destOrd="0" presId="urn:microsoft.com/office/officeart/2005/8/layout/orgChart1"/>
    <dgm:cxn modelId="{A54EB654-E788-4C27-8C68-F62780646328}" type="presParOf" srcId="{2F0F1652-9CD1-4418-9D96-FB4C4060AFFA}" destId="{AABE9820-637E-4A8D-AD1D-470C37E44E2B}" srcOrd="5" destOrd="0" presId="urn:microsoft.com/office/officeart/2005/8/layout/orgChart1"/>
    <dgm:cxn modelId="{DF36FF42-D6D7-42E8-83CA-063553790B96}" type="presParOf" srcId="{AABE9820-637E-4A8D-AD1D-470C37E44E2B}" destId="{CD15C34A-0506-4C02-9E44-CD9FA8B3C225}" srcOrd="0" destOrd="0" presId="urn:microsoft.com/office/officeart/2005/8/layout/orgChart1"/>
    <dgm:cxn modelId="{9F08349E-A51F-4F12-A8DD-3028766B3645}" type="presParOf" srcId="{CD15C34A-0506-4C02-9E44-CD9FA8B3C225}" destId="{D3C68B56-BBE4-46FF-B343-7A24627C261D}" srcOrd="0" destOrd="0" presId="urn:microsoft.com/office/officeart/2005/8/layout/orgChart1"/>
    <dgm:cxn modelId="{331E1D29-8E85-477C-8372-6297C2B0905D}" type="presParOf" srcId="{CD15C34A-0506-4C02-9E44-CD9FA8B3C225}" destId="{432938C1-987B-454A-A6F4-4DAD02AF52A5}" srcOrd="1" destOrd="0" presId="urn:microsoft.com/office/officeart/2005/8/layout/orgChart1"/>
    <dgm:cxn modelId="{6B49BFE4-2849-4F31-ADA7-CC80F321C9DC}" type="presParOf" srcId="{AABE9820-637E-4A8D-AD1D-470C37E44E2B}" destId="{46BC65E1-E4B3-47F7-B6D6-FA7E090322E7}" srcOrd="1" destOrd="0" presId="urn:microsoft.com/office/officeart/2005/8/layout/orgChart1"/>
    <dgm:cxn modelId="{96C1A171-5658-48BB-8591-14AD187F3BBD}" type="presParOf" srcId="{AABE9820-637E-4A8D-AD1D-470C37E44E2B}" destId="{8B908EEA-4565-4373-BD10-C6A424491F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6511D-A6D1-47F7-805E-43E4A6066EBE}">
      <dsp:nvSpPr>
        <dsp:cNvPr id="0" name=""/>
        <dsp:cNvSpPr/>
      </dsp:nvSpPr>
      <dsp:spPr>
        <a:xfrm>
          <a:off x="1816621" y="997322"/>
          <a:ext cx="172536" cy="755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875"/>
              </a:lnTo>
              <a:lnTo>
                <a:pt x="172536" y="75587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7C46F-F618-4AA3-8FBE-57F1F2FB2159}">
      <dsp:nvSpPr>
        <dsp:cNvPr id="0" name=""/>
        <dsp:cNvSpPr/>
      </dsp:nvSpPr>
      <dsp:spPr>
        <a:xfrm>
          <a:off x="1644084" y="997322"/>
          <a:ext cx="172536" cy="755875"/>
        </a:xfrm>
        <a:custGeom>
          <a:avLst/>
          <a:gdLst/>
          <a:ahLst/>
          <a:cxnLst/>
          <a:rect l="0" t="0" r="0" b="0"/>
          <a:pathLst>
            <a:path>
              <a:moveTo>
                <a:pt x="172536" y="0"/>
              </a:moveTo>
              <a:lnTo>
                <a:pt x="172536" y="755875"/>
              </a:lnTo>
              <a:lnTo>
                <a:pt x="0" y="75587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5132-E89D-4866-AAC3-3B0BBE6B6F82}">
      <dsp:nvSpPr>
        <dsp:cNvPr id="0" name=""/>
        <dsp:cNvSpPr/>
      </dsp:nvSpPr>
      <dsp:spPr>
        <a:xfrm>
          <a:off x="1770901" y="997322"/>
          <a:ext cx="91440" cy="15117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17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5FAB-46DA-432A-B04C-AD132182B4EA}">
      <dsp:nvSpPr>
        <dsp:cNvPr id="0" name=""/>
        <dsp:cNvSpPr/>
      </dsp:nvSpPr>
      <dsp:spPr>
        <a:xfrm>
          <a:off x="605305" y="167313"/>
          <a:ext cx="2422631" cy="830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CD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 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1996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N=1,535 </a:t>
          </a:r>
          <a:b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1997-2013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N=315,145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5305" y="167313"/>
        <a:ext cx="2422631" cy="830009"/>
      </dsp:txXfrm>
    </dsp:sp>
    <dsp:sp modelId="{9FE810C6-0D19-4160-97E2-53ACDAB624CA}">
      <dsp:nvSpPr>
        <dsp:cNvPr id="0" name=""/>
        <dsp:cNvSpPr/>
      </dsp:nvSpPr>
      <dsp:spPr>
        <a:xfrm>
          <a:off x="605305" y="2509074"/>
          <a:ext cx="2422631" cy="96452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新頭頸癌個案檔</a:t>
          </a:r>
          <a:endParaRPr lang="en-US" altLang="zh-TW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1997-2012 NEW H&amp;N Cancer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N=8,985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5305" y="2509074"/>
        <a:ext cx="2422631" cy="964522"/>
      </dsp:txXfrm>
    </dsp:sp>
    <dsp:sp modelId="{2EAD7314-3C6E-426A-BED1-322B180FFB5E}">
      <dsp:nvSpPr>
        <dsp:cNvPr id="0" name=""/>
        <dsp:cNvSpPr/>
      </dsp:nvSpPr>
      <dsp:spPr>
        <a:xfrm>
          <a:off x="875" y="1342396"/>
          <a:ext cx="1643208" cy="82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First ID</a:t>
          </a:r>
          <a:b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排除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1996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年診斷</a:t>
          </a:r>
        </a:p>
      </dsp:txBody>
      <dsp:txXfrm>
        <a:off x="875" y="1342396"/>
        <a:ext cx="1643208" cy="821604"/>
      </dsp:txXfrm>
    </dsp:sp>
    <dsp:sp modelId="{E03FF3F2-7179-42D8-B9A4-4BCCA2803976}">
      <dsp:nvSpPr>
        <dsp:cNvPr id="0" name=""/>
        <dsp:cNvSpPr/>
      </dsp:nvSpPr>
      <dsp:spPr>
        <a:xfrm>
          <a:off x="1989158" y="1342396"/>
          <a:ext cx="1643208" cy="82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zh-TW" sz="1600" b="0" kern="1200" baseline="300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FuncDay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as INDEX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89158" y="1342396"/>
        <a:ext cx="1643208" cy="821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4CFA0-8271-4E8D-B009-429EE2DE0347}">
      <dsp:nvSpPr>
        <dsp:cNvPr id="0" name=""/>
        <dsp:cNvSpPr/>
      </dsp:nvSpPr>
      <dsp:spPr>
        <a:xfrm>
          <a:off x="2092816" y="741554"/>
          <a:ext cx="155581" cy="1733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625"/>
              </a:lnTo>
              <a:lnTo>
                <a:pt x="155581" y="173362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22029-1EE3-4E43-988F-AAE4A9DAE89F}">
      <dsp:nvSpPr>
        <dsp:cNvPr id="0" name=""/>
        <dsp:cNvSpPr/>
      </dsp:nvSpPr>
      <dsp:spPr>
        <a:xfrm>
          <a:off x="1937235" y="741554"/>
          <a:ext cx="155581" cy="1733625"/>
        </a:xfrm>
        <a:custGeom>
          <a:avLst/>
          <a:gdLst/>
          <a:ahLst/>
          <a:cxnLst/>
          <a:rect l="0" t="0" r="0" b="0"/>
          <a:pathLst>
            <a:path>
              <a:moveTo>
                <a:pt x="155581" y="0"/>
              </a:moveTo>
              <a:lnTo>
                <a:pt x="155581" y="1733625"/>
              </a:lnTo>
              <a:lnTo>
                <a:pt x="0" y="173362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EF69A-1562-46F1-883C-D876C7BFA10A}">
      <dsp:nvSpPr>
        <dsp:cNvPr id="0" name=""/>
        <dsp:cNvSpPr/>
      </dsp:nvSpPr>
      <dsp:spPr>
        <a:xfrm>
          <a:off x="2092816" y="741554"/>
          <a:ext cx="155581" cy="68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596"/>
              </a:lnTo>
              <a:lnTo>
                <a:pt x="155581" y="68159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959DD-B8F2-4537-85BE-DAF4301DE898}">
      <dsp:nvSpPr>
        <dsp:cNvPr id="0" name=""/>
        <dsp:cNvSpPr/>
      </dsp:nvSpPr>
      <dsp:spPr>
        <a:xfrm>
          <a:off x="1937235" y="741554"/>
          <a:ext cx="155581" cy="681596"/>
        </a:xfrm>
        <a:custGeom>
          <a:avLst/>
          <a:gdLst/>
          <a:ahLst/>
          <a:cxnLst/>
          <a:rect l="0" t="0" r="0" b="0"/>
          <a:pathLst>
            <a:path>
              <a:moveTo>
                <a:pt x="155581" y="0"/>
              </a:moveTo>
              <a:lnTo>
                <a:pt x="155581" y="681596"/>
              </a:lnTo>
              <a:lnTo>
                <a:pt x="0" y="68159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43261-676A-4125-A564-CC9594C3EF02}">
      <dsp:nvSpPr>
        <dsp:cNvPr id="0" name=""/>
        <dsp:cNvSpPr/>
      </dsp:nvSpPr>
      <dsp:spPr>
        <a:xfrm>
          <a:off x="2047096" y="741554"/>
          <a:ext cx="91440" cy="2288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66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688DC-3523-48E6-9BC0-92AAAE09F2B1}">
      <dsp:nvSpPr>
        <dsp:cNvPr id="0" name=""/>
        <dsp:cNvSpPr/>
      </dsp:nvSpPr>
      <dsp:spPr>
        <a:xfrm>
          <a:off x="1351951" y="689"/>
          <a:ext cx="1481730" cy="74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CD 1996-2012 N=2,708,929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51951" y="689"/>
        <a:ext cx="1481730" cy="740865"/>
      </dsp:txXfrm>
    </dsp:sp>
    <dsp:sp modelId="{CCA648CA-B97C-4DB0-8CAB-ACE46901F8E1}">
      <dsp:nvSpPr>
        <dsp:cNvPr id="0" name=""/>
        <dsp:cNvSpPr/>
      </dsp:nvSpPr>
      <dsp:spPr>
        <a:xfrm>
          <a:off x="1351951" y="3030220"/>
          <a:ext cx="1481730" cy="740865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CVA N=838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51951" y="3030220"/>
        <a:ext cx="1481730" cy="740865"/>
      </dsp:txXfrm>
    </dsp:sp>
    <dsp:sp modelId="{FF483051-B567-4E83-BF44-FF296D1EC402}">
      <dsp:nvSpPr>
        <dsp:cNvPr id="0" name=""/>
        <dsp:cNvSpPr/>
      </dsp:nvSpPr>
      <dsp:spPr>
        <a:xfrm>
          <a:off x="455504" y="1052717"/>
          <a:ext cx="1481730" cy="74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zh-TW" sz="1600" b="0" kern="1200" baseline="300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FuncDay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as </a:t>
          </a:r>
          <a:r>
            <a:rPr lang="en-US" altLang="zh-TW" sz="1600" b="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Brain_INDEX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5504" y="1052717"/>
        <a:ext cx="1481730" cy="740865"/>
      </dsp:txXfrm>
    </dsp:sp>
    <dsp:sp modelId="{56271E2A-143C-48A6-81E3-E31D84E90509}">
      <dsp:nvSpPr>
        <dsp:cNvPr id="0" name=""/>
        <dsp:cNvSpPr/>
      </dsp:nvSpPr>
      <dsp:spPr>
        <a:xfrm>
          <a:off x="2248398" y="1052717"/>
          <a:ext cx="1481730" cy="74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A.ID=B.ID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48398" y="1052717"/>
        <a:ext cx="1481730" cy="740865"/>
      </dsp:txXfrm>
    </dsp:sp>
    <dsp:sp modelId="{D3C68B56-BBE4-46FF-B343-7A24627C261D}">
      <dsp:nvSpPr>
        <dsp:cNvPr id="0" name=""/>
        <dsp:cNvSpPr/>
      </dsp:nvSpPr>
      <dsp:spPr>
        <a:xfrm>
          <a:off x="455504" y="2104746"/>
          <a:ext cx="1481730" cy="74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INDEX &lt; </a:t>
          </a:r>
          <a:r>
            <a:rPr lang="en-US" altLang="zh-TW" sz="1600" b="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Brain_INDEX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5504" y="2104746"/>
        <a:ext cx="1481730" cy="740865"/>
      </dsp:txXfrm>
    </dsp:sp>
    <dsp:sp modelId="{033643DF-B84F-486B-95F0-D97899DFC2D5}">
      <dsp:nvSpPr>
        <dsp:cNvPr id="0" name=""/>
        <dsp:cNvSpPr/>
      </dsp:nvSpPr>
      <dsp:spPr>
        <a:xfrm>
          <a:off x="2248398" y="2104746"/>
          <a:ext cx="1481730" cy="74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First</a:t>
          </a: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ID</a:t>
          </a:r>
          <a:endParaRPr lang="zh-TW" altLang="en-US" sz="16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48398" y="2104746"/>
        <a:ext cx="1481730" cy="740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22029-1EE3-4E43-988F-AAE4A9DAE89F}">
      <dsp:nvSpPr>
        <dsp:cNvPr id="0" name=""/>
        <dsp:cNvSpPr/>
      </dsp:nvSpPr>
      <dsp:spPr>
        <a:xfrm>
          <a:off x="1730037" y="716055"/>
          <a:ext cx="149904" cy="1670364"/>
        </a:xfrm>
        <a:custGeom>
          <a:avLst/>
          <a:gdLst/>
          <a:ahLst/>
          <a:cxnLst/>
          <a:rect l="0" t="0" r="0" b="0"/>
          <a:pathLst>
            <a:path>
              <a:moveTo>
                <a:pt x="149904" y="0"/>
              </a:moveTo>
              <a:lnTo>
                <a:pt x="149904" y="1670364"/>
              </a:lnTo>
              <a:lnTo>
                <a:pt x="0" y="167036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EF69A-1562-46F1-883C-D876C7BFA10A}">
      <dsp:nvSpPr>
        <dsp:cNvPr id="0" name=""/>
        <dsp:cNvSpPr/>
      </dsp:nvSpPr>
      <dsp:spPr>
        <a:xfrm>
          <a:off x="1879941" y="716055"/>
          <a:ext cx="149904" cy="656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724"/>
              </a:lnTo>
              <a:lnTo>
                <a:pt x="149904" y="65672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959DD-B8F2-4537-85BE-DAF4301DE898}">
      <dsp:nvSpPr>
        <dsp:cNvPr id="0" name=""/>
        <dsp:cNvSpPr/>
      </dsp:nvSpPr>
      <dsp:spPr>
        <a:xfrm>
          <a:off x="1730037" y="716055"/>
          <a:ext cx="149904" cy="656724"/>
        </a:xfrm>
        <a:custGeom>
          <a:avLst/>
          <a:gdLst/>
          <a:ahLst/>
          <a:cxnLst/>
          <a:rect l="0" t="0" r="0" b="0"/>
          <a:pathLst>
            <a:path>
              <a:moveTo>
                <a:pt x="149904" y="0"/>
              </a:moveTo>
              <a:lnTo>
                <a:pt x="149904" y="656724"/>
              </a:lnTo>
              <a:lnTo>
                <a:pt x="0" y="65672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43261-676A-4125-A564-CC9594C3EF02}">
      <dsp:nvSpPr>
        <dsp:cNvPr id="0" name=""/>
        <dsp:cNvSpPr/>
      </dsp:nvSpPr>
      <dsp:spPr>
        <a:xfrm>
          <a:off x="1834221" y="716055"/>
          <a:ext cx="91440" cy="2327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708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688DC-3523-48E6-9BC0-92AAAE09F2B1}">
      <dsp:nvSpPr>
        <dsp:cNvPr id="0" name=""/>
        <dsp:cNvSpPr/>
      </dsp:nvSpPr>
      <dsp:spPr>
        <a:xfrm>
          <a:off x="1166110" y="2224"/>
          <a:ext cx="1427662" cy="713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CD 1996-2012 N=7,233,568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66110" y="2224"/>
        <a:ext cx="1427662" cy="713831"/>
      </dsp:txXfrm>
    </dsp:sp>
    <dsp:sp modelId="{CCA648CA-B97C-4DB0-8CAB-ACE46901F8E1}">
      <dsp:nvSpPr>
        <dsp:cNvPr id="0" name=""/>
        <dsp:cNvSpPr/>
      </dsp:nvSpPr>
      <dsp:spPr>
        <a:xfrm>
          <a:off x="950733" y="3043144"/>
          <a:ext cx="1858416" cy="71383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串檔新頭頸癌個案檔</a:t>
          </a:r>
          <a:endParaRPr lang="en-US" alt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DM N=720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0733" y="3043144"/>
        <a:ext cx="1858416" cy="713831"/>
      </dsp:txXfrm>
    </dsp:sp>
    <dsp:sp modelId="{FF483051-B567-4E83-BF44-FF296D1EC402}">
      <dsp:nvSpPr>
        <dsp:cNvPr id="0" name=""/>
        <dsp:cNvSpPr/>
      </dsp:nvSpPr>
      <dsp:spPr>
        <a:xfrm>
          <a:off x="302374" y="1015864"/>
          <a:ext cx="1427662" cy="713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門診間隔</a:t>
          </a:r>
          <a:r>
            <a:rPr lang="en-US" alt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&gt;28D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2374" y="1015864"/>
        <a:ext cx="1427662" cy="713831"/>
      </dsp:txXfrm>
    </dsp:sp>
    <dsp:sp modelId="{56271E2A-143C-48A6-81E3-E31D84E90509}">
      <dsp:nvSpPr>
        <dsp:cNvPr id="0" name=""/>
        <dsp:cNvSpPr/>
      </dsp:nvSpPr>
      <dsp:spPr>
        <a:xfrm>
          <a:off x="2029846" y="1015864"/>
          <a:ext cx="1645808" cy="713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癌症確診</a:t>
          </a:r>
          <a:r>
            <a:rPr lang="en-US" alt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(INDEX)</a:t>
          </a:r>
          <a:r>
            <a:rPr lang="zh-TW" alt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過去一年內有</a:t>
          </a:r>
          <a:r>
            <a:rPr lang="en-US" alt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DM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29846" y="1015864"/>
        <a:ext cx="1645808" cy="713831"/>
      </dsp:txXfrm>
    </dsp:sp>
    <dsp:sp modelId="{D3C68B56-BBE4-46FF-B343-7A24627C261D}">
      <dsp:nvSpPr>
        <dsp:cNvPr id="0" name=""/>
        <dsp:cNvSpPr/>
      </dsp:nvSpPr>
      <dsp:spPr>
        <a:xfrm>
          <a:off x="302374" y="2029504"/>
          <a:ext cx="1427662" cy="713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排除重複</a:t>
          </a:r>
        </a:p>
      </dsp:txBody>
      <dsp:txXfrm>
        <a:off x="302374" y="2029504"/>
        <a:ext cx="1427662" cy="713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2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根據直方圖可以看到頭頸癌與鼻咽癌資料分布相像，患者年齡介於</a:t>
            </a:r>
            <a:r>
              <a:rPr lang="en-US" altLang="zh-TW" dirty="0"/>
              <a:t>30-50</a:t>
            </a:r>
            <a:r>
              <a:rPr lang="zh-TW" altLang="en-US" dirty="0"/>
              <a:t>歲之間，其中有</a:t>
            </a:r>
            <a:r>
              <a:rPr lang="en-US" altLang="zh-TW" dirty="0" err="1"/>
              <a:t>cva</a:t>
            </a:r>
            <a:r>
              <a:rPr lang="zh-TW" altLang="en-US" dirty="0"/>
              <a:t>的患者在站比較多的大約在</a:t>
            </a:r>
            <a:r>
              <a:rPr lang="en-US" altLang="zh-TW" dirty="0"/>
              <a:t>34-36</a:t>
            </a:r>
            <a:r>
              <a:rPr lang="zh-TW" altLang="en-US" dirty="0"/>
              <a:t>歲，占比大約有</a:t>
            </a:r>
            <a:r>
              <a:rPr lang="en-US" altLang="zh-TW" dirty="0"/>
              <a:t>40%</a:t>
            </a:r>
            <a:r>
              <a:rPr lang="zh-TW" altLang="en-US" dirty="0"/>
              <a:t>左右，但頭頸癌</a:t>
            </a:r>
            <a:r>
              <a:rPr lang="en-US" altLang="zh-TW" dirty="0"/>
              <a:t>40</a:t>
            </a:r>
            <a:r>
              <a:rPr lang="zh-TW" altLang="en-US" dirty="0"/>
              <a:t>歲以上患者較多一些，旁邊的合須圖可以明顯看出來這部分。</a:t>
            </a:r>
            <a:br>
              <a:rPr lang="en-US" altLang="zh-TW" dirty="0"/>
            </a:br>
            <a:r>
              <a:rPr lang="zh-TW" altLang="en-US" dirty="0"/>
              <a:t>因為參考文獻是將年齡每</a:t>
            </a:r>
            <a:r>
              <a:rPr lang="en-US" altLang="zh-TW" dirty="0"/>
              <a:t>10</a:t>
            </a:r>
            <a:r>
              <a:rPr lang="zh-TW" altLang="en-US" dirty="0"/>
              <a:t>歲分為一組，因此想先依照一樣的分組方法來看資料是否會因為年齡而有差異。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994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我們針對類別變相進行卡方或費雪檢定。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頭頸癌這邊，性別、年齡、放療、化療，在統計上有顯著差異。</a:t>
            </a:r>
            <a:br>
              <a:rPr lang="en-US" altLang="zh-TW" dirty="0"/>
            </a:br>
            <a:r>
              <a:rPr lang="zh-TW" altLang="en-US" dirty="0"/>
              <a:t>鼻咽癌這邊，年齡也是會影響</a:t>
            </a:r>
            <a:r>
              <a:rPr lang="en-US" altLang="zh-TW" dirty="0" err="1"/>
              <a:t>cva</a:t>
            </a:r>
            <a:r>
              <a:rPr lang="zh-TW" altLang="en-US" dirty="0"/>
              <a:t>，而性別、化療接近統計上顯著，可能也是需要稍微留意的變項。</a:t>
            </a:r>
          </a:p>
        </p:txBody>
      </p:sp>
    </p:spTree>
    <p:extLst>
      <p:ext uri="{BB962C8B-B14F-4D97-AF65-F5344CB8AC3E}">
        <p14:creationId xmlns:p14="http://schemas.microsoft.com/office/powerpoint/2010/main" val="4592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b="1" dirty="0"/>
              <a:t>綠色字體是指特例，因為個數太少是看費雪檢定。</a:t>
            </a:r>
            <a:br>
              <a:rPr lang="en-US" altLang="zh-TW" b="1" dirty="0"/>
            </a:br>
            <a:r>
              <a:rPr lang="zh-TW" altLang="en-US" b="1" dirty="0"/>
              <a:t>說明類似前一張備註。</a:t>
            </a:r>
          </a:p>
        </p:txBody>
      </p:sp>
    </p:spTree>
    <p:extLst>
      <p:ext uri="{BB962C8B-B14F-4D97-AF65-F5344CB8AC3E}">
        <p14:creationId xmlns:p14="http://schemas.microsoft.com/office/powerpoint/2010/main" val="302796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/>
              <a:t>25%</a:t>
            </a:r>
            <a:r>
              <a:rPr lang="zh-TW" altLang="en-US" dirty="0"/>
              <a:t>的人在大約一年的時候會有</a:t>
            </a:r>
            <a:r>
              <a:rPr lang="en-US" altLang="zh-TW" dirty="0" err="1"/>
              <a:t>cva</a:t>
            </a:r>
            <a:r>
              <a:rPr lang="zh-TW" altLang="en-US" dirty="0"/>
              <a:t>，半數會在</a:t>
            </a:r>
            <a:r>
              <a:rPr lang="en-US" altLang="zh-TW" dirty="0"/>
              <a:t>2.65</a:t>
            </a:r>
            <a:r>
              <a:rPr lang="zh-TW" altLang="en-US" dirty="0"/>
              <a:t>年，</a:t>
            </a:r>
            <a:r>
              <a:rPr lang="en-US" altLang="zh-TW" dirty="0"/>
              <a:t>75%</a:t>
            </a:r>
            <a:r>
              <a:rPr lang="zh-TW" altLang="en-US" dirty="0"/>
              <a:t>的人會在</a:t>
            </a:r>
            <a:r>
              <a:rPr lang="en-US" altLang="zh-TW" dirty="0"/>
              <a:t>6.1</a:t>
            </a:r>
            <a:r>
              <a:rPr lang="zh-TW" altLang="en-US" dirty="0"/>
              <a:t>年有</a:t>
            </a:r>
            <a:r>
              <a:rPr lang="en-US" altLang="zh-TW" dirty="0" err="1"/>
              <a:t>cva</a:t>
            </a:r>
            <a:r>
              <a:rPr lang="zh-TW" altLang="en-US" dirty="0"/>
              <a:t>，平均得到</a:t>
            </a:r>
            <a:r>
              <a:rPr lang="en-US" altLang="zh-TW" dirty="0" err="1"/>
              <a:t>cva</a:t>
            </a:r>
            <a:r>
              <a:rPr lang="zh-TW" altLang="en-US" dirty="0"/>
              <a:t>的時間為</a:t>
            </a:r>
            <a:r>
              <a:rPr lang="en-US" altLang="zh-TW" dirty="0"/>
              <a:t>3.9</a:t>
            </a:r>
            <a:r>
              <a:rPr lang="zh-TW" altLang="en-US" dirty="0"/>
              <a:t>年。</a:t>
            </a:r>
            <a:br>
              <a:rPr lang="en-US" altLang="zh-TW" dirty="0"/>
            </a:br>
            <a:r>
              <a:rPr lang="zh-TW" altLang="en-US" dirty="0"/>
              <a:t>左邊是不同性別得到</a:t>
            </a:r>
            <a:r>
              <a:rPr lang="en-US" altLang="zh-TW" dirty="0" err="1"/>
              <a:t>cva</a:t>
            </a:r>
            <a:r>
              <a:rPr lang="zh-TW" altLang="en-US" dirty="0"/>
              <a:t>的時間，如同資料呈現的次數所示，男性得到</a:t>
            </a:r>
            <a:r>
              <a:rPr lang="en-US" altLang="zh-TW" dirty="0" err="1"/>
              <a:t>cva</a:t>
            </a:r>
            <a:r>
              <a:rPr lang="zh-TW" altLang="en-US" dirty="0"/>
              <a:t>的機率整體較女性高。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Log-Rank test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的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p-value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為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0.0396 &lt;0.05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，表示男女的得到</a:t>
            </a:r>
            <a:r>
              <a:rPr lang="en-US" altLang="zh-TW" b="0" i="0" dirty="0" err="1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cva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有顯著的差異。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9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/>
              <a:t>25%</a:t>
            </a:r>
            <a:r>
              <a:rPr lang="zh-TW" altLang="en-US" dirty="0"/>
              <a:t>的人大約</a:t>
            </a:r>
            <a:r>
              <a:rPr lang="en-US" altLang="zh-TW" dirty="0"/>
              <a:t>0.67</a:t>
            </a:r>
            <a:r>
              <a:rPr lang="zh-TW" altLang="en-US" dirty="0"/>
              <a:t>年的時候會有</a:t>
            </a:r>
            <a:r>
              <a:rPr lang="en-US" altLang="zh-TW" dirty="0" err="1"/>
              <a:t>cva</a:t>
            </a:r>
            <a:r>
              <a:rPr lang="zh-TW" altLang="en-US" dirty="0"/>
              <a:t>，半數會在</a:t>
            </a:r>
            <a:r>
              <a:rPr lang="en-US" altLang="zh-TW" dirty="0"/>
              <a:t>1.8</a:t>
            </a:r>
            <a:r>
              <a:rPr lang="zh-TW" altLang="en-US" dirty="0"/>
              <a:t>年，</a:t>
            </a:r>
            <a:r>
              <a:rPr lang="en-US" altLang="zh-TW" dirty="0"/>
              <a:t>75%</a:t>
            </a:r>
            <a:r>
              <a:rPr lang="zh-TW" altLang="en-US" dirty="0"/>
              <a:t>的人會在</a:t>
            </a:r>
            <a:r>
              <a:rPr lang="en-US" altLang="zh-TW" dirty="0"/>
              <a:t>3.71</a:t>
            </a:r>
            <a:r>
              <a:rPr lang="zh-TW" altLang="en-US" dirty="0"/>
              <a:t>年有</a:t>
            </a:r>
            <a:r>
              <a:rPr lang="en-US" altLang="zh-TW" dirty="0" err="1"/>
              <a:t>cva</a:t>
            </a:r>
            <a:r>
              <a:rPr lang="zh-TW" altLang="en-US" dirty="0"/>
              <a:t>，平均得到</a:t>
            </a:r>
            <a:r>
              <a:rPr lang="en-US" altLang="zh-TW" dirty="0" err="1"/>
              <a:t>cva</a:t>
            </a:r>
            <a:r>
              <a:rPr lang="zh-TW" altLang="en-US" dirty="0"/>
              <a:t>的時間為</a:t>
            </a:r>
            <a:r>
              <a:rPr lang="en-US" altLang="zh-TW" dirty="0"/>
              <a:t>2.4</a:t>
            </a:r>
            <a:r>
              <a:rPr lang="zh-TW" altLang="en-US" dirty="0"/>
              <a:t>年。</a:t>
            </a:r>
            <a:br>
              <a:rPr lang="en-US" altLang="zh-TW" dirty="0"/>
            </a:br>
            <a:r>
              <a:rPr lang="zh-TW" altLang="en-US" dirty="0"/>
              <a:t>左邊是不同年齡層得到</a:t>
            </a:r>
            <a:r>
              <a:rPr lang="en-US" altLang="zh-TW" dirty="0" err="1"/>
              <a:t>cva</a:t>
            </a:r>
            <a:r>
              <a:rPr lang="zh-TW" altLang="en-US" dirty="0"/>
              <a:t>的時間，</a:t>
            </a:r>
            <a:r>
              <a:rPr lang="en-US" altLang="zh-TW" dirty="0"/>
              <a:t>30-39</a:t>
            </a:r>
            <a:r>
              <a:rPr lang="zh-TW" altLang="en-US" dirty="0"/>
              <a:t>相較於</a:t>
            </a:r>
            <a:r>
              <a:rPr lang="en-US" altLang="zh-TW" dirty="0"/>
              <a:t>40-49</a:t>
            </a:r>
            <a:r>
              <a:rPr lang="zh-TW" altLang="en-US" dirty="0"/>
              <a:t>會在較短的時間得到</a:t>
            </a:r>
            <a:r>
              <a:rPr lang="en-US" altLang="zh-TW" dirty="0" err="1"/>
              <a:t>cva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Log-Rank test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的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p-value &lt;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0.0001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，表示兩個年齡層的得到</a:t>
            </a:r>
            <a:r>
              <a:rPr lang="en-US" altLang="zh-TW" b="0" i="0" dirty="0" err="1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cva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有顯著的差異。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9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/>
              <a:t>25%</a:t>
            </a:r>
            <a:r>
              <a:rPr lang="zh-TW" altLang="en-US" dirty="0"/>
              <a:t>的人在大約</a:t>
            </a:r>
            <a:r>
              <a:rPr lang="en-US" altLang="zh-TW" dirty="0"/>
              <a:t>1.5</a:t>
            </a:r>
            <a:r>
              <a:rPr lang="zh-TW" altLang="en-US" dirty="0"/>
              <a:t>年的時候會有</a:t>
            </a:r>
            <a:r>
              <a:rPr lang="en-US" altLang="zh-TW" dirty="0" err="1"/>
              <a:t>cva</a:t>
            </a:r>
            <a:r>
              <a:rPr lang="zh-TW" altLang="en-US" dirty="0"/>
              <a:t>，半數大約在</a:t>
            </a:r>
            <a:r>
              <a:rPr lang="en-US" altLang="zh-TW" dirty="0"/>
              <a:t>4</a:t>
            </a:r>
            <a:r>
              <a:rPr lang="zh-TW" altLang="en-US" dirty="0"/>
              <a:t>年，</a:t>
            </a:r>
            <a:r>
              <a:rPr lang="en-US" altLang="zh-TW" dirty="0"/>
              <a:t>75%</a:t>
            </a:r>
            <a:r>
              <a:rPr lang="zh-TW" altLang="en-US" dirty="0"/>
              <a:t>的人會在</a:t>
            </a:r>
            <a:r>
              <a:rPr lang="en-US" altLang="zh-TW" dirty="0"/>
              <a:t>6.8</a:t>
            </a:r>
            <a:r>
              <a:rPr lang="zh-TW" altLang="en-US" dirty="0"/>
              <a:t>年將近</a:t>
            </a:r>
            <a:r>
              <a:rPr lang="en-US" altLang="zh-TW" dirty="0"/>
              <a:t>7</a:t>
            </a:r>
            <a:r>
              <a:rPr lang="zh-TW" altLang="en-US" dirty="0"/>
              <a:t>年有</a:t>
            </a:r>
            <a:r>
              <a:rPr lang="en-US" altLang="zh-TW" dirty="0" err="1"/>
              <a:t>cva</a:t>
            </a:r>
            <a:r>
              <a:rPr lang="zh-TW" altLang="en-US" dirty="0"/>
              <a:t>，平均得到</a:t>
            </a:r>
            <a:r>
              <a:rPr lang="en-US" altLang="zh-TW" dirty="0" err="1"/>
              <a:t>cva</a:t>
            </a:r>
            <a:r>
              <a:rPr lang="zh-TW" altLang="en-US" dirty="0"/>
              <a:t>的時間為</a:t>
            </a:r>
            <a:r>
              <a:rPr lang="en-US" altLang="zh-TW" dirty="0"/>
              <a:t>4.65</a:t>
            </a:r>
            <a:r>
              <a:rPr lang="zh-TW" altLang="en-US" dirty="0"/>
              <a:t>年。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左邊是不同性別得到</a:t>
            </a:r>
            <a:r>
              <a:rPr lang="en-US" altLang="zh-TW" dirty="0" err="1"/>
              <a:t>cva</a:t>
            </a:r>
            <a:r>
              <a:rPr lang="zh-TW" altLang="en-US" dirty="0"/>
              <a:t>的時間，男女性得到</a:t>
            </a:r>
            <a:r>
              <a:rPr lang="en-US" altLang="zh-TW" dirty="0" err="1"/>
              <a:t>cva</a:t>
            </a:r>
            <a:r>
              <a:rPr lang="zh-TW" altLang="en-US" dirty="0"/>
              <a:t>的機率趨勢整體相近。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Log-Rank test (</a:t>
            </a:r>
            <a:r>
              <a:rPr lang="zh-TW" altLang="en-US" dirty="0"/>
              <a:t>對數排名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的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p-value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為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0.8459 &gt; 0.05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，表示男女的得到</a:t>
            </a:r>
            <a:r>
              <a:rPr lang="en-US" altLang="zh-TW" b="0" i="0" dirty="0" err="1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cva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沒有顯著的差異。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25%</a:t>
            </a:r>
            <a:r>
              <a:rPr lang="zh-TW" altLang="en-US" dirty="0"/>
              <a:t>的人大約</a:t>
            </a:r>
            <a:r>
              <a:rPr lang="en-US" altLang="zh-TW" dirty="0"/>
              <a:t>1.4</a:t>
            </a:r>
            <a:r>
              <a:rPr lang="zh-TW" altLang="en-US" dirty="0"/>
              <a:t>年的時候會有</a:t>
            </a:r>
            <a:r>
              <a:rPr lang="en-US" altLang="zh-TW" dirty="0" err="1"/>
              <a:t>cva</a:t>
            </a:r>
            <a:r>
              <a:rPr lang="zh-TW" altLang="en-US" dirty="0"/>
              <a:t>，半數大約</a:t>
            </a:r>
            <a:r>
              <a:rPr lang="en-US" altLang="zh-TW" dirty="0"/>
              <a:t>3</a:t>
            </a:r>
            <a:r>
              <a:rPr lang="zh-TW" altLang="en-US" dirty="0"/>
              <a:t>年，</a:t>
            </a:r>
            <a:r>
              <a:rPr lang="en-US" altLang="zh-TW" dirty="0"/>
              <a:t>75%</a:t>
            </a:r>
            <a:r>
              <a:rPr lang="zh-TW" altLang="en-US" dirty="0"/>
              <a:t>的人大概會在</a:t>
            </a:r>
            <a:r>
              <a:rPr lang="en-US" altLang="zh-TW" dirty="0"/>
              <a:t>4</a:t>
            </a:r>
            <a:r>
              <a:rPr lang="zh-TW" altLang="en-US" dirty="0"/>
              <a:t>年有</a:t>
            </a:r>
            <a:r>
              <a:rPr lang="en-US" altLang="zh-TW" dirty="0" err="1"/>
              <a:t>cva</a:t>
            </a:r>
            <a:r>
              <a:rPr lang="zh-TW" altLang="en-US" dirty="0"/>
              <a:t>，平均得到</a:t>
            </a:r>
            <a:r>
              <a:rPr lang="en-US" altLang="zh-TW" dirty="0" err="1"/>
              <a:t>cva</a:t>
            </a:r>
            <a:r>
              <a:rPr lang="zh-TW" altLang="en-US" dirty="0"/>
              <a:t>的時間為</a:t>
            </a:r>
            <a:r>
              <a:rPr lang="en-US" altLang="zh-TW" dirty="0"/>
              <a:t>3</a:t>
            </a:r>
            <a:r>
              <a:rPr lang="zh-TW" altLang="en-US" dirty="0"/>
              <a:t>年左右。</a:t>
            </a:r>
            <a:br>
              <a:rPr lang="en-US" altLang="zh-TW" dirty="0"/>
            </a:br>
            <a:r>
              <a:rPr lang="zh-TW" altLang="en-US" dirty="0"/>
              <a:t>左邊是不同年齡層得到</a:t>
            </a:r>
            <a:r>
              <a:rPr lang="en-US" altLang="zh-TW" dirty="0" err="1"/>
              <a:t>cva</a:t>
            </a:r>
            <a:r>
              <a:rPr lang="zh-TW" altLang="en-US" dirty="0"/>
              <a:t>的時間，</a:t>
            </a:r>
            <a:r>
              <a:rPr lang="en-US" altLang="zh-TW" dirty="0"/>
              <a:t>30-39</a:t>
            </a:r>
            <a:r>
              <a:rPr lang="zh-TW" altLang="en-US" dirty="0"/>
              <a:t>相較於</a:t>
            </a:r>
            <a:r>
              <a:rPr lang="en-US" altLang="zh-TW" dirty="0"/>
              <a:t>40-49</a:t>
            </a:r>
            <a:r>
              <a:rPr lang="zh-TW" altLang="en-US" dirty="0"/>
              <a:t>會在較短的時間得到</a:t>
            </a:r>
            <a:r>
              <a:rPr lang="en-US" altLang="zh-TW" dirty="0" err="1"/>
              <a:t>cva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Log-Rank test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的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p-value &lt;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0.0001 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，表示兩個年齡層的得到</a:t>
            </a:r>
            <a:r>
              <a:rPr lang="en-US" altLang="zh-TW" b="0" i="0" dirty="0" err="1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cva</a:t>
            </a:r>
            <a:r>
              <a:rPr lang="zh-TW" altLang="en-US" b="0" i="0" dirty="0">
                <a:solidFill>
                  <a:srgbClr val="313131"/>
                </a:solidFill>
                <a:effectLst/>
                <a:latin typeface="Quattrocento Sans" panose="020B0604020202020204" pitchFamily="34" charset="0"/>
              </a:rPr>
              <a:t>有顯著的差異。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47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b="1" dirty="0"/>
              <a:t>性別參考組為女生，年齡參考組為</a:t>
            </a:r>
            <a:r>
              <a:rPr lang="en-US" altLang="zh-TW" b="1" dirty="0"/>
              <a:t>30-39</a:t>
            </a:r>
            <a:r>
              <a:rPr lang="zh-TW" altLang="en-US" b="1" dirty="0"/>
              <a:t>，放療、化療、共病參考組都是</a:t>
            </a:r>
            <a:r>
              <a:rPr lang="en-US" altLang="zh-TW" b="1" dirty="0"/>
              <a:t>=0</a:t>
            </a:r>
            <a:r>
              <a:rPr lang="zh-TW" altLang="en-US" b="1" dirty="0"/>
              <a:t>。</a:t>
            </a:r>
            <a:br>
              <a:rPr lang="en-US" altLang="zh-TW" b="1" dirty="0"/>
            </a:br>
            <a:r>
              <a:rPr lang="zh-TW" altLang="en-US" b="1" dirty="0"/>
              <a:t>有顯著的</a:t>
            </a:r>
            <a:br>
              <a:rPr lang="en-US" altLang="zh-TW" dirty="0"/>
            </a:br>
            <a:r>
              <a:rPr lang="zh-TW" altLang="en-US" dirty="0"/>
              <a:t>性別：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，有顯著，在有頭頸癌的男性患者有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的風險是女性的</a:t>
            </a:r>
            <a:r>
              <a:rPr lang="en-US" altLang="zh-TW" dirty="0"/>
              <a:t>1.263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年齡：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，有顯著，在有頭頸癌的</a:t>
            </a:r>
            <a:r>
              <a:rPr lang="en-US" altLang="zh-TW" dirty="0"/>
              <a:t>40-49</a:t>
            </a:r>
            <a:r>
              <a:rPr lang="zh-TW" altLang="en-US" dirty="0"/>
              <a:t>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</a:t>
            </a:r>
            <a:r>
              <a:rPr lang="en-US" altLang="zh-TW" dirty="0"/>
              <a:t>30-39</a:t>
            </a:r>
            <a:r>
              <a:rPr lang="zh-TW" altLang="en-US" dirty="0"/>
              <a:t>的</a:t>
            </a:r>
            <a:r>
              <a:rPr lang="en-US" altLang="zh-TW" dirty="0"/>
              <a:t>2.33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高血脂：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，有顯著，在有頭頸癌下，有高血脂的患者有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的風險是沒有高血脂的</a:t>
            </a:r>
            <a:r>
              <a:rPr lang="en-US" altLang="zh-TW" dirty="0"/>
              <a:t>1.78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高血壓：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，有顯著，在有頭頸癌下，有高血壓的患者有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的風險是沒有高血壓的</a:t>
            </a:r>
            <a:r>
              <a:rPr lang="en-US" altLang="zh-TW" dirty="0"/>
              <a:t>1.732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b="1" dirty="0"/>
              <a:t>沒顯著的</a:t>
            </a:r>
            <a:endParaRPr lang="en-US" altLang="zh-TW" b="1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放療：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，沒有顯著，在有頭頸癌下，有做放療的患者有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的風險是沒有做放療的</a:t>
            </a:r>
            <a:r>
              <a:rPr lang="en-US" altLang="zh-TW" dirty="0"/>
              <a:t>1.168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化療：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，沒有顯著，在有頭頸癌下，有做化療的患者有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的風險是沒有做化療的</a:t>
            </a:r>
            <a:r>
              <a:rPr lang="en-US" altLang="zh-TW" dirty="0"/>
              <a:t>1.2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糖尿病：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，沒有顯著，在有頭頸癌下，有糖尿病的患者有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的風險是沒有糖尿病的</a:t>
            </a:r>
            <a:r>
              <a:rPr lang="en-US" altLang="zh-TW" dirty="0"/>
              <a:t>1.231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肝臟疾病：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，沒有顯著，在有頭頸癌下，有肝臟疾病的患者有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的風險是沒有肝臟疾病的</a:t>
            </a:r>
            <a:r>
              <a:rPr lang="en-US" altLang="zh-TW" dirty="0"/>
              <a:t>1.028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b="1" dirty="0">
                <a:solidFill>
                  <a:srgbClr val="FF0000"/>
                </a:solidFill>
              </a:rPr>
              <a:t>心肌梗塞：</a:t>
            </a:r>
            <a:r>
              <a:rPr lang="en-US" altLang="zh-TW" b="1" dirty="0">
                <a:solidFill>
                  <a:srgbClr val="FF0000"/>
                </a:solidFill>
              </a:rPr>
              <a:t>p-value &gt;0.05 </a:t>
            </a:r>
            <a:r>
              <a:rPr lang="zh-TW" altLang="en-US" b="1" dirty="0">
                <a:solidFill>
                  <a:srgbClr val="FF0000"/>
                </a:solidFill>
              </a:rPr>
              <a:t>，沒有顯著，在有頭頸癌下，有心肌梗塞的患者有</a:t>
            </a:r>
            <a:r>
              <a:rPr lang="en-US" altLang="zh-TW" b="1" dirty="0" err="1">
                <a:solidFill>
                  <a:srgbClr val="FF0000"/>
                </a:solidFill>
              </a:rPr>
              <a:t>cva</a:t>
            </a:r>
            <a:r>
              <a:rPr lang="zh-TW" altLang="en-US" b="1" dirty="0">
                <a:solidFill>
                  <a:srgbClr val="FF0000"/>
                </a:solidFill>
              </a:rPr>
              <a:t>的風險是沒有心肌梗塞的</a:t>
            </a:r>
            <a:r>
              <a:rPr lang="en-US" altLang="zh-TW" b="1" dirty="0">
                <a:solidFill>
                  <a:srgbClr val="FF0000"/>
                </a:solidFill>
              </a:rPr>
              <a:t>4.088</a:t>
            </a:r>
            <a:r>
              <a:rPr lang="zh-TW" altLang="en-US" b="1" dirty="0">
                <a:solidFill>
                  <a:srgbClr val="FF0000"/>
                </a:solidFill>
              </a:rPr>
              <a:t>倍。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/>
              <a:t>沒顯著卻風險高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1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b="1" dirty="0"/>
              <a:t>性別參考組為女生，年齡參考組為</a:t>
            </a:r>
            <a:r>
              <a:rPr lang="en-US" altLang="zh-TW" b="1" dirty="0"/>
              <a:t>30-39</a:t>
            </a:r>
            <a:r>
              <a:rPr lang="zh-TW" altLang="en-US" b="1" dirty="0"/>
              <a:t>，放療、化療、共病參考組都是</a:t>
            </a:r>
            <a:r>
              <a:rPr lang="en-US" altLang="zh-TW" b="1" dirty="0"/>
              <a:t>=0</a:t>
            </a:r>
            <a:r>
              <a:rPr lang="zh-TW" altLang="en-US" b="1" dirty="0"/>
              <a:t>。</a:t>
            </a:r>
            <a:br>
              <a:rPr lang="en-US" altLang="zh-TW" b="1" dirty="0"/>
            </a:br>
            <a:r>
              <a:rPr lang="zh-TW" altLang="en-US" b="1" dirty="0"/>
              <a:t>有顯著的</a:t>
            </a:r>
            <a:br>
              <a:rPr lang="en-US" altLang="zh-TW" dirty="0"/>
            </a:br>
            <a:r>
              <a:rPr lang="zh-TW" altLang="en-US" dirty="0"/>
              <a:t>年齡：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，有顯著，在有鼻咽癌的</a:t>
            </a:r>
            <a:r>
              <a:rPr lang="en-US" altLang="zh-TW" dirty="0"/>
              <a:t>40-49</a:t>
            </a:r>
            <a:r>
              <a:rPr lang="zh-TW" altLang="en-US" dirty="0"/>
              <a:t>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</a:t>
            </a:r>
            <a:r>
              <a:rPr lang="en-US" altLang="zh-TW" dirty="0"/>
              <a:t>30-39</a:t>
            </a:r>
            <a:r>
              <a:rPr lang="zh-TW" altLang="en-US" dirty="0"/>
              <a:t>的</a:t>
            </a:r>
            <a:r>
              <a:rPr lang="en-US" altLang="zh-TW" dirty="0"/>
              <a:t>2.305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糖尿病：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，有顯著，在有鼻咽癌下，有糖尿病的患者有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的風險是沒有糖尿病的</a:t>
            </a:r>
            <a:r>
              <a:rPr lang="en-US" altLang="zh-TW" dirty="0"/>
              <a:t>1.834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高血脂：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，有顯著，在有鼻咽癌下，有高血脂的患者有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的風險是沒有高血脂的</a:t>
            </a:r>
            <a:r>
              <a:rPr lang="en-US" altLang="zh-TW" dirty="0"/>
              <a:t>1.617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高血壓：</a:t>
            </a:r>
            <a:r>
              <a:rPr lang="en-US" altLang="zh-TW" dirty="0"/>
              <a:t>p-value &lt;0.05 </a:t>
            </a:r>
            <a:r>
              <a:rPr lang="zh-TW" altLang="en-US" dirty="0"/>
              <a:t>，有顯著，在有鼻咽癌下，有高血壓的患者有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的風險是沒有高血壓的</a:t>
            </a:r>
            <a:r>
              <a:rPr lang="en-US" altLang="zh-TW" dirty="0"/>
              <a:t>1.657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b="1" dirty="0"/>
              <a:t>沒顯著的</a:t>
            </a:r>
            <a:endParaRPr lang="en-US" altLang="zh-TW" b="1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性別：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，沒有顯著，在有鼻咽癌的男性患者有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的風險是女性的</a:t>
            </a:r>
            <a:r>
              <a:rPr lang="en-US" altLang="zh-TW" dirty="0"/>
              <a:t>0.98</a:t>
            </a:r>
            <a:r>
              <a:rPr lang="zh-TW" altLang="en-US" dirty="0"/>
              <a:t>倍。</a:t>
            </a:r>
            <a:endParaRPr lang="en-US" altLang="zh-TW" b="1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放療：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，沒有顯著，在有鼻咽癌下，有做放療的患者有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的風險是沒有做放療的</a:t>
            </a:r>
            <a:r>
              <a:rPr lang="en-US" altLang="zh-TW" dirty="0"/>
              <a:t>0.834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化療：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，沒有顯著，在有鼻咽癌下，有做化療的患者有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的風險是沒有做化療的</a:t>
            </a:r>
            <a:r>
              <a:rPr lang="en-US" altLang="zh-TW" dirty="0"/>
              <a:t>1.273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肝臟疾病：</a:t>
            </a:r>
            <a:r>
              <a:rPr lang="en-US" altLang="zh-TW" dirty="0"/>
              <a:t>p-value &gt;0.05 </a:t>
            </a:r>
            <a:r>
              <a:rPr lang="zh-TW" altLang="en-US" dirty="0"/>
              <a:t>，沒有顯著，在有鼻咽癌下，有肝臟疾病的患者有</a:t>
            </a:r>
            <a:r>
              <a:rPr lang="en-US" altLang="zh-TW" dirty="0" err="1"/>
              <a:t>cva</a:t>
            </a:r>
            <a:r>
              <a:rPr lang="zh-TW" altLang="en-US" dirty="0"/>
              <a:t>的風險是沒有肝臟疾病的</a:t>
            </a:r>
            <a:r>
              <a:rPr lang="en-US" altLang="zh-TW" dirty="0"/>
              <a:t>1.356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b="1" dirty="0">
                <a:solidFill>
                  <a:srgbClr val="FF0000"/>
                </a:solidFill>
              </a:rPr>
              <a:t>心肌梗塞：根據鼻咽癌卡方檢定，發現</a:t>
            </a:r>
            <a:r>
              <a:rPr lang="en-US" altLang="zh-TW" b="1" dirty="0">
                <a:solidFill>
                  <a:srgbClr val="FF0000"/>
                </a:solidFill>
              </a:rPr>
              <a:t>CVA=1</a:t>
            </a:r>
            <a:r>
              <a:rPr lang="zh-TW" altLang="en-US" b="1" dirty="0">
                <a:solidFill>
                  <a:srgbClr val="FF0000"/>
                </a:solidFill>
              </a:rPr>
              <a:t>的個數為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zh-TW" altLang="en-US" b="1" dirty="0">
                <a:solidFill>
                  <a:srgbClr val="FF0000"/>
                </a:solidFill>
              </a:rPr>
              <a:t>，所以以</a:t>
            </a:r>
            <a:r>
              <a:rPr lang="en-US" altLang="zh-TW" b="1" dirty="0">
                <a:solidFill>
                  <a:srgbClr val="FF0000"/>
                </a:solidFill>
              </a:rPr>
              <a:t>CVA=0</a:t>
            </a:r>
            <a:r>
              <a:rPr lang="zh-TW" altLang="en-US" b="1" dirty="0">
                <a:solidFill>
                  <a:srgbClr val="FF0000"/>
                </a:solidFill>
              </a:rPr>
              <a:t>為參考組，</a:t>
            </a:r>
            <a:r>
              <a:rPr lang="en-US" altLang="zh-TW" b="1" dirty="0">
                <a:solidFill>
                  <a:srgbClr val="FF0000"/>
                </a:solidFill>
              </a:rPr>
              <a:t>CVA=1</a:t>
            </a:r>
            <a:r>
              <a:rPr lang="zh-TW" altLang="en-US" b="1" dirty="0">
                <a:solidFill>
                  <a:srgbClr val="FF0000"/>
                </a:solidFill>
              </a:rPr>
              <a:t>的估計值為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zh-TW" altLang="en-US" b="1" dirty="0">
                <a:solidFill>
                  <a:srgbClr val="FF0000"/>
                </a:solidFill>
              </a:rPr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0131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17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6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3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86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20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20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c60c5173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c60c5173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1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630650" y="1333450"/>
            <a:ext cx="5882700" cy="247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28800" y="1493525"/>
            <a:ext cx="5486400" cy="215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iplodocus">
  <p:cSld name="Title only - Diplodocu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372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1630650" y="1333450"/>
            <a:ext cx="5882700" cy="2476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85750" algn="bl" rotWithShape="0">
              <a:srgbClr val="00131F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927850" y="1583350"/>
            <a:ext cx="52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743175" y="741550"/>
            <a:ext cx="36576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0131F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71800" y="1074425"/>
            <a:ext cx="3200400" cy="299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93613" y="454075"/>
            <a:ext cx="556775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082050" y="1633651"/>
            <a:ext cx="6979800" cy="23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44005" y="1061352"/>
            <a:ext cx="382111" cy="4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44005" y="1061352"/>
            <a:ext cx="382111" cy="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82050" y="1633650"/>
            <a:ext cx="3313800" cy="2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747958" y="1633650"/>
            <a:ext cx="3313800" cy="2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Stegosaurus">
  <p:cSld name="TITLE_ONLY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Triceratops">
  <p:cSld name="TITLE_ONLY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yrannosaurus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47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iplodocus">
  <p:cSld name="BLANK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67600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None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2050" y="1633651"/>
            <a:ext cx="69798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ellota Text"/>
              <a:buChar char="●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"/>
              <a:buChar char="○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ellota Text"/>
              <a:buChar char="■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●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○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■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●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○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"/>
              <a:buChar char="■"/>
              <a:defRPr sz="2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6000" y="47880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2" r:id="rId8"/>
    <p:sldLayoutId id="2147483667" r:id="rId9"/>
    <p:sldLayoutId id="2147483669" r:id="rId1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753428"/>
            <a:ext cx="9144000" cy="390071"/>
          </a:xfrm>
          <a:prstGeom prst="rect">
            <a:avLst/>
          </a:prstGeom>
          <a:solidFill>
            <a:srgbClr val="F7F9EA"/>
          </a:solidFill>
          <a:ln>
            <a:solidFill>
              <a:srgbClr val="F7F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Google Shape;112;p22"/>
          <p:cNvSpPr txBox="1">
            <a:spLocks/>
          </p:cNvSpPr>
          <p:nvPr/>
        </p:nvSpPr>
        <p:spPr>
          <a:xfrm>
            <a:off x="3534058" y="2679758"/>
            <a:ext cx="2075881" cy="114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C85A5A-0993-2429-68A7-48C316D39676}"/>
              </a:ext>
            </a:extLst>
          </p:cNvPr>
          <p:cNvSpPr txBox="1"/>
          <p:nvPr/>
        </p:nvSpPr>
        <p:spPr>
          <a:xfrm>
            <a:off x="1629507" y="1486756"/>
            <a:ext cx="5884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以健保資料庫簡單分析頭頸部腫瘤與腦血管中風之關聯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43595FC1-D557-800F-852C-3FCC560E85D1}"/>
              </a:ext>
            </a:extLst>
          </p:cNvPr>
          <p:cNvSpPr txBox="1">
            <a:spLocks/>
          </p:cNvSpPr>
          <p:nvPr/>
        </p:nvSpPr>
        <p:spPr>
          <a:xfrm>
            <a:off x="949163" y="655323"/>
            <a:ext cx="3063732" cy="588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H&amp;N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Cancer</a:t>
            </a:r>
          </a:p>
          <a:p>
            <a:pPr algn="ctr">
              <a:lnSpc>
                <a:spcPct val="100000"/>
              </a:lnSpc>
            </a:pP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ICD9:140.141.143~149</a:t>
            </a:r>
            <a:endParaRPr lang="zh-TW" altLang="en-US" sz="18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內容版面配置區 9">
            <a:extLst>
              <a:ext uri="{FF2B5EF4-FFF2-40B4-BE49-F238E27FC236}">
                <a16:creationId xmlns:a16="http://schemas.microsoft.com/office/drawing/2014/main" id="{9B4AA6CA-7355-A16F-25E0-41E7F3214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62248"/>
              </p:ext>
            </p:extLst>
          </p:nvPr>
        </p:nvGraphicFramePr>
        <p:xfrm>
          <a:off x="664407" y="1238035"/>
          <a:ext cx="3633243" cy="364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6A5D59EF-AFA8-1971-CD74-103D7294F877}"/>
              </a:ext>
            </a:extLst>
          </p:cNvPr>
          <p:cNvSpPr txBox="1">
            <a:spLocks/>
          </p:cNvSpPr>
          <p:nvPr/>
        </p:nvSpPr>
        <p:spPr>
          <a:xfrm>
            <a:off x="5250906" y="649653"/>
            <a:ext cx="2772504" cy="588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6858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cap="all" spc="15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CVA</a:t>
            </a:r>
          </a:p>
          <a:p>
            <a:pPr algn="ctr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ICD9:430~438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C432FACA-FD2C-82E1-F4EF-F7F2CAD6F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062626"/>
              </p:ext>
            </p:extLst>
          </p:nvPr>
        </p:nvGraphicFramePr>
        <p:xfrm>
          <a:off x="4544341" y="1309995"/>
          <a:ext cx="4185634" cy="389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365156F8-6D46-B11B-0F3B-C164A2E9DDFC}"/>
              </a:ext>
            </a:extLst>
          </p:cNvPr>
          <p:cNvSpPr txBox="1"/>
          <p:nvPr/>
        </p:nvSpPr>
        <p:spPr>
          <a:xfrm>
            <a:off x="140678" y="1262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資料篩選流程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64B5B55-345F-0EAF-A951-77B1FF9A5DD9}"/>
              </a:ext>
            </a:extLst>
          </p:cNvPr>
          <p:cNvSpPr txBox="1">
            <a:spLocks/>
          </p:cNvSpPr>
          <p:nvPr/>
        </p:nvSpPr>
        <p:spPr>
          <a:xfrm>
            <a:off x="1134210" y="665308"/>
            <a:ext cx="2772504" cy="58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example</a:t>
            </a:r>
          </a:p>
          <a:p>
            <a:pPr algn="ctr">
              <a:lnSpc>
                <a:spcPct val="100000"/>
              </a:lnSpc>
            </a:pP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ICD9:250</a:t>
            </a:r>
            <a:endParaRPr lang="zh-TW" altLang="en-US" sz="18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C6798038-910E-D2A9-2F1A-3E1929118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528424"/>
              </p:ext>
            </p:extLst>
          </p:nvPr>
        </p:nvGraphicFramePr>
        <p:xfrm>
          <a:off x="531447" y="1253690"/>
          <a:ext cx="397803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E7DDB59-5849-08CE-9587-F7115D21AD21}"/>
              </a:ext>
            </a:extLst>
          </p:cNvPr>
          <p:cNvSpPr txBox="1"/>
          <p:nvPr/>
        </p:nvSpPr>
        <p:spPr>
          <a:xfrm>
            <a:off x="140678" y="1262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共病篩選流程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A2D7A3-1539-E442-CE24-DB3469C62114}"/>
              </a:ext>
            </a:extLst>
          </p:cNvPr>
          <p:cNvSpPr/>
          <p:nvPr/>
        </p:nvSpPr>
        <p:spPr>
          <a:xfrm>
            <a:off x="5439777" y="218260"/>
            <a:ext cx="2627289" cy="10399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lvl="0" indent="0" algn="ctr" defTabSz="622300">
              <a:lnSpc>
                <a:spcPct val="120000"/>
              </a:lnSpc>
              <a:buNone/>
            </a:pPr>
            <a:r>
              <a:rPr lang="zh-TW" altLang="en-US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新頭頸癌個案檔</a:t>
            </a:r>
            <a:endPara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defTabSz="622300">
              <a:lnSpc>
                <a:spcPct val="120000"/>
              </a:lnSpc>
              <a:buNone/>
            </a:pPr>
            <a:r>
              <a: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1997-2012 NEW H&amp;N Cancer</a:t>
            </a:r>
            <a:r>
              <a:rPr lang="zh-TW" altLang="en-US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N=8,985</a:t>
            </a:r>
            <a:endPara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箭號: 向下 73">
            <a:extLst>
              <a:ext uri="{FF2B5EF4-FFF2-40B4-BE49-F238E27FC236}">
                <a16:creationId xmlns:a16="http://schemas.microsoft.com/office/drawing/2014/main" id="{98E1B7D0-1E76-4B65-34B1-C6343C2AF7D6}"/>
              </a:ext>
            </a:extLst>
          </p:cNvPr>
          <p:cNvSpPr/>
          <p:nvPr/>
        </p:nvSpPr>
        <p:spPr>
          <a:xfrm>
            <a:off x="6618194" y="1397496"/>
            <a:ext cx="270456" cy="186287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下 74">
            <a:extLst>
              <a:ext uri="{FF2B5EF4-FFF2-40B4-BE49-F238E27FC236}">
                <a16:creationId xmlns:a16="http://schemas.microsoft.com/office/drawing/2014/main" id="{F24611F1-D574-5DF6-7AF3-2BCDB9B446A6}"/>
              </a:ext>
            </a:extLst>
          </p:cNvPr>
          <p:cNvSpPr/>
          <p:nvPr/>
        </p:nvSpPr>
        <p:spPr>
          <a:xfrm>
            <a:off x="6618194" y="4068107"/>
            <a:ext cx="270456" cy="186287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35631DE-919D-CC45-C09B-F8035AC7F40B}"/>
              </a:ext>
            </a:extLst>
          </p:cNvPr>
          <p:cNvSpPr txBox="1"/>
          <p:nvPr/>
        </p:nvSpPr>
        <p:spPr>
          <a:xfrm>
            <a:off x="5439777" y="4396829"/>
            <a:ext cx="2627289" cy="61606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622300">
              <a:lnSpc>
                <a:spcPct val="120000"/>
              </a:lnSpc>
              <a:buNone/>
              <a:defRPr sz="1600" kern="12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Study population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94172F-CE32-325E-7139-232571FD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91837"/>
              </p:ext>
            </p:extLst>
          </p:nvPr>
        </p:nvGraphicFramePr>
        <p:xfrm>
          <a:off x="4897267" y="1713425"/>
          <a:ext cx="3712308" cy="222504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1856154">
                  <a:extLst>
                    <a:ext uri="{9D8B030D-6E8A-4147-A177-3AD203B41FA5}">
                      <a16:colId xmlns:a16="http://schemas.microsoft.com/office/drawing/2014/main" val="3437068568"/>
                    </a:ext>
                  </a:extLst>
                </a:gridCol>
                <a:gridCol w="1856154">
                  <a:extLst>
                    <a:ext uri="{9D8B030D-6E8A-4147-A177-3AD203B41FA5}">
                      <a16:colId xmlns:a16="http://schemas.microsoft.com/office/drawing/2014/main" val="120923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ICD9 430-438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 N=838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35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ICD9 250</a:t>
                      </a:r>
                      <a:endParaRPr lang="zh-TW" altLang="en-US" sz="16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DM N=720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ICD9 571-572</a:t>
                      </a:r>
                      <a:endParaRPr lang="zh-TW" altLang="en-US" sz="16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Liver N=567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29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ICD9 410 412</a:t>
                      </a:r>
                      <a:endParaRPr lang="zh-TW" altLang="en-US" sz="16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N=19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ICD9 272</a:t>
                      </a:r>
                      <a:endParaRPr lang="zh-TW" altLang="en-US" sz="16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Lip N=614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67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ICD9 401-405</a:t>
                      </a:r>
                      <a:endParaRPr lang="zh-TW" altLang="en-US" sz="16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HTN N=1501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3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95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BA0B88-B983-42BD-A19A-BDFA59CF8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F05EF3-C71F-415D-BF92-344D9E05BB14}"/>
              </a:ext>
            </a:extLst>
          </p:cNvPr>
          <p:cNvSpPr txBox="1"/>
          <p:nvPr/>
        </p:nvSpPr>
        <p:spPr>
          <a:xfrm>
            <a:off x="140678" y="126296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化療篩選流程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1863B60-918B-4BA3-9BEC-EEEF8862A958}"/>
              </a:ext>
            </a:extLst>
          </p:cNvPr>
          <p:cNvSpPr txBox="1">
            <a:spLocks/>
          </p:cNvSpPr>
          <p:nvPr/>
        </p:nvSpPr>
        <p:spPr>
          <a:xfrm>
            <a:off x="1442322" y="665308"/>
            <a:ext cx="2772504" cy="58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電腦治療規劃簡單 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36001B</a:t>
            </a:r>
          </a:p>
          <a:p>
            <a:pPr algn="ctr">
              <a:lnSpc>
                <a:spcPct val="100000"/>
              </a:lnSpc>
            </a:pP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電腦治療規劃複雜 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36015B</a:t>
            </a:r>
            <a:endParaRPr lang="zh-TW" altLang="en-US" sz="18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6576F7F-2A15-4DFC-9F0A-23E78F5F77AE}"/>
              </a:ext>
            </a:extLst>
          </p:cNvPr>
          <p:cNvGrpSpPr/>
          <p:nvPr/>
        </p:nvGrpSpPr>
        <p:grpSpPr>
          <a:xfrm>
            <a:off x="1536746" y="1220921"/>
            <a:ext cx="2452666" cy="713831"/>
            <a:chOff x="762681" y="2224"/>
            <a:chExt cx="2452666" cy="71383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C0AA26-A69C-44B9-949C-836A7C142A37}"/>
                </a:ext>
              </a:extLst>
            </p:cNvPr>
            <p:cNvSpPr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F0385A6-6FA6-4C1D-8339-36F543626BFC}"/>
                </a:ext>
              </a:extLst>
            </p:cNvPr>
            <p:cNvSpPr txBox="1"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 1996-2012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N=19620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47BBB04-C840-45E5-AF0F-C4243723D641}"/>
              </a:ext>
            </a:extLst>
          </p:cNvPr>
          <p:cNvGrpSpPr/>
          <p:nvPr/>
        </p:nvGrpSpPr>
        <p:grpSpPr>
          <a:xfrm>
            <a:off x="1535696" y="2125383"/>
            <a:ext cx="2452665" cy="713831"/>
            <a:chOff x="1059806" y="1015864"/>
            <a:chExt cx="1858416" cy="7138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D1D11E-8105-4C5A-AA7E-1A69AA7D8DA3}"/>
                </a:ext>
              </a:extLst>
            </p:cNvPr>
            <p:cNvSpPr/>
            <p:nvPr/>
          </p:nvSpPr>
          <p:spPr>
            <a:xfrm>
              <a:off x="1059806" y="101586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B7316E1-CD9B-42B0-9055-0A3AEE868D5D}"/>
                </a:ext>
              </a:extLst>
            </p:cNvPr>
            <p:cNvSpPr txBox="1"/>
            <p:nvPr/>
          </p:nvSpPr>
          <p:spPr>
            <a:xfrm>
              <a:off x="1059806" y="1015864"/>
              <a:ext cx="1858416" cy="71383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串檔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CD</a:t>
              </a: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頭頸癌個案總檔 </a:t>
              </a:r>
              <a:endParaRPr lang="en-US" altLang="zh-TW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找出申報放療門診 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N=3574 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04870DC-73EA-4ACC-B0B2-2F81CD2E702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62029" y="1934752"/>
            <a:ext cx="1050" cy="19063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E988A84-B5E9-4E18-B456-85FDE955CA80}"/>
              </a:ext>
            </a:extLst>
          </p:cNvPr>
          <p:cNvGrpSpPr/>
          <p:nvPr/>
        </p:nvGrpSpPr>
        <p:grpSpPr>
          <a:xfrm>
            <a:off x="1164664" y="3119293"/>
            <a:ext cx="1427662" cy="713831"/>
            <a:chOff x="1275183" y="2029504"/>
            <a:chExt cx="1427662" cy="71383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165142-772B-4B76-B002-3AF8BC5DD55B}"/>
                </a:ext>
              </a:extLst>
            </p:cNvPr>
            <p:cNvSpPr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F1A66C7-BDEE-4DD9-AB9D-F9F1A5A46CA7}"/>
                </a:ext>
              </a:extLst>
            </p:cNvPr>
            <p:cNvSpPr txBox="1"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排除重複</a:t>
              </a:r>
              <a:endParaRPr lang="en-US" altLang="zh-TW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ID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8A20057-CEDB-48B5-B379-AEB0EFE3E5DC}"/>
              </a:ext>
            </a:extLst>
          </p:cNvPr>
          <p:cNvCxnSpPr>
            <a:cxnSpLocks/>
          </p:cNvCxnSpPr>
          <p:nvPr/>
        </p:nvCxnSpPr>
        <p:spPr>
          <a:xfrm>
            <a:off x="2776332" y="2862408"/>
            <a:ext cx="0" cy="116294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10FB931-5634-4F31-B173-0269ACC5169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92326" y="3476209"/>
            <a:ext cx="184006" cy="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AAAFA6D-448C-4D17-923B-6B31AD3B46C0}"/>
              </a:ext>
            </a:extLst>
          </p:cNvPr>
          <p:cNvGrpSpPr/>
          <p:nvPr/>
        </p:nvGrpSpPr>
        <p:grpSpPr>
          <a:xfrm>
            <a:off x="1517235" y="4048542"/>
            <a:ext cx="2471119" cy="968660"/>
            <a:chOff x="950733" y="3043144"/>
            <a:chExt cx="1858416" cy="71383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37EF16-74EC-474F-A31B-964FF5577313}"/>
                </a:ext>
              </a:extLst>
            </p:cNvPr>
            <p:cNvSpPr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576F423-E9E2-4D33-9FD7-81146C62C0BC}"/>
                </a:ext>
              </a:extLst>
            </p:cNvPr>
            <p:cNvSpPr txBox="1"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ID=ID</a:t>
              </a: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串回新頭頸癌個案檔</a:t>
              </a:r>
              <a:endPara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RADI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N=2040</a:t>
              </a:r>
            </a:p>
          </p:txBody>
        </p:sp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0693538B-5FD1-46FC-94B3-BA3AF6272C1F}"/>
              </a:ext>
            </a:extLst>
          </p:cNvPr>
          <p:cNvSpPr txBox="1">
            <a:spLocks/>
          </p:cNvSpPr>
          <p:nvPr/>
        </p:nvSpPr>
        <p:spPr>
          <a:xfrm>
            <a:off x="5232435" y="678561"/>
            <a:ext cx="2772504" cy="58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15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靜脈血管內化學藥物注射</a:t>
            </a:r>
            <a:endParaRPr lang="en-US" altLang="zh-TW" sz="15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15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37038-41B</a:t>
            </a:r>
            <a:endParaRPr lang="zh-TW" altLang="en-US" sz="15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F3D70365-41CF-47BA-9EA2-8120C1235A4C}"/>
              </a:ext>
            </a:extLst>
          </p:cNvPr>
          <p:cNvGrpSpPr/>
          <p:nvPr/>
        </p:nvGrpSpPr>
        <p:grpSpPr>
          <a:xfrm>
            <a:off x="5326859" y="1234174"/>
            <a:ext cx="2452666" cy="713831"/>
            <a:chOff x="762681" y="2224"/>
            <a:chExt cx="2452666" cy="71383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08E1562-57DC-425A-899C-8D6C8D979641}"/>
                </a:ext>
              </a:extLst>
            </p:cNvPr>
            <p:cNvSpPr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34F5D8A-124E-492D-A28B-68B9CF5B40FE}"/>
                </a:ext>
              </a:extLst>
            </p:cNvPr>
            <p:cNvSpPr txBox="1"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 1996-2012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N=65135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B1DE957-5D6A-4742-A75F-2BC117B8C252}"/>
              </a:ext>
            </a:extLst>
          </p:cNvPr>
          <p:cNvGrpSpPr/>
          <p:nvPr/>
        </p:nvGrpSpPr>
        <p:grpSpPr>
          <a:xfrm>
            <a:off x="5325809" y="2138636"/>
            <a:ext cx="2452665" cy="713831"/>
            <a:chOff x="1059806" y="1015864"/>
            <a:chExt cx="1858416" cy="7138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FA61FD-5E01-49CF-82EB-A2A8E8060BDF}"/>
                </a:ext>
              </a:extLst>
            </p:cNvPr>
            <p:cNvSpPr/>
            <p:nvPr/>
          </p:nvSpPr>
          <p:spPr>
            <a:xfrm>
              <a:off x="1059806" y="101586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A32BBFC-2642-4FB2-B6CA-0D906F5E1CC1}"/>
                </a:ext>
              </a:extLst>
            </p:cNvPr>
            <p:cNvSpPr txBox="1"/>
            <p:nvPr/>
          </p:nvSpPr>
          <p:spPr>
            <a:xfrm>
              <a:off x="1059806" y="1015864"/>
              <a:ext cx="1858416" cy="71383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串檔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CD</a:t>
              </a: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頭頸癌個案總檔 </a:t>
              </a:r>
              <a:endParaRPr lang="en-US" altLang="zh-TW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找出申報化療門診 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N=4912 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261A20A-1384-4B2A-8AA4-885494C564F1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 flipH="1">
            <a:off x="6552142" y="1948005"/>
            <a:ext cx="1050" cy="19063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499A000-8C87-4674-B6C8-C8F0C59399F6}"/>
              </a:ext>
            </a:extLst>
          </p:cNvPr>
          <p:cNvGrpSpPr/>
          <p:nvPr/>
        </p:nvGrpSpPr>
        <p:grpSpPr>
          <a:xfrm>
            <a:off x="4954777" y="3132546"/>
            <a:ext cx="1427662" cy="713831"/>
            <a:chOff x="1275183" y="2029504"/>
            <a:chExt cx="1427662" cy="71383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843726F-9865-41D2-BD51-385EB88E8381}"/>
                </a:ext>
              </a:extLst>
            </p:cNvPr>
            <p:cNvSpPr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7D6C0CF-041C-4E68-9F26-200928008A67}"/>
                </a:ext>
              </a:extLst>
            </p:cNvPr>
            <p:cNvSpPr txBox="1"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排除重複</a:t>
              </a:r>
              <a:endParaRPr lang="en-US" altLang="zh-TW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ID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1F4F3DC-3513-46C9-89B5-FF7559E16B99}"/>
              </a:ext>
            </a:extLst>
          </p:cNvPr>
          <p:cNvCxnSpPr>
            <a:cxnSpLocks/>
          </p:cNvCxnSpPr>
          <p:nvPr/>
        </p:nvCxnSpPr>
        <p:spPr>
          <a:xfrm>
            <a:off x="6566445" y="2875661"/>
            <a:ext cx="0" cy="116294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BEB2FCF-84B7-4DC0-8585-62C4004686C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82439" y="3489462"/>
            <a:ext cx="184006" cy="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FA2EB6C-00A8-4EDB-8913-215A23721A43}"/>
              </a:ext>
            </a:extLst>
          </p:cNvPr>
          <p:cNvGrpSpPr/>
          <p:nvPr/>
        </p:nvGrpSpPr>
        <p:grpSpPr>
          <a:xfrm>
            <a:off x="5307348" y="4061795"/>
            <a:ext cx="2471119" cy="968660"/>
            <a:chOff x="950733" y="3043144"/>
            <a:chExt cx="1858416" cy="71383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FC33D96-98AF-4D29-9975-EF67111B0F70}"/>
                </a:ext>
              </a:extLst>
            </p:cNvPr>
            <p:cNvSpPr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1CE2BFB-984C-47CC-AF1E-13271257B0D3}"/>
                </a:ext>
              </a:extLst>
            </p:cNvPr>
            <p:cNvSpPr txBox="1"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ID=ID</a:t>
              </a: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串回新頭頸癌個案檔</a:t>
              </a:r>
              <a:endPara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Chemo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N=785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6621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BA0B88-B983-42BD-A19A-BDFA59CF8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F05EF3-C71F-415D-BF92-344D9E05BB14}"/>
              </a:ext>
            </a:extLst>
          </p:cNvPr>
          <p:cNvSpPr txBox="1"/>
          <p:nvPr/>
        </p:nvSpPr>
        <p:spPr>
          <a:xfrm>
            <a:off x="140678" y="12629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頭頸癌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鼻咽癌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6576F7F-2A15-4DFC-9F0A-23E78F5F77AE}"/>
              </a:ext>
            </a:extLst>
          </p:cNvPr>
          <p:cNvGrpSpPr/>
          <p:nvPr/>
        </p:nvGrpSpPr>
        <p:grpSpPr>
          <a:xfrm>
            <a:off x="1536746" y="1220921"/>
            <a:ext cx="2452666" cy="713831"/>
            <a:chOff x="762681" y="2224"/>
            <a:chExt cx="2452666" cy="71383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C0AA26-A69C-44B9-949C-836A7C142A37}"/>
                </a:ext>
              </a:extLst>
            </p:cNvPr>
            <p:cNvSpPr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F0385A6-6FA6-4C1D-8339-36F543626BFC}"/>
                </a:ext>
              </a:extLst>
            </p:cNvPr>
            <p:cNvSpPr txBox="1"/>
            <p:nvPr/>
          </p:nvSpPr>
          <p:spPr>
            <a:xfrm>
              <a:off x="762681" y="2224"/>
              <a:ext cx="245266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新頭頸癌個案檔</a:t>
              </a:r>
              <a:endPara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N=8,985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E988A84-B5E9-4E18-B456-85FDE955CA80}"/>
              </a:ext>
            </a:extLst>
          </p:cNvPr>
          <p:cNvGrpSpPr/>
          <p:nvPr/>
        </p:nvGrpSpPr>
        <p:grpSpPr>
          <a:xfrm>
            <a:off x="762000" y="2113453"/>
            <a:ext cx="1830326" cy="713831"/>
            <a:chOff x="872519" y="2029504"/>
            <a:chExt cx="1830326" cy="71383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165142-772B-4B76-B002-3AF8BC5DD55B}"/>
                </a:ext>
              </a:extLst>
            </p:cNvPr>
            <p:cNvSpPr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F1A66C7-BDEE-4DD9-AB9D-F9F1A5A46CA7}"/>
                </a:ext>
              </a:extLst>
            </p:cNvPr>
            <p:cNvSpPr txBox="1"/>
            <p:nvPr/>
          </p:nvSpPr>
          <p:spPr>
            <a:xfrm>
              <a:off x="872519" y="2029504"/>
              <a:ext cx="1830326" cy="713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8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依照</a:t>
              </a:r>
              <a:endParaRPr lang="en-US" altLang="zh-TW" sz="18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TW" sz="1600" b="1" dirty="0"/>
                <a:t>ACODE_ICD9=147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</a:pPr>
              <a:r>
                <a:rPr lang="zh-TW" altLang="en-US" sz="1600" b="1" dirty="0"/>
                <a:t>切為鼻咽癌個案</a:t>
              </a:r>
              <a:endParaRPr lang="zh-TW" altLang="en-US" sz="18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8A20057-CEDB-48B5-B379-AEB0EFE3E5DC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2763079" y="1934752"/>
            <a:ext cx="13253" cy="1989795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10FB931-5634-4F31-B173-0269ACC5169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92326" y="2470369"/>
            <a:ext cx="184006" cy="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AAAFA6D-448C-4D17-923B-6B31AD3B46C0}"/>
              </a:ext>
            </a:extLst>
          </p:cNvPr>
          <p:cNvGrpSpPr/>
          <p:nvPr/>
        </p:nvGrpSpPr>
        <p:grpSpPr>
          <a:xfrm>
            <a:off x="1540772" y="3924547"/>
            <a:ext cx="2471119" cy="752561"/>
            <a:chOff x="950733" y="3043144"/>
            <a:chExt cx="1858416" cy="71383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37EF16-74EC-474F-A31B-964FF5577313}"/>
                </a:ext>
              </a:extLst>
            </p:cNvPr>
            <p:cNvSpPr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576F423-E9E2-4D33-9FD7-81146C62C0BC}"/>
                </a:ext>
              </a:extLst>
            </p:cNvPr>
            <p:cNvSpPr txBox="1"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sz="1600" u="sng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鼻咽癌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個案檔</a:t>
              </a:r>
              <a:endPara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CVA_147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N=3944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E988A84-B5E9-4E18-B456-85FDE955CA80}"/>
              </a:ext>
            </a:extLst>
          </p:cNvPr>
          <p:cNvGrpSpPr/>
          <p:nvPr/>
        </p:nvGrpSpPr>
        <p:grpSpPr>
          <a:xfrm>
            <a:off x="790183" y="2899521"/>
            <a:ext cx="1830326" cy="713831"/>
            <a:chOff x="872519" y="2029504"/>
            <a:chExt cx="1830326" cy="71383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F165142-772B-4B76-B002-3AF8BC5DD55B}"/>
                </a:ext>
              </a:extLst>
            </p:cNvPr>
            <p:cNvSpPr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F1A66C7-BDEE-4DD9-AB9D-F9F1A5A46CA7}"/>
                </a:ext>
              </a:extLst>
            </p:cNvPr>
            <p:cNvSpPr txBox="1"/>
            <p:nvPr/>
          </p:nvSpPr>
          <p:spPr>
            <a:xfrm>
              <a:off x="872519" y="2029504"/>
              <a:ext cx="1830326" cy="713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</a:pPr>
              <a:r>
                <a:rPr lang="zh-TW" altLang="en-US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ID_SEX=‘U’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TW" sz="16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ID_SEX=‘’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10FB931-5634-4F31-B173-0269ACC5169F}"/>
              </a:ext>
            </a:extLst>
          </p:cNvPr>
          <p:cNvCxnSpPr>
            <a:cxnSpLocks/>
          </p:cNvCxnSpPr>
          <p:nvPr/>
        </p:nvCxnSpPr>
        <p:spPr>
          <a:xfrm>
            <a:off x="2605269" y="3256437"/>
            <a:ext cx="184006" cy="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8A20057-CEDB-48B5-B379-AEB0EFE3E5DC}"/>
              </a:ext>
            </a:extLst>
          </p:cNvPr>
          <p:cNvCxnSpPr>
            <a:cxnSpLocks/>
          </p:cNvCxnSpPr>
          <p:nvPr/>
        </p:nvCxnSpPr>
        <p:spPr>
          <a:xfrm>
            <a:off x="4004955" y="1934752"/>
            <a:ext cx="1778625" cy="1433288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AAAFA6D-448C-4D17-923B-6B31AD3B46C0}"/>
              </a:ext>
            </a:extLst>
          </p:cNvPr>
          <p:cNvGrpSpPr/>
          <p:nvPr/>
        </p:nvGrpSpPr>
        <p:grpSpPr>
          <a:xfrm>
            <a:off x="5224103" y="3363099"/>
            <a:ext cx="2471119" cy="752561"/>
            <a:chOff x="950733" y="3043144"/>
            <a:chExt cx="1858416" cy="71383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37EF16-74EC-474F-A31B-964FF5577313}"/>
                </a:ext>
              </a:extLst>
            </p:cNvPr>
            <p:cNvSpPr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576F423-E9E2-4D33-9FD7-81146C62C0BC}"/>
                </a:ext>
              </a:extLst>
            </p:cNvPr>
            <p:cNvSpPr txBox="1"/>
            <p:nvPr/>
          </p:nvSpPr>
          <p:spPr>
            <a:xfrm>
              <a:off x="950733" y="3043144"/>
              <a:ext cx="1858416" cy="71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zh-TW" altLang="en-US" sz="1600" u="sng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其他頭頸癌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個案檔</a:t>
              </a:r>
              <a:endParaRPr lang="en-US" altLang="zh-TW" sz="16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defTabSz="622300">
                <a:lnSpc>
                  <a:spcPct val="120000"/>
                </a:lnSpc>
                <a:buNone/>
              </a:pP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CVA_ELSE</a:t>
              </a:r>
              <a:r>
                <a:rPr lang="zh-TW" altLang="en-US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N=5058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DE988A84-B5E9-4E18-B456-85FDE955CA80}"/>
              </a:ext>
            </a:extLst>
          </p:cNvPr>
          <p:cNvGrpSpPr/>
          <p:nvPr/>
        </p:nvGrpSpPr>
        <p:grpSpPr>
          <a:xfrm>
            <a:off x="5417074" y="1253691"/>
            <a:ext cx="2827766" cy="1216678"/>
            <a:chOff x="872519" y="2029504"/>
            <a:chExt cx="1830326" cy="713831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F165142-772B-4B76-B002-3AF8BC5DD55B}"/>
                </a:ext>
              </a:extLst>
            </p:cNvPr>
            <p:cNvSpPr/>
            <p:nvPr/>
          </p:nvSpPr>
          <p:spPr>
            <a:xfrm>
              <a:off x="1275183" y="2029504"/>
              <a:ext cx="1427662" cy="71383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F1A66C7-BDEE-4DD9-AB9D-F9F1A5A46CA7}"/>
                </a:ext>
              </a:extLst>
            </p:cNvPr>
            <p:cNvSpPr txBox="1"/>
            <p:nvPr/>
          </p:nvSpPr>
          <p:spPr>
            <a:xfrm>
              <a:off x="872519" y="2029504"/>
              <a:ext cx="1830326" cy="713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TW" altLang="en-US" sz="18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依照</a:t>
              </a:r>
              <a:endParaRPr lang="en-US" altLang="zh-TW" sz="18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b="1" dirty="0"/>
                <a:t>ACODE_ICD9=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140.141.</a:t>
              </a:r>
            </a:p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143~146.148.149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</a:pPr>
              <a:r>
                <a:rPr lang="zh-TW" altLang="en-US" sz="1600" b="1" dirty="0"/>
                <a:t>切為</a:t>
              </a:r>
              <a:r>
                <a:rPr lang="zh-TW" altLang="en-US" sz="1600" b="1" u="sng" dirty="0"/>
                <a:t>其他頭頸癌</a:t>
              </a:r>
              <a:r>
                <a:rPr lang="zh-TW" altLang="en-US" sz="1600" b="1" dirty="0"/>
                <a:t>個案</a:t>
              </a:r>
              <a:endParaRPr lang="zh-TW" altLang="en-US" sz="18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10FB931-5634-4F31-B173-0269ACC5169F}"/>
              </a:ext>
            </a:extLst>
          </p:cNvPr>
          <p:cNvCxnSpPr>
            <a:cxnSpLocks/>
          </p:cNvCxnSpPr>
          <p:nvPr/>
        </p:nvCxnSpPr>
        <p:spPr>
          <a:xfrm flipV="1">
            <a:off x="4894267" y="2470368"/>
            <a:ext cx="522807" cy="190137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33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2198914"/>
            <a:ext cx="5288400" cy="544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2"/>
                </a:solidFill>
              </a:rPr>
              <a:t>3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研究結果</a:t>
            </a:r>
            <a:endParaRPr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73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62CB1E-9337-6441-2A72-7F7F513ED2A8}"/>
              </a:ext>
            </a:extLst>
          </p:cNvPr>
          <p:cNvSpPr txBox="1"/>
          <p:nvPr/>
        </p:nvSpPr>
        <p:spPr>
          <a:xfrm>
            <a:off x="140678" y="1262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描述性統計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FCE4D4C-17F4-9AB3-BB40-30ABF5FE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2129"/>
              </p:ext>
            </p:extLst>
          </p:nvPr>
        </p:nvGraphicFramePr>
        <p:xfrm>
          <a:off x="558070" y="719980"/>
          <a:ext cx="6282999" cy="1288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3375">
                  <a:extLst>
                    <a:ext uri="{9D8B030D-6E8A-4147-A177-3AD203B41FA5}">
                      <a16:colId xmlns:a16="http://schemas.microsoft.com/office/drawing/2014/main" val="1614021676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488039462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1642952450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4088559629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3445648405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1113787876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3568794815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680931558"/>
                    </a:ext>
                  </a:extLst>
                </a:gridCol>
                <a:gridCol w="693330">
                  <a:extLst>
                    <a:ext uri="{9D8B030D-6E8A-4147-A177-3AD203B41FA5}">
                      <a16:colId xmlns:a16="http://schemas.microsoft.com/office/drawing/2014/main" val="1612026326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880439332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1028373162"/>
                    </a:ext>
                  </a:extLst>
                </a:gridCol>
              </a:tblGrid>
              <a:tr h="25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AGE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CVA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N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Mean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SD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VAR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Min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Q1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Median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Q3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Max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92997"/>
                  </a:ext>
                </a:extLst>
              </a:tr>
              <a:tr h="252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頭頸癌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4599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18.77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31.7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37.3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44.6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47.7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6113432"/>
                  </a:ext>
                </a:extLst>
              </a:tr>
              <a:tr h="2520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37.97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31.8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34.1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37.1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41.4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47.3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1634090"/>
                  </a:ext>
                </a:extLst>
              </a:tr>
              <a:tr h="252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鼻咽癌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3541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39.92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17.90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31.7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36.3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39.4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43.6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47.7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0588936"/>
                  </a:ext>
                </a:extLst>
              </a:tr>
              <a:tr h="2520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12.41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31.8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34.0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36.0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39.8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46.6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6353985"/>
                  </a:ext>
                </a:extLst>
              </a:tr>
            </a:tbl>
          </a:graphicData>
        </a:graphic>
      </p:graphicFrame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17F11A68-E093-8AE0-7644-237DE5E0D6A7}"/>
              </a:ext>
            </a:extLst>
          </p:cNvPr>
          <p:cNvSpPr/>
          <p:nvPr/>
        </p:nvSpPr>
        <p:spPr>
          <a:xfrm rot="5400000">
            <a:off x="7540479" y="257937"/>
            <a:ext cx="1019013" cy="1943100"/>
          </a:xfrm>
          <a:prstGeom prst="wedgeRoundRectCallout">
            <a:avLst>
              <a:gd name="adj1" fmla="val -20834"/>
              <a:gd name="adj2" fmla="val 5787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根據年齡分布，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將年齡分為兩組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30-39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40-49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CCB063FA-E6F2-F014-DF5B-356D6E4DB0D4}"/>
              </a:ext>
            </a:extLst>
          </p:cNvPr>
          <p:cNvSpPr/>
          <p:nvPr/>
        </p:nvSpPr>
        <p:spPr>
          <a:xfrm>
            <a:off x="2402617" y="116878"/>
            <a:ext cx="3840000" cy="423044"/>
          </a:xfrm>
          <a:prstGeom prst="wedgeRoundRectCallout">
            <a:avLst>
              <a:gd name="adj1" fmla="val -20833"/>
              <a:gd name="adj2" fmla="val 8178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經確認後，年齡層範圍在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31.7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47.7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4A95A7-6E3C-3A1C-2F09-E71DC5EB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70" y="2112374"/>
            <a:ext cx="3840000" cy="28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5791B-16F3-E649-0B12-D4CDC117B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32" y="210633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585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DFD874-3BC7-BD7E-3D25-DCF966EE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46053"/>
              </p:ext>
            </p:extLst>
          </p:nvPr>
        </p:nvGraphicFramePr>
        <p:xfrm>
          <a:off x="162493" y="689044"/>
          <a:ext cx="8819013" cy="4328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614021676"/>
                    </a:ext>
                  </a:extLst>
                </a:gridCol>
                <a:gridCol w="1044001">
                  <a:extLst>
                    <a:ext uri="{9D8B030D-6E8A-4147-A177-3AD203B41FA5}">
                      <a16:colId xmlns:a16="http://schemas.microsoft.com/office/drawing/2014/main" val="248803946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642952450"/>
                    </a:ext>
                  </a:extLst>
                </a:gridCol>
                <a:gridCol w="1025506">
                  <a:extLst>
                    <a:ext uri="{9D8B030D-6E8A-4147-A177-3AD203B41FA5}">
                      <a16:colId xmlns:a16="http://schemas.microsoft.com/office/drawing/2014/main" val="26809315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202632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804393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49057378"/>
                    </a:ext>
                  </a:extLst>
                </a:gridCol>
                <a:gridCol w="1025506">
                  <a:extLst>
                    <a:ext uri="{9D8B030D-6E8A-4147-A177-3AD203B41FA5}">
                      <a16:colId xmlns:a16="http://schemas.microsoft.com/office/drawing/2014/main" val="41427897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28373162"/>
                    </a:ext>
                  </a:extLst>
                </a:gridCol>
              </a:tblGrid>
              <a:tr h="25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頭頸癌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鼻咽癌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047073"/>
                  </a:ext>
                </a:extLst>
              </a:tr>
              <a:tr h="42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b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(n=5033)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CVA=1</a:t>
                      </a:r>
                    </a:p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(n=434)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(n=4599)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200" b="1" u="none" strike="noStrike" cap="none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b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(n=3944)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CVA=1</a:t>
                      </a:r>
                    </a:p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(n=403)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(n=3541)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8368105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P value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P value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069128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0.0010</a:t>
                      </a:r>
                      <a:endParaRPr lang="zh-TW" altLang="en-US" sz="12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0.0529</a:t>
                      </a:r>
                      <a:endParaRPr lang="zh-TW" altLang="en-US" sz="1200" b="1" i="0" u="none" strike="noStrike" cap="none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76852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88900" indent="0" algn="l"/>
                      <a:r>
                        <a:rPr lang="zh-TW" altLang="en-US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4141(82.28)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332 (76.50)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3809 (82.82)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2388 (60.55)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262 (65.01)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2126 (60.04)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i="0" u="none" strike="noStrike" cap="none" dirty="0">
                        <a:solidFill>
                          <a:srgbClr val="FF7C8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6113432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88900" indent="0" algn="l"/>
                      <a:r>
                        <a:rPr lang="zh-TW" altLang="en-US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896 (17.72)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 (23.50)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790 (17.18)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1556 (39.45)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141 (34.99)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1415 (39.96)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i="0" u="none" strike="noStrike" cap="none" dirty="0">
                        <a:solidFill>
                          <a:srgbClr val="FF7C8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002115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&lt;.0001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&lt;.0001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34708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30-39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2440 (48.48)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292 (67.28)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2148 (46.71)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2214 (56.14)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306 (75.93)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1908 (53.88)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23425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40-49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2593 (51.52)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142 (32.72)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2451 (53.29)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1730 (43.86)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97 (24.07)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1633 (46.12)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564451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0.0365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0.2377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03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RADI=1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1326 (26.35)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96 (22.12)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1230 (26.74)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699 (17.72)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80 (19.85)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619 (17.48)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63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RADI=0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3707 (73.65)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338 (77.88)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3369 (73.26)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3245 (82.28)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323 (80.15)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2922 (82.52)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60358"/>
                  </a:ext>
                </a:extLst>
              </a:tr>
              <a:tr h="174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化療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0.0002</a:t>
                      </a:r>
                      <a:endParaRPr lang="zh-TW" altLang="en-US" sz="12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0.0600</a:t>
                      </a:r>
                      <a:endParaRPr lang="zh-TW" altLang="en-US" sz="1200" b="1" i="0" u="none" strike="noStrike" cap="none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18894"/>
                  </a:ext>
                </a:extLst>
              </a:tr>
              <a:tr h="17626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Chemo=1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533 (10.59)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23 (5.30)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510 (11.09)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252 (6.39)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17 (4.22)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235 (6.64)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741577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Chemo=0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4500 (89.41)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411 (94.70)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4089 (88.91)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3692 (93.61)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386 (95.78)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3306 (93.36)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9939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BE10EA5-0902-87F9-B83D-E47C3A4CB59A}"/>
              </a:ext>
            </a:extLst>
          </p:cNvPr>
          <p:cNvSpPr txBox="1"/>
          <p:nvPr/>
        </p:nvSpPr>
        <p:spPr>
          <a:xfrm>
            <a:off x="140678" y="126296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統計檢定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卡方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費雪檢定</a:t>
            </a:r>
          </a:p>
        </p:txBody>
      </p:sp>
    </p:spTree>
    <p:extLst>
      <p:ext uri="{BB962C8B-B14F-4D97-AF65-F5344CB8AC3E}">
        <p14:creationId xmlns:p14="http://schemas.microsoft.com/office/powerpoint/2010/main" val="13506262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DFD874-3BC7-BD7E-3D25-DCF966EE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78685"/>
              </p:ext>
            </p:extLst>
          </p:nvPr>
        </p:nvGraphicFramePr>
        <p:xfrm>
          <a:off x="234493" y="742950"/>
          <a:ext cx="8675013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614021676"/>
                    </a:ext>
                  </a:extLst>
                </a:gridCol>
                <a:gridCol w="1044001">
                  <a:extLst>
                    <a:ext uri="{9D8B030D-6E8A-4147-A177-3AD203B41FA5}">
                      <a16:colId xmlns:a16="http://schemas.microsoft.com/office/drawing/2014/main" val="248803946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642952450"/>
                    </a:ext>
                  </a:extLst>
                </a:gridCol>
                <a:gridCol w="1025506">
                  <a:extLst>
                    <a:ext uri="{9D8B030D-6E8A-4147-A177-3AD203B41FA5}">
                      <a16:colId xmlns:a16="http://schemas.microsoft.com/office/drawing/2014/main" val="26809315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202632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804393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49057378"/>
                    </a:ext>
                  </a:extLst>
                </a:gridCol>
                <a:gridCol w="1025506">
                  <a:extLst>
                    <a:ext uri="{9D8B030D-6E8A-4147-A177-3AD203B41FA5}">
                      <a16:colId xmlns:a16="http://schemas.microsoft.com/office/drawing/2014/main" val="41427897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283731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頭頸癌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鼻咽癌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0470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b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(n=5033)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CVA=1</a:t>
                      </a:r>
                    </a:p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(n=434)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(n=4599)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200" b="1" u="none" strike="noStrike" cap="none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b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(n=3944)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CVA=1</a:t>
                      </a:r>
                    </a:p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(n=403)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CVA=0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(n=3541)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83681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P value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(%)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P value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0691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糖尿病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487 (9.68)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 (14.29)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425 (9.24)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233 (5.91)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 (5.21)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212 (5.99)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0.5312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1634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肝臟疾病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353 (7.01)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 (8.29)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317 (6.89)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0.2742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 (5.43)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 (6.70)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187 (5.28)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0.2335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188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心肌梗塞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 (0.30)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(0.23)</a:t>
                      </a:r>
                      <a:endParaRPr lang="zh-TW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 (0.30)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1.0000</a:t>
                      </a:r>
                      <a:endParaRPr lang="zh-TW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(0.10)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(0.00)</a:t>
                      </a:r>
                      <a:endParaRPr lang="zh-TW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4(0.11)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1.0000</a:t>
                      </a:r>
                      <a:endParaRPr lang="zh-TW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741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高血脂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366 (7.27)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(9.45)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325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(7.07)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0.0679</a:t>
                      </a:r>
                      <a:endParaRPr lang="zh-TW" altLang="en-US" sz="12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248 (6.29)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(7.94)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216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(6.10)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0.1492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99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高血壓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941 (18.70)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 (24.88)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833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(18.11)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0.0005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560 (14.2)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(18.61)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485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(13.70)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0.0074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87501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3E21497-D8B3-03FF-0D83-C9DC572E96EA}"/>
              </a:ext>
            </a:extLst>
          </p:cNvPr>
          <p:cNvSpPr txBox="1"/>
          <p:nvPr/>
        </p:nvSpPr>
        <p:spPr>
          <a:xfrm>
            <a:off x="140678" y="126296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統計檢定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卡方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費雪檢定</a:t>
            </a:r>
          </a:p>
        </p:txBody>
      </p:sp>
    </p:spTree>
    <p:extLst>
      <p:ext uri="{BB962C8B-B14F-4D97-AF65-F5344CB8AC3E}">
        <p14:creationId xmlns:p14="http://schemas.microsoft.com/office/powerpoint/2010/main" val="33431979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C85AE5-CDD2-B41E-B7BD-A595C729C7EC}"/>
              </a:ext>
            </a:extLst>
          </p:cNvPr>
          <p:cNvSpPr txBox="1"/>
          <p:nvPr/>
        </p:nvSpPr>
        <p:spPr>
          <a:xfrm>
            <a:off x="140678" y="126296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Kaplan – Meier Analysis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8DE4FA-6C6C-3586-4DE3-91C604575319}"/>
              </a:ext>
            </a:extLst>
          </p:cNvPr>
          <p:cNvSpPr txBox="1"/>
          <p:nvPr/>
        </p:nvSpPr>
        <p:spPr>
          <a:xfrm>
            <a:off x="367748" y="847248"/>
            <a:ext cx="1721247" cy="4426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頭頸癌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性別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D618F59-3191-B348-3C76-9DC450A9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16" y="72000"/>
            <a:ext cx="2458472" cy="216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BC56B-9013-8DA3-DE60-B0B2C9F99BED}"/>
              </a:ext>
            </a:extLst>
          </p:cNvPr>
          <p:cNvSpPr/>
          <p:nvPr/>
        </p:nvSpPr>
        <p:spPr>
          <a:xfrm>
            <a:off x="5665903" y="1069848"/>
            <a:ext cx="2526499" cy="3752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F5F294-A77C-3C75-39AA-F894A6043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8" y="1549209"/>
            <a:ext cx="4560000" cy="34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C179A5A-01EA-D287-517C-AA7A05F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69" y="2232000"/>
            <a:ext cx="271856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75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247701-27A9-40D8-0103-72E878C2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8" y="72000"/>
            <a:ext cx="2538394" cy="216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C85AE5-CDD2-B41E-B7BD-A595C729C7EC}"/>
              </a:ext>
            </a:extLst>
          </p:cNvPr>
          <p:cNvSpPr txBox="1"/>
          <p:nvPr/>
        </p:nvSpPr>
        <p:spPr>
          <a:xfrm>
            <a:off x="140678" y="126296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Kaplan – Meier Analysis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8DE4FA-6C6C-3586-4DE3-91C604575319}"/>
              </a:ext>
            </a:extLst>
          </p:cNvPr>
          <p:cNvSpPr txBox="1"/>
          <p:nvPr/>
        </p:nvSpPr>
        <p:spPr>
          <a:xfrm>
            <a:off x="367748" y="847248"/>
            <a:ext cx="1721247" cy="4426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頭頸癌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2972D-4EB8-ADF3-60BE-DEEDAAFE3F87}"/>
              </a:ext>
            </a:extLst>
          </p:cNvPr>
          <p:cNvSpPr/>
          <p:nvPr/>
        </p:nvSpPr>
        <p:spPr>
          <a:xfrm>
            <a:off x="5903856" y="1078992"/>
            <a:ext cx="2439440" cy="3474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AB52CB-944E-9E42-ADE4-51245DDE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8" y="1549209"/>
            <a:ext cx="4560000" cy="34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26130BD-14E6-E0AD-3B2D-3CB63BB5B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582" y="2232000"/>
            <a:ext cx="26939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49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文字方塊 2"/>
          <p:cNvSpPr txBox="1"/>
          <p:nvPr/>
        </p:nvSpPr>
        <p:spPr>
          <a:xfrm>
            <a:off x="3947886" y="1030515"/>
            <a:ext cx="124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92714" y="1828799"/>
            <a:ext cx="23585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研究動機與目的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研究結果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研究限制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C85AE5-CDD2-B41E-B7BD-A595C729C7EC}"/>
              </a:ext>
            </a:extLst>
          </p:cNvPr>
          <p:cNvSpPr txBox="1"/>
          <p:nvPr/>
        </p:nvSpPr>
        <p:spPr>
          <a:xfrm>
            <a:off x="140678" y="126296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Kaplan – Meier Analysis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F4E91D-8D4F-EAAA-C69E-980FFDA01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" r="2663" b="39630"/>
          <a:stretch/>
        </p:blipFill>
        <p:spPr>
          <a:xfrm>
            <a:off x="5616284" y="2207324"/>
            <a:ext cx="2701880" cy="288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8DE4FA-6C6C-3586-4DE3-91C604575319}"/>
              </a:ext>
            </a:extLst>
          </p:cNvPr>
          <p:cNvSpPr txBox="1"/>
          <p:nvPr/>
        </p:nvSpPr>
        <p:spPr>
          <a:xfrm>
            <a:off x="367748" y="847248"/>
            <a:ext cx="1721247" cy="4426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鼻咽癌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BAD83A-A091-AC60-6A6F-F00D43A5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48" y="47324"/>
            <a:ext cx="2463152" cy="216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4767F4E-1AB2-0494-CC85-58ECB0C299BF}"/>
              </a:ext>
            </a:extLst>
          </p:cNvPr>
          <p:cNvSpPr/>
          <p:nvPr/>
        </p:nvSpPr>
        <p:spPr>
          <a:xfrm>
            <a:off x="5759360" y="1068585"/>
            <a:ext cx="2439440" cy="3474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9064C9-3276-B352-1D62-76B4FE1F2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48" y="1549209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2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C85AE5-CDD2-B41E-B7BD-A595C729C7EC}"/>
              </a:ext>
            </a:extLst>
          </p:cNvPr>
          <p:cNvSpPr txBox="1"/>
          <p:nvPr/>
        </p:nvSpPr>
        <p:spPr>
          <a:xfrm>
            <a:off x="140678" y="126296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Kaplan – Meier Analysis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8DE4FA-6C6C-3586-4DE3-91C604575319}"/>
              </a:ext>
            </a:extLst>
          </p:cNvPr>
          <p:cNvSpPr txBox="1"/>
          <p:nvPr/>
        </p:nvSpPr>
        <p:spPr>
          <a:xfrm>
            <a:off x="367748" y="847248"/>
            <a:ext cx="1721247" cy="4426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鼻咽癌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7D159F-F7E4-2FC5-443A-76F619738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" b="38716"/>
          <a:stretch/>
        </p:blipFill>
        <p:spPr>
          <a:xfrm>
            <a:off x="5666187" y="2232000"/>
            <a:ext cx="2736461" cy="288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C3B2B5-53FC-1113-1203-C73867E6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55" y="72000"/>
            <a:ext cx="2639127" cy="216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12B420E-A8D3-9F09-CA0E-9417F9BCC598}"/>
              </a:ext>
            </a:extLst>
          </p:cNvPr>
          <p:cNvSpPr/>
          <p:nvPr/>
        </p:nvSpPr>
        <p:spPr>
          <a:xfrm>
            <a:off x="5764774" y="1068585"/>
            <a:ext cx="2539285" cy="4127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FA6EBD1-52B8-B079-FD2F-0A2539598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48" y="1549209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802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DFD874-3BC7-BD7E-3D25-DCF966EE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9658"/>
              </p:ext>
            </p:extLst>
          </p:nvPr>
        </p:nvGraphicFramePr>
        <p:xfrm>
          <a:off x="360000" y="760345"/>
          <a:ext cx="8423999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0239">
                  <a:extLst>
                    <a:ext uri="{9D8B030D-6E8A-4147-A177-3AD203B41FA5}">
                      <a16:colId xmlns:a16="http://schemas.microsoft.com/office/drawing/2014/main" val="1614021676"/>
                    </a:ext>
                  </a:extLst>
                </a:gridCol>
                <a:gridCol w="1257313">
                  <a:extLst>
                    <a:ext uri="{9D8B030D-6E8A-4147-A177-3AD203B41FA5}">
                      <a16:colId xmlns:a16="http://schemas.microsoft.com/office/drawing/2014/main" val="1642952450"/>
                    </a:ext>
                  </a:extLst>
                </a:gridCol>
                <a:gridCol w="1320179">
                  <a:extLst>
                    <a:ext uri="{9D8B030D-6E8A-4147-A177-3AD203B41FA5}">
                      <a16:colId xmlns:a16="http://schemas.microsoft.com/office/drawing/2014/main" val="2680931558"/>
                    </a:ext>
                  </a:extLst>
                </a:gridCol>
                <a:gridCol w="1320179">
                  <a:extLst>
                    <a:ext uri="{9D8B030D-6E8A-4147-A177-3AD203B41FA5}">
                      <a16:colId xmlns:a16="http://schemas.microsoft.com/office/drawing/2014/main" val="2880439332"/>
                    </a:ext>
                  </a:extLst>
                </a:gridCol>
                <a:gridCol w="880119">
                  <a:extLst>
                    <a:ext uri="{9D8B030D-6E8A-4147-A177-3AD203B41FA5}">
                      <a16:colId xmlns:a16="http://schemas.microsoft.com/office/drawing/2014/main" val="2149057378"/>
                    </a:ext>
                  </a:extLst>
                </a:gridCol>
                <a:gridCol w="1885970">
                  <a:extLst>
                    <a:ext uri="{9D8B030D-6E8A-4147-A177-3AD203B41FA5}">
                      <a16:colId xmlns:a16="http://schemas.microsoft.com/office/drawing/2014/main" val="4142789749"/>
                    </a:ext>
                  </a:extLst>
                </a:gridCol>
              </a:tblGrid>
              <a:tr h="244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參數估計值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標準誤差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Pr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&gt;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ChiSq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HR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95% HR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C.I.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68105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7685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zh-TW" altLang="en-US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0.23341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0.11373</a:t>
                      </a:r>
                    </a:p>
                  </a:txBody>
                  <a:tcPr marL="31750" marR="31750" marT="31750" marB="317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0.0401</a:t>
                      </a:r>
                    </a:p>
                  </a:txBody>
                  <a:tcPr marL="31750" marR="31750" marT="31750" marB="317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1.263</a:t>
                      </a:r>
                    </a:p>
                  </a:txBody>
                  <a:tcPr marL="31750" marR="31750" marT="31750" marB="3175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(1.011 - 1.578)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611343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034708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40-49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0.84603</a:t>
                      </a: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0.11063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&lt;.0001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2.330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(1.876 - 2.895)</a:t>
                      </a:r>
                    </a:p>
                  </a:txBody>
                  <a:tcPr marL="31750" marR="31750" marT="31750" marB="3175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0923425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03797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RADI=1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0.15491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0.11519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0.1787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1.168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(0.932 - 1.463)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1634090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化療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1889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Chemo=1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0.18244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0.21080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0.3868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1.200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(0.794 - 1.814)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74157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747261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糖尿病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0.20776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0.13795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0.1321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1.231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(0.939 - 1.613)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4278860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肝臟疾病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0.02713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0.17433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0.8763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1.028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(0.730 - 1.446)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091124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心肌梗塞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1.40812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1.00521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0.1613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4.088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(0.570 - 29.321)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068410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高血脂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0.57635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0.16718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0.0006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1.780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(1.282 - 2.469)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157782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高血壓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0.54899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0.11268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&lt;.0001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1.732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(1.388 - 2.159)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66335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A8955-2E46-D722-9A28-2E8727A79811}"/>
              </a:ext>
            </a:extLst>
          </p:cNvPr>
          <p:cNvSpPr txBox="1"/>
          <p:nvPr/>
        </p:nvSpPr>
        <p:spPr>
          <a:xfrm>
            <a:off x="140678" y="126296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Cox proportional hazard regression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9E8EA3-C33A-C691-6447-420F59A299BF}"/>
              </a:ext>
            </a:extLst>
          </p:cNvPr>
          <p:cNvSpPr txBox="1"/>
          <p:nvPr/>
        </p:nvSpPr>
        <p:spPr>
          <a:xfrm>
            <a:off x="7089711" y="152816"/>
            <a:ext cx="1586289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頭頸癌</a:t>
            </a:r>
          </a:p>
        </p:txBody>
      </p:sp>
    </p:spTree>
    <p:extLst>
      <p:ext uri="{BB962C8B-B14F-4D97-AF65-F5344CB8AC3E}">
        <p14:creationId xmlns:p14="http://schemas.microsoft.com/office/powerpoint/2010/main" val="30332059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DFD874-3BC7-BD7E-3D25-DCF966EE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35709"/>
              </p:ext>
            </p:extLst>
          </p:nvPr>
        </p:nvGraphicFramePr>
        <p:xfrm>
          <a:off x="360000" y="760345"/>
          <a:ext cx="8423999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0239">
                  <a:extLst>
                    <a:ext uri="{9D8B030D-6E8A-4147-A177-3AD203B41FA5}">
                      <a16:colId xmlns:a16="http://schemas.microsoft.com/office/drawing/2014/main" val="1614021676"/>
                    </a:ext>
                  </a:extLst>
                </a:gridCol>
                <a:gridCol w="1257313">
                  <a:extLst>
                    <a:ext uri="{9D8B030D-6E8A-4147-A177-3AD203B41FA5}">
                      <a16:colId xmlns:a16="http://schemas.microsoft.com/office/drawing/2014/main" val="1642952450"/>
                    </a:ext>
                  </a:extLst>
                </a:gridCol>
                <a:gridCol w="1320179">
                  <a:extLst>
                    <a:ext uri="{9D8B030D-6E8A-4147-A177-3AD203B41FA5}">
                      <a16:colId xmlns:a16="http://schemas.microsoft.com/office/drawing/2014/main" val="2680931558"/>
                    </a:ext>
                  </a:extLst>
                </a:gridCol>
                <a:gridCol w="1320179">
                  <a:extLst>
                    <a:ext uri="{9D8B030D-6E8A-4147-A177-3AD203B41FA5}">
                      <a16:colId xmlns:a16="http://schemas.microsoft.com/office/drawing/2014/main" val="2880439332"/>
                    </a:ext>
                  </a:extLst>
                </a:gridCol>
                <a:gridCol w="880119">
                  <a:extLst>
                    <a:ext uri="{9D8B030D-6E8A-4147-A177-3AD203B41FA5}">
                      <a16:colId xmlns:a16="http://schemas.microsoft.com/office/drawing/2014/main" val="2149057378"/>
                    </a:ext>
                  </a:extLst>
                </a:gridCol>
                <a:gridCol w="1885970">
                  <a:extLst>
                    <a:ext uri="{9D8B030D-6E8A-4147-A177-3AD203B41FA5}">
                      <a16:colId xmlns:a16="http://schemas.microsoft.com/office/drawing/2014/main" val="4142789749"/>
                    </a:ext>
                  </a:extLst>
                </a:gridCol>
              </a:tblGrid>
              <a:tr h="244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參數估計值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標準誤差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Pr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&gt;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ChiSq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HR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95% HR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C.I.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68105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7685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zh-TW" altLang="en-US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-0.02046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0.10501</a:t>
                      </a: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0.8455</a:t>
                      </a: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0.98</a:t>
                      </a: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(0.797 - 1.204)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611343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034708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40-49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0.83501</a:t>
                      </a: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0.12621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&lt;.0001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2.305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(1.800 - 2.952)</a:t>
                      </a:r>
                    </a:p>
                  </a:txBody>
                  <a:tcPr marL="31750" marR="31750" marT="31750" marB="3175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0923425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03797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RADI=1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-0.18154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0.12680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0.1522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0.834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(0.650 - 1.069)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1634090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化療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11889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Chemo=1</a:t>
                      </a: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0.24163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0.24884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0.3315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1.273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(0.782 - 2.074)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74157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TW" sz="1200" b="0" i="0" u="none" strike="noStrike" cap="none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7472612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糖尿病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0.6064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0.22576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1.834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(1.178 - 2.854)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4278860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肝臟疾病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0.30453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0.19991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0.1277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1.356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(0.916 - 2.006)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091124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心肌梗塞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0684104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高血脂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0.48074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0.18621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1.617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(1.123 - 2.33)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1577827"/>
                  </a:ext>
                </a:extLst>
              </a:tr>
              <a:tr h="228618">
                <a:tc>
                  <a:txBody>
                    <a:bodyPr/>
                    <a:lstStyle/>
                    <a:p>
                      <a:pPr marL="0" indent="0" algn="l"/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高血壓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(=1)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0.50488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0.13076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0.0001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0" i="0" u="none" strike="noStrike" cap="none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1.657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(1.282 - 2.141)</a:t>
                      </a:r>
                    </a:p>
                  </a:txBody>
                  <a:tcPr marL="31750" marR="31750" marT="31750" marB="3175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66335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A8955-2E46-D722-9A28-2E8727A79811}"/>
              </a:ext>
            </a:extLst>
          </p:cNvPr>
          <p:cNvSpPr txBox="1"/>
          <p:nvPr/>
        </p:nvSpPr>
        <p:spPr>
          <a:xfrm>
            <a:off x="140678" y="126296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Cox proportional hazard regression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9E8EA3-C33A-C691-6447-420F59A299BF}"/>
              </a:ext>
            </a:extLst>
          </p:cNvPr>
          <p:cNvSpPr txBox="1"/>
          <p:nvPr/>
        </p:nvSpPr>
        <p:spPr>
          <a:xfrm>
            <a:off x="7089711" y="152816"/>
            <a:ext cx="1586289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鼻咽癌</a:t>
            </a:r>
          </a:p>
        </p:txBody>
      </p:sp>
    </p:spTree>
    <p:extLst>
      <p:ext uri="{BB962C8B-B14F-4D97-AF65-F5344CB8AC3E}">
        <p14:creationId xmlns:p14="http://schemas.microsoft.com/office/powerpoint/2010/main" val="9874691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2198914"/>
            <a:ext cx="5288400" cy="544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2"/>
                </a:solidFill>
              </a:rPr>
              <a:t>4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研究限制</a:t>
            </a:r>
            <a:endParaRPr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68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442858-36F5-92ED-A3A8-08B2E749F262}"/>
              </a:ext>
            </a:extLst>
          </p:cNvPr>
          <p:cNvSpPr txBox="1"/>
          <p:nvPr/>
        </p:nvSpPr>
        <p:spPr>
          <a:xfrm>
            <a:off x="1135184" y="1134088"/>
            <a:ext cx="7132516" cy="22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健保資料庫本質為回溯性資料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百萬歸人檔無癌登檔，缺乏放射治療劑量相關紀錄，無法進一步判斷放射治療相關因素對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CVA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無法針對放射治療療程數進行分析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無法針對化療是否與放射治療進行協同以及藥物選擇進行分析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無死亡檔，無法進行存活分析、</a:t>
            </a:r>
            <a:r>
              <a:rPr lang="zh-TW" altLang="en-US" sz="160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同時可能錯漏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還沒發生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CVA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就因病身亡 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2908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2198914"/>
            <a:ext cx="5288400" cy="544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2"/>
                </a:solidFill>
              </a:rPr>
              <a:t>5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277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F27ED6-62F6-4F15-BF83-51C11D4D3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影響</a:t>
            </a:r>
            <a:r>
              <a:rPr lang="zh-TW" altLang="en-US" u="sng" dirty="0"/>
              <a:t>鼻咽癌患者</a:t>
            </a:r>
            <a:r>
              <a:rPr lang="zh-TW" altLang="en-US" dirty="0"/>
              <a:t>診斷治療後是否產生</a:t>
            </a:r>
            <a:r>
              <a:rPr lang="en-US" altLang="zh-TW" dirty="0"/>
              <a:t>CVA</a:t>
            </a:r>
            <a:r>
              <a:rPr lang="zh-TW" altLang="en-US" dirty="0"/>
              <a:t>，</a:t>
            </a:r>
            <a:endParaRPr lang="en-US" altLang="zh-TW" dirty="0"/>
          </a:p>
          <a:p>
            <a:pPr marL="101600" indent="0">
              <a:buNone/>
            </a:pPr>
            <a:r>
              <a:rPr lang="zh-TW" altLang="en-US" dirty="0"/>
              <a:t>     與</a:t>
            </a:r>
            <a:r>
              <a:rPr lang="zh-TW" altLang="en-US" dirty="0">
                <a:solidFill>
                  <a:srgbClr val="C00000"/>
                </a:solidFill>
              </a:rPr>
              <a:t>年齡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C00000"/>
                </a:solidFill>
              </a:rPr>
              <a:t>是否具有高血壓</a:t>
            </a:r>
            <a:r>
              <a:rPr lang="zh-TW" altLang="en-US" dirty="0"/>
              <a:t>有關</a:t>
            </a:r>
            <a:endParaRPr lang="en-US" altLang="zh-TW" dirty="0"/>
          </a:p>
          <a:p>
            <a:r>
              <a:rPr lang="zh-TW" altLang="en-US" dirty="0"/>
              <a:t>影響</a:t>
            </a:r>
            <a:r>
              <a:rPr lang="zh-TW" altLang="en-US" u="sng" dirty="0"/>
              <a:t>其他頭頸癌患者</a:t>
            </a:r>
            <a:r>
              <a:rPr lang="zh-TW" altLang="en-US" dirty="0"/>
              <a:t>診斷治療後是否產生</a:t>
            </a:r>
            <a:r>
              <a:rPr lang="en-US" altLang="zh-TW" dirty="0"/>
              <a:t>CVA</a:t>
            </a:r>
            <a:r>
              <a:rPr lang="zh-TW" altLang="en-US" dirty="0"/>
              <a:t>，</a:t>
            </a:r>
            <a:endParaRPr lang="en-US" altLang="zh-TW" dirty="0"/>
          </a:p>
          <a:p>
            <a:pPr marL="101600" indent="0">
              <a:buNone/>
            </a:pPr>
            <a:r>
              <a:rPr lang="zh-TW" altLang="en-US" dirty="0"/>
              <a:t>     與</a:t>
            </a:r>
            <a:r>
              <a:rPr lang="zh-TW" altLang="en-US" dirty="0">
                <a:solidFill>
                  <a:srgbClr val="C00000"/>
                </a:solidFill>
              </a:rPr>
              <a:t>性別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年齡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化療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糖尿病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高血壓</a:t>
            </a:r>
            <a:r>
              <a:rPr lang="zh-TW" altLang="en-US" dirty="0"/>
              <a:t>有關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2944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2211750" y="416100"/>
            <a:ext cx="4720500" cy="3147300"/>
          </a:xfrm>
          <a:prstGeom prst="wedgeEllipseCallout">
            <a:avLst>
              <a:gd name="adj1" fmla="val 48642"/>
              <a:gd name="adj2" fmla="val 55360"/>
            </a:avLst>
          </a:prstGeom>
          <a:solidFill>
            <a:schemeClr val="lt1"/>
          </a:solidFill>
          <a:ln>
            <a:noFill/>
          </a:ln>
          <a:effectLst>
            <a:outerShdw blurRad="228600" dist="38100" algn="bl" rotWithShape="0">
              <a:srgbClr val="00131F">
                <a:alpha val="7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Thanks!</a:t>
            </a:r>
            <a:endParaRPr sz="66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Any questions?</a:t>
            </a:r>
            <a:br>
              <a:rPr lang="en" sz="20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</a:br>
            <a:endParaRPr sz="2000" b="1" dirty="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2198914"/>
            <a:ext cx="5288400" cy="544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2"/>
                </a:solidFill>
              </a:rPr>
              <a:t>1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研究動機與目的</a:t>
            </a:r>
            <a:endParaRPr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62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F3E6B-8F44-4142-A014-D4BB51DB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50" y="1043930"/>
            <a:ext cx="6979800" cy="336300"/>
          </a:xfrm>
        </p:spPr>
        <p:txBody>
          <a:bodyPr/>
          <a:lstStyle/>
          <a:p>
            <a:r>
              <a:rPr lang="zh-TW" altLang="en-US" dirty="0"/>
              <a:t>頭頸癌治療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0D028A-7A8C-43F8-A9B3-BB1C0C18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380230"/>
            <a:ext cx="6979800" cy="2359200"/>
          </a:xfrm>
        </p:spPr>
        <p:txBody>
          <a:bodyPr/>
          <a:lstStyle/>
          <a:p>
            <a:r>
              <a:rPr lang="zh-TW" altLang="en-US" dirty="0"/>
              <a:t>鼻咽癌</a:t>
            </a:r>
            <a:endParaRPr lang="en-US" altLang="zh-TW" dirty="0"/>
          </a:p>
          <a:p>
            <a:pPr lvl="1"/>
            <a:r>
              <a:rPr lang="zh-TW" altLang="en-US" dirty="0"/>
              <a:t>以單獨放射治療或同步化學放射治療為主要治療方法</a:t>
            </a:r>
            <a:endParaRPr lang="en-US" altLang="zh-TW" dirty="0"/>
          </a:p>
          <a:p>
            <a:r>
              <a:rPr lang="zh-TW" altLang="en-US" dirty="0"/>
              <a:t>其他頭頸癌</a:t>
            </a:r>
            <a:endParaRPr lang="en-US" altLang="zh-TW" dirty="0"/>
          </a:p>
          <a:p>
            <a:pPr lvl="1"/>
            <a:r>
              <a:rPr lang="zh-TW" altLang="en-US" dirty="0"/>
              <a:t>如能手術切除則以手術切除為主</a:t>
            </a:r>
            <a:endParaRPr lang="en-US" altLang="zh-TW" dirty="0"/>
          </a:p>
          <a:p>
            <a:pPr lvl="2"/>
            <a:r>
              <a:rPr lang="zh-TW" altLang="en-US" dirty="0"/>
              <a:t>術後視病理結果決定可以觀察、化學治療、放射治療或同步化學放射治療</a:t>
            </a:r>
            <a:endParaRPr lang="en-US" altLang="zh-TW" dirty="0"/>
          </a:p>
          <a:p>
            <a:pPr lvl="1"/>
            <a:r>
              <a:rPr lang="zh-TW" altLang="en-US" dirty="0"/>
              <a:t>無法切除則以化學治療、放射治療或其組合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0144D6-DA79-4F0A-1532-E87D50E4C724}"/>
              </a:ext>
            </a:extLst>
          </p:cNvPr>
          <p:cNvSpPr txBox="1"/>
          <p:nvPr/>
        </p:nvSpPr>
        <p:spPr>
          <a:xfrm>
            <a:off x="140678" y="12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F3E6B-8F44-4142-A014-D4BB51DB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50" y="1036310"/>
            <a:ext cx="6979800" cy="336300"/>
          </a:xfrm>
        </p:spPr>
        <p:txBody>
          <a:bodyPr/>
          <a:lstStyle/>
          <a:p>
            <a:r>
              <a:rPr lang="zh-TW" altLang="en-US" dirty="0"/>
              <a:t>腦血管中風</a:t>
            </a:r>
            <a:r>
              <a:rPr lang="en-US" altLang="zh-TW" dirty="0"/>
              <a:t>(CVA, Cerebrovascular accident)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0D028A-7A8C-43F8-A9B3-BB1C0C18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542211"/>
            <a:ext cx="6979800" cy="2359200"/>
          </a:xfrm>
        </p:spPr>
        <p:txBody>
          <a:bodyPr/>
          <a:lstStyle/>
          <a:p>
            <a:r>
              <a:rPr lang="zh-TW" altLang="en-US" dirty="0"/>
              <a:t>台灣</a:t>
            </a:r>
            <a:r>
              <a:rPr lang="en-US" altLang="zh-TW" dirty="0"/>
              <a:t>2020</a:t>
            </a:r>
            <a:r>
              <a:rPr lang="zh-TW" altLang="en-US" dirty="0"/>
              <a:t>十大死因第四名，佔</a:t>
            </a:r>
            <a:r>
              <a:rPr lang="en-US" altLang="zh-TW" dirty="0"/>
              <a:t>6.8%</a:t>
            </a:r>
          </a:p>
          <a:p>
            <a:pPr lvl="1"/>
            <a:r>
              <a:rPr lang="zh-TW" altLang="en-US" dirty="0"/>
              <a:t>終生發生率約</a:t>
            </a:r>
            <a:r>
              <a:rPr lang="en-US" altLang="zh-TW" dirty="0"/>
              <a:t>1/6</a:t>
            </a:r>
          </a:p>
          <a:p>
            <a:pPr lvl="1"/>
            <a:r>
              <a:rPr lang="en-US" altLang="zh-TW" dirty="0"/>
              <a:t>36</a:t>
            </a:r>
            <a:r>
              <a:rPr lang="zh-TW" altLang="en-US" dirty="0"/>
              <a:t>歲以上人口發生率約</a:t>
            </a:r>
            <a:r>
              <a:rPr lang="en-US" altLang="zh-TW" dirty="0"/>
              <a:t>3/1000</a:t>
            </a:r>
          </a:p>
          <a:p>
            <a:r>
              <a:rPr lang="zh-TW" altLang="en-US" dirty="0"/>
              <a:t>腦血管阻塞或破裂而導致腦部功能失常的疾病</a:t>
            </a:r>
            <a:endParaRPr lang="en-US" altLang="zh-TW" dirty="0"/>
          </a:p>
          <a:p>
            <a:r>
              <a:rPr lang="zh-TW" altLang="en-US" dirty="0"/>
              <a:t>常見因素</a:t>
            </a:r>
            <a:endParaRPr lang="en-US" altLang="zh-TW" dirty="0"/>
          </a:p>
          <a:p>
            <a:pPr lvl="1"/>
            <a:r>
              <a:rPr lang="zh-TW" altLang="en-US" dirty="0"/>
              <a:t>代謝性因素導致血液成分改變或血管管徑狹窄</a:t>
            </a:r>
            <a:endParaRPr lang="en-US" altLang="zh-TW" dirty="0"/>
          </a:p>
          <a:p>
            <a:pPr marL="1016000" lvl="2" indent="0">
              <a:buNone/>
            </a:pPr>
            <a:endParaRPr lang="en-US" altLang="zh-TW" sz="400" dirty="0"/>
          </a:p>
          <a:p>
            <a:pPr lvl="1"/>
            <a:r>
              <a:rPr lang="zh-TW" altLang="en-US" dirty="0"/>
              <a:t>結構性因素導致血管張力受影響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0144D6-DA79-4F0A-1532-E87D50E4C724}"/>
              </a:ext>
            </a:extLst>
          </p:cNvPr>
          <p:cNvSpPr txBox="1"/>
          <p:nvPr/>
        </p:nvSpPr>
        <p:spPr>
          <a:xfrm>
            <a:off x="140678" y="12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0784812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D6A91-EFA9-432C-83EF-D4B7BD12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常見腦血管中風危險因子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8D6E86-5358-4861-900A-A3C4BED3D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個體因素</a:t>
            </a:r>
            <a:endParaRPr lang="en-US" altLang="zh-TW" dirty="0"/>
          </a:p>
          <a:p>
            <a:pPr lvl="1"/>
            <a:r>
              <a:rPr lang="zh-TW" altLang="en-US" dirty="0"/>
              <a:t>年齡：男性</a:t>
            </a:r>
            <a:r>
              <a:rPr lang="en-US" altLang="zh-TW" dirty="0"/>
              <a:t>&gt;45</a:t>
            </a:r>
            <a:r>
              <a:rPr lang="zh-TW" altLang="en-US" dirty="0"/>
              <a:t>歲、女性</a:t>
            </a:r>
            <a:r>
              <a:rPr lang="en-US" altLang="zh-TW" dirty="0"/>
              <a:t>&gt;55</a:t>
            </a:r>
            <a:r>
              <a:rPr lang="zh-TW" altLang="en-US" dirty="0"/>
              <a:t>歲</a:t>
            </a:r>
            <a:endParaRPr lang="en-US" altLang="zh-TW" dirty="0"/>
          </a:p>
          <a:p>
            <a:pPr lvl="1"/>
            <a:r>
              <a:rPr lang="zh-TW" altLang="en-US" dirty="0"/>
              <a:t>性別：通常男</a:t>
            </a:r>
            <a:r>
              <a:rPr lang="en-US" altLang="zh-TW" dirty="0"/>
              <a:t>&gt;</a:t>
            </a:r>
            <a:r>
              <a:rPr lang="zh-TW" altLang="en-US" dirty="0"/>
              <a:t>女</a:t>
            </a:r>
            <a:endParaRPr lang="en-US" altLang="zh-TW" dirty="0"/>
          </a:p>
          <a:p>
            <a:r>
              <a:rPr lang="zh-TW" altLang="en-US" dirty="0"/>
              <a:t>疾病因素</a:t>
            </a:r>
            <a:endParaRPr lang="en-US" altLang="zh-TW" dirty="0"/>
          </a:p>
          <a:p>
            <a:pPr lvl="1"/>
            <a:r>
              <a:rPr lang="zh-TW" altLang="en-US" dirty="0"/>
              <a:t>高血壓、糖尿病、心臟病、高血脂</a:t>
            </a:r>
            <a:endParaRPr lang="en-US" altLang="zh-TW" dirty="0"/>
          </a:p>
          <a:p>
            <a:r>
              <a:rPr lang="zh-TW" altLang="en-US" dirty="0"/>
              <a:t>生活型態</a:t>
            </a:r>
            <a:endParaRPr lang="en-US" altLang="zh-TW" dirty="0"/>
          </a:p>
          <a:p>
            <a:pPr lvl="1"/>
            <a:r>
              <a:rPr lang="zh-TW" altLang="en-US" dirty="0"/>
              <a:t>肥胖、抽菸、喝酒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9D5F3-9F82-4BCF-BE62-C3A0C2BDC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A21754-0DEB-2C1A-DB89-5A7331DC5990}"/>
              </a:ext>
            </a:extLst>
          </p:cNvPr>
          <p:cNvSpPr txBox="1"/>
          <p:nvPr/>
        </p:nvSpPr>
        <p:spPr>
          <a:xfrm>
            <a:off x="140678" y="12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468314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矩形 4"/>
          <p:cNvSpPr/>
          <p:nvPr/>
        </p:nvSpPr>
        <p:spPr>
          <a:xfrm>
            <a:off x="1237342" y="1969910"/>
            <a:ext cx="6669316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8400" indent="-1168400" algn="ctr">
              <a:lnSpc>
                <a:spcPct val="150000"/>
              </a:lnSpc>
              <a:tabLst>
                <a:tab pos="116840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鼻咽癌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其他頭頸癌</a:t>
            </a:r>
            <a:endParaRPr lang="en-US" altLang="zh-TW" sz="24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68400" indent="-1168400" algn="ctr">
              <a:lnSpc>
                <a:spcPct val="150000"/>
              </a:lnSpc>
              <a:tabLst>
                <a:tab pos="116840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腦血管疾病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之發生關聯性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0144D6-DA79-4F0A-1532-E87D50E4C724}"/>
              </a:ext>
            </a:extLst>
          </p:cNvPr>
          <p:cNvSpPr txBox="1"/>
          <p:nvPr/>
        </p:nvSpPr>
        <p:spPr>
          <a:xfrm>
            <a:off x="140678" y="126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</p:txBody>
      </p:sp>
    </p:spTree>
    <p:extLst>
      <p:ext uri="{BB962C8B-B14F-4D97-AF65-F5344CB8AC3E}">
        <p14:creationId xmlns:p14="http://schemas.microsoft.com/office/powerpoint/2010/main" val="27047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2198914"/>
            <a:ext cx="5288400" cy="544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2"/>
                </a:solidFill>
              </a:rPr>
              <a:t>2</a:t>
            </a:r>
            <a:endParaRPr sz="4800" b="1" dirty="0">
              <a:solidFill>
                <a:schemeClr val="accent2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393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F6699B-5E74-CC8B-F146-7F1ACA736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86618C-B69A-144E-D3A7-FAADB1D560C5}"/>
              </a:ext>
            </a:extLst>
          </p:cNvPr>
          <p:cNvSpPr txBox="1"/>
          <p:nvPr/>
        </p:nvSpPr>
        <p:spPr>
          <a:xfrm>
            <a:off x="140678" y="126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7919D-A690-95E4-0F31-53349459E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7" y="787622"/>
            <a:ext cx="4084811" cy="9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0189A4-C09F-C8C4-A83A-1A0DB9663167}"/>
              </a:ext>
            </a:extLst>
          </p:cNvPr>
          <p:cNvSpPr txBox="1"/>
          <p:nvPr/>
        </p:nvSpPr>
        <p:spPr>
          <a:xfrm>
            <a:off x="2088462" y="1916334"/>
            <a:ext cx="1245711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百萬歸人檔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8A8A0F-7861-3CE5-0DC3-073564FC9D46}"/>
              </a:ext>
            </a:extLst>
          </p:cNvPr>
          <p:cNvSpPr txBox="1"/>
          <p:nvPr/>
        </p:nvSpPr>
        <p:spPr>
          <a:xfrm>
            <a:off x="1124987" y="2412792"/>
            <a:ext cx="2949846" cy="78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CD(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門診處方及治療明細檔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OO(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門診處方醫令明細檔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0F9ACA-4180-C559-F40E-959AE7C86432}"/>
              </a:ext>
            </a:extLst>
          </p:cNvPr>
          <p:cNvSpPr txBox="1"/>
          <p:nvPr/>
        </p:nvSpPr>
        <p:spPr>
          <a:xfrm>
            <a:off x="5809829" y="1916334"/>
            <a:ext cx="1034574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資料期間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9844D7-F29E-3938-073D-D914F738BB8F}"/>
              </a:ext>
            </a:extLst>
          </p:cNvPr>
          <p:cNvSpPr txBox="1"/>
          <p:nvPr/>
        </p:nvSpPr>
        <p:spPr>
          <a:xfrm>
            <a:off x="5479768" y="2597458"/>
            <a:ext cx="1694695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1996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~2012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9135936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agot template">
  <a:themeElements>
    <a:clrScheme name="Custom 347">
      <a:dk1>
        <a:srgbClr val="143C55"/>
      </a:dk1>
      <a:lt1>
        <a:srgbClr val="FFFFFF"/>
      </a:lt1>
      <a:dk2>
        <a:srgbClr val="748C9C"/>
      </a:dk2>
      <a:lt2>
        <a:srgbClr val="F7F9EA"/>
      </a:lt2>
      <a:accent1>
        <a:srgbClr val="FEAB19"/>
      </a:accent1>
      <a:accent2>
        <a:srgbClr val="85CE5B"/>
      </a:accent2>
      <a:accent3>
        <a:srgbClr val="65C5DB"/>
      </a:accent3>
      <a:accent4>
        <a:srgbClr val="7D7FD0"/>
      </a:accent4>
      <a:accent5>
        <a:srgbClr val="FA7F99"/>
      </a:accent5>
      <a:accent6>
        <a:srgbClr val="FF4E45"/>
      </a:accent6>
      <a:hlink>
        <a:srgbClr val="26577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2817</Words>
  <Application>Microsoft Office PowerPoint</Application>
  <PresentationFormat>如螢幕大小 (16:9)</PresentationFormat>
  <Paragraphs>551</Paragraphs>
  <Slides>28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Bellota Text</vt:lpstr>
      <vt:lpstr>Catamaran</vt:lpstr>
      <vt:lpstr>微軟正黑體</vt:lpstr>
      <vt:lpstr>Arial</vt:lpstr>
      <vt:lpstr>Quattrocento Sans</vt:lpstr>
      <vt:lpstr>Wingdings</vt:lpstr>
      <vt:lpstr>Bagot template</vt:lpstr>
      <vt:lpstr>PowerPoint 簡報</vt:lpstr>
      <vt:lpstr>PowerPoint 簡報</vt:lpstr>
      <vt:lpstr>1</vt:lpstr>
      <vt:lpstr>頭頸癌治療</vt:lpstr>
      <vt:lpstr>腦血管中風(CVA, Cerebrovascular accident)</vt:lpstr>
      <vt:lpstr>常見腦血管中風危險因子</vt:lpstr>
      <vt:lpstr>PowerPoint 簡報</vt:lpstr>
      <vt:lpstr>2</vt:lpstr>
      <vt:lpstr>PowerPoint 簡報</vt:lpstr>
      <vt:lpstr>PowerPoint 簡報</vt:lpstr>
      <vt:lpstr>PowerPoint 簡報</vt:lpstr>
      <vt:lpstr>PowerPoint 簡報</vt:lpstr>
      <vt:lpstr>PowerPoint 簡報</vt:lpstr>
      <vt:lpstr>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</vt:lpstr>
      <vt:lpstr>PowerPoint 簡報</vt:lpstr>
      <vt:lpstr>5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翊儒 林</cp:lastModifiedBy>
  <cp:revision>333</cp:revision>
  <dcterms:modified xsi:type="dcterms:W3CDTF">2023-06-17T09:39:06Z</dcterms:modified>
</cp:coreProperties>
</file>