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373" r:id="rId4"/>
    <p:sldId id="375" r:id="rId5"/>
    <p:sldId id="376" r:id="rId6"/>
    <p:sldId id="379" r:id="rId7"/>
    <p:sldId id="388" r:id="rId8"/>
    <p:sldId id="359" r:id="rId9"/>
    <p:sldId id="389" r:id="rId10"/>
    <p:sldId id="382" r:id="rId11"/>
    <p:sldId id="383" r:id="rId12"/>
    <p:sldId id="384" r:id="rId13"/>
    <p:sldId id="385" r:id="rId14"/>
    <p:sldId id="386" r:id="rId15"/>
    <p:sldId id="387" r:id="rId16"/>
    <p:sldId id="3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443924" y="1002665"/>
            <a:ext cx="46704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Shader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>
                <a:solidFill>
                  <a:schemeClr val="tx2"/>
                </a:solidFill>
              </a:rPr>
              <a:t>主讲</a:t>
            </a:r>
            <a:r>
              <a:rPr lang="en-US" altLang="zh-CN" sz="4800" b="1">
                <a:solidFill>
                  <a:schemeClr val="tx2"/>
                </a:solidFill>
              </a:rPr>
              <a:t>:</a:t>
            </a:r>
            <a:r>
              <a:rPr lang="zh-CN" altLang="en-US" sz="4800" b="1">
                <a:solidFill>
                  <a:schemeClr val="tx2"/>
                </a:solidFill>
              </a:rPr>
              <a:t> </a:t>
            </a:r>
            <a:r>
              <a:rPr lang="en-US" altLang="zh-CN" sz="4800" b="1">
                <a:solidFill>
                  <a:schemeClr val="tx2"/>
                </a:solidFill>
              </a:rPr>
              <a:t>Blake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05935"/>
            <a:ext cx="5134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>
                <a:solidFill>
                  <a:schemeClr val="tx2"/>
                </a:solidFill>
              </a:rPr>
              <a:t>QQ</a:t>
            </a:r>
            <a:r>
              <a:rPr lang="zh-CN" altLang="en-US" sz="4800" b="1">
                <a:solidFill>
                  <a:schemeClr val="tx2"/>
                </a:solidFill>
              </a:rPr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579621" y="8255"/>
            <a:ext cx="18313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Pass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235" y="1262380"/>
            <a:ext cx="101117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subshader </a:t>
            </a:r>
            <a:r>
              <a:rPr lang="zh-CN" altLang="en-US" sz="3200">
                <a:solidFill>
                  <a:schemeClr val="tx2"/>
                </a:solidFill>
              </a:rPr>
              <a:t>包装了一个渲染方案，这些方案由一个个通道</a:t>
            </a:r>
            <a:r>
              <a:rPr lang="en-US" altLang="zh-CN" sz="3200">
                <a:solidFill>
                  <a:schemeClr val="tx2"/>
                </a:solidFill>
              </a:rPr>
              <a:t>(Pass)</a:t>
            </a:r>
            <a:r>
              <a:rPr lang="zh-CN" altLang="en-US" sz="3200">
                <a:solidFill>
                  <a:schemeClr val="tx2"/>
                </a:solidFill>
              </a:rPr>
              <a:t>来执行的，</a:t>
            </a:r>
            <a:r>
              <a:rPr lang="en-US" altLang="zh-CN" sz="3200">
                <a:solidFill>
                  <a:schemeClr val="tx2"/>
                </a:solidFill>
              </a:rPr>
              <a:t>SubShader</a:t>
            </a:r>
            <a:r>
              <a:rPr lang="zh-CN" altLang="en-US" sz="3200">
                <a:solidFill>
                  <a:schemeClr val="tx2"/>
                </a:solidFill>
              </a:rPr>
              <a:t>可以包括很多通道块</a:t>
            </a:r>
            <a:r>
              <a:rPr lang="en-US" altLang="zh-CN" sz="3200">
                <a:solidFill>
                  <a:schemeClr val="tx2"/>
                </a:solidFill>
              </a:rPr>
              <a:t>,</a:t>
            </a:r>
            <a:r>
              <a:rPr lang="zh-CN" altLang="en-US" sz="3200">
                <a:solidFill>
                  <a:schemeClr val="tx2"/>
                </a:solidFill>
              </a:rPr>
              <a:t>每个</a:t>
            </a:r>
            <a:r>
              <a:rPr lang="en-US" altLang="zh-CN" sz="3200">
                <a:solidFill>
                  <a:schemeClr val="tx2"/>
                </a:solidFill>
              </a:rPr>
              <a:t>Pass</a:t>
            </a:r>
            <a:r>
              <a:rPr lang="zh-CN" altLang="en-US" sz="3200">
                <a:solidFill>
                  <a:schemeClr val="tx2"/>
                </a:solidFill>
              </a:rPr>
              <a:t>都能使几何体渲染一次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2: Pass</a:t>
            </a:r>
            <a:r>
              <a:rPr lang="zh-CN" altLang="en-US" sz="3200">
                <a:solidFill>
                  <a:schemeClr val="tx2"/>
                </a:solidFill>
              </a:rPr>
              <a:t>基本语法</a:t>
            </a:r>
            <a:r>
              <a:rPr lang="en-US" altLang="zh-CN" sz="3200">
                <a:solidFill>
                  <a:schemeClr val="tx2"/>
                </a:solidFill>
              </a:rPr>
              <a:t>: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    Pass { [Name and Tags] [RenderSetup] [Texture Setup]}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Pass</a:t>
            </a:r>
            <a:r>
              <a:rPr lang="zh-CN" altLang="en-US" sz="3200">
                <a:solidFill>
                  <a:schemeClr val="tx2"/>
                </a:solidFill>
              </a:rPr>
              <a:t>块的</a:t>
            </a:r>
            <a:r>
              <a:rPr lang="en-US" altLang="zh-CN" sz="3200">
                <a:solidFill>
                  <a:schemeClr val="tx2"/>
                </a:solidFill>
              </a:rPr>
              <a:t>Name</a:t>
            </a:r>
            <a:r>
              <a:rPr lang="zh-CN" altLang="en-US" sz="3200">
                <a:solidFill>
                  <a:schemeClr val="tx2"/>
                </a:solidFill>
              </a:rPr>
              <a:t>引用此</a:t>
            </a:r>
            <a:r>
              <a:rPr lang="en-US" altLang="zh-CN" sz="3200">
                <a:solidFill>
                  <a:schemeClr val="tx2"/>
                </a:solidFill>
              </a:rPr>
              <a:t>Pass,</a:t>
            </a:r>
            <a:r>
              <a:rPr lang="zh-CN" altLang="en-US" sz="3200">
                <a:solidFill>
                  <a:schemeClr val="tx2"/>
                </a:solidFill>
              </a:rPr>
              <a:t>可以在其它着色器的</a:t>
            </a:r>
            <a:r>
              <a:rPr lang="en-US" altLang="zh-CN" sz="3200">
                <a:solidFill>
                  <a:schemeClr val="tx2"/>
                </a:solidFill>
              </a:rPr>
              <a:t>Pass</a:t>
            </a:r>
            <a:r>
              <a:rPr lang="zh-CN" altLang="en-US" sz="3200">
                <a:solidFill>
                  <a:schemeClr val="tx2"/>
                </a:solidFill>
              </a:rPr>
              <a:t>块中引用它，减少重复操作</a:t>
            </a:r>
            <a:r>
              <a:rPr lang="en-US" altLang="zh-CN" sz="3200">
                <a:solidFill>
                  <a:schemeClr val="tx2"/>
                </a:solidFill>
              </a:rPr>
              <a:t>,Name</a:t>
            </a:r>
            <a:r>
              <a:rPr lang="zh-CN" altLang="en-US" sz="3200">
                <a:solidFill>
                  <a:schemeClr val="tx2"/>
                </a:solidFill>
              </a:rPr>
              <a:t>命令必须打大写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74433" y="8255"/>
            <a:ext cx="85985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RegularPass 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渲染设置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235" y="1262380"/>
            <a:ext cx="101117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Lighting </a:t>
            </a:r>
            <a:r>
              <a:rPr lang="zh-CN" altLang="en-US" sz="2000">
                <a:solidFill>
                  <a:schemeClr val="tx2"/>
                </a:solidFill>
              </a:rPr>
              <a:t>光照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r>
              <a:rPr lang="zh-CN" altLang="en-US" sz="2000">
                <a:solidFill>
                  <a:schemeClr val="tx2"/>
                </a:solidFill>
              </a:rPr>
              <a:t>开启关闭定点光照 </a:t>
            </a:r>
            <a:r>
              <a:rPr lang="en-US" altLang="zh-CN" sz="2000">
                <a:solidFill>
                  <a:schemeClr val="tx2"/>
                </a:solidFill>
              </a:rPr>
              <a:t>On/Off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Material{</a:t>
            </a:r>
            <a:r>
              <a:rPr lang="zh-CN" altLang="en-US" sz="2000">
                <a:solidFill>
                  <a:schemeClr val="tx2"/>
                </a:solidFill>
              </a:rPr>
              <a:t>材质块</a:t>
            </a:r>
            <a:r>
              <a:rPr lang="en-US" altLang="zh-CN" sz="2000">
                <a:solidFill>
                  <a:schemeClr val="tx2"/>
                </a:solidFill>
              </a:rPr>
              <a:t>}: </a:t>
            </a:r>
            <a:r>
              <a:rPr lang="zh-CN" altLang="en-US" sz="2000">
                <a:solidFill>
                  <a:schemeClr val="tx2"/>
                </a:solidFill>
              </a:rPr>
              <a:t>材质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定义一个使用定点光照管线的材质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3:ColorMaterial: </a:t>
            </a:r>
            <a:r>
              <a:rPr lang="zh-CN" altLang="en-US" sz="2000">
                <a:solidFill>
                  <a:schemeClr val="tx2"/>
                </a:solidFill>
              </a:rPr>
              <a:t>颜色集 计算定点光照的时使用顶点颜色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SeparateSpecular: </a:t>
            </a:r>
            <a:r>
              <a:rPr lang="zh-CN" altLang="en-US" sz="2000">
                <a:solidFill>
                  <a:schemeClr val="tx2"/>
                </a:solidFill>
              </a:rPr>
              <a:t>开光状态 开启或关闭顶点光照相关的镜面高光颜色，</a:t>
            </a:r>
            <a:r>
              <a:rPr lang="en-US" altLang="zh-CN" sz="2000">
                <a:solidFill>
                  <a:schemeClr val="tx2"/>
                </a:solidFill>
              </a:rPr>
              <a:t>On/Off;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5: Color </a:t>
            </a:r>
            <a:r>
              <a:rPr lang="zh-CN" altLang="en-US" sz="2000">
                <a:solidFill>
                  <a:schemeClr val="tx2"/>
                </a:solidFill>
              </a:rPr>
              <a:t>设置定点光照关闭时的所使用的颜色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6: Fog{</a:t>
            </a:r>
            <a:r>
              <a:rPr lang="zh-CN" altLang="en-US" sz="2000">
                <a:solidFill>
                  <a:schemeClr val="tx2"/>
                </a:solidFill>
              </a:rPr>
              <a:t>雾块</a:t>
            </a:r>
            <a:r>
              <a:rPr lang="en-US" altLang="zh-CN" sz="2000">
                <a:solidFill>
                  <a:schemeClr val="tx2"/>
                </a:solidFill>
              </a:rPr>
              <a:t>}: </a:t>
            </a:r>
            <a:r>
              <a:rPr lang="zh-CN" altLang="en-US" sz="2000">
                <a:solidFill>
                  <a:schemeClr val="tx2"/>
                </a:solidFill>
              </a:rPr>
              <a:t>设置雾参数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7: AlphaTest: Alpha</a:t>
            </a:r>
            <a:r>
              <a:rPr lang="zh-CN" altLang="en-US" sz="2000">
                <a:solidFill>
                  <a:schemeClr val="tx2"/>
                </a:solidFill>
              </a:rPr>
              <a:t>测试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8: ZTest: </a:t>
            </a:r>
            <a:r>
              <a:rPr lang="zh-CN" altLang="en-US" sz="2000">
                <a:solidFill>
                  <a:schemeClr val="tx2"/>
                </a:solidFill>
              </a:rPr>
              <a:t>深度测试模式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9: ZWrite: </a:t>
            </a:r>
            <a:r>
              <a:rPr lang="zh-CN" altLang="en-US" sz="2000">
                <a:solidFill>
                  <a:schemeClr val="tx2"/>
                </a:solidFill>
              </a:rPr>
              <a:t>深度写模式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10: Blend: </a:t>
            </a:r>
            <a:r>
              <a:rPr lang="zh-CN" altLang="en-US" sz="2000">
                <a:solidFill>
                  <a:schemeClr val="tx2"/>
                </a:solidFill>
              </a:rPr>
              <a:t>混合模式 </a:t>
            </a:r>
            <a:r>
              <a:rPr lang="en-US" altLang="zh-CN" sz="2000">
                <a:solidFill>
                  <a:schemeClr val="tx2"/>
                </a:solidFill>
              </a:rPr>
              <a:t>SourceBlendMode, DestBlendMode, AlphaSourcesBlendMode, AlphaDstBlendMode;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11: ColorMask </a:t>
            </a:r>
            <a:r>
              <a:rPr lang="zh-CN" altLang="en-US" sz="2000">
                <a:solidFill>
                  <a:schemeClr val="tx2"/>
                </a:solidFill>
              </a:rPr>
              <a:t>颜色遮罩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r>
              <a:rPr lang="zh-CN" altLang="en-US" sz="2000">
                <a:solidFill>
                  <a:schemeClr val="tx2"/>
                </a:solidFill>
              </a:rPr>
              <a:t>设置颜色遮罩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颜色值可以由</a:t>
            </a:r>
            <a:r>
              <a:rPr lang="en-US" altLang="zh-CN" sz="2000">
                <a:solidFill>
                  <a:schemeClr val="tx2"/>
                </a:solidFill>
              </a:rPr>
              <a:t>RGB</a:t>
            </a:r>
            <a:r>
              <a:rPr lang="zh-CN" altLang="en-US" sz="2000">
                <a:solidFill>
                  <a:schemeClr val="tx2"/>
                </a:solidFill>
              </a:rPr>
              <a:t>或</a:t>
            </a:r>
            <a:r>
              <a:rPr lang="en-US" altLang="zh-CN" sz="2000">
                <a:solidFill>
                  <a:schemeClr val="tx2"/>
                </a:solidFill>
              </a:rPr>
              <a:t>A</a:t>
            </a:r>
            <a:r>
              <a:rPr lang="zh-CN" altLang="en-US" sz="2000">
                <a:solidFill>
                  <a:schemeClr val="tx2"/>
                </a:solidFill>
              </a:rPr>
              <a:t>或</a:t>
            </a:r>
            <a:r>
              <a:rPr lang="en-US" altLang="zh-CN" sz="2000">
                <a:solidFill>
                  <a:schemeClr val="tx2"/>
                </a:solidFill>
              </a:rPr>
              <a:t>0</a:t>
            </a:r>
            <a:r>
              <a:rPr lang="zh-CN" altLang="en-US" sz="2000">
                <a:solidFill>
                  <a:schemeClr val="tx2"/>
                </a:solidFill>
              </a:rPr>
              <a:t>或</a:t>
            </a:r>
            <a:r>
              <a:rPr lang="en-US" altLang="zh-CN" sz="2000">
                <a:solidFill>
                  <a:schemeClr val="tx2"/>
                </a:solidFill>
              </a:rPr>
              <a:t>R,G,B,A</a:t>
            </a:r>
            <a:r>
              <a:rPr lang="zh-CN" altLang="en-US" sz="2000">
                <a:solidFill>
                  <a:schemeClr val="tx2"/>
                </a:solidFill>
              </a:rPr>
              <a:t>的组合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设置为</a:t>
            </a:r>
            <a:r>
              <a:rPr lang="en-US" altLang="zh-CN" sz="2000">
                <a:solidFill>
                  <a:schemeClr val="tx2"/>
                </a:solidFill>
              </a:rPr>
              <a:t>0</a:t>
            </a:r>
            <a:r>
              <a:rPr lang="zh-CN" altLang="en-US" sz="2000">
                <a:solidFill>
                  <a:schemeClr val="tx2"/>
                </a:solidFill>
              </a:rPr>
              <a:t>关闭所有颜色通道渲染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12: Offset</a:t>
            </a:r>
            <a:r>
              <a:rPr lang="zh-CN" altLang="en-US" sz="2000">
                <a:solidFill>
                  <a:schemeClr val="tx2"/>
                </a:solidFill>
              </a:rPr>
              <a:t>偏移因子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r>
              <a:rPr lang="zh-CN" altLang="en-US" sz="2000">
                <a:solidFill>
                  <a:schemeClr val="tx2"/>
                </a:solidFill>
              </a:rPr>
              <a:t>设置深度偏移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743201" y="8255"/>
            <a:ext cx="55041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特殊通道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Pass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235" y="1262380"/>
            <a:ext cx="1011174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UsePass: </a:t>
            </a:r>
            <a:r>
              <a:rPr lang="zh-CN" altLang="en-US" sz="3200">
                <a:solidFill>
                  <a:schemeClr val="tx2"/>
                </a:solidFill>
              </a:rPr>
              <a:t>插入所有来自其它着色器的给定名字的通道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UsePass ”Shader/Nmae”, Name</a:t>
            </a:r>
            <a:r>
              <a:rPr lang="zh-CN" altLang="en-US" sz="3200">
                <a:solidFill>
                  <a:schemeClr val="tx2"/>
                </a:solidFill>
              </a:rPr>
              <a:t>为着色器通道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UsePass “Specular/BASE” // </a:t>
            </a:r>
            <a:r>
              <a:rPr lang="zh-CN" altLang="en-US" sz="3200">
                <a:solidFill>
                  <a:schemeClr val="tx2"/>
                </a:solidFill>
              </a:rPr>
              <a:t>插入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Specular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中为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Bass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的通道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2: GrabPass {}: </a:t>
            </a:r>
            <a:r>
              <a:rPr lang="zh-CN" altLang="en-US" sz="3200">
                <a:solidFill>
                  <a:schemeClr val="tx2"/>
                </a:solidFill>
              </a:rPr>
              <a:t>一种特殊通道类型，他会捕获物体所在的位置的屏幕的内容，并写入一个纹理中，这个纹理能被用于后续通道中完成一些高级图像特效</a:t>
            </a:r>
            <a:r>
              <a:rPr lang="en-US" altLang="zh-CN" sz="3200">
                <a:solidFill>
                  <a:schemeClr val="tx2"/>
                </a:solidFill>
              </a:rPr>
              <a:t>,</a:t>
            </a:r>
            <a:r>
              <a:rPr lang="zh-CN" altLang="en-US" sz="3200">
                <a:solidFill>
                  <a:schemeClr val="tx2"/>
                </a:solidFill>
              </a:rPr>
              <a:t>后续通道可以使用</a:t>
            </a:r>
            <a:endParaRPr lang="zh-CN" altLang="en-US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_GrabTexture</a:t>
            </a:r>
            <a:r>
              <a:rPr lang="zh-CN" altLang="en-US" sz="3200">
                <a:solidFill>
                  <a:schemeClr val="tx2"/>
                </a:solidFill>
              </a:rPr>
              <a:t>进行访问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3: GrabPass{“</a:t>
            </a:r>
            <a:r>
              <a:rPr lang="zh-CN" altLang="en-US" sz="3200">
                <a:solidFill>
                  <a:schemeClr val="tx2"/>
                </a:solidFill>
              </a:rPr>
              <a:t>纹理名称</a:t>
            </a:r>
            <a:r>
              <a:rPr lang="en-US" altLang="zh-CN" sz="3200">
                <a:solidFill>
                  <a:schemeClr val="tx2"/>
                </a:solidFill>
              </a:rPr>
              <a:t>”} </a:t>
            </a:r>
            <a:r>
              <a:rPr lang="zh-CN" altLang="en-US" sz="3200">
                <a:solidFill>
                  <a:schemeClr val="tx2"/>
                </a:solidFill>
              </a:rPr>
              <a:t>捕获屏幕内容到指定纹理中，后续通道可以通过纹理名称来访问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874136" y="8255"/>
            <a:ext cx="32423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Fallback</a:t>
            </a:r>
            <a:endParaRPr 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235" y="1262380"/>
            <a:ext cx="101117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</a:t>
            </a:r>
            <a:r>
              <a:rPr lang="zh-CN" altLang="en-US" sz="3200">
                <a:solidFill>
                  <a:schemeClr val="tx2"/>
                </a:solidFill>
              </a:rPr>
              <a:t>降级</a:t>
            </a:r>
            <a:r>
              <a:rPr lang="en-US" altLang="zh-CN" sz="3200">
                <a:solidFill>
                  <a:schemeClr val="tx2"/>
                </a:solidFill>
              </a:rPr>
              <a:t>: </a:t>
            </a:r>
            <a:r>
              <a:rPr lang="zh-CN" altLang="en-US" sz="3200">
                <a:solidFill>
                  <a:schemeClr val="tx2"/>
                </a:solidFill>
              </a:rPr>
              <a:t>定义在所有子着色器之后</a:t>
            </a:r>
            <a:r>
              <a:rPr lang="en-US" altLang="zh-CN" sz="3200">
                <a:solidFill>
                  <a:schemeClr val="tx2"/>
                </a:solidFill>
              </a:rPr>
              <a:t>,</a:t>
            </a:r>
            <a:r>
              <a:rPr lang="zh-CN" altLang="en-US" sz="3200">
                <a:solidFill>
                  <a:schemeClr val="tx2"/>
                </a:solidFill>
              </a:rPr>
              <a:t>如果没有任何子着色器能运行，则尝试降级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2: Fallback “</a:t>
            </a:r>
            <a:r>
              <a:rPr lang="zh-CN" altLang="en-US" sz="3200">
                <a:solidFill>
                  <a:schemeClr val="tx2"/>
                </a:solidFill>
              </a:rPr>
              <a:t>着色器名称</a:t>
            </a:r>
            <a:r>
              <a:rPr lang="en-US" altLang="zh-CN" sz="3200">
                <a:solidFill>
                  <a:schemeClr val="tx2"/>
                </a:solidFill>
              </a:rPr>
              <a:t>”;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3: Fallback Off;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  </a:t>
            </a:r>
            <a:r>
              <a:rPr lang="zh-CN" altLang="en-US" sz="3200">
                <a:solidFill>
                  <a:schemeClr val="tx2"/>
                </a:solidFill>
              </a:rPr>
              <a:t>没有降级，并且不会打印任何警告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00668" y="8255"/>
            <a:ext cx="53892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Category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分类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235" y="1262380"/>
            <a:ext cx="101117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</a:t>
            </a:r>
            <a:r>
              <a:rPr lang="zh-CN" altLang="en-US" sz="3200">
                <a:solidFill>
                  <a:schemeClr val="tx2"/>
                </a:solidFill>
              </a:rPr>
              <a:t>分类是渲染命令的逻辑组。例如着色器可以有多个子着色器</a:t>
            </a:r>
            <a:r>
              <a:rPr lang="en-US" altLang="zh-CN" sz="3200">
                <a:solidFill>
                  <a:schemeClr val="tx2"/>
                </a:solidFill>
              </a:rPr>
              <a:t>,</a:t>
            </a:r>
            <a:r>
              <a:rPr lang="zh-CN" altLang="en-US" sz="3200">
                <a:solidFill>
                  <a:schemeClr val="tx2"/>
                </a:solidFill>
              </a:rPr>
              <a:t>他们都需要关闭雾效果，和混合</a:t>
            </a:r>
            <a:endParaRPr lang="zh-CN" altLang="en-US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Shader “xxxx” {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Categroy {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     Fog { Mode Off }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     SubShader {...}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     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SubShader {...}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}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}</a:t>
            </a:r>
            <a:endParaRPr lang="en-US" altLang="zh-CN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485641" y="825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815" y="1262380"/>
            <a:ext cx="1011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</a:t>
            </a:r>
            <a:r>
              <a:rPr lang="zh-CN" altLang="en-US" sz="3200">
                <a:solidFill>
                  <a:schemeClr val="tx2"/>
                </a:solidFill>
              </a:rPr>
              <a:t>学会</a:t>
            </a:r>
            <a:r>
              <a:rPr lang="en-US" altLang="zh-CN" sz="3200">
                <a:solidFill>
                  <a:schemeClr val="tx2"/>
                </a:solidFill>
              </a:rPr>
              <a:t>Shader</a:t>
            </a:r>
            <a:r>
              <a:rPr lang="zh-CN" altLang="en-US" sz="3200">
                <a:solidFill>
                  <a:schemeClr val="tx2"/>
                </a:solidFill>
              </a:rPr>
              <a:t>基本的层次结构和组成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zh-CN" altLang="en-US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760154" y="64135"/>
            <a:ext cx="46704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Shader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概述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Shader</a:t>
            </a:r>
            <a:r>
              <a:rPr lang="zh-CN" altLang="en-US" sz="2400">
                <a:solidFill>
                  <a:schemeClr val="tx2"/>
                </a:solidFill>
              </a:rPr>
              <a:t>是给</a:t>
            </a:r>
            <a:r>
              <a:rPr lang="en-US" altLang="zh-CN" sz="2400">
                <a:solidFill>
                  <a:schemeClr val="tx2"/>
                </a:solidFill>
              </a:rPr>
              <a:t>GPU</a:t>
            </a:r>
            <a:r>
              <a:rPr lang="zh-CN" altLang="en-US" sz="2400">
                <a:solidFill>
                  <a:schemeClr val="tx2"/>
                </a:solidFill>
              </a:rPr>
              <a:t>执行的程序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中文叫做着色器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着色器是运行在图形处理单元上，可以让开发人员直接操作图形硬件渲染功能；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3: shader</a:t>
            </a:r>
            <a:r>
              <a:rPr lang="zh-CN" altLang="en-US" sz="2400">
                <a:solidFill>
                  <a:schemeClr val="tx2"/>
                </a:solidFill>
              </a:rPr>
              <a:t>能开发出很多好的效果，</a:t>
            </a:r>
            <a:r>
              <a:rPr lang="en-US" altLang="zh-CN" sz="2400">
                <a:solidFill>
                  <a:schemeClr val="tx2"/>
                </a:solidFill>
              </a:rPr>
              <a:t>UV</a:t>
            </a:r>
            <a:r>
              <a:rPr lang="zh-CN" altLang="en-US" sz="2400">
                <a:solidFill>
                  <a:schemeClr val="tx2"/>
                </a:solidFill>
              </a:rPr>
              <a:t>动画，水</a:t>
            </a:r>
            <a:r>
              <a:rPr lang="en-US" altLang="zh-CN" sz="2400">
                <a:solidFill>
                  <a:schemeClr val="tx2"/>
                </a:solidFill>
              </a:rPr>
              <a:t>, </a:t>
            </a:r>
            <a:r>
              <a:rPr lang="zh-CN" altLang="en-US" sz="2400">
                <a:solidFill>
                  <a:schemeClr val="tx2"/>
                </a:solidFill>
              </a:rPr>
              <a:t>雾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等一些特效</a:t>
            </a:r>
            <a:r>
              <a:rPr lang="en-US" altLang="zh-CN" sz="2400">
                <a:solidFill>
                  <a:schemeClr val="tx2"/>
                </a:solidFill>
              </a:rPr>
              <a:t>, </a:t>
            </a:r>
            <a:r>
              <a:rPr lang="zh-CN" altLang="en-US" sz="2400">
                <a:solidFill>
                  <a:schemeClr val="tx2"/>
                </a:solidFill>
              </a:rPr>
              <a:t>这些用程序开发出来比较困难，性能还不好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4: </a:t>
            </a:r>
            <a:r>
              <a:rPr lang="zh-CN" altLang="en-US" sz="2400">
                <a:solidFill>
                  <a:schemeClr val="tx2"/>
                </a:solidFill>
              </a:rPr>
              <a:t>渲染流水线</a:t>
            </a:r>
            <a:r>
              <a:rPr lang="en-US" altLang="zh-CN" sz="2400">
                <a:solidFill>
                  <a:schemeClr val="tx2"/>
                </a:solidFill>
              </a:rPr>
              <a:t>, </a:t>
            </a:r>
            <a:r>
              <a:rPr lang="zh-CN" altLang="en-US" sz="2400">
                <a:solidFill>
                  <a:schemeClr val="tx2"/>
                </a:solidFill>
              </a:rPr>
              <a:t>模型投影</a:t>
            </a:r>
            <a:r>
              <a:rPr lang="en-US" altLang="zh-CN" sz="2400">
                <a:solidFill>
                  <a:schemeClr val="tx2"/>
                </a:solidFill>
              </a:rPr>
              <a:t>, </a:t>
            </a:r>
            <a:r>
              <a:rPr lang="zh-CN" altLang="en-US" sz="2400">
                <a:solidFill>
                  <a:schemeClr val="tx2"/>
                </a:solidFill>
              </a:rPr>
              <a:t>定点着色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5: shader</a:t>
            </a:r>
            <a:r>
              <a:rPr lang="zh-CN" altLang="en-US" sz="2400">
                <a:solidFill>
                  <a:schemeClr val="tx2"/>
                </a:solidFill>
              </a:rPr>
              <a:t>一般主要有</a:t>
            </a:r>
            <a:r>
              <a:rPr lang="en-US" altLang="zh-CN" sz="2400">
                <a:solidFill>
                  <a:schemeClr val="tx2"/>
                </a:solidFill>
              </a:rPr>
              <a:t>: </a:t>
            </a:r>
            <a:r>
              <a:rPr lang="zh-CN" altLang="en-US" sz="2400">
                <a:solidFill>
                  <a:schemeClr val="tx2"/>
                </a:solidFill>
              </a:rPr>
              <a:t>固定管线着色器</a:t>
            </a:r>
            <a:r>
              <a:rPr lang="en-US" altLang="zh-CN" sz="2400">
                <a:solidFill>
                  <a:schemeClr val="tx2"/>
                </a:solidFill>
              </a:rPr>
              <a:t>,  </a:t>
            </a:r>
            <a:r>
              <a:rPr lang="zh-CN" altLang="en-US" sz="2400">
                <a:solidFill>
                  <a:schemeClr val="tx2"/>
                </a:solidFill>
              </a:rPr>
              <a:t>顶点片元着色器</a:t>
            </a:r>
            <a:r>
              <a:rPr lang="en-US" altLang="zh-CN" sz="2400">
                <a:solidFill>
                  <a:schemeClr val="tx2"/>
                </a:solidFill>
              </a:rPr>
              <a:t>, </a:t>
            </a:r>
            <a:r>
              <a:rPr lang="zh-CN" altLang="en-US" sz="2400">
                <a:solidFill>
                  <a:schemeClr val="tx2"/>
                </a:solidFill>
              </a:rPr>
              <a:t>表面着色器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</a:t>
            </a:r>
            <a:r>
              <a:rPr lang="zh-CN" altLang="en-US" sz="2400">
                <a:solidFill>
                  <a:schemeClr val="tx2"/>
                </a:solidFill>
              </a:rPr>
              <a:t>固定管线着色器</a:t>
            </a:r>
            <a:r>
              <a:rPr lang="en-US" altLang="zh-CN" sz="2400">
                <a:solidFill>
                  <a:schemeClr val="tx2"/>
                </a:solidFill>
              </a:rPr>
              <a:t>(</a:t>
            </a:r>
            <a:r>
              <a:rPr lang="zh-CN" altLang="en-US" sz="2400">
                <a:solidFill>
                  <a:schemeClr val="tx2"/>
                </a:solidFill>
              </a:rPr>
              <a:t>慢慢会被淘汰</a:t>
            </a:r>
            <a:r>
              <a:rPr lang="en-US" altLang="zh-CN" sz="2400">
                <a:solidFill>
                  <a:schemeClr val="tx2"/>
                </a:solidFill>
              </a:rPr>
              <a:t>);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</a:t>
            </a:r>
            <a:r>
              <a:rPr lang="zh-CN" altLang="en-US" sz="2400">
                <a:solidFill>
                  <a:schemeClr val="tx2"/>
                </a:solidFill>
              </a:rPr>
              <a:t>顶点</a:t>
            </a:r>
            <a:r>
              <a:rPr lang="en-US" altLang="zh-CN" sz="2400">
                <a:solidFill>
                  <a:schemeClr val="tx2"/>
                </a:solidFill>
              </a:rPr>
              <a:t>shader: </a:t>
            </a:r>
            <a:r>
              <a:rPr lang="zh-CN" altLang="en-US" sz="2400">
                <a:solidFill>
                  <a:schemeClr val="tx2"/>
                </a:solidFill>
              </a:rPr>
              <a:t>干预模型形态的</a:t>
            </a:r>
            <a:r>
              <a:rPr lang="en-US" altLang="zh-CN" sz="2400">
                <a:solidFill>
                  <a:schemeClr val="tx2"/>
                </a:solidFill>
              </a:rPr>
              <a:t>shader; 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</a:t>
            </a:r>
            <a:r>
              <a:rPr lang="zh-CN" altLang="en-US" sz="2400">
                <a:solidFill>
                  <a:schemeClr val="tx2"/>
                </a:solidFill>
              </a:rPr>
              <a:t>像素</a:t>
            </a:r>
            <a:r>
              <a:rPr lang="en-US" altLang="zh-CN" sz="2400">
                <a:solidFill>
                  <a:schemeClr val="tx2"/>
                </a:solidFill>
              </a:rPr>
              <a:t>shader: </a:t>
            </a:r>
            <a:r>
              <a:rPr lang="zh-CN" altLang="en-US" sz="2400">
                <a:solidFill>
                  <a:schemeClr val="tx2"/>
                </a:solidFill>
              </a:rPr>
              <a:t>干预像素着色的</a:t>
            </a:r>
            <a:r>
              <a:rPr lang="en-US" altLang="zh-CN" sz="2400">
                <a:solidFill>
                  <a:schemeClr val="tx2"/>
                </a:solidFill>
              </a:rPr>
              <a:t>shader;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6: </a:t>
            </a:r>
            <a:r>
              <a:rPr lang="zh-CN" altLang="en-US" sz="2400">
                <a:solidFill>
                  <a:schemeClr val="tx2"/>
                </a:solidFill>
              </a:rPr>
              <a:t>模型定点运算的时候，可以加入顶点</a:t>
            </a:r>
            <a:r>
              <a:rPr lang="en-US" altLang="zh-CN" sz="2400">
                <a:solidFill>
                  <a:schemeClr val="tx2"/>
                </a:solidFill>
              </a:rPr>
              <a:t>shader</a:t>
            </a:r>
            <a:r>
              <a:rPr lang="zh-CN" altLang="en-US" sz="2400">
                <a:solidFill>
                  <a:schemeClr val="tx2"/>
                </a:solidFill>
              </a:rPr>
              <a:t>来干预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顶点</a:t>
            </a:r>
            <a:r>
              <a:rPr lang="zh-CN" altLang="en-US" sz="2400">
                <a:solidFill>
                  <a:schemeClr val="tx2"/>
                </a:solidFill>
              </a:rPr>
              <a:t>的位置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r>
              <a:rPr lang="zh-CN" altLang="en-US" sz="2400">
                <a:solidFill>
                  <a:schemeClr val="tx2"/>
                </a:solidFill>
              </a:rPr>
              <a:t>顶点着色的时候，加入像素</a:t>
            </a:r>
            <a:r>
              <a:rPr lang="en-US" altLang="zh-CN" sz="2400">
                <a:solidFill>
                  <a:schemeClr val="tx2"/>
                </a:solidFill>
              </a:rPr>
              <a:t>shader</a:t>
            </a:r>
            <a:r>
              <a:rPr lang="zh-CN" altLang="en-US" sz="2400">
                <a:solidFill>
                  <a:schemeClr val="tx2"/>
                </a:solidFill>
              </a:rPr>
              <a:t>来干预像素的上色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334387" y="64135"/>
            <a:ext cx="55219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GPU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编程语言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</a:t>
            </a:r>
            <a:r>
              <a:rPr lang="zh-CN" altLang="en-US" sz="2000">
                <a:solidFill>
                  <a:schemeClr val="tx2"/>
                </a:solidFill>
              </a:rPr>
              <a:t>什么是</a:t>
            </a:r>
            <a:r>
              <a:rPr lang="en-US" altLang="zh-CN" sz="2000">
                <a:solidFill>
                  <a:schemeClr val="tx2"/>
                </a:solidFill>
              </a:rPr>
              <a:t>Direct3D</a:t>
            </a:r>
            <a:r>
              <a:rPr lang="zh-CN" altLang="en-US" sz="2000">
                <a:solidFill>
                  <a:schemeClr val="tx2"/>
                </a:solidFill>
              </a:rPr>
              <a:t>和</a:t>
            </a:r>
            <a:r>
              <a:rPr lang="en-US" altLang="zh-CN" sz="2000">
                <a:solidFill>
                  <a:schemeClr val="tx2"/>
                </a:solidFill>
              </a:rPr>
              <a:t>opengl;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目前面向</a:t>
            </a:r>
            <a:r>
              <a:rPr lang="en-US" altLang="zh-CN" sz="2000">
                <a:solidFill>
                  <a:schemeClr val="tx2"/>
                </a:solidFill>
              </a:rPr>
              <a:t>GPU</a:t>
            </a:r>
            <a:r>
              <a:rPr lang="zh-CN" altLang="en-US" sz="2000">
                <a:solidFill>
                  <a:schemeClr val="tx2"/>
                </a:solidFill>
              </a:rPr>
              <a:t>的编程语言主要有三种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HLSL </a:t>
            </a:r>
            <a:r>
              <a:rPr lang="zh-CN" altLang="en-US" sz="2000">
                <a:solidFill>
                  <a:schemeClr val="tx2"/>
                </a:solidFill>
              </a:rPr>
              <a:t>语言 通过</a:t>
            </a:r>
            <a:r>
              <a:rPr lang="en-US" altLang="zh-CN" sz="2000">
                <a:solidFill>
                  <a:schemeClr val="tx2"/>
                </a:solidFill>
              </a:rPr>
              <a:t>Direct3D</a:t>
            </a:r>
            <a:r>
              <a:rPr lang="zh-CN" altLang="en-US" sz="2000">
                <a:solidFill>
                  <a:schemeClr val="tx2"/>
                </a:solidFill>
              </a:rPr>
              <a:t>编写的着色器程序，只能在</a:t>
            </a:r>
            <a:r>
              <a:rPr lang="en-US" altLang="zh-CN" sz="2000">
                <a:solidFill>
                  <a:schemeClr val="tx2"/>
                </a:solidFill>
              </a:rPr>
              <a:t>Direct3D</a:t>
            </a:r>
            <a:r>
              <a:rPr lang="zh-CN" altLang="en-US" sz="2000">
                <a:solidFill>
                  <a:schemeClr val="tx2"/>
                </a:solidFill>
              </a:rPr>
              <a:t>里面使用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Cg </a:t>
            </a:r>
            <a:r>
              <a:rPr lang="zh-CN" altLang="en-US" sz="2000">
                <a:solidFill>
                  <a:schemeClr val="tx2"/>
                </a:solidFill>
              </a:rPr>
              <a:t>语言 </a:t>
            </a:r>
            <a:r>
              <a:rPr lang="en-US" altLang="zh-CN" sz="2000">
                <a:solidFill>
                  <a:schemeClr val="tx2"/>
                </a:solidFill>
              </a:rPr>
              <a:t>NVIDIA</a:t>
            </a:r>
            <a:r>
              <a:rPr lang="zh-CN" altLang="en-US" sz="2000">
                <a:solidFill>
                  <a:schemeClr val="tx2"/>
                </a:solidFill>
              </a:rPr>
              <a:t>和微软合作提供的语言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与</a:t>
            </a:r>
            <a:r>
              <a:rPr lang="en-US" altLang="zh-CN" sz="2000">
                <a:solidFill>
                  <a:schemeClr val="tx2"/>
                </a:solidFill>
              </a:rPr>
              <a:t>C</a:t>
            </a:r>
            <a:r>
              <a:rPr lang="zh-CN" altLang="en-US" sz="2000">
                <a:solidFill>
                  <a:schemeClr val="tx2"/>
                </a:solidFill>
              </a:rPr>
              <a:t>相似，</a:t>
            </a:r>
            <a:r>
              <a:rPr lang="en-US" altLang="zh-CN" sz="2000">
                <a:solidFill>
                  <a:schemeClr val="tx2"/>
                </a:solidFill>
              </a:rPr>
              <a:t>Direct3D</a:t>
            </a:r>
            <a:r>
              <a:rPr lang="zh-CN" altLang="en-US" sz="2000">
                <a:solidFill>
                  <a:schemeClr val="tx2"/>
                </a:solidFill>
              </a:rPr>
              <a:t>和</a:t>
            </a:r>
            <a:r>
              <a:rPr lang="en-US" altLang="zh-CN" sz="2000">
                <a:solidFill>
                  <a:schemeClr val="tx2"/>
                </a:solidFill>
              </a:rPr>
              <a:t>opengl</a:t>
            </a:r>
            <a:r>
              <a:rPr lang="zh-CN" altLang="en-US" sz="2000">
                <a:solidFill>
                  <a:schemeClr val="tx2"/>
                </a:solidFill>
              </a:rPr>
              <a:t>都支持；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  </a:t>
            </a:r>
            <a:r>
              <a:rPr lang="en-US" altLang="zh-CN" sz="2000">
                <a:solidFill>
                  <a:schemeClr val="tx2"/>
                </a:solidFill>
              </a:rPr>
              <a:t>GLSL</a:t>
            </a:r>
            <a:r>
              <a:rPr lang="zh-CN" altLang="en-US" sz="2000">
                <a:solidFill>
                  <a:schemeClr val="tx2"/>
                </a:solidFill>
              </a:rPr>
              <a:t>语言 支持</a:t>
            </a:r>
            <a:r>
              <a:rPr lang="en-US" altLang="zh-CN" sz="2000">
                <a:solidFill>
                  <a:schemeClr val="tx2"/>
                </a:solidFill>
              </a:rPr>
              <a:t>OpenGL</a:t>
            </a:r>
            <a:r>
              <a:rPr lang="zh-CN" altLang="en-US" sz="2000">
                <a:solidFill>
                  <a:schemeClr val="tx2"/>
                </a:solidFill>
              </a:rPr>
              <a:t>上编写</a:t>
            </a:r>
            <a:r>
              <a:rPr lang="en-US" altLang="zh-CN" sz="2000">
                <a:solidFill>
                  <a:schemeClr val="tx2"/>
                </a:solidFill>
              </a:rPr>
              <a:t>Shader</a:t>
            </a:r>
            <a:r>
              <a:rPr lang="zh-CN" altLang="en-US" sz="2000">
                <a:solidFill>
                  <a:schemeClr val="tx2"/>
                </a:solidFill>
              </a:rPr>
              <a:t>程序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Unity</a:t>
            </a:r>
            <a:r>
              <a:rPr lang="zh-CN" altLang="en-US" sz="2000">
                <a:solidFill>
                  <a:schemeClr val="tx2"/>
                </a:solidFill>
              </a:rPr>
              <a:t>使用</a:t>
            </a:r>
            <a:r>
              <a:rPr lang="en-US" altLang="zh-CN" sz="2000">
                <a:solidFill>
                  <a:schemeClr val="tx2"/>
                </a:solidFill>
              </a:rPr>
              <a:t>ShaderLab</a:t>
            </a:r>
            <a:r>
              <a:rPr lang="zh-CN" altLang="en-US" sz="2000">
                <a:solidFill>
                  <a:schemeClr val="tx2"/>
                </a:solidFill>
              </a:rPr>
              <a:t>来进行着色程序的编写，对不同的平台进行编译，重点支持</a:t>
            </a:r>
            <a:r>
              <a:rPr lang="en-US" altLang="zh-CN" sz="2000">
                <a:solidFill>
                  <a:schemeClr val="tx2"/>
                </a:solidFill>
              </a:rPr>
              <a:t>Cg</a:t>
            </a:r>
            <a:r>
              <a:rPr lang="zh-CN" altLang="en-US" sz="2000">
                <a:solidFill>
                  <a:schemeClr val="tx2"/>
                </a:solidFill>
              </a:rPr>
              <a:t>语言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r>
              <a:rPr lang="zh-CN" altLang="en-US" sz="2000">
                <a:solidFill>
                  <a:schemeClr val="tx2"/>
                </a:solidFill>
              </a:rPr>
              <a:t>  </a:t>
            </a:r>
            <a:endParaRPr lang="zh-C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073912" y="64135"/>
            <a:ext cx="80429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Shader Lab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语法基础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定义一个</a:t>
            </a:r>
            <a:r>
              <a:rPr lang="en-US" altLang="zh-CN" sz="2400">
                <a:solidFill>
                  <a:schemeClr val="tx2"/>
                </a:solidFill>
              </a:rPr>
              <a:t>Shader,</a:t>
            </a:r>
            <a:r>
              <a:rPr lang="zh-CN" altLang="en-US" sz="2400">
                <a:solidFill>
                  <a:schemeClr val="tx2"/>
                </a:solidFill>
              </a:rPr>
              <a:t>每一个着色程序都要有一个</a:t>
            </a:r>
            <a:r>
              <a:rPr lang="en-US" altLang="zh-CN" sz="2400">
                <a:solidFill>
                  <a:schemeClr val="tx2"/>
                </a:solidFill>
              </a:rPr>
              <a:t>Shader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Shader “name” { // name shader</a:t>
            </a:r>
            <a:r>
              <a:rPr lang="zh-CN" altLang="en-US" sz="2400">
                <a:solidFill>
                  <a:schemeClr val="tx2"/>
                </a:solidFill>
              </a:rPr>
              <a:t>名字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 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//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定义的一些属性，定义在这里的会在属性查看器里面显示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;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 [Propeties]  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 // </a:t>
            </a:r>
            <a:r>
              <a:rPr lang="zh-CN" altLang="en-US" sz="2400">
                <a:solidFill>
                  <a:schemeClr val="tx2"/>
                </a:solidFill>
              </a:rPr>
              <a:t>子着色器列表，一个</a:t>
            </a:r>
            <a:r>
              <a:rPr lang="en-US" altLang="zh-CN" sz="2400">
                <a:solidFill>
                  <a:schemeClr val="tx2"/>
                </a:solidFill>
              </a:rPr>
              <a:t>Shader</a:t>
            </a:r>
            <a:r>
              <a:rPr lang="zh-CN" altLang="en-US" sz="2400">
                <a:solidFill>
                  <a:schemeClr val="tx2"/>
                </a:solidFill>
              </a:rPr>
              <a:t>必须至少有一个子着色器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  Subshaders: {....}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  // </a:t>
            </a:r>
            <a:r>
              <a:rPr lang="zh-CN" altLang="en-US" sz="2400">
                <a:solidFill>
                  <a:schemeClr val="tx2"/>
                </a:solidFill>
              </a:rPr>
              <a:t>如果子着色器显卡不支持，就会降级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即</a:t>
            </a:r>
            <a:r>
              <a:rPr lang="en-US" altLang="zh-CN" sz="2400">
                <a:solidFill>
                  <a:schemeClr val="tx2"/>
                </a:solidFill>
              </a:rPr>
              <a:t>Fallback</a:t>
            </a:r>
            <a:r>
              <a:rPr lang="zh-CN" altLang="en-US" sz="2400">
                <a:solidFill>
                  <a:schemeClr val="tx2"/>
                </a:solidFill>
              </a:rPr>
              <a:t>操作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  [Fallback]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}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118487" y="64135"/>
            <a:ext cx="59537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Properties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定义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1:name(“display name”, type) = </a:t>
            </a:r>
            <a:r>
              <a:rPr lang="zh-CN" altLang="en-US" sz="2000">
                <a:solidFill>
                  <a:schemeClr val="tx2"/>
                </a:solidFill>
              </a:rPr>
              <a:t>值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name</a:t>
            </a:r>
            <a:r>
              <a:rPr lang="zh-CN" altLang="en-US" sz="2000">
                <a:solidFill>
                  <a:schemeClr val="tx2"/>
                </a:solidFill>
              </a:rPr>
              <a:t>指的是属性的名字，</a:t>
            </a:r>
            <a:r>
              <a:rPr lang="en-US" altLang="zh-CN" sz="2000">
                <a:solidFill>
                  <a:schemeClr val="tx2"/>
                </a:solidFill>
              </a:rPr>
              <a:t>Unity</a:t>
            </a:r>
            <a:r>
              <a:rPr lang="zh-CN" altLang="en-US" sz="2000">
                <a:solidFill>
                  <a:schemeClr val="tx2"/>
                </a:solidFill>
              </a:rPr>
              <a:t>中用下划线开始</a:t>
            </a:r>
            <a:r>
              <a:rPr lang="en-US" altLang="zh-CN" sz="2000">
                <a:solidFill>
                  <a:schemeClr val="tx2"/>
                </a:solidFill>
              </a:rPr>
              <a:t>_Name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 </a:t>
            </a:r>
            <a:r>
              <a:rPr lang="en-US" altLang="zh-CN" sz="2000">
                <a:solidFill>
                  <a:schemeClr val="tx2"/>
                </a:solidFill>
              </a:rPr>
              <a:t>display name</a:t>
            </a:r>
            <a:r>
              <a:rPr lang="zh-CN" altLang="en-US" sz="2000">
                <a:solidFill>
                  <a:schemeClr val="tx2"/>
                </a:solidFill>
              </a:rPr>
              <a:t>是在属性检查器的名字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type: </a:t>
            </a:r>
            <a:r>
              <a:rPr lang="zh-CN" altLang="en-US" sz="2000">
                <a:solidFill>
                  <a:schemeClr val="tx2"/>
                </a:solidFill>
              </a:rPr>
              <a:t>这个属性的类型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 值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r>
              <a:rPr lang="zh-CN" altLang="en-US" sz="2000">
                <a:solidFill>
                  <a:schemeClr val="tx2"/>
                </a:solidFill>
              </a:rPr>
              <a:t>只这个属性的默认</a:t>
            </a:r>
            <a:r>
              <a:rPr lang="zh-CN" altLang="en-US" sz="2000">
                <a:solidFill>
                  <a:schemeClr val="tx2"/>
                </a:solidFill>
              </a:rPr>
              <a:t>值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类型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Float, Int, Color(num, num, num, num)(0 ~ 1) Vector(4</a:t>
            </a:r>
            <a:r>
              <a:rPr lang="zh-CN" altLang="en-US" sz="2000">
                <a:solidFill>
                  <a:schemeClr val="tx2"/>
                </a:solidFill>
              </a:rPr>
              <a:t>维向量</a:t>
            </a:r>
            <a:r>
              <a:rPr lang="en-US" altLang="zh-CN" sz="2000">
                <a:solidFill>
                  <a:schemeClr val="tx2"/>
                </a:solidFill>
              </a:rPr>
              <a:t>), Range(start, end)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   </a:t>
            </a:r>
            <a:r>
              <a:rPr lang="en-US" altLang="zh-CN" sz="2000">
                <a:solidFill>
                  <a:schemeClr val="tx2"/>
                </a:solidFill>
              </a:rPr>
              <a:t>2D: 2D</a:t>
            </a:r>
            <a:r>
              <a:rPr lang="zh-CN" altLang="en-US" sz="2000">
                <a:solidFill>
                  <a:schemeClr val="tx2"/>
                </a:solidFill>
              </a:rPr>
              <a:t>纹理属性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Rect: </a:t>
            </a:r>
            <a:r>
              <a:rPr lang="zh-CN" altLang="en-US" sz="2000">
                <a:solidFill>
                  <a:schemeClr val="tx2"/>
                </a:solidFill>
              </a:rPr>
              <a:t>矩形纹理属性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Cube: </a:t>
            </a:r>
            <a:r>
              <a:rPr lang="zh-CN" altLang="en-US" sz="2000">
                <a:solidFill>
                  <a:schemeClr val="tx2"/>
                </a:solidFill>
              </a:rPr>
              <a:t>立方体纹理属性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3D: 3D</a:t>
            </a:r>
            <a:r>
              <a:rPr lang="zh-CN" altLang="en-US" sz="2000">
                <a:solidFill>
                  <a:schemeClr val="tx2"/>
                </a:solidFill>
              </a:rPr>
              <a:t>纹理属性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name(“displayname”, 2D) = “name” {options}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Options: </a:t>
            </a:r>
            <a:r>
              <a:rPr lang="zh-CN" altLang="en-US" sz="2000">
                <a:solidFill>
                  <a:schemeClr val="tx2"/>
                </a:solidFill>
              </a:rPr>
              <a:t>纹理属性选项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     </a:t>
            </a:r>
            <a:r>
              <a:rPr lang="en-US" altLang="zh-CN" sz="2000">
                <a:solidFill>
                  <a:schemeClr val="tx2"/>
                </a:solidFill>
              </a:rPr>
              <a:t>TexGen:</a:t>
            </a:r>
            <a:r>
              <a:rPr lang="zh-CN" altLang="en-US" sz="2000">
                <a:solidFill>
                  <a:schemeClr val="tx2"/>
                </a:solidFill>
              </a:rPr>
              <a:t>纹理生成模式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纹理自动生成纹理坐标的模式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r>
              <a:rPr lang="zh-CN" altLang="en-US" sz="2000">
                <a:solidFill>
                  <a:schemeClr val="tx2"/>
                </a:solidFill>
              </a:rPr>
              <a:t>顶点</a:t>
            </a:r>
            <a:r>
              <a:rPr lang="en-US" altLang="zh-CN" sz="2000">
                <a:solidFill>
                  <a:schemeClr val="tx2"/>
                </a:solidFill>
              </a:rPr>
              <a:t>shader</a:t>
            </a:r>
            <a:r>
              <a:rPr lang="zh-CN" altLang="en-US" sz="2000">
                <a:solidFill>
                  <a:schemeClr val="tx2"/>
                </a:solidFill>
              </a:rPr>
              <a:t>将会忽略这个选项</a:t>
            </a:r>
            <a:r>
              <a:rPr lang="en-US" altLang="zh-CN" sz="2000">
                <a:solidFill>
                  <a:schemeClr val="tx2"/>
                </a:solidFill>
              </a:rPr>
              <a:t>;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ObjectLinear, EyeLinear, SphereMap, CubeReflect CubeNormal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LightmapMod: </a:t>
            </a:r>
            <a:r>
              <a:rPr lang="zh-CN" altLang="en-US" sz="2000">
                <a:solidFill>
                  <a:schemeClr val="tx2"/>
                </a:solidFill>
              </a:rPr>
              <a:t>光照贴图模式如果设置这个选项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纹理会被渲染器的光线贴图所影响。</a:t>
            </a:r>
            <a:endParaRPr lang="zh-C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118487" y="64135"/>
            <a:ext cx="59537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Properties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定义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_Range (“range value”, Range(0, 1)) = 0.3; // </a:t>
            </a:r>
            <a:r>
              <a:rPr lang="zh-CN" altLang="en-US" sz="2000">
                <a:solidFill>
                  <a:schemeClr val="tx2"/>
                </a:solidFill>
              </a:rPr>
              <a:t>定义一个范围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_Color(“color”, Color) = (1, 1, 1, 1); // </a:t>
            </a:r>
            <a:r>
              <a:rPr lang="zh-CN" altLang="en-US" sz="2000">
                <a:solidFill>
                  <a:schemeClr val="tx2"/>
                </a:solidFill>
              </a:rPr>
              <a:t>定义一个颜色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_FloatValue(“float value”, Float) = 1 // </a:t>
            </a:r>
            <a:r>
              <a:rPr lang="zh-CN" altLang="en-US" sz="2000">
                <a:solidFill>
                  <a:schemeClr val="tx2"/>
                </a:solidFill>
              </a:rPr>
              <a:t>定义一个浮点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_MainTex (“Albedo”, Cube) = “skybox” {TexGen CubeReflect} // </a:t>
            </a:r>
            <a:r>
              <a:rPr lang="zh-CN" altLang="en-US" sz="2000">
                <a:solidFill>
                  <a:schemeClr val="tx2"/>
                </a:solidFill>
              </a:rPr>
              <a:t>定义一个立方贴图纹理属性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371216" y="8255"/>
            <a:ext cx="4248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SubShader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235" y="1262380"/>
            <a:ext cx="101117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SubShader {[Tags], [CommonState], Pass {} }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子着色器由 标签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(Tags),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通用状态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通道列表组成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它定义了一个渲染通道列表，并可选为所有通道初始化需要的通用状态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2: SubShader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渲染的时候，将优先渲染一个被每个通道所定义的对象。</a:t>
            </a:r>
            <a:endParaRPr lang="zh-CN" altLang="en-US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3: </a:t>
            </a:r>
            <a:r>
              <a:rPr lang="zh-CN" altLang="zh-CN" sz="3200">
                <a:solidFill>
                  <a:schemeClr val="tx2"/>
                </a:solidFill>
                <a:sym typeface="+mn-ea"/>
              </a:rPr>
              <a:t>通道的类型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: RegularPass, UsePass, GrabPass,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4: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在通道中定义状态同时对整个子着色器可见，那么所有的通道可以共享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状态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371216" y="8255"/>
            <a:ext cx="4248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SubShader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235" y="1262380"/>
            <a:ext cx="101117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SubShader {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    Tags {“Queue”, “Transparent” }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     Pass {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	Lighting Off   // </a:t>
            </a:r>
            <a:r>
              <a:rPr lang="zh-CN" altLang="en-US" sz="3200">
                <a:solidFill>
                  <a:schemeClr val="tx2"/>
                </a:solidFill>
              </a:rPr>
              <a:t>关闭光照</a:t>
            </a:r>
            <a:endParaRPr lang="zh-CN" altLang="en-US" sz="3200">
              <a:solidFill>
                <a:schemeClr val="tx2"/>
              </a:solidFill>
            </a:endParaRPr>
          </a:p>
          <a:p>
            <a:pPr algn="l"/>
            <a:r>
              <a:rPr lang="zh-CN" altLang="en-US" sz="3200">
                <a:solidFill>
                  <a:schemeClr val="tx2"/>
                </a:solidFill>
              </a:rPr>
              <a:t>          </a:t>
            </a:r>
            <a:r>
              <a:rPr lang="en-US" altLang="zh-CN" sz="3200">
                <a:solidFill>
                  <a:schemeClr val="tx2"/>
                </a:solidFill>
              </a:rPr>
              <a:t>....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     }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}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587241" y="8255"/>
            <a:ext cx="18161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Tags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235" y="1262380"/>
            <a:ext cx="101117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Tags {“</a:t>
            </a:r>
            <a:r>
              <a:rPr lang="zh-CN" altLang="en-US" sz="3200">
                <a:solidFill>
                  <a:schemeClr val="tx2"/>
                </a:solidFill>
              </a:rPr>
              <a:t>标签</a:t>
            </a:r>
            <a:r>
              <a:rPr lang="en-US" altLang="zh-CN" sz="3200">
                <a:solidFill>
                  <a:schemeClr val="tx2"/>
                </a:solidFill>
              </a:rPr>
              <a:t>1</a:t>
            </a:r>
            <a:r>
              <a:rPr lang="en-US" altLang="zh-CN" sz="3200">
                <a:solidFill>
                  <a:schemeClr val="tx2"/>
                </a:solidFill>
              </a:rPr>
              <a:t>” = “value1” “key2” = “value2”}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2: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标签的类型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: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  Queue tag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队列标签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  RenderType tag 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渲染类型标签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  DisableBatching tag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禁用批处理标签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  ForceNoShadowCasting Tag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强制不投阴影标签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  IgnoreProjecttor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忽略投影标签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  CanUseSpriteAtlas Tag,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使用精灵图集标签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  PreviewType Tag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预览类型标签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3511</Words>
  <Application>WPS 演示</Application>
  <PresentationFormat>宽屏</PresentationFormat>
  <Paragraphs>209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Blake_soho</cp:lastModifiedBy>
  <cp:revision>2436</cp:revision>
  <dcterms:created xsi:type="dcterms:W3CDTF">2015-05-05T08:02:00Z</dcterms:created>
  <dcterms:modified xsi:type="dcterms:W3CDTF">2017-06-09T08:20:28Z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