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398" r:id="rId4"/>
    <p:sldId id="375" r:id="rId5"/>
    <p:sldId id="373" r:id="rId6"/>
    <p:sldId id="376" r:id="rId7"/>
    <p:sldId id="379" r:id="rId8"/>
    <p:sldId id="388" r:id="rId9"/>
    <p:sldId id="37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559687" y="1002665"/>
            <a:ext cx="64389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顶点片元</a:t>
            </a:r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shader</a:t>
            </a:r>
            <a:endParaRPr lang="en-US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76725" y="3014345"/>
            <a:ext cx="3639185" cy="829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>
                <a:solidFill>
                  <a:schemeClr val="tx2"/>
                </a:solidFill>
              </a:rPr>
              <a:t>主讲</a:t>
            </a:r>
            <a:r>
              <a:rPr lang="en-US" altLang="zh-CN" sz="4800" b="1">
                <a:solidFill>
                  <a:schemeClr val="tx2"/>
                </a:solidFill>
              </a:rPr>
              <a:t>:</a:t>
            </a:r>
            <a:r>
              <a:rPr lang="zh-CN" altLang="en-US" sz="4800" b="1">
                <a:solidFill>
                  <a:schemeClr val="tx2"/>
                </a:solidFill>
              </a:rPr>
              <a:t> </a:t>
            </a:r>
            <a:r>
              <a:rPr lang="en-US" altLang="zh-CN" sz="4800" b="1">
                <a:solidFill>
                  <a:schemeClr val="tx2"/>
                </a:solidFill>
              </a:rPr>
              <a:t>Blake</a:t>
            </a:r>
            <a:r>
              <a:rPr lang="en-US" altLang="zh-CN" sz="4800" b="1"/>
              <a:t>    </a:t>
            </a:r>
            <a:endParaRPr lang="zh-CN" altLang="en-US" sz="4800" b="1"/>
          </a:p>
        </p:txBody>
      </p:sp>
      <p:sp>
        <p:nvSpPr>
          <p:cNvPr id="3" name="文本框 2"/>
          <p:cNvSpPr txBox="1"/>
          <p:nvPr/>
        </p:nvSpPr>
        <p:spPr>
          <a:xfrm>
            <a:off x="3528695" y="4305935"/>
            <a:ext cx="5134610" cy="829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800" b="1">
                <a:solidFill>
                  <a:schemeClr val="tx2"/>
                </a:solidFill>
              </a:rPr>
              <a:t>QQ</a:t>
            </a:r>
            <a:r>
              <a:rPr lang="zh-CN" altLang="en-US" sz="4800" b="1">
                <a:solidFill>
                  <a:schemeClr val="tx2"/>
                </a:solidFill>
              </a:rPr>
              <a:t>群</a:t>
            </a:r>
            <a:r>
              <a:rPr lang="en-US" altLang="zh-CN" sz="4800" b="1"/>
              <a:t>:</a:t>
            </a:r>
            <a:r>
              <a:rPr lang="en-US" altLang="zh-CN" sz="4800" b="1">
                <a:solidFill>
                  <a:srgbClr val="FF0000"/>
                </a:solidFill>
              </a:rPr>
              <a:t>480187119</a:t>
            </a:r>
            <a:r>
              <a:rPr lang="en-US" altLang="zh-CN" sz="4800" b="1"/>
              <a:t>    </a:t>
            </a:r>
            <a:endParaRPr lang="zh-CN" altLang="en-US" sz="4800" b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167507" y="64135"/>
            <a:ext cx="38557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坐标空间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5180" y="1262380"/>
            <a:ext cx="1033272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solidFill>
                  <a:schemeClr val="tx2"/>
                </a:solidFill>
              </a:rPr>
              <a:t>1:</a:t>
            </a:r>
            <a:r>
              <a:rPr lang="zh-CN" altLang="en-US" sz="2400">
                <a:solidFill>
                  <a:schemeClr val="tx2"/>
                </a:solidFill>
              </a:rPr>
              <a:t>物体空间</a:t>
            </a:r>
            <a:r>
              <a:rPr lang="en-US" altLang="zh-CN" sz="2400">
                <a:solidFill>
                  <a:schemeClr val="tx2"/>
                </a:solidFill>
              </a:rPr>
              <a:t>: 3D</a:t>
            </a:r>
            <a:r>
              <a:rPr lang="zh-CN" altLang="en-US" sz="2400">
                <a:solidFill>
                  <a:schemeClr val="tx2"/>
                </a:solidFill>
              </a:rPr>
              <a:t>物体自己的坐标空间</a:t>
            </a:r>
            <a:r>
              <a:rPr lang="en-US" altLang="zh-CN" sz="2400">
                <a:solidFill>
                  <a:schemeClr val="tx2"/>
                </a:solidFill>
              </a:rPr>
              <a:t> 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      </a:t>
            </a:r>
            <a:r>
              <a:rPr lang="zh-CN" altLang="en-US" sz="2400">
                <a:solidFill>
                  <a:schemeClr val="tx2"/>
                </a:solidFill>
              </a:rPr>
              <a:t>一般设计时几何体以中心为原点</a:t>
            </a:r>
            <a:r>
              <a:rPr lang="en-US" altLang="zh-CN" sz="2400">
                <a:solidFill>
                  <a:schemeClr val="tx2"/>
                </a:solidFill>
              </a:rPr>
              <a:t>,</a:t>
            </a:r>
            <a:r>
              <a:rPr lang="zh-CN" altLang="en-US" sz="2400">
                <a:solidFill>
                  <a:schemeClr val="tx2"/>
                </a:solidFill>
              </a:rPr>
              <a:t>人物以双脚为原点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2: </a:t>
            </a:r>
            <a:r>
              <a:rPr lang="zh-CN" altLang="en-US" sz="2400">
                <a:solidFill>
                  <a:schemeClr val="tx2"/>
                </a:solidFill>
              </a:rPr>
              <a:t>世界空间</a:t>
            </a:r>
            <a:r>
              <a:rPr lang="en-US" altLang="zh-CN" sz="2400">
                <a:solidFill>
                  <a:schemeClr val="tx2"/>
                </a:solidFill>
              </a:rPr>
              <a:t>:</a:t>
            </a:r>
            <a:r>
              <a:rPr lang="zh-CN" altLang="en-US" sz="2400">
                <a:solidFill>
                  <a:schemeClr val="tx2"/>
                </a:solidFill>
              </a:rPr>
              <a:t> </a:t>
            </a:r>
            <a:r>
              <a:rPr lang="en-US" altLang="zh-CN" sz="2400">
                <a:solidFill>
                  <a:schemeClr val="tx2"/>
                </a:solidFill>
              </a:rPr>
              <a:t>3D</a:t>
            </a:r>
            <a:r>
              <a:rPr lang="zh-CN" altLang="en-US" sz="2400">
                <a:solidFill>
                  <a:schemeClr val="tx2"/>
                </a:solidFill>
              </a:rPr>
              <a:t>物体在场景中的世界坐标</a:t>
            </a:r>
            <a:r>
              <a:rPr lang="en-US" altLang="zh-CN" sz="2400">
                <a:solidFill>
                  <a:schemeClr val="tx2"/>
                </a:solidFill>
              </a:rPr>
              <a:t>, </a:t>
            </a:r>
            <a:r>
              <a:rPr lang="zh-CN" altLang="en-US" sz="2400">
                <a:solidFill>
                  <a:schemeClr val="tx2"/>
                </a:solidFill>
              </a:rPr>
              <a:t>整个游戏场景的空间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3: </a:t>
            </a:r>
            <a:r>
              <a:rPr lang="zh-CN" altLang="en-US" sz="2400">
                <a:solidFill>
                  <a:schemeClr val="tx2"/>
                </a:solidFill>
              </a:rPr>
              <a:t>摄像机空间</a:t>
            </a:r>
            <a:r>
              <a:rPr lang="en-US" altLang="zh-CN" sz="2400">
                <a:solidFill>
                  <a:schemeClr val="tx2"/>
                </a:solidFill>
              </a:rPr>
              <a:t>: </a:t>
            </a:r>
            <a:r>
              <a:rPr lang="zh-CN" altLang="en-US" sz="2400">
                <a:solidFill>
                  <a:schemeClr val="tx2"/>
                </a:solidFill>
              </a:rPr>
              <a:t>以观察摄像机为原点的坐标系下的坐标空间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4: </a:t>
            </a:r>
            <a:r>
              <a:rPr lang="zh-CN" altLang="en-US" sz="2400">
                <a:solidFill>
                  <a:schemeClr val="tx2"/>
                </a:solidFill>
              </a:rPr>
              <a:t>投影成像  </a:t>
            </a:r>
            <a:r>
              <a:rPr lang="en-US" altLang="zh-CN" sz="2400">
                <a:solidFill>
                  <a:schemeClr val="tx2"/>
                </a:solidFill>
              </a:rPr>
              <a:t>3D</a:t>
            </a:r>
            <a:r>
              <a:rPr lang="zh-CN" altLang="en-US" sz="2400">
                <a:solidFill>
                  <a:schemeClr val="tx2"/>
                </a:solidFill>
              </a:rPr>
              <a:t>坐标转换到屏幕空间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677162" y="64135"/>
            <a:ext cx="68364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Unity</a:t>
            </a:r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坐标系转换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5180" y="1262380"/>
            <a:ext cx="1033272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 transform.localToWorldMatrix   </a:t>
            </a:r>
            <a:r>
              <a:rPr lang="zh-CN" altLang="en-US" sz="2000">
                <a:solidFill>
                  <a:schemeClr val="tx2"/>
                </a:solidFill>
              </a:rPr>
              <a:t>局部转世界的矩阵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2: transfrom.worldToLocalMatrix  </a:t>
            </a:r>
            <a:r>
              <a:rPr lang="zh-CN" altLang="en-US" sz="2000">
                <a:solidFill>
                  <a:schemeClr val="tx2"/>
                </a:solidFill>
              </a:rPr>
              <a:t>世界坐标转局部坐标矩阵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MultiplyPoint, 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MultiplyPoint3x4 MultiplayVector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来进行坐标变换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4: shader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中 左乘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_World2Object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矩阵来实现世界坐标转局部坐标变换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5: shader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中左乘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_Object2World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矩阵来实现局部转世界的转换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 </a:t>
            </a:r>
            <a:endParaRPr lang="zh-CN" altLang="en-US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6: UNITY_MATRIX_MV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 基本变换矩阵 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x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摄像机矩阵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7: UNITY_MATRIX_MVP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基本变换矩阵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x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摄像机矩阵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x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投影矩阵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8: UNITY_MATRIX_V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摄像机矩阵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9: UNITY_MATRIX_P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投影矩阵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10: UNITY_MATRIX_VP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摄像机矩阵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x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投影矩阵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11: UNITY_MATRIX_T_MV (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基本变换矩阵 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x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摄像机矩阵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)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 转置矩阵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12: UNITY_MATRIX_IT_MV(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基本变换矩阵 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x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摄像机矩阵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)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的逆转置矩阵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13: UNITY_MATRIX_TEXTURE0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纹理变化矩阵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875282" y="64135"/>
            <a:ext cx="644017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GPU</a:t>
            </a:r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管道流水线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29005" y="1094105"/>
            <a:ext cx="1033272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solidFill>
                  <a:schemeClr val="tx2"/>
                </a:solidFill>
              </a:rPr>
              <a:t>1: </a:t>
            </a:r>
            <a:r>
              <a:rPr lang="zh-CN" altLang="en-US" sz="2400">
                <a:solidFill>
                  <a:schemeClr val="tx2"/>
                </a:solidFill>
              </a:rPr>
              <a:t>主要的运算在</a:t>
            </a:r>
            <a:r>
              <a:rPr lang="en-US" altLang="zh-CN" sz="2400">
                <a:solidFill>
                  <a:schemeClr val="tx2"/>
                </a:solidFill>
              </a:rPr>
              <a:t>GPU</a:t>
            </a:r>
            <a:r>
              <a:rPr lang="zh-CN" altLang="en-US" sz="2400">
                <a:solidFill>
                  <a:schemeClr val="tx2"/>
                </a:solidFill>
              </a:rPr>
              <a:t>上计算，</a:t>
            </a:r>
            <a:r>
              <a:rPr lang="en-US" altLang="zh-CN" sz="2400">
                <a:solidFill>
                  <a:schemeClr val="tx2"/>
                </a:solidFill>
              </a:rPr>
              <a:t>CPU</a:t>
            </a:r>
            <a:r>
              <a:rPr lang="zh-CN" altLang="en-US" sz="2400">
                <a:solidFill>
                  <a:schemeClr val="tx2"/>
                </a:solidFill>
              </a:rPr>
              <a:t>插入指令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2: </a:t>
            </a:r>
            <a:r>
              <a:rPr lang="zh-CN" altLang="en-US" sz="2400">
                <a:solidFill>
                  <a:schemeClr val="tx2"/>
                </a:solidFill>
              </a:rPr>
              <a:t>大致流程</a:t>
            </a:r>
            <a:r>
              <a:rPr lang="en-US" altLang="zh-CN" sz="2400">
                <a:solidFill>
                  <a:schemeClr val="tx2"/>
                </a:solidFill>
              </a:rPr>
              <a:t>: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    </a:t>
            </a:r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27125" y="2157730"/>
            <a:ext cx="16535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90955" y="22364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>
                <a:solidFill>
                  <a:schemeClr val="bg1"/>
                </a:solidFill>
              </a:rPr>
              <a:t>顶点初始化</a:t>
            </a: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81985" y="2157730"/>
            <a:ext cx="16535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345815" y="2236470"/>
            <a:ext cx="1272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>
                <a:solidFill>
                  <a:srgbClr val="FF0000"/>
                </a:solidFill>
              </a:rPr>
              <a:t>顶点</a:t>
            </a:r>
            <a:r>
              <a:rPr lang="en-US" altLang="zh-CN">
                <a:solidFill>
                  <a:srgbClr val="FF0000"/>
                </a:solidFill>
              </a:rPr>
              <a:t>shader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69230" y="2157730"/>
            <a:ext cx="216789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433060" y="2236470"/>
            <a:ext cx="1874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Tellellation</a:t>
            </a:r>
            <a:r>
              <a:rPr lang="zh-CN" altLang="en-US">
                <a:solidFill>
                  <a:schemeClr val="bg1"/>
                </a:solidFill>
              </a:rPr>
              <a:t>曲面化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784465" y="2157730"/>
            <a:ext cx="216789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008620" y="2236470"/>
            <a:ext cx="1720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几何着色器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784465" y="2157730"/>
            <a:ext cx="216789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008620" y="2236470"/>
            <a:ext cx="1720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几何shader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26490" y="3462020"/>
            <a:ext cx="165481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290955" y="3540760"/>
            <a:ext cx="1325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裁剪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投影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54680" y="3462655"/>
            <a:ext cx="165481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292475" y="3541395"/>
            <a:ext cx="1325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三角形遍历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94630" y="3462020"/>
            <a:ext cx="201295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433060" y="3541395"/>
            <a:ext cx="176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</a:rPr>
              <a:t>片元着色</a:t>
            </a:r>
            <a:r>
              <a:rPr lang="en-US" altLang="zh-CN">
                <a:solidFill>
                  <a:srgbClr val="FF0000"/>
                </a:solidFill>
              </a:rPr>
              <a:t>shader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822565" y="3461385"/>
            <a:ext cx="201295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960995" y="3540760"/>
            <a:ext cx="176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输出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9" name="直接箭头连接符 28"/>
          <p:cNvCxnSpPr>
            <a:stCxn id="3" idx="3"/>
            <a:endCxn id="11" idx="1"/>
          </p:cNvCxnSpPr>
          <p:nvPr/>
        </p:nvCxnSpPr>
        <p:spPr>
          <a:xfrm>
            <a:off x="2780665" y="2420620"/>
            <a:ext cx="401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867910" y="2420620"/>
            <a:ext cx="401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7383145" y="2420620"/>
            <a:ext cx="401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753360" y="3724275"/>
            <a:ext cx="401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835525" y="3725545"/>
            <a:ext cx="401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7383145" y="3724275"/>
            <a:ext cx="401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2266315" y="2777490"/>
            <a:ext cx="6647815" cy="62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790192" y="64135"/>
            <a:ext cx="66103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顶点片元着色器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5180" y="1262380"/>
            <a:ext cx="103327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solidFill>
                  <a:schemeClr val="tx2"/>
                </a:solidFill>
              </a:rPr>
              <a:t>1: </a:t>
            </a:r>
            <a:r>
              <a:rPr lang="zh-CN" altLang="en-US" sz="2400">
                <a:solidFill>
                  <a:schemeClr val="tx2"/>
                </a:solidFill>
              </a:rPr>
              <a:t>控制灵活，但不能参与光照计算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2: </a:t>
            </a:r>
            <a:r>
              <a:rPr lang="zh-CN" altLang="en-US" sz="2400">
                <a:solidFill>
                  <a:schemeClr val="tx2"/>
                </a:solidFill>
              </a:rPr>
              <a:t>在着色器中插入</a:t>
            </a:r>
            <a:r>
              <a:rPr lang="en-US" altLang="zh-CN" sz="2400">
                <a:solidFill>
                  <a:schemeClr val="tx2"/>
                </a:solidFill>
              </a:rPr>
              <a:t>Cg</a:t>
            </a:r>
            <a:r>
              <a:rPr lang="zh-CN" altLang="en-US" sz="2400">
                <a:solidFill>
                  <a:schemeClr val="tx2"/>
                </a:solidFill>
              </a:rPr>
              <a:t>代码段</a:t>
            </a:r>
            <a:r>
              <a:rPr lang="en-US" altLang="zh-CN" sz="2400">
                <a:solidFill>
                  <a:schemeClr val="tx2"/>
                </a:solidFill>
              </a:rPr>
              <a:t>,</a:t>
            </a:r>
            <a:r>
              <a:rPr lang="zh-CN" altLang="en-US" sz="2400">
                <a:solidFill>
                  <a:schemeClr val="tx2"/>
                </a:solidFill>
              </a:rPr>
              <a:t>编写在</a:t>
            </a:r>
            <a:r>
              <a:rPr lang="en-US" altLang="zh-CN" sz="2400">
                <a:solidFill>
                  <a:schemeClr val="tx2"/>
                </a:solidFill>
              </a:rPr>
              <a:t>CGPROGRAM </a:t>
            </a:r>
            <a:r>
              <a:rPr lang="zh-CN" altLang="en-US" sz="2400">
                <a:solidFill>
                  <a:schemeClr val="tx2"/>
                </a:solidFill>
              </a:rPr>
              <a:t>与 </a:t>
            </a:r>
            <a:r>
              <a:rPr lang="en-US" altLang="zh-CN" sz="2400">
                <a:solidFill>
                  <a:schemeClr val="tx2"/>
                </a:solidFill>
              </a:rPr>
              <a:t>ENDCG</a:t>
            </a:r>
            <a:r>
              <a:rPr lang="zh-CN" altLang="en-US" sz="2400">
                <a:solidFill>
                  <a:schemeClr val="tx2"/>
                </a:solidFill>
              </a:rPr>
              <a:t>之间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3: </a:t>
            </a:r>
            <a:r>
              <a:rPr lang="zh-CN" altLang="en-US" sz="2400">
                <a:solidFill>
                  <a:schemeClr val="tx2"/>
                </a:solidFill>
              </a:rPr>
              <a:t>编译指令</a:t>
            </a:r>
            <a:r>
              <a:rPr lang="en-US" altLang="zh-CN" sz="2400">
                <a:solidFill>
                  <a:schemeClr val="tx2"/>
                </a:solidFill>
              </a:rPr>
              <a:t>: #pragma</a:t>
            </a:r>
            <a:r>
              <a:rPr lang="zh-CN" altLang="en-US" sz="2400">
                <a:solidFill>
                  <a:schemeClr val="tx2"/>
                </a:solidFill>
              </a:rPr>
              <a:t>控制 着色器代码编译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     #pragma vertex name </a:t>
            </a:r>
            <a:r>
              <a:rPr lang="zh-CN" altLang="en-US" sz="2400">
                <a:solidFill>
                  <a:schemeClr val="tx2"/>
                </a:solidFill>
              </a:rPr>
              <a:t>将名称为</a:t>
            </a:r>
            <a:r>
              <a:rPr lang="en-US" altLang="zh-CN" sz="2400">
                <a:solidFill>
                  <a:schemeClr val="tx2"/>
                </a:solidFill>
              </a:rPr>
              <a:t>name</a:t>
            </a:r>
            <a:r>
              <a:rPr lang="zh-CN" altLang="en-US" sz="2400">
                <a:solidFill>
                  <a:schemeClr val="tx2"/>
                </a:solidFill>
              </a:rPr>
              <a:t>的函数编译为顶点着色器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     #pragma fragment name </a:t>
            </a:r>
            <a:r>
              <a:rPr lang="zh-CN" altLang="en-US" sz="2400">
                <a:solidFill>
                  <a:schemeClr val="tx2"/>
                </a:solidFill>
              </a:rPr>
              <a:t>将名称为</a:t>
            </a:r>
            <a:r>
              <a:rPr lang="en-US" altLang="zh-CN" sz="2400">
                <a:solidFill>
                  <a:schemeClr val="tx2"/>
                </a:solidFill>
              </a:rPr>
              <a:t>name</a:t>
            </a:r>
            <a:r>
              <a:rPr lang="zh-CN" altLang="en-US" sz="2400">
                <a:solidFill>
                  <a:schemeClr val="tx2"/>
                </a:solidFill>
              </a:rPr>
              <a:t>的函数编译为片元着色器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4: </a:t>
            </a:r>
            <a:r>
              <a:rPr lang="zh-CN" altLang="en-US" sz="2400">
                <a:solidFill>
                  <a:schemeClr val="tx2"/>
                </a:solidFill>
              </a:rPr>
              <a:t>参数和返回值有语义修饰</a:t>
            </a:r>
            <a:endParaRPr lang="zh-CN" altLang="en-US" sz="2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249297" y="64135"/>
            <a:ext cx="569214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常用语义修饰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5180" y="1262380"/>
            <a:ext cx="1033272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1:POSITION : </a:t>
            </a:r>
            <a:r>
              <a:rPr lang="zh-CN" altLang="en-US" sz="2000">
                <a:solidFill>
                  <a:schemeClr val="tx2"/>
                </a:solidFill>
              </a:rPr>
              <a:t>位置</a:t>
            </a:r>
            <a:endParaRPr lang="zh-CN" altLang="en-US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2:TANGENT : </a:t>
            </a:r>
            <a:r>
              <a:rPr lang="zh-CN" altLang="en-US" sz="2000">
                <a:solidFill>
                  <a:schemeClr val="tx2"/>
                </a:solidFill>
              </a:rPr>
              <a:t>切线</a:t>
            </a:r>
            <a:endParaRPr lang="zh-CN" altLang="en-US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3: NORMAL: </a:t>
            </a:r>
            <a:r>
              <a:rPr lang="zh-CN" altLang="en-US" sz="2000">
                <a:solidFill>
                  <a:schemeClr val="tx2"/>
                </a:solidFill>
              </a:rPr>
              <a:t>法线</a:t>
            </a:r>
            <a:endParaRPr lang="zh-CN" altLang="en-US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4: TEXCOORD0: </a:t>
            </a:r>
            <a:r>
              <a:rPr lang="zh-CN" altLang="en-US" sz="2000">
                <a:solidFill>
                  <a:schemeClr val="tx2"/>
                </a:solidFill>
              </a:rPr>
              <a:t>第一套纹理</a:t>
            </a:r>
            <a:endParaRPr lang="zh-CN" altLang="en-US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5: TEXCOORD1: </a:t>
            </a:r>
            <a:r>
              <a:rPr lang="zh-CN" altLang="en-US" sz="2000">
                <a:solidFill>
                  <a:schemeClr val="tx2"/>
                </a:solidFill>
              </a:rPr>
              <a:t>第二套纹理</a:t>
            </a:r>
            <a:endParaRPr lang="zh-CN" altLang="en-US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6: TEXCOORD2: </a:t>
            </a:r>
            <a:r>
              <a:rPr lang="zh-CN" altLang="en-US" sz="2000">
                <a:solidFill>
                  <a:schemeClr val="tx2"/>
                </a:solidFill>
              </a:rPr>
              <a:t>第三套纹理</a:t>
            </a:r>
            <a:endParaRPr lang="zh-CN" altLang="en-US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7: TEXCOORD3: </a:t>
            </a:r>
            <a:r>
              <a:rPr lang="zh-CN" altLang="en-US" sz="2000">
                <a:solidFill>
                  <a:schemeClr val="tx2"/>
                </a:solidFill>
              </a:rPr>
              <a:t>第四套纹理</a:t>
            </a:r>
            <a:endParaRPr lang="zh-CN" altLang="en-US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8: COLOR: </a:t>
            </a:r>
            <a:r>
              <a:rPr lang="zh-CN" altLang="en-US" sz="2000">
                <a:solidFill>
                  <a:schemeClr val="tx2"/>
                </a:solidFill>
              </a:rPr>
              <a:t>颜色</a:t>
            </a:r>
            <a:endParaRPr lang="zh-CN" altLang="en-US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335022" y="64135"/>
            <a:ext cx="552069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第一个</a:t>
            </a:r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shader</a:t>
            </a:r>
            <a:endParaRPr lang="en-US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5180" y="1262380"/>
            <a:ext cx="1033272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</a:t>
            </a:r>
            <a:r>
              <a:rPr lang="zh-CN" altLang="en-US" sz="2000">
                <a:solidFill>
                  <a:schemeClr val="tx2"/>
                </a:solidFill>
              </a:rPr>
              <a:t>创建一个</a:t>
            </a:r>
            <a:r>
              <a:rPr lang="en-US" altLang="zh-CN" sz="2000">
                <a:solidFill>
                  <a:schemeClr val="tx2"/>
                </a:solidFill>
              </a:rPr>
              <a:t>shader, </a:t>
            </a:r>
            <a:r>
              <a:rPr lang="zh-CN" altLang="en-US" sz="2000">
                <a:solidFill>
                  <a:schemeClr val="tx2"/>
                </a:solidFill>
              </a:rPr>
              <a:t>编写最简单的</a:t>
            </a:r>
            <a:r>
              <a:rPr lang="en-US" altLang="zh-CN" sz="2000">
                <a:solidFill>
                  <a:schemeClr val="tx2"/>
                </a:solidFill>
              </a:rPr>
              <a:t>shader</a:t>
            </a:r>
            <a:r>
              <a:rPr lang="zh-CN" altLang="en-US" sz="2000">
                <a:solidFill>
                  <a:schemeClr val="tx2"/>
                </a:solidFill>
              </a:rPr>
              <a:t>代码。</a:t>
            </a:r>
            <a:endParaRPr lang="en-US" altLang="zh-CN">
              <a:solidFill>
                <a:schemeClr val="tx2"/>
              </a:solidFill>
            </a:endParaRPr>
          </a:p>
          <a:p>
            <a:pPr algn="l"/>
            <a:endParaRPr lang="en-US" altLang="zh-CN" sz="1400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2: </a:t>
            </a:r>
            <a:r>
              <a:rPr lang="zh-CN" altLang="en-US">
                <a:solidFill>
                  <a:schemeClr val="tx2"/>
                </a:solidFill>
              </a:rPr>
              <a:t>创建一个立方体，创建一个材质</a:t>
            </a:r>
            <a:r>
              <a:rPr lang="en-US" altLang="zh-CN">
                <a:solidFill>
                  <a:schemeClr val="tx2"/>
                </a:solidFill>
              </a:rPr>
              <a:t>,</a:t>
            </a:r>
            <a:r>
              <a:rPr lang="zh-CN" altLang="en-US">
                <a:solidFill>
                  <a:schemeClr val="tx2"/>
                </a:solidFill>
              </a:rPr>
              <a:t>使用自己的</a:t>
            </a:r>
            <a:r>
              <a:rPr lang="en-US" altLang="zh-CN">
                <a:solidFill>
                  <a:schemeClr val="tx2"/>
                </a:solidFill>
              </a:rPr>
              <a:t>shader, </a:t>
            </a:r>
            <a:r>
              <a:rPr lang="zh-CN" altLang="zh-CN">
                <a:solidFill>
                  <a:schemeClr val="tx2"/>
                </a:solidFill>
              </a:rPr>
              <a:t>将立方体的材质制定为自己的</a:t>
            </a:r>
            <a:r>
              <a:rPr lang="en-US" altLang="zh-CN">
                <a:solidFill>
                  <a:schemeClr val="tx2"/>
                </a:solidFill>
              </a:rPr>
              <a:t>shader</a:t>
            </a:r>
            <a:r>
              <a:rPr lang="en-US" altLang="zh-CN">
                <a:solidFill>
                  <a:schemeClr val="tx2"/>
                </a:solidFill>
              </a:rPr>
              <a:t>;</a:t>
            </a:r>
            <a:endParaRPr lang="en-US" altLang="zh-CN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485641" y="8255"/>
            <a:ext cx="201930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作业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5815" y="1262380"/>
            <a:ext cx="1011174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solidFill>
                  <a:schemeClr val="tx2"/>
                </a:solidFill>
              </a:rPr>
              <a:t>1: </a:t>
            </a:r>
            <a:r>
              <a:rPr lang="zh-CN" altLang="en-US" sz="3200">
                <a:solidFill>
                  <a:schemeClr val="tx2"/>
                </a:solidFill>
              </a:rPr>
              <a:t>了解顶点片元</a:t>
            </a:r>
            <a:r>
              <a:rPr lang="en-US" altLang="zh-CN" sz="3200">
                <a:solidFill>
                  <a:schemeClr val="tx2"/>
                </a:solidFill>
              </a:rPr>
              <a:t>shader;</a:t>
            </a:r>
            <a:endParaRPr lang="en-US" altLang="zh-CN" sz="3200">
              <a:solidFill>
                <a:schemeClr val="tx2"/>
              </a:solidFill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</a:rPr>
              <a:t>2: </a:t>
            </a:r>
            <a:r>
              <a:rPr lang="zh-CN" altLang="en-US" sz="3200">
                <a:solidFill>
                  <a:schemeClr val="tx2"/>
                </a:solidFill>
              </a:rPr>
              <a:t>创建自己的第一个</a:t>
            </a:r>
            <a:r>
              <a:rPr lang="en-US" altLang="zh-CN" sz="3200">
                <a:solidFill>
                  <a:schemeClr val="tx2"/>
                </a:solidFill>
              </a:rPr>
              <a:t>shader;</a:t>
            </a:r>
            <a:endParaRPr lang="en-US" altLang="zh-CN" sz="3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1297</Words>
  <Application>WPS 演示</Application>
  <PresentationFormat>宽屏</PresentationFormat>
  <Paragraphs>128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微软雅黑</vt:lpstr>
      <vt:lpstr>Calibri Light</vt:lpstr>
      <vt:lpstr>Office 主题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Blake_soho</cp:lastModifiedBy>
  <cp:revision>2555</cp:revision>
  <dcterms:created xsi:type="dcterms:W3CDTF">2015-05-05T08:02:00Z</dcterms:created>
  <dcterms:modified xsi:type="dcterms:W3CDTF">2017-06-12T04:58:40Z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