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3"/>
    <p:sldId id="373" r:id="rId4"/>
    <p:sldId id="398" r:id="rId5"/>
    <p:sldId id="375" r:id="rId6"/>
    <p:sldId id="379" r:id="rId7"/>
    <p:sldId id="376" r:id="rId8"/>
    <p:sldId id="388" r:id="rId9"/>
    <p:sldId id="377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.wmf"/><Relationship Id="rId1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.wmf"/><Relationship Id="rId1" Type="http://schemas.openxmlformats.org/officeDocument/2006/relationships/oleObject" Target="../embeddings/oleObject2.bin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.wmf"/><Relationship Id="rId1" Type="http://schemas.openxmlformats.org/officeDocument/2006/relationships/oleObject" Target="../embeddings/oleObject3.bin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.wmf"/><Relationship Id="rId1" Type="http://schemas.openxmlformats.org/officeDocument/2006/relationships/oleObject" Target="../embeddings/oleObject4.bin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5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.wmf"/><Relationship Id="rId1" Type="http://schemas.openxmlformats.org/officeDocument/2006/relationships/oleObject" Target="../embeddings/oleObject5.bin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6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.wmf"/><Relationship Id="rId1" Type="http://schemas.openxmlformats.org/officeDocument/2006/relationships/oleObject" Target="../embeddings/oleObject6.bin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7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.wmf"/><Relationship Id="rId1" Type="http://schemas.openxmlformats.org/officeDocument/2006/relationships/oleObject" Target="../embeddings/oleObject7.bin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8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.wmf"/><Relationship Id="rId1" Type="http://schemas.openxmlformats.org/officeDocument/2006/relationships/oleObject" Target="../embeddings/oleObject8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对象 3"/>
          <p:cNvGraphicFramePr/>
          <p:nvPr/>
        </p:nvGraphicFramePr>
        <p:xfrm>
          <a:off x="10917555" y="8255"/>
          <a:ext cx="1248410" cy="1254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10229215" imgH="10229215" progId="Paint.Picture">
                  <p:embed/>
                </p:oleObj>
              </mc:Choice>
              <mc:Fallback>
                <p:oleObj name="" r:id="rId1" imgW="10229215" imgH="10229215" progId="Paint.Picture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2"/>
                    </p:blipFill>
                    <p:spPr>
                      <a:xfrm>
                        <a:off x="10917555" y="8255"/>
                        <a:ext cx="1248410" cy="1254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/>
          <p:cNvSpPr/>
          <p:nvPr/>
        </p:nvSpPr>
        <p:spPr>
          <a:xfrm>
            <a:off x="3392489" y="1002665"/>
            <a:ext cx="4773295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sz="7200" b="1"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Cg</a:t>
            </a:r>
            <a:r>
              <a:rPr lang="zh-CN" altLang="en-US" sz="7200" b="1"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基本语法</a:t>
            </a:r>
            <a:endParaRPr lang="zh-CN" altLang="en-US" sz="7200" b="1">
              <a:solidFill>
                <a:schemeClr val="tx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276725" y="3014345"/>
            <a:ext cx="3639185" cy="8293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4800" b="1">
                <a:solidFill>
                  <a:schemeClr val="tx2"/>
                </a:solidFill>
              </a:rPr>
              <a:t>主讲</a:t>
            </a:r>
            <a:r>
              <a:rPr lang="en-US" altLang="zh-CN" sz="4800" b="1">
                <a:solidFill>
                  <a:schemeClr val="tx2"/>
                </a:solidFill>
              </a:rPr>
              <a:t>:</a:t>
            </a:r>
            <a:r>
              <a:rPr lang="zh-CN" altLang="en-US" sz="4800" b="1">
                <a:solidFill>
                  <a:schemeClr val="tx2"/>
                </a:solidFill>
              </a:rPr>
              <a:t> </a:t>
            </a:r>
            <a:r>
              <a:rPr lang="en-US" altLang="zh-CN" sz="4800" b="1">
                <a:solidFill>
                  <a:schemeClr val="tx2"/>
                </a:solidFill>
              </a:rPr>
              <a:t>Blake</a:t>
            </a:r>
            <a:r>
              <a:rPr lang="en-US" altLang="zh-CN" sz="4800" b="1"/>
              <a:t>    </a:t>
            </a:r>
            <a:endParaRPr lang="zh-CN" altLang="en-US" sz="4800" b="1"/>
          </a:p>
        </p:txBody>
      </p:sp>
      <p:sp>
        <p:nvSpPr>
          <p:cNvPr id="3" name="文本框 2"/>
          <p:cNvSpPr txBox="1"/>
          <p:nvPr/>
        </p:nvSpPr>
        <p:spPr>
          <a:xfrm>
            <a:off x="3528695" y="4305935"/>
            <a:ext cx="5134610" cy="8293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4800" b="1">
                <a:solidFill>
                  <a:schemeClr val="tx2"/>
                </a:solidFill>
              </a:rPr>
              <a:t>QQ</a:t>
            </a:r>
            <a:r>
              <a:rPr lang="zh-CN" altLang="en-US" sz="4800" b="1">
                <a:solidFill>
                  <a:schemeClr val="tx2"/>
                </a:solidFill>
              </a:rPr>
              <a:t>群</a:t>
            </a:r>
            <a:r>
              <a:rPr lang="en-US" altLang="zh-CN" sz="4800" b="1"/>
              <a:t>:</a:t>
            </a:r>
            <a:r>
              <a:rPr lang="en-US" altLang="zh-CN" sz="4800" b="1">
                <a:solidFill>
                  <a:srgbClr val="FF0000"/>
                </a:solidFill>
              </a:rPr>
              <a:t>480187119</a:t>
            </a:r>
            <a:r>
              <a:rPr lang="en-US" altLang="zh-CN" sz="4800" b="1"/>
              <a:t>    </a:t>
            </a:r>
            <a:endParaRPr lang="zh-CN" altLang="en-US" sz="4800" b="1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对象 3"/>
          <p:cNvGraphicFramePr/>
          <p:nvPr/>
        </p:nvGraphicFramePr>
        <p:xfrm>
          <a:off x="10917555" y="8255"/>
          <a:ext cx="1248410" cy="1254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10229215" imgH="10229215" progId="Paint.Picture">
                  <p:embed/>
                </p:oleObj>
              </mc:Choice>
              <mc:Fallback>
                <p:oleObj name="" r:id="rId1" imgW="10229215" imgH="10229215" progId="Paint.Picture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2"/>
                    </p:blipFill>
                    <p:spPr>
                      <a:xfrm>
                        <a:off x="10917555" y="8255"/>
                        <a:ext cx="1248410" cy="1254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/>
          <p:cNvSpPr/>
          <p:nvPr/>
        </p:nvSpPr>
        <p:spPr>
          <a:xfrm>
            <a:off x="2875282" y="64135"/>
            <a:ext cx="644017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7200" b="1"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GPU</a:t>
            </a:r>
            <a:r>
              <a:rPr lang="zh-CN" altLang="en-US" sz="7200" b="1"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管道流水线</a:t>
            </a:r>
            <a:endParaRPr lang="zh-CN" altLang="en-US" sz="7200" b="1">
              <a:solidFill>
                <a:schemeClr val="tx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924935" y="6356350"/>
            <a:ext cx="4114800" cy="365125"/>
          </a:xfrm>
        </p:spPr>
        <p:txBody>
          <a:bodyPr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929005" y="1094105"/>
            <a:ext cx="10332720" cy="5262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400">
                <a:solidFill>
                  <a:schemeClr val="tx2"/>
                </a:solidFill>
              </a:rPr>
              <a:t>1: </a:t>
            </a:r>
            <a:r>
              <a:rPr lang="zh-CN" altLang="en-US" sz="2400">
                <a:solidFill>
                  <a:schemeClr val="tx2"/>
                </a:solidFill>
              </a:rPr>
              <a:t>主要的运算在</a:t>
            </a:r>
            <a:r>
              <a:rPr lang="en-US" altLang="zh-CN" sz="2400">
                <a:solidFill>
                  <a:schemeClr val="tx2"/>
                </a:solidFill>
              </a:rPr>
              <a:t>GPU</a:t>
            </a:r>
            <a:r>
              <a:rPr lang="zh-CN" altLang="en-US" sz="2400">
                <a:solidFill>
                  <a:schemeClr val="tx2"/>
                </a:solidFill>
              </a:rPr>
              <a:t>上计算，</a:t>
            </a:r>
            <a:r>
              <a:rPr lang="en-US" altLang="zh-CN" sz="2400">
                <a:solidFill>
                  <a:schemeClr val="tx2"/>
                </a:solidFill>
              </a:rPr>
              <a:t>CPU</a:t>
            </a:r>
            <a:r>
              <a:rPr lang="zh-CN" altLang="en-US" sz="2400">
                <a:solidFill>
                  <a:schemeClr val="tx2"/>
                </a:solidFill>
              </a:rPr>
              <a:t>插入指令</a:t>
            </a:r>
            <a:r>
              <a:rPr lang="en-US" altLang="zh-CN" sz="2400">
                <a:solidFill>
                  <a:schemeClr val="tx2"/>
                </a:solidFill>
              </a:rPr>
              <a:t>;</a:t>
            </a:r>
            <a:endParaRPr lang="en-US" altLang="zh-CN" sz="2400">
              <a:solidFill>
                <a:schemeClr val="tx2"/>
              </a:solidFill>
            </a:endParaRPr>
          </a:p>
          <a:p>
            <a:pPr algn="l"/>
            <a:r>
              <a:rPr lang="en-US" altLang="zh-CN" sz="2400">
                <a:solidFill>
                  <a:schemeClr val="tx2"/>
                </a:solidFill>
              </a:rPr>
              <a:t>2: </a:t>
            </a:r>
            <a:r>
              <a:rPr lang="zh-CN" altLang="en-US" sz="2400">
                <a:solidFill>
                  <a:schemeClr val="tx2"/>
                </a:solidFill>
              </a:rPr>
              <a:t>大致流程</a:t>
            </a:r>
            <a:r>
              <a:rPr lang="en-US" altLang="zh-CN" sz="2400">
                <a:solidFill>
                  <a:schemeClr val="tx2"/>
                </a:solidFill>
              </a:rPr>
              <a:t>:</a:t>
            </a:r>
            <a:endParaRPr lang="en-US" altLang="zh-CN" sz="2400">
              <a:solidFill>
                <a:schemeClr val="tx2"/>
              </a:solidFill>
            </a:endParaRPr>
          </a:p>
          <a:p>
            <a:pPr algn="l"/>
            <a:endParaRPr lang="en-US" altLang="zh-CN" sz="2400">
              <a:solidFill>
                <a:schemeClr val="tx2"/>
              </a:solidFill>
            </a:endParaRPr>
          </a:p>
          <a:p>
            <a:pPr algn="l"/>
            <a:endParaRPr lang="en-US" altLang="zh-CN" sz="2400">
              <a:solidFill>
                <a:schemeClr val="tx2"/>
              </a:solidFill>
            </a:endParaRPr>
          </a:p>
          <a:p>
            <a:pPr algn="l"/>
            <a:endParaRPr lang="en-US" altLang="zh-CN" sz="2400">
              <a:solidFill>
                <a:schemeClr val="tx2"/>
              </a:solidFill>
            </a:endParaRPr>
          </a:p>
          <a:p>
            <a:pPr algn="l"/>
            <a:endParaRPr lang="en-US" altLang="zh-CN" sz="2400">
              <a:solidFill>
                <a:schemeClr val="tx2"/>
              </a:solidFill>
            </a:endParaRPr>
          </a:p>
          <a:p>
            <a:pPr algn="l"/>
            <a:endParaRPr lang="en-US" altLang="zh-CN" sz="2400">
              <a:solidFill>
                <a:schemeClr val="tx2"/>
              </a:solidFill>
            </a:endParaRPr>
          </a:p>
          <a:p>
            <a:pPr algn="l"/>
            <a:endParaRPr lang="en-US" altLang="zh-CN" sz="2400">
              <a:solidFill>
                <a:schemeClr val="tx2"/>
              </a:solidFill>
            </a:endParaRPr>
          </a:p>
          <a:p>
            <a:pPr algn="l"/>
            <a:endParaRPr lang="en-US" altLang="zh-CN" sz="2400">
              <a:solidFill>
                <a:schemeClr val="tx2"/>
              </a:solidFill>
            </a:endParaRPr>
          </a:p>
          <a:p>
            <a:pPr algn="l"/>
            <a:endParaRPr lang="en-US" altLang="zh-CN" sz="2400">
              <a:solidFill>
                <a:schemeClr val="tx2"/>
              </a:solidFill>
            </a:endParaRPr>
          </a:p>
          <a:p>
            <a:pPr algn="l"/>
            <a:endParaRPr lang="en-US" altLang="zh-CN" sz="2400">
              <a:solidFill>
                <a:schemeClr val="tx2"/>
              </a:solidFill>
            </a:endParaRPr>
          </a:p>
          <a:p>
            <a:pPr algn="l"/>
            <a:endParaRPr lang="en-US" altLang="zh-CN" sz="2400">
              <a:solidFill>
                <a:schemeClr val="tx2"/>
              </a:solidFill>
            </a:endParaRPr>
          </a:p>
          <a:p>
            <a:pPr algn="l"/>
            <a:endParaRPr lang="en-US" altLang="zh-CN" sz="2400">
              <a:solidFill>
                <a:schemeClr val="tx2"/>
              </a:solidFill>
            </a:endParaRPr>
          </a:p>
          <a:p>
            <a:pPr algn="l"/>
            <a:r>
              <a:rPr lang="en-US" altLang="zh-CN" sz="2400">
                <a:solidFill>
                  <a:schemeClr val="tx2"/>
                </a:solidFill>
              </a:rPr>
              <a:t>    </a:t>
            </a:r>
            <a:endParaRPr lang="zh-CN" altLang="en-US" sz="2400">
              <a:solidFill>
                <a:schemeClr val="tx2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127125" y="2157730"/>
            <a:ext cx="1653540" cy="5257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290955" y="2236470"/>
            <a:ext cx="1325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zh-CN">
                <a:solidFill>
                  <a:schemeClr val="bg1"/>
                </a:solidFill>
              </a:rPr>
              <a:t>顶点初始化</a:t>
            </a:r>
            <a:endParaRPr lang="zh-CN" altLang="zh-CN">
              <a:solidFill>
                <a:schemeClr val="bg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181985" y="2157730"/>
            <a:ext cx="1653540" cy="5257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3345815" y="2236470"/>
            <a:ext cx="12725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zh-CN">
                <a:solidFill>
                  <a:srgbClr val="FF0000"/>
                </a:solidFill>
              </a:rPr>
              <a:t>顶点</a:t>
            </a:r>
            <a:r>
              <a:rPr lang="en-US" altLang="zh-CN">
                <a:solidFill>
                  <a:srgbClr val="FF0000"/>
                </a:solidFill>
              </a:rPr>
              <a:t>shader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269230" y="2157730"/>
            <a:ext cx="2167890" cy="5257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5433060" y="2236470"/>
            <a:ext cx="18745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bg1"/>
                </a:solidFill>
              </a:rPr>
              <a:t>Tellellation</a:t>
            </a:r>
            <a:r>
              <a:rPr lang="zh-CN" altLang="en-US">
                <a:solidFill>
                  <a:schemeClr val="bg1"/>
                </a:solidFill>
              </a:rPr>
              <a:t>曲面化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7784465" y="2157730"/>
            <a:ext cx="2167890" cy="5257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8008620" y="2236470"/>
            <a:ext cx="17202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>
                <a:solidFill>
                  <a:schemeClr val="bg1"/>
                </a:solidFill>
              </a:rPr>
              <a:t>几何着色器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7784465" y="2157730"/>
            <a:ext cx="2167890" cy="5257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8008620" y="2236470"/>
            <a:ext cx="17202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>
                <a:solidFill>
                  <a:schemeClr val="bg1"/>
                </a:solidFill>
              </a:rPr>
              <a:t>几何shader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126490" y="3462020"/>
            <a:ext cx="1654810" cy="5257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1290955" y="3540760"/>
            <a:ext cx="1325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>
                <a:solidFill>
                  <a:schemeClr val="bg1"/>
                </a:solidFill>
              </a:rPr>
              <a:t>裁剪</a:t>
            </a:r>
            <a:r>
              <a:rPr lang="en-US" altLang="zh-CN">
                <a:solidFill>
                  <a:schemeClr val="bg1"/>
                </a:solidFill>
              </a:rPr>
              <a:t>,</a:t>
            </a:r>
            <a:r>
              <a:rPr lang="zh-CN" altLang="en-US">
                <a:solidFill>
                  <a:schemeClr val="bg1"/>
                </a:solidFill>
              </a:rPr>
              <a:t>投影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154680" y="3462655"/>
            <a:ext cx="1654810" cy="5257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3292475" y="3541395"/>
            <a:ext cx="1325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>
                <a:solidFill>
                  <a:schemeClr val="bg1"/>
                </a:solidFill>
              </a:rPr>
              <a:t>三角形遍历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5294630" y="3462020"/>
            <a:ext cx="2012950" cy="5257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5433060" y="3541395"/>
            <a:ext cx="17678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>
                <a:solidFill>
                  <a:srgbClr val="FF0000"/>
                </a:solidFill>
              </a:rPr>
              <a:t>片元着色</a:t>
            </a:r>
            <a:r>
              <a:rPr lang="en-US" altLang="zh-CN">
                <a:solidFill>
                  <a:srgbClr val="FF0000"/>
                </a:solidFill>
              </a:rPr>
              <a:t>shader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7822565" y="3461385"/>
            <a:ext cx="2012950" cy="5257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7960995" y="3540760"/>
            <a:ext cx="17678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>
                <a:solidFill>
                  <a:schemeClr val="bg1"/>
                </a:solidFill>
              </a:rPr>
              <a:t>输出</a:t>
            </a:r>
            <a:endParaRPr lang="zh-CN" altLang="en-US">
              <a:solidFill>
                <a:schemeClr val="bg1"/>
              </a:solidFill>
            </a:endParaRPr>
          </a:p>
        </p:txBody>
      </p:sp>
      <p:cxnSp>
        <p:nvCxnSpPr>
          <p:cNvPr id="29" name="直接箭头连接符 28"/>
          <p:cNvCxnSpPr>
            <a:stCxn id="3" idx="3"/>
            <a:endCxn id="11" idx="1"/>
          </p:cNvCxnSpPr>
          <p:nvPr/>
        </p:nvCxnSpPr>
        <p:spPr>
          <a:xfrm>
            <a:off x="2780665" y="2420620"/>
            <a:ext cx="4013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>
            <a:off x="4867910" y="2420620"/>
            <a:ext cx="4013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>
            <a:off x="7383145" y="2420620"/>
            <a:ext cx="4013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>
            <a:off x="2753360" y="3724275"/>
            <a:ext cx="4013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>
            <a:off x="4835525" y="3725545"/>
            <a:ext cx="4013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>
            <a:off x="7383145" y="3724275"/>
            <a:ext cx="4013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 flipH="1">
            <a:off x="2266315" y="2777490"/>
            <a:ext cx="6647815" cy="6286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对象 3"/>
          <p:cNvGraphicFramePr/>
          <p:nvPr/>
        </p:nvGraphicFramePr>
        <p:xfrm>
          <a:off x="10917555" y="8255"/>
          <a:ext cx="1248410" cy="1254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10229215" imgH="10229215" progId="Paint.Picture">
                  <p:embed/>
                </p:oleObj>
              </mc:Choice>
              <mc:Fallback>
                <p:oleObj name="" r:id="rId1" imgW="10229215" imgH="10229215" progId="Paint.Picture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2"/>
                    </p:blipFill>
                    <p:spPr>
                      <a:xfrm>
                        <a:off x="10917555" y="8255"/>
                        <a:ext cx="1248410" cy="1254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/>
          <p:cNvSpPr/>
          <p:nvPr/>
        </p:nvSpPr>
        <p:spPr>
          <a:xfrm>
            <a:off x="2790192" y="64135"/>
            <a:ext cx="661035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7200" b="1"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基本类型表达式</a:t>
            </a:r>
            <a:endParaRPr lang="zh-CN" altLang="en-US" sz="7200" b="1">
              <a:solidFill>
                <a:schemeClr val="tx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924935" y="6356350"/>
            <a:ext cx="4114800" cy="365125"/>
          </a:xfrm>
        </p:spPr>
        <p:txBody>
          <a:bodyPr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805180" y="1262380"/>
            <a:ext cx="10332720" cy="48926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400">
                <a:solidFill>
                  <a:schemeClr val="tx2"/>
                </a:solidFill>
              </a:rPr>
              <a:t>1:</a:t>
            </a:r>
            <a:r>
              <a:rPr lang="zh-CN" altLang="en-US" sz="2400">
                <a:solidFill>
                  <a:schemeClr val="tx2"/>
                </a:solidFill>
              </a:rPr>
              <a:t>语法和</a:t>
            </a:r>
            <a:r>
              <a:rPr lang="en-US" altLang="zh-CN" sz="2400">
                <a:solidFill>
                  <a:schemeClr val="tx2"/>
                </a:solidFill>
              </a:rPr>
              <a:t>C</a:t>
            </a:r>
            <a:r>
              <a:rPr lang="zh-CN" altLang="en-US" sz="2400">
                <a:solidFill>
                  <a:schemeClr val="tx2"/>
                </a:solidFill>
              </a:rPr>
              <a:t>语言类是</a:t>
            </a:r>
            <a:r>
              <a:rPr lang="en-US" altLang="zh-CN" sz="2400">
                <a:solidFill>
                  <a:schemeClr val="tx2"/>
                </a:solidFill>
              </a:rPr>
              <a:t>,</a:t>
            </a:r>
            <a:r>
              <a:rPr lang="zh-CN" altLang="en-US" sz="2400">
                <a:solidFill>
                  <a:schemeClr val="tx2"/>
                </a:solidFill>
              </a:rPr>
              <a:t>有对应的编译器</a:t>
            </a:r>
            <a:r>
              <a:rPr lang="en-US" altLang="zh-CN" sz="2400">
                <a:solidFill>
                  <a:schemeClr val="tx2"/>
                </a:solidFill>
              </a:rPr>
              <a:t>,</a:t>
            </a:r>
            <a:r>
              <a:rPr lang="zh-CN" altLang="en-US" sz="2400">
                <a:solidFill>
                  <a:schemeClr val="tx2"/>
                </a:solidFill>
              </a:rPr>
              <a:t>程序是给显卡运行</a:t>
            </a:r>
            <a:r>
              <a:rPr lang="en-US" altLang="zh-CN" sz="2400">
                <a:solidFill>
                  <a:schemeClr val="tx2"/>
                </a:solidFill>
              </a:rPr>
              <a:t>;</a:t>
            </a:r>
            <a:endParaRPr lang="en-US" altLang="zh-CN" sz="2400">
              <a:solidFill>
                <a:schemeClr val="tx2"/>
              </a:solidFill>
            </a:endParaRPr>
          </a:p>
          <a:p>
            <a:pPr algn="l"/>
            <a:r>
              <a:rPr lang="en-US" altLang="zh-CN" sz="2400">
                <a:solidFill>
                  <a:schemeClr val="tx2"/>
                </a:solidFill>
              </a:rPr>
              <a:t>2: </a:t>
            </a:r>
            <a:r>
              <a:rPr lang="zh-CN" altLang="en-US" sz="2400">
                <a:solidFill>
                  <a:schemeClr val="tx2"/>
                </a:solidFill>
              </a:rPr>
              <a:t>可以从渲染流水线中获得对应的输入</a:t>
            </a:r>
            <a:r>
              <a:rPr lang="en-US" altLang="zh-CN" sz="2400">
                <a:solidFill>
                  <a:schemeClr val="tx2"/>
                </a:solidFill>
              </a:rPr>
              <a:t>;</a:t>
            </a:r>
            <a:endParaRPr lang="en-US" altLang="zh-CN" sz="2400">
              <a:solidFill>
                <a:schemeClr val="tx2"/>
              </a:solidFill>
            </a:endParaRPr>
          </a:p>
          <a:p>
            <a:pPr algn="l"/>
            <a:r>
              <a:rPr lang="en-US" altLang="zh-CN" sz="2400">
                <a:solidFill>
                  <a:schemeClr val="tx2"/>
                </a:solidFill>
              </a:rPr>
              <a:t>3: </a:t>
            </a:r>
            <a:r>
              <a:rPr lang="zh-CN" altLang="en-US" sz="2400">
                <a:solidFill>
                  <a:schemeClr val="tx2"/>
                </a:solidFill>
              </a:rPr>
              <a:t>指定的输出能流入下一个流水线模块</a:t>
            </a:r>
            <a:r>
              <a:rPr lang="en-US" altLang="zh-CN" sz="2400">
                <a:solidFill>
                  <a:schemeClr val="tx2"/>
                </a:solidFill>
              </a:rPr>
              <a:t>;</a:t>
            </a:r>
            <a:endParaRPr lang="en-US" altLang="zh-CN" sz="2400">
              <a:solidFill>
                <a:schemeClr val="tx2"/>
              </a:solidFill>
            </a:endParaRPr>
          </a:p>
          <a:p>
            <a:pPr algn="l"/>
            <a:r>
              <a:rPr lang="en-US" altLang="zh-CN" sz="2400">
                <a:solidFill>
                  <a:schemeClr val="tx2"/>
                </a:solidFill>
              </a:rPr>
              <a:t>4: </a:t>
            </a:r>
            <a:r>
              <a:rPr lang="zh-CN" altLang="en-US" sz="2400">
                <a:solidFill>
                  <a:schemeClr val="tx2"/>
                </a:solidFill>
              </a:rPr>
              <a:t>操作符号和</a:t>
            </a:r>
            <a:r>
              <a:rPr lang="en-US" altLang="zh-CN" sz="2400">
                <a:solidFill>
                  <a:schemeClr val="tx2"/>
                </a:solidFill>
              </a:rPr>
              <a:t>C</a:t>
            </a:r>
            <a:r>
              <a:rPr lang="zh-CN" altLang="en-US" sz="2400">
                <a:solidFill>
                  <a:schemeClr val="tx2"/>
                </a:solidFill>
              </a:rPr>
              <a:t>语言一样，可以使用 </a:t>
            </a:r>
            <a:r>
              <a:rPr lang="en-US" altLang="zh-CN" sz="2400">
                <a:solidFill>
                  <a:schemeClr val="tx2"/>
                </a:solidFill>
              </a:rPr>
              <a:t>+, -, * /  &lt;, &gt;, &lt;=, &gt;= </a:t>
            </a:r>
            <a:r>
              <a:rPr lang="zh-CN" altLang="en-US" sz="2400">
                <a:solidFill>
                  <a:schemeClr val="tx2"/>
                </a:solidFill>
              </a:rPr>
              <a:t>等运算</a:t>
            </a:r>
            <a:r>
              <a:rPr lang="en-US" altLang="zh-CN" sz="2400">
                <a:solidFill>
                  <a:schemeClr val="tx2"/>
                </a:solidFill>
              </a:rPr>
              <a:t>;</a:t>
            </a:r>
            <a:endParaRPr lang="en-US" altLang="zh-CN" sz="2400">
              <a:solidFill>
                <a:schemeClr val="tx2"/>
              </a:solidFill>
            </a:endParaRPr>
          </a:p>
          <a:p>
            <a:pPr algn="l"/>
            <a:r>
              <a:rPr lang="en-US" altLang="zh-CN" sz="2400">
                <a:solidFill>
                  <a:schemeClr val="tx2"/>
                </a:solidFill>
              </a:rPr>
              <a:t>5: Cg</a:t>
            </a:r>
            <a:r>
              <a:rPr lang="zh-CN" altLang="en-US" sz="2400">
                <a:solidFill>
                  <a:schemeClr val="tx2"/>
                </a:solidFill>
              </a:rPr>
              <a:t>提供了</a:t>
            </a:r>
            <a:r>
              <a:rPr lang="en-US" altLang="zh-CN" sz="2400">
                <a:solidFill>
                  <a:schemeClr val="tx2"/>
                </a:solidFill>
              </a:rPr>
              <a:t>float half double </a:t>
            </a:r>
            <a:r>
              <a:rPr lang="zh-CN" altLang="en-US" sz="2400">
                <a:solidFill>
                  <a:schemeClr val="tx2"/>
                </a:solidFill>
              </a:rPr>
              <a:t>浮点类型</a:t>
            </a:r>
            <a:r>
              <a:rPr lang="en-US" altLang="zh-CN" sz="2400">
                <a:solidFill>
                  <a:schemeClr val="tx2"/>
                </a:solidFill>
              </a:rPr>
              <a:t>;</a:t>
            </a:r>
            <a:endParaRPr lang="en-US" altLang="zh-CN" sz="2400">
              <a:solidFill>
                <a:schemeClr val="tx2"/>
              </a:solidFill>
            </a:endParaRPr>
          </a:p>
          <a:p>
            <a:pPr algn="l"/>
            <a:r>
              <a:rPr lang="en-US" altLang="zh-CN" sz="2400">
                <a:solidFill>
                  <a:schemeClr val="tx2"/>
                </a:solidFill>
              </a:rPr>
              <a:t>7: Cg </a:t>
            </a:r>
            <a:r>
              <a:rPr lang="zh-CN" altLang="en-US" sz="2400">
                <a:solidFill>
                  <a:schemeClr val="tx2"/>
                </a:solidFill>
              </a:rPr>
              <a:t>支持定点数 </a:t>
            </a:r>
            <a:r>
              <a:rPr lang="en-US" altLang="zh-CN" sz="2400">
                <a:solidFill>
                  <a:schemeClr val="tx2"/>
                </a:solidFill>
              </a:rPr>
              <a:t>fixed</a:t>
            </a:r>
            <a:r>
              <a:rPr lang="zh-CN" altLang="en-US" sz="2400">
                <a:solidFill>
                  <a:schemeClr val="tx2"/>
                </a:solidFill>
              </a:rPr>
              <a:t>来高效处理 某些小数</a:t>
            </a:r>
            <a:r>
              <a:rPr lang="en-US" altLang="zh-CN" sz="2400">
                <a:solidFill>
                  <a:schemeClr val="tx2"/>
                </a:solidFill>
              </a:rPr>
              <a:t>;</a:t>
            </a:r>
            <a:endParaRPr lang="en-US" altLang="zh-CN" sz="2400">
              <a:solidFill>
                <a:schemeClr val="tx2"/>
              </a:solidFill>
            </a:endParaRPr>
          </a:p>
          <a:p>
            <a:pPr algn="l"/>
            <a:r>
              <a:rPr lang="en-US" altLang="zh-CN" sz="2400">
                <a:solidFill>
                  <a:schemeClr val="tx2"/>
                </a:solidFill>
              </a:rPr>
              <a:t>8: Cg</a:t>
            </a:r>
            <a:r>
              <a:rPr lang="zh-CN" altLang="en-US" sz="2400">
                <a:solidFill>
                  <a:schemeClr val="tx2"/>
                </a:solidFill>
              </a:rPr>
              <a:t>使用</a:t>
            </a:r>
            <a:r>
              <a:rPr lang="en-US" altLang="zh-CN" sz="2400">
                <a:solidFill>
                  <a:schemeClr val="tx2"/>
                </a:solidFill>
              </a:rPr>
              <a:t>int</a:t>
            </a:r>
            <a:r>
              <a:rPr lang="zh-CN" altLang="en-US" sz="2400">
                <a:solidFill>
                  <a:schemeClr val="tx2"/>
                </a:solidFill>
              </a:rPr>
              <a:t>来表示整数</a:t>
            </a:r>
            <a:r>
              <a:rPr lang="en-US" altLang="zh-CN" sz="2400">
                <a:solidFill>
                  <a:schemeClr val="tx2"/>
                </a:solidFill>
              </a:rPr>
              <a:t>;</a:t>
            </a:r>
            <a:endParaRPr lang="en-US" altLang="zh-CN" sz="2400">
              <a:solidFill>
                <a:schemeClr val="tx2"/>
              </a:solidFill>
            </a:endParaRPr>
          </a:p>
          <a:p>
            <a:pPr algn="l"/>
            <a:r>
              <a:rPr lang="en-US" altLang="zh-CN" sz="2400">
                <a:solidFill>
                  <a:schemeClr val="tx2"/>
                </a:solidFill>
              </a:rPr>
              <a:t>9: bool </a:t>
            </a:r>
            <a:r>
              <a:rPr lang="zh-CN" altLang="en-US" sz="2400">
                <a:solidFill>
                  <a:schemeClr val="tx2"/>
                </a:solidFill>
              </a:rPr>
              <a:t>数据类型来表示逻辑类型</a:t>
            </a:r>
            <a:r>
              <a:rPr lang="en-US" altLang="zh-CN" sz="2400">
                <a:solidFill>
                  <a:schemeClr val="tx2"/>
                </a:solidFill>
              </a:rPr>
              <a:t>;</a:t>
            </a:r>
            <a:endParaRPr lang="en-US" altLang="zh-CN" sz="2400">
              <a:solidFill>
                <a:schemeClr val="tx2"/>
              </a:solidFill>
            </a:endParaRPr>
          </a:p>
          <a:p>
            <a:pPr algn="l"/>
            <a:r>
              <a:rPr lang="en-US" altLang="zh-CN" sz="2400">
                <a:solidFill>
                  <a:schemeClr val="tx2"/>
                </a:solidFill>
              </a:rPr>
              <a:t>10:sampler*,纹理对象的句柄, sampler/1D/2D/3D/CUBE/RECT</a:t>
            </a:r>
            <a:endParaRPr lang="en-US" altLang="zh-CN" sz="2400">
              <a:solidFill>
                <a:schemeClr val="tx2"/>
              </a:solidFill>
            </a:endParaRPr>
          </a:p>
          <a:p>
            <a:pPr algn="l"/>
            <a:r>
              <a:rPr lang="en-US" altLang="zh-CN" sz="2400">
                <a:solidFill>
                  <a:schemeClr val="tx2"/>
                </a:solidFill>
              </a:rPr>
              <a:t>11: </a:t>
            </a:r>
            <a:r>
              <a:rPr lang="zh-CN" altLang="en-US" sz="2400">
                <a:solidFill>
                  <a:schemeClr val="tx2"/>
                </a:solidFill>
              </a:rPr>
              <a:t>内置向量数据类型</a:t>
            </a:r>
            <a:r>
              <a:rPr lang="en-US" altLang="zh-CN" sz="2400">
                <a:solidFill>
                  <a:schemeClr val="tx2"/>
                </a:solidFill>
              </a:rPr>
              <a:t>: float4(float, float, float, float), </a:t>
            </a:r>
            <a:r>
              <a:rPr lang="zh-CN" altLang="en-US" sz="2400">
                <a:solidFill>
                  <a:schemeClr val="tx2"/>
                </a:solidFill>
              </a:rPr>
              <a:t>向量长度不能超过</a:t>
            </a:r>
            <a:r>
              <a:rPr lang="en-US" altLang="zh-CN" sz="2400">
                <a:solidFill>
                  <a:schemeClr val="tx2"/>
                </a:solidFill>
              </a:rPr>
              <a:t>4;</a:t>
            </a:r>
            <a:endParaRPr lang="en-US" altLang="zh-CN" sz="2400">
              <a:solidFill>
                <a:schemeClr val="tx2"/>
              </a:solidFill>
            </a:endParaRPr>
          </a:p>
          <a:p>
            <a:pPr algn="l"/>
            <a:r>
              <a:rPr lang="en-US" altLang="zh-CN" sz="2400">
                <a:solidFill>
                  <a:schemeClr val="tx2"/>
                </a:solidFill>
              </a:rPr>
              <a:t>12: </a:t>
            </a:r>
            <a:r>
              <a:rPr lang="zh-CN" altLang="en-US" sz="2400">
                <a:solidFill>
                  <a:schemeClr val="tx2"/>
                </a:solidFill>
              </a:rPr>
              <a:t>内置矩阵数据类型</a:t>
            </a:r>
            <a:r>
              <a:rPr lang="en-US" altLang="zh-CN" sz="2400">
                <a:solidFill>
                  <a:schemeClr val="tx2"/>
                </a:solidFill>
              </a:rPr>
              <a:t>: float1x1 float2x3 float4x3 float4x4;</a:t>
            </a:r>
            <a:r>
              <a:rPr lang="zh-CN" altLang="en-US" sz="2400">
                <a:solidFill>
                  <a:schemeClr val="tx2"/>
                </a:solidFill>
              </a:rPr>
              <a:t>不能超过</a:t>
            </a:r>
            <a:r>
              <a:rPr lang="en-US" altLang="zh-CN" sz="2400">
                <a:solidFill>
                  <a:schemeClr val="tx2"/>
                </a:solidFill>
              </a:rPr>
              <a:t>4x4;</a:t>
            </a:r>
            <a:endParaRPr lang="en-US" altLang="zh-CN" sz="2400">
              <a:solidFill>
                <a:schemeClr val="tx2"/>
              </a:solidFill>
            </a:endParaRPr>
          </a:p>
          <a:p>
            <a:pPr algn="l"/>
            <a:r>
              <a:rPr lang="en-US" altLang="zh-CN" sz="2400">
                <a:solidFill>
                  <a:schemeClr val="tx2"/>
                </a:solidFill>
              </a:rPr>
              <a:t>13: </a:t>
            </a:r>
            <a:r>
              <a:rPr lang="zh-CN" altLang="en-US" sz="2400">
                <a:solidFill>
                  <a:schemeClr val="tx2"/>
                </a:solidFill>
              </a:rPr>
              <a:t>数组类型</a:t>
            </a:r>
            <a:r>
              <a:rPr lang="en-US" altLang="zh-CN" sz="2400">
                <a:solidFill>
                  <a:schemeClr val="tx2"/>
                </a:solidFill>
              </a:rPr>
              <a:t>float a[10]; 10</a:t>
            </a:r>
            <a:r>
              <a:rPr lang="zh-CN" altLang="en-US" sz="2400">
                <a:solidFill>
                  <a:schemeClr val="tx2"/>
                </a:solidFill>
              </a:rPr>
              <a:t>个</a:t>
            </a:r>
            <a:r>
              <a:rPr lang="en-US" altLang="zh-CN" sz="2400">
                <a:solidFill>
                  <a:schemeClr val="tx2"/>
                </a:solidFill>
              </a:rPr>
              <a:t>float, float4 b[10], 10</a:t>
            </a:r>
            <a:r>
              <a:rPr lang="zh-CN" altLang="en-US" sz="2400">
                <a:solidFill>
                  <a:schemeClr val="tx2"/>
                </a:solidFill>
              </a:rPr>
              <a:t>个</a:t>
            </a:r>
            <a:r>
              <a:rPr lang="en-US" altLang="zh-CN" sz="2400">
                <a:solidFill>
                  <a:schemeClr val="tx2"/>
                </a:solidFill>
              </a:rPr>
              <a:t>float4;</a:t>
            </a:r>
            <a:endParaRPr lang="en-US" altLang="zh-CN" sz="2400">
              <a:solidFill>
                <a:schemeClr val="tx2"/>
              </a:solidFill>
            </a:endParaRPr>
          </a:p>
          <a:p>
            <a:pPr algn="l"/>
            <a:r>
              <a:rPr lang="en-US" altLang="zh-CN" sz="2400">
                <a:solidFill>
                  <a:schemeClr val="tx2"/>
                </a:solidFill>
              </a:rPr>
              <a:t>14: </a:t>
            </a:r>
            <a:r>
              <a:rPr lang="zh-CN" altLang="en-US" sz="2400">
                <a:solidFill>
                  <a:schemeClr val="tx2"/>
                </a:solidFill>
              </a:rPr>
              <a:t>语义绑定 </a:t>
            </a:r>
            <a:r>
              <a:rPr lang="en-US" altLang="zh-CN" sz="2400">
                <a:solidFill>
                  <a:schemeClr val="tx2"/>
                </a:solidFill>
              </a:rPr>
              <a:t>float4 a : POSITION,</a:t>
            </a:r>
            <a:r>
              <a:rPr lang="zh-CN" altLang="en-US" sz="2400">
                <a:solidFill>
                  <a:schemeClr val="tx2"/>
                </a:solidFill>
              </a:rPr>
              <a:t>返回值也可以语义绑定</a:t>
            </a:r>
            <a:r>
              <a:rPr lang="en-US" altLang="zh-CN" sz="2400">
                <a:solidFill>
                  <a:schemeClr val="tx2"/>
                </a:solidFill>
              </a:rPr>
              <a:t>;</a:t>
            </a:r>
            <a:endParaRPr lang="en-US" altLang="zh-CN" sz="240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对象 3"/>
          <p:cNvGraphicFramePr/>
          <p:nvPr/>
        </p:nvGraphicFramePr>
        <p:xfrm>
          <a:off x="10917555" y="8255"/>
          <a:ext cx="1248410" cy="1254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10229215" imgH="10229215" progId="Paint.Picture">
                  <p:embed/>
                </p:oleObj>
              </mc:Choice>
              <mc:Fallback>
                <p:oleObj name="" r:id="rId1" imgW="10229215" imgH="10229215" progId="Paint.Picture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2"/>
                    </p:blipFill>
                    <p:spPr>
                      <a:xfrm>
                        <a:off x="10917555" y="8255"/>
                        <a:ext cx="1248410" cy="1254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/>
          <p:cNvSpPr/>
          <p:nvPr/>
        </p:nvSpPr>
        <p:spPr>
          <a:xfrm>
            <a:off x="3249297" y="64135"/>
            <a:ext cx="569214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7200" b="1"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结构体与语义</a:t>
            </a:r>
            <a:endParaRPr lang="zh-CN" altLang="en-US" sz="7200" b="1">
              <a:solidFill>
                <a:schemeClr val="tx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924935" y="6356350"/>
            <a:ext cx="4114800" cy="365125"/>
          </a:xfrm>
        </p:spPr>
        <p:txBody>
          <a:bodyPr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805180" y="1262380"/>
            <a:ext cx="10332720" cy="43999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000">
                <a:solidFill>
                  <a:schemeClr val="tx2"/>
                </a:solidFill>
              </a:rPr>
              <a:t>1: struct name {</a:t>
            </a:r>
            <a:endParaRPr lang="en-US" altLang="zh-CN" sz="2000">
              <a:solidFill>
                <a:schemeClr val="tx2"/>
              </a:solidFill>
            </a:endParaRPr>
          </a:p>
          <a:p>
            <a:pPr algn="l"/>
            <a:r>
              <a:rPr lang="en-US" altLang="zh-CN" sz="2000">
                <a:solidFill>
                  <a:schemeClr val="tx2"/>
                </a:solidFill>
              </a:rPr>
              <a:t>      </a:t>
            </a:r>
            <a:r>
              <a:rPr lang="zh-CN" altLang="en-US" sz="2000">
                <a:solidFill>
                  <a:schemeClr val="tx2"/>
                </a:solidFill>
              </a:rPr>
              <a:t>类型 名字</a:t>
            </a:r>
            <a:r>
              <a:rPr lang="en-US" altLang="zh-CN" sz="2000">
                <a:solidFill>
                  <a:schemeClr val="tx2"/>
                </a:solidFill>
              </a:rPr>
              <a:t>; </a:t>
            </a:r>
            <a:endParaRPr lang="en-US" altLang="zh-CN" sz="2000">
              <a:solidFill>
                <a:schemeClr val="tx2"/>
              </a:solidFill>
            </a:endParaRPr>
          </a:p>
          <a:p>
            <a:pPr algn="l"/>
            <a:r>
              <a:rPr lang="en-US" altLang="zh-CN" sz="2000">
                <a:solidFill>
                  <a:schemeClr val="tx2"/>
                </a:solidFill>
              </a:rPr>
              <a:t>       // </a:t>
            </a:r>
            <a:r>
              <a:rPr lang="zh-CN" altLang="en-US" sz="2000">
                <a:solidFill>
                  <a:schemeClr val="tx2"/>
                </a:solidFill>
              </a:rPr>
              <a:t>尽量不要使用</a:t>
            </a:r>
            <a:r>
              <a:rPr lang="en-US" altLang="zh-CN" sz="2000">
                <a:solidFill>
                  <a:schemeClr val="tx2"/>
                </a:solidFill>
              </a:rPr>
              <a:t>;</a:t>
            </a:r>
            <a:endParaRPr lang="en-US" altLang="zh-CN" sz="2000">
              <a:solidFill>
                <a:schemeClr val="tx2"/>
              </a:solidFill>
            </a:endParaRPr>
          </a:p>
          <a:p>
            <a:pPr algn="l"/>
            <a:r>
              <a:rPr lang="en-US" altLang="zh-CN" sz="2000">
                <a:solidFill>
                  <a:schemeClr val="tx2"/>
                </a:solidFill>
              </a:rPr>
              <a:t>       </a:t>
            </a:r>
            <a:r>
              <a:rPr lang="zh-CN" altLang="en-US" sz="2000">
                <a:solidFill>
                  <a:schemeClr val="tx2"/>
                </a:solidFill>
              </a:rPr>
              <a:t>返回值 函数名称</a:t>
            </a:r>
            <a:r>
              <a:rPr lang="en-US" altLang="zh-CN" sz="2000">
                <a:solidFill>
                  <a:schemeClr val="tx2"/>
                </a:solidFill>
              </a:rPr>
              <a:t>(</a:t>
            </a:r>
            <a:r>
              <a:rPr lang="zh-CN" altLang="en-US" sz="2000">
                <a:solidFill>
                  <a:schemeClr val="tx2"/>
                </a:solidFill>
              </a:rPr>
              <a:t>参数</a:t>
            </a:r>
            <a:r>
              <a:rPr lang="en-US" altLang="zh-CN" sz="2000">
                <a:solidFill>
                  <a:schemeClr val="tx2"/>
                </a:solidFill>
              </a:rPr>
              <a:t>) { // </a:t>
            </a:r>
            <a:r>
              <a:rPr lang="zh-CN" altLang="en-US" sz="2000">
                <a:solidFill>
                  <a:schemeClr val="tx2"/>
                </a:solidFill>
              </a:rPr>
              <a:t>如果成员函数里面使用，数据成员，该成员定义在函数</a:t>
            </a:r>
            <a:r>
              <a:rPr lang="zh-CN" altLang="en-US" sz="2000">
                <a:solidFill>
                  <a:schemeClr val="tx2"/>
                </a:solidFill>
              </a:rPr>
              <a:t>前</a:t>
            </a:r>
            <a:r>
              <a:rPr lang="en-US" altLang="zh-CN" sz="2000">
                <a:solidFill>
                  <a:schemeClr val="tx2"/>
                </a:solidFill>
              </a:rPr>
              <a:t>;</a:t>
            </a:r>
            <a:endParaRPr lang="en-US" altLang="zh-CN" sz="2000">
              <a:solidFill>
                <a:schemeClr val="tx2"/>
              </a:solidFill>
            </a:endParaRPr>
          </a:p>
          <a:p>
            <a:pPr algn="l"/>
            <a:r>
              <a:rPr lang="en-US" altLang="zh-CN" sz="2000">
                <a:solidFill>
                  <a:schemeClr val="tx2"/>
                </a:solidFill>
              </a:rPr>
              <a:t>       }</a:t>
            </a:r>
            <a:endParaRPr lang="en-US" altLang="zh-CN" sz="2000">
              <a:solidFill>
                <a:schemeClr val="tx2"/>
              </a:solidFill>
            </a:endParaRPr>
          </a:p>
          <a:p>
            <a:pPr algn="l"/>
            <a:r>
              <a:rPr lang="en-US" altLang="zh-CN" sz="2000">
                <a:solidFill>
                  <a:schemeClr val="tx2"/>
                </a:solidFill>
              </a:rPr>
              <a:t>};</a:t>
            </a:r>
            <a:endParaRPr lang="en-US" altLang="zh-CN" sz="2000">
              <a:solidFill>
                <a:schemeClr val="tx2"/>
              </a:solidFill>
            </a:endParaRPr>
          </a:p>
          <a:p>
            <a:pPr algn="l"/>
            <a:endParaRPr lang="en-US" altLang="zh-CN" sz="2000">
              <a:solidFill>
                <a:schemeClr val="tx2"/>
              </a:solidFill>
              <a:sym typeface="+mn-ea"/>
            </a:endParaRPr>
          </a:p>
          <a:p>
            <a:pPr algn="l"/>
            <a:r>
              <a:rPr lang="en-US" altLang="zh-CN" sz="2000">
                <a:solidFill>
                  <a:schemeClr val="tx2"/>
                </a:solidFill>
                <a:sym typeface="+mn-ea"/>
              </a:rPr>
              <a:t>2:</a:t>
            </a:r>
            <a:r>
              <a:rPr lang="zh-CN" altLang="en-US" sz="2000">
                <a:solidFill>
                  <a:schemeClr val="tx2"/>
                </a:solidFill>
                <a:sym typeface="+mn-ea"/>
              </a:rPr>
              <a:t>输入语义与输出语义</a:t>
            </a:r>
            <a:r>
              <a:rPr lang="en-US" altLang="zh-CN" sz="2000">
                <a:solidFill>
                  <a:schemeClr val="tx2"/>
                </a:solidFill>
                <a:sym typeface="+mn-ea"/>
              </a:rPr>
              <a:t>:</a:t>
            </a:r>
            <a:endParaRPr lang="en-US" altLang="zh-CN" sz="2000">
              <a:solidFill>
                <a:schemeClr val="tx2"/>
              </a:solidFill>
              <a:sym typeface="+mn-ea"/>
            </a:endParaRPr>
          </a:p>
          <a:p>
            <a:pPr algn="l"/>
            <a:r>
              <a:rPr lang="en-US" altLang="zh-CN" sz="2000">
                <a:solidFill>
                  <a:schemeClr val="tx2"/>
                </a:solidFill>
                <a:sym typeface="+mn-ea"/>
              </a:rPr>
              <a:t>    </a:t>
            </a:r>
            <a:r>
              <a:rPr lang="zh-CN" altLang="en-US" sz="2000">
                <a:solidFill>
                  <a:schemeClr val="tx2"/>
                </a:solidFill>
                <a:sym typeface="+mn-ea"/>
              </a:rPr>
              <a:t>语义</a:t>
            </a:r>
            <a:r>
              <a:rPr lang="en-US" altLang="zh-CN" sz="2000">
                <a:solidFill>
                  <a:schemeClr val="tx2"/>
                </a:solidFill>
                <a:sym typeface="+mn-ea"/>
              </a:rPr>
              <a:t>: 一个阶段处理数据，然后传输给下一个阶段，那么每个阶段之间的接口,</a:t>
            </a:r>
            <a:r>
              <a:rPr lang="zh-CN" altLang="en-US" sz="2000">
                <a:solidFill>
                  <a:schemeClr val="tx2"/>
                </a:solidFill>
                <a:sym typeface="+mn-ea"/>
              </a:rPr>
              <a:t> 例如：顶点处理器的输入数据是处于模型空间的顶点数据（位置、法向量），输出的是投影坐标和光照颜色；片段处理器要将光照颜色做为输入</a:t>
            </a:r>
            <a:r>
              <a:rPr lang="en-US" altLang="zh-CN" sz="2000">
                <a:solidFill>
                  <a:schemeClr val="tx2"/>
                </a:solidFill>
                <a:sym typeface="+mn-ea"/>
              </a:rPr>
              <a:t>;C/C++</a:t>
            </a:r>
            <a:r>
              <a:rPr lang="zh-CN" altLang="en-US" sz="2000">
                <a:solidFill>
                  <a:schemeClr val="tx2"/>
                </a:solidFill>
                <a:sym typeface="+mn-ea"/>
              </a:rPr>
              <a:t>用指针，而</a:t>
            </a:r>
            <a:r>
              <a:rPr lang="en-US" altLang="zh-CN" sz="2000">
                <a:solidFill>
                  <a:schemeClr val="tx2"/>
                </a:solidFill>
                <a:sym typeface="+mn-ea"/>
              </a:rPr>
              <a:t>Cg</a:t>
            </a:r>
            <a:r>
              <a:rPr lang="zh-CN" altLang="en-US" sz="2000">
                <a:solidFill>
                  <a:schemeClr val="tx2"/>
                </a:solidFill>
                <a:sym typeface="+mn-ea"/>
              </a:rPr>
              <a:t>通过语义绑定的形式</a:t>
            </a:r>
            <a:r>
              <a:rPr lang="en-US" altLang="zh-CN" sz="2000">
                <a:solidFill>
                  <a:schemeClr val="tx2"/>
                </a:solidFill>
                <a:sym typeface="+mn-ea"/>
              </a:rPr>
              <a:t>;</a:t>
            </a:r>
            <a:endParaRPr lang="en-US" altLang="zh-CN" sz="2000">
              <a:solidFill>
                <a:schemeClr val="tx2"/>
              </a:solidFill>
              <a:sym typeface="+mn-ea"/>
            </a:endParaRPr>
          </a:p>
          <a:p>
            <a:pPr algn="l"/>
            <a:r>
              <a:rPr lang="en-US" altLang="zh-CN" sz="2000">
                <a:solidFill>
                  <a:schemeClr val="tx2"/>
                </a:solidFill>
                <a:sym typeface="+mn-ea"/>
              </a:rPr>
              <a:t>    </a:t>
            </a:r>
            <a:r>
              <a:rPr lang="zh-CN" altLang="en-US" sz="2000">
                <a:solidFill>
                  <a:schemeClr val="tx2"/>
                </a:solidFill>
                <a:sym typeface="+mn-ea"/>
              </a:rPr>
              <a:t>输入语义</a:t>
            </a:r>
            <a:r>
              <a:rPr lang="en-US" altLang="zh-CN" sz="2000">
                <a:solidFill>
                  <a:schemeClr val="tx2"/>
                </a:solidFill>
                <a:sym typeface="+mn-ea"/>
              </a:rPr>
              <a:t>: </a:t>
            </a:r>
            <a:r>
              <a:rPr lang="zh-CN" altLang="en-US" sz="2000">
                <a:solidFill>
                  <a:schemeClr val="tx2"/>
                </a:solidFill>
                <a:sym typeface="+mn-ea"/>
              </a:rPr>
              <a:t>绑定接收参数</a:t>
            </a:r>
            <a:r>
              <a:rPr lang="en-US" altLang="zh-CN" sz="2000">
                <a:solidFill>
                  <a:schemeClr val="tx2"/>
                </a:solidFill>
                <a:sym typeface="+mn-ea"/>
              </a:rPr>
              <a:t>,</a:t>
            </a:r>
            <a:r>
              <a:rPr lang="zh-CN" altLang="en-US" sz="2000">
                <a:solidFill>
                  <a:schemeClr val="tx2"/>
                </a:solidFill>
                <a:sym typeface="+mn-ea"/>
              </a:rPr>
              <a:t>从上一个流水线获得参数</a:t>
            </a:r>
            <a:r>
              <a:rPr lang="en-US" altLang="zh-CN" sz="2000">
                <a:solidFill>
                  <a:schemeClr val="tx2"/>
                </a:solidFill>
                <a:sym typeface="+mn-ea"/>
              </a:rPr>
              <a:t>;</a:t>
            </a:r>
            <a:endParaRPr lang="en-US" altLang="zh-CN" sz="2000">
              <a:solidFill>
                <a:schemeClr val="tx2"/>
              </a:solidFill>
              <a:sym typeface="+mn-ea"/>
            </a:endParaRPr>
          </a:p>
          <a:p>
            <a:pPr algn="l"/>
            <a:r>
              <a:rPr lang="en-US" altLang="zh-CN" sz="2000">
                <a:solidFill>
                  <a:schemeClr val="tx2"/>
                </a:solidFill>
                <a:sym typeface="+mn-ea"/>
              </a:rPr>
              <a:t>    </a:t>
            </a:r>
            <a:r>
              <a:rPr lang="zh-CN" altLang="en-US" sz="2000">
                <a:solidFill>
                  <a:schemeClr val="tx2"/>
                </a:solidFill>
                <a:sym typeface="+mn-ea"/>
              </a:rPr>
              <a:t>输出语义</a:t>
            </a:r>
            <a:r>
              <a:rPr lang="en-US" altLang="zh-CN" sz="2000">
                <a:solidFill>
                  <a:schemeClr val="tx2"/>
                </a:solidFill>
                <a:sym typeface="+mn-ea"/>
              </a:rPr>
              <a:t>: </a:t>
            </a:r>
            <a:r>
              <a:rPr lang="zh-CN" altLang="en-US" sz="2000">
                <a:solidFill>
                  <a:schemeClr val="tx2"/>
                </a:solidFill>
                <a:sym typeface="+mn-ea"/>
              </a:rPr>
              <a:t>绑定输出参数到下一个流水线模块</a:t>
            </a:r>
            <a:r>
              <a:rPr lang="en-US" altLang="zh-CN" sz="2000">
                <a:solidFill>
                  <a:schemeClr val="tx2"/>
                </a:solidFill>
                <a:sym typeface="+mn-ea"/>
              </a:rPr>
              <a:t>;</a:t>
            </a:r>
            <a:endParaRPr lang="en-US" altLang="zh-CN" sz="2000">
              <a:solidFill>
                <a:schemeClr val="tx2"/>
              </a:solidFill>
              <a:sym typeface="+mn-ea"/>
            </a:endParaRPr>
          </a:p>
          <a:p>
            <a:pPr algn="l"/>
            <a:r>
              <a:rPr lang="en-US" altLang="zh-CN" sz="2000">
                <a:solidFill>
                  <a:schemeClr val="tx2"/>
                </a:solidFill>
                <a:sym typeface="+mn-ea"/>
              </a:rPr>
              <a:t>    </a:t>
            </a:r>
            <a:r>
              <a:rPr lang="zh-CN" altLang="en-US" sz="2000">
                <a:solidFill>
                  <a:schemeClr val="tx2"/>
                </a:solidFill>
                <a:sym typeface="+mn-ea"/>
              </a:rPr>
              <a:t>语义</a:t>
            </a:r>
            <a:r>
              <a:rPr lang="en-US" altLang="zh-CN" sz="2000">
                <a:solidFill>
                  <a:schemeClr val="tx2"/>
                </a:solidFill>
                <a:sym typeface="+mn-ea"/>
              </a:rPr>
              <a:t>: </a:t>
            </a:r>
            <a:r>
              <a:rPr lang="zh-CN" altLang="en-US" sz="2000">
                <a:solidFill>
                  <a:schemeClr val="tx2"/>
                </a:solidFill>
                <a:sym typeface="+mn-ea"/>
              </a:rPr>
              <a:t>入口函数上有意义</a:t>
            </a:r>
            <a:r>
              <a:rPr lang="en-US" altLang="zh-CN" sz="2000">
                <a:solidFill>
                  <a:schemeClr val="tx2"/>
                </a:solidFill>
                <a:sym typeface="+mn-ea"/>
              </a:rPr>
              <a:t>(</a:t>
            </a:r>
            <a:r>
              <a:rPr lang="zh-CN" altLang="en-US" sz="2000">
                <a:solidFill>
                  <a:schemeClr val="tx2"/>
                </a:solidFill>
                <a:sym typeface="+mn-ea"/>
              </a:rPr>
              <a:t>顶点着色入口</a:t>
            </a:r>
            <a:r>
              <a:rPr lang="en-US" altLang="zh-CN" sz="2000">
                <a:solidFill>
                  <a:schemeClr val="tx2"/>
                </a:solidFill>
                <a:sym typeface="+mn-ea"/>
              </a:rPr>
              <a:t>,</a:t>
            </a:r>
            <a:r>
              <a:rPr lang="zh-CN" altLang="en-US" sz="2000">
                <a:solidFill>
                  <a:schemeClr val="tx2"/>
                </a:solidFill>
                <a:sym typeface="+mn-ea"/>
              </a:rPr>
              <a:t>像素着色入口</a:t>
            </a:r>
            <a:r>
              <a:rPr lang="en-US" altLang="zh-CN" sz="2000">
                <a:solidFill>
                  <a:schemeClr val="tx2"/>
                </a:solidFill>
                <a:sym typeface="+mn-ea"/>
              </a:rPr>
              <a:t>)</a:t>
            </a:r>
            <a:r>
              <a:rPr lang="zh-CN" altLang="en-US" sz="2000">
                <a:solidFill>
                  <a:schemeClr val="tx2"/>
                </a:solidFill>
                <a:sym typeface="+mn-ea"/>
              </a:rPr>
              <a:t>，普通的函数无意义</a:t>
            </a:r>
            <a:r>
              <a:rPr lang="en-US" altLang="zh-CN" sz="2000">
                <a:solidFill>
                  <a:schemeClr val="tx2"/>
                </a:solidFill>
                <a:sym typeface="+mn-ea"/>
              </a:rPr>
              <a:t>;</a:t>
            </a:r>
            <a:endParaRPr lang="en-US" altLang="zh-CN" sz="2000">
              <a:solidFill>
                <a:schemeClr val="tx2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对象 3"/>
          <p:cNvGraphicFramePr/>
          <p:nvPr/>
        </p:nvGraphicFramePr>
        <p:xfrm>
          <a:off x="10917555" y="8255"/>
          <a:ext cx="1248410" cy="1254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10229215" imgH="10229215" progId="Paint.Picture">
                  <p:embed/>
                </p:oleObj>
              </mc:Choice>
              <mc:Fallback>
                <p:oleObj name="" r:id="rId1" imgW="10229215" imgH="10229215" progId="Paint.Picture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2"/>
                    </p:blipFill>
                    <p:spPr>
                      <a:xfrm>
                        <a:off x="10917555" y="8255"/>
                        <a:ext cx="1248410" cy="1254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/>
          <p:cNvSpPr/>
          <p:nvPr/>
        </p:nvSpPr>
        <p:spPr>
          <a:xfrm>
            <a:off x="3249297" y="64135"/>
            <a:ext cx="569214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7200" b="1"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常用语义修饰</a:t>
            </a:r>
            <a:endParaRPr lang="zh-CN" altLang="en-US" sz="7200" b="1">
              <a:solidFill>
                <a:schemeClr val="tx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924935" y="6356350"/>
            <a:ext cx="4114800" cy="365125"/>
          </a:xfrm>
        </p:spPr>
        <p:txBody>
          <a:bodyPr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805180" y="1262380"/>
            <a:ext cx="10332720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000">
                <a:solidFill>
                  <a:schemeClr val="tx2"/>
                </a:solidFill>
              </a:rPr>
              <a:t>1:POSITION : </a:t>
            </a:r>
            <a:r>
              <a:rPr lang="zh-CN" altLang="en-US" sz="2000">
                <a:solidFill>
                  <a:schemeClr val="tx2"/>
                </a:solidFill>
              </a:rPr>
              <a:t>位置</a:t>
            </a:r>
            <a:endParaRPr lang="zh-CN" altLang="en-US" sz="2000">
              <a:solidFill>
                <a:schemeClr val="tx2"/>
              </a:solidFill>
            </a:endParaRPr>
          </a:p>
          <a:p>
            <a:pPr algn="l"/>
            <a:r>
              <a:rPr lang="en-US" altLang="zh-CN" sz="2000">
                <a:solidFill>
                  <a:schemeClr val="tx2"/>
                </a:solidFill>
              </a:rPr>
              <a:t>2:TANGENT : </a:t>
            </a:r>
            <a:r>
              <a:rPr lang="zh-CN" altLang="en-US" sz="2000">
                <a:solidFill>
                  <a:schemeClr val="tx2"/>
                </a:solidFill>
              </a:rPr>
              <a:t>切线</a:t>
            </a:r>
            <a:endParaRPr lang="zh-CN" altLang="en-US" sz="2000">
              <a:solidFill>
                <a:schemeClr val="tx2"/>
              </a:solidFill>
            </a:endParaRPr>
          </a:p>
          <a:p>
            <a:pPr algn="l"/>
            <a:r>
              <a:rPr lang="en-US" altLang="zh-CN" sz="2000">
                <a:solidFill>
                  <a:schemeClr val="tx2"/>
                </a:solidFill>
              </a:rPr>
              <a:t>3: NORMAL: </a:t>
            </a:r>
            <a:r>
              <a:rPr lang="zh-CN" altLang="en-US" sz="2000">
                <a:solidFill>
                  <a:schemeClr val="tx2"/>
                </a:solidFill>
              </a:rPr>
              <a:t>法线</a:t>
            </a:r>
            <a:endParaRPr lang="zh-CN" altLang="en-US" sz="2000">
              <a:solidFill>
                <a:schemeClr val="tx2"/>
              </a:solidFill>
            </a:endParaRPr>
          </a:p>
          <a:p>
            <a:pPr algn="l"/>
            <a:r>
              <a:rPr lang="en-US" altLang="zh-CN" sz="2000">
                <a:solidFill>
                  <a:schemeClr val="tx2"/>
                </a:solidFill>
              </a:rPr>
              <a:t>4: TEXCOORD0: </a:t>
            </a:r>
            <a:r>
              <a:rPr lang="zh-CN" altLang="en-US" sz="2000">
                <a:solidFill>
                  <a:schemeClr val="tx2"/>
                </a:solidFill>
              </a:rPr>
              <a:t>第一套纹理</a:t>
            </a:r>
            <a:endParaRPr lang="zh-CN" altLang="en-US" sz="2000">
              <a:solidFill>
                <a:schemeClr val="tx2"/>
              </a:solidFill>
            </a:endParaRPr>
          </a:p>
          <a:p>
            <a:pPr algn="l"/>
            <a:r>
              <a:rPr lang="en-US" altLang="zh-CN" sz="2000">
                <a:solidFill>
                  <a:schemeClr val="tx2"/>
                </a:solidFill>
              </a:rPr>
              <a:t>5: TEXCOORD1: </a:t>
            </a:r>
            <a:r>
              <a:rPr lang="zh-CN" altLang="en-US" sz="2000">
                <a:solidFill>
                  <a:schemeClr val="tx2"/>
                </a:solidFill>
              </a:rPr>
              <a:t>第二套纹理</a:t>
            </a:r>
            <a:endParaRPr lang="zh-CN" altLang="en-US" sz="2000">
              <a:solidFill>
                <a:schemeClr val="tx2"/>
              </a:solidFill>
            </a:endParaRPr>
          </a:p>
          <a:p>
            <a:pPr algn="l"/>
            <a:r>
              <a:rPr lang="en-US" altLang="zh-CN" sz="2000">
                <a:solidFill>
                  <a:schemeClr val="tx2"/>
                </a:solidFill>
              </a:rPr>
              <a:t>6: TEXCOORD2: </a:t>
            </a:r>
            <a:r>
              <a:rPr lang="zh-CN" altLang="en-US" sz="2000">
                <a:solidFill>
                  <a:schemeClr val="tx2"/>
                </a:solidFill>
              </a:rPr>
              <a:t>第三套纹理</a:t>
            </a:r>
            <a:endParaRPr lang="zh-CN" altLang="en-US" sz="2000">
              <a:solidFill>
                <a:schemeClr val="tx2"/>
              </a:solidFill>
            </a:endParaRPr>
          </a:p>
          <a:p>
            <a:pPr algn="l"/>
            <a:r>
              <a:rPr lang="en-US" altLang="zh-CN" sz="2000">
                <a:solidFill>
                  <a:schemeClr val="tx2"/>
                </a:solidFill>
              </a:rPr>
              <a:t>7: TEXCOORD3: </a:t>
            </a:r>
            <a:r>
              <a:rPr lang="zh-CN" altLang="en-US" sz="2000">
                <a:solidFill>
                  <a:schemeClr val="tx2"/>
                </a:solidFill>
              </a:rPr>
              <a:t>第四套纹理</a:t>
            </a:r>
            <a:endParaRPr lang="zh-CN" altLang="en-US" sz="2000">
              <a:solidFill>
                <a:schemeClr val="tx2"/>
              </a:solidFill>
            </a:endParaRPr>
          </a:p>
          <a:p>
            <a:pPr algn="l"/>
            <a:r>
              <a:rPr lang="en-US" altLang="zh-CN" sz="2000">
                <a:solidFill>
                  <a:schemeClr val="tx2"/>
                </a:solidFill>
              </a:rPr>
              <a:t>8: COLOR: </a:t>
            </a:r>
            <a:r>
              <a:rPr lang="zh-CN" altLang="en-US" sz="2000">
                <a:solidFill>
                  <a:schemeClr val="tx2"/>
                </a:solidFill>
              </a:rPr>
              <a:t>颜色</a:t>
            </a:r>
            <a:endParaRPr lang="zh-CN" altLang="en-US" sz="200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对象 3"/>
          <p:cNvGraphicFramePr/>
          <p:nvPr/>
        </p:nvGraphicFramePr>
        <p:xfrm>
          <a:off x="10917555" y="8255"/>
          <a:ext cx="1248410" cy="1254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10229215" imgH="10229215" progId="Paint.Picture">
                  <p:embed/>
                </p:oleObj>
              </mc:Choice>
              <mc:Fallback>
                <p:oleObj name="" r:id="rId1" imgW="10229215" imgH="10229215" progId="Paint.Picture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2"/>
                    </p:blipFill>
                    <p:spPr>
                      <a:xfrm>
                        <a:off x="10917555" y="8255"/>
                        <a:ext cx="1248410" cy="1254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/>
          <p:cNvSpPr/>
          <p:nvPr/>
        </p:nvSpPr>
        <p:spPr>
          <a:xfrm>
            <a:off x="3249297" y="64135"/>
            <a:ext cx="569214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7200" b="1"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标准内置函数</a:t>
            </a:r>
            <a:endParaRPr lang="zh-CN" altLang="en-US" sz="7200" b="1">
              <a:solidFill>
                <a:schemeClr val="tx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924935" y="6356350"/>
            <a:ext cx="4114800" cy="365125"/>
          </a:xfrm>
        </p:spPr>
        <p:txBody>
          <a:bodyPr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805180" y="1262380"/>
            <a:ext cx="10332720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>
                <a:solidFill>
                  <a:schemeClr val="tx2"/>
                </a:solidFill>
              </a:rPr>
              <a:t>1:abs(num)</a:t>
            </a:r>
            <a:r>
              <a:rPr lang="zh-CN" altLang="en-US">
                <a:solidFill>
                  <a:schemeClr val="tx2"/>
                </a:solidFill>
              </a:rPr>
              <a:t>绝对值</a:t>
            </a:r>
            <a:r>
              <a:rPr lang="en-US" altLang="zh-CN">
                <a:solidFill>
                  <a:schemeClr val="tx2"/>
                </a:solidFill>
              </a:rPr>
              <a:t>;</a:t>
            </a:r>
            <a:endParaRPr lang="en-US" altLang="zh-CN">
              <a:solidFill>
                <a:schemeClr val="tx2"/>
              </a:solidFill>
            </a:endParaRPr>
          </a:p>
          <a:p>
            <a:pPr algn="l"/>
            <a:r>
              <a:rPr lang="en-US" altLang="zh-CN">
                <a:solidFill>
                  <a:schemeClr val="tx2"/>
                </a:solidFill>
              </a:rPr>
              <a:t>2: </a:t>
            </a:r>
            <a:r>
              <a:rPr lang="zh-CN" altLang="en-US">
                <a:solidFill>
                  <a:schemeClr val="tx2"/>
                </a:solidFill>
              </a:rPr>
              <a:t>三角函数</a:t>
            </a:r>
            <a:r>
              <a:rPr lang="en-US" altLang="zh-CN">
                <a:solidFill>
                  <a:schemeClr val="tx2"/>
                </a:solidFill>
              </a:rPr>
              <a:t>;</a:t>
            </a:r>
            <a:endParaRPr lang="en-US" altLang="zh-CN">
              <a:solidFill>
                <a:schemeClr val="tx2"/>
              </a:solidFill>
            </a:endParaRPr>
          </a:p>
          <a:p>
            <a:pPr algn="l"/>
            <a:r>
              <a:rPr lang="en-US" altLang="zh-CN">
                <a:solidFill>
                  <a:schemeClr val="tx2"/>
                </a:solidFill>
              </a:rPr>
              <a:t>3: cross(a, b) </a:t>
            </a:r>
            <a:r>
              <a:rPr lang="zh-CN" altLang="en-US">
                <a:solidFill>
                  <a:schemeClr val="tx2"/>
                </a:solidFill>
              </a:rPr>
              <a:t>两个向量的叉积</a:t>
            </a:r>
            <a:r>
              <a:rPr lang="en-US" altLang="zh-CN">
                <a:solidFill>
                  <a:schemeClr val="tx2"/>
                </a:solidFill>
              </a:rPr>
              <a:t>;</a:t>
            </a:r>
            <a:endParaRPr lang="en-US" altLang="zh-CN">
              <a:solidFill>
                <a:schemeClr val="tx2"/>
              </a:solidFill>
            </a:endParaRPr>
          </a:p>
          <a:p>
            <a:pPr algn="l"/>
            <a:r>
              <a:rPr lang="en-US" altLang="zh-CN">
                <a:solidFill>
                  <a:schemeClr val="tx2"/>
                </a:solidFill>
              </a:rPr>
              <a:t>4: determinant(M)</a:t>
            </a:r>
            <a:r>
              <a:rPr lang="zh-CN" altLang="en-US">
                <a:solidFill>
                  <a:schemeClr val="tx2"/>
                </a:solidFill>
              </a:rPr>
              <a:t>矩阵的行列式</a:t>
            </a:r>
            <a:r>
              <a:rPr lang="en-US" altLang="zh-CN">
                <a:solidFill>
                  <a:schemeClr val="tx2"/>
                </a:solidFill>
              </a:rPr>
              <a:t>;</a:t>
            </a:r>
            <a:endParaRPr lang="en-US" altLang="zh-CN">
              <a:solidFill>
                <a:schemeClr val="tx2"/>
              </a:solidFill>
            </a:endParaRPr>
          </a:p>
          <a:p>
            <a:pPr algn="l"/>
            <a:r>
              <a:rPr lang="en-US" altLang="zh-CN">
                <a:solidFill>
                  <a:schemeClr val="tx2"/>
                </a:solidFill>
              </a:rPr>
              <a:t>5: dot(a, b) </a:t>
            </a:r>
            <a:r>
              <a:rPr lang="zh-CN" altLang="en-US">
                <a:solidFill>
                  <a:schemeClr val="tx2"/>
                </a:solidFill>
              </a:rPr>
              <a:t>两个向量的点</a:t>
            </a:r>
            <a:r>
              <a:rPr lang="zh-CN" altLang="en-US">
                <a:solidFill>
                  <a:schemeClr val="tx2"/>
                </a:solidFill>
                <a:sym typeface="+mn-ea"/>
              </a:rPr>
              <a:t>积</a:t>
            </a:r>
            <a:r>
              <a:rPr lang="en-US" altLang="zh-CN">
                <a:solidFill>
                  <a:schemeClr val="tx2"/>
                </a:solidFill>
                <a:sym typeface="+mn-ea"/>
              </a:rPr>
              <a:t>;</a:t>
            </a:r>
            <a:endParaRPr lang="en-US" altLang="zh-CN">
              <a:solidFill>
                <a:schemeClr val="tx2"/>
              </a:solidFill>
              <a:sym typeface="+mn-ea"/>
            </a:endParaRPr>
          </a:p>
          <a:p>
            <a:pPr algn="l"/>
            <a:r>
              <a:rPr lang="en-US" altLang="zh-CN">
                <a:solidFill>
                  <a:schemeClr val="tx2"/>
                </a:solidFill>
                <a:sym typeface="+mn-ea"/>
              </a:rPr>
              <a:t>6: floor(x)</a:t>
            </a:r>
            <a:r>
              <a:rPr lang="zh-CN" altLang="en-US">
                <a:solidFill>
                  <a:schemeClr val="tx2"/>
                </a:solidFill>
                <a:sym typeface="+mn-ea"/>
              </a:rPr>
              <a:t>向下取整</a:t>
            </a:r>
            <a:r>
              <a:rPr lang="en-US" altLang="zh-CN">
                <a:solidFill>
                  <a:schemeClr val="tx2"/>
                </a:solidFill>
                <a:sym typeface="+mn-ea"/>
              </a:rPr>
              <a:t>;</a:t>
            </a:r>
            <a:endParaRPr lang="en-US" altLang="zh-CN">
              <a:solidFill>
                <a:schemeClr val="tx2"/>
              </a:solidFill>
              <a:sym typeface="+mn-ea"/>
            </a:endParaRPr>
          </a:p>
          <a:p>
            <a:pPr algn="l"/>
            <a:r>
              <a:rPr lang="en-US" altLang="zh-CN">
                <a:solidFill>
                  <a:schemeClr val="tx2"/>
                </a:solidFill>
                <a:sym typeface="+mn-ea"/>
              </a:rPr>
              <a:t>7: lerp(a, b, f), </a:t>
            </a:r>
            <a:r>
              <a:rPr lang="zh-CN" altLang="en-US">
                <a:solidFill>
                  <a:schemeClr val="tx2"/>
                </a:solidFill>
                <a:sym typeface="+mn-ea"/>
              </a:rPr>
              <a:t>在</a:t>
            </a:r>
            <a:r>
              <a:rPr lang="en-US" altLang="zh-CN">
                <a:solidFill>
                  <a:schemeClr val="tx2"/>
                </a:solidFill>
                <a:sym typeface="+mn-ea"/>
              </a:rPr>
              <a:t>a, b</a:t>
            </a:r>
            <a:r>
              <a:rPr lang="zh-CN" altLang="en-US">
                <a:solidFill>
                  <a:schemeClr val="tx2"/>
                </a:solidFill>
                <a:sym typeface="+mn-ea"/>
              </a:rPr>
              <a:t>之间线性插值</a:t>
            </a:r>
            <a:r>
              <a:rPr lang="en-US" altLang="zh-CN">
                <a:solidFill>
                  <a:schemeClr val="tx2"/>
                </a:solidFill>
                <a:sym typeface="+mn-ea"/>
              </a:rPr>
              <a:t>;</a:t>
            </a:r>
            <a:endParaRPr lang="en-US" altLang="zh-CN">
              <a:solidFill>
                <a:schemeClr val="tx2"/>
              </a:solidFill>
              <a:sym typeface="+mn-ea"/>
            </a:endParaRPr>
          </a:p>
          <a:p>
            <a:pPr algn="l"/>
            <a:r>
              <a:rPr lang="en-US" altLang="zh-CN">
                <a:solidFill>
                  <a:schemeClr val="tx2"/>
                </a:solidFill>
                <a:sym typeface="+mn-ea"/>
              </a:rPr>
              <a:t>8: log2(x) </a:t>
            </a:r>
            <a:r>
              <a:rPr lang="zh-CN" altLang="en-US">
                <a:solidFill>
                  <a:schemeClr val="tx2"/>
                </a:solidFill>
                <a:sym typeface="+mn-ea"/>
              </a:rPr>
              <a:t>基于</a:t>
            </a:r>
            <a:r>
              <a:rPr lang="en-US" altLang="zh-CN">
                <a:solidFill>
                  <a:schemeClr val="tx2"/>
                </a:solidFill>
                <a:sym typeface="+mn-ea"/>
              </a:rPr>
              <a:t>2</a:t>
            </a:r>
            <a:r>
              <a:rPr lang="zh-CN" altLang="en-US">
                <a:solidFill>
                  <a:schemeClr val="tx2"/>
                </a:solidFill>
                <a:sym typeface="+mn-ea"/>
              </a:rPr>
              <a:t>为底的</a:t>
            </a:r>
            <a:r>
              <a:rPr lang="en-US" altLang="zh-CN">
                <a:solidFill>
                  <a:schemeClr val="tx2"/>
                </a:solidFill>
                <a:sym typeface="+mn-ea"/>
              </a:rPr>
              <a:t>x</a:t>
            </a:r>
            <a:r>
              <a:rPr lang="zh-CN" altLang="en-US">
                <a:solidFill>
                  <a:schemeClr val="tx2"/>
                </a:solidFill>
                <a:sym typeface="+mn-ea"/>
              </a:rPr>
              <a:t>的对数</a:t>
            </a:r>
            <a:r>
              <a:rPr lang="en-US" altLang="zh-CN">
                <a:solidFill>
                  <a:schemeClr val="tx2"/>
                </a:solidFill>
                <a:sym typeface="+mn-ea"/>
              </a:rPr>
              <a:t>;</a:t>
            </a:r>
            <a:endParaRPr lang="en-US" altLang="zh-CN">
              <a:solidFill>
                <a:schemeClr val="tx2"/>
              </a:solidFill>
              <a:sym typeface="+mn-ea"/>
            </a:endParaRPr>
          </a:p>
          <a:p>
            <a:pPr algn="l"/>
            <a:r>
              <a:rPr lang="en-US" altLang="zh-CN">
                <a:solidFill>
                  <a:schemeClr val="tx2"/>
                </a:solidFill>
                <a:sym typeface="+mn-ea"/>
              </a:rPr>
              <a:t>9: mul(m, n): </a:t>
            </a:r>
            <a:r>
              <a:rPr lang="zh-CN" altLang="en-US">
                <a:solidFill>
                  <a:schemeClr val="tx2"/>
                </a:solidFill>
                <a:sym typeface="+mn-ea"/>
              </a:rPr>
              <a:t>矩阵</a:t>
            </a:r>
            <a:r>
              <a:rPr lang="en-US" altLang="zh-CN">
                <a:solidFill>
                  <a:schemeClr val="tx2"/>
                </a:solidFill>
                <a:sym typeface="+mn-ea"/>
              </a:rPr>
              <a:t>x</a:t>
            </a:r>
            <a:r>
              <a:rPr lang="zh-CN" altLang="en-US">
                <a:solidFill>
                  <a:schemeClr val="tx2"/>
                </a:solidFill>
                <a:sym typeface="+mn-ea"/>
              </a:rPr>
              <a:t>矩阵</a:t>
            </a:r>
            <a:r>
              <a:rPr lang="en-US" altLang="zh-CN">
                <a:solidFill>
                  <a:schemeClr val="tx2"/>
                </a:solidFill>
                <a:sym typeface="+mn-ea"/>
              </a:rPr>
              <a:t>, </a:t>
            </a:r>
            <a:r>
              <a:rPr lang="zh-CN" altLang="en-US">
                <a:solidFill>
                  <a:schemeClr val="tx2"/>
                </a:solidFill>
                <a:sym typeface="+mn-ea"/>
              </a:rPr>
              <a:t>矩阵</a:t>
            </a:r>
            <a:r>
              <a:rPr lang="en-US" altLang="zh-CN">
                <a:solidFill>
                  <a:schemeClr val="tx2"/>
                </a:solidFill>
                <a:sym typeface="+mn-ea"/>
              </a:rPr>
              <a:t>x</a:t>
            </a:r>
            <a:r>
              <a:rPr lang="zh-CN" altLang="en-US">
                <a:solidFill>
                  <a:schemeClr val="tx2"/>
                </a:solidFill>
                <a:sym typeface="+mn-ea"/>
              </a:rPr>
              <a:t>向量</a:t>
            </a:r>
            <a:r>
              <a:rPr lang="en-US" altLang="zh-CN">
                <a:solidFill>
                  <a:schemeClr val="tx2"/>
                </a:solidFill>
                <a:sym typeface="+mn-ea"/>
              </a:rPr>
              <a:t>, </a:t>
            </a:r>
            <a:r>
              <a:rPr lang="zh-CN" altLang="en-US">
                <a:solidFill>
                  <a:schemeClr val="tx2"/>
                </a:solidFill>
                <a:sym typeface="+mn-ea"/>
              </a:rPr>
              <a:t>向量</a:t>
            </a:r>
            <a:r>
              <a:rPr lang="en-US" altLang="zh-CN">
                <a:solidFill>
                  <a:schemeClr val="tx2"/>
                </a:solidFill>
                <a:sym typeface="+mn-ea"/>
              </a:rPr>
              <a:t>x</a:t>
            </a:r>
            <a:r>
              <a:rPr lang="zh-CN" altLang="en-US">
                <a:solidFill>
                  <a:schemeClr val="tx2"/>
                </a:solidFill>
                <a:sym typeface="+mn-ea"/>
              </a:rPr>
              <a:t>矩阵</a:t>
            </a:r>
            <a:r>
              <a:rPr lang="en-US" altLang="zh-CN">
                <a:solidFill>
                  <a:schemeClr val="tx2"/>
                </a:solidFill>
                <a:sym typeface="+mn-ea"/>
              </a:rPr>
              <a:t>;</a:t>
            </a:r>
            <a:endParaRPr lang="en-US" altLang="zh-CN">
              <a:solidFill>
                <a:schemeClr val="tx2"/>
              </a:solidFill>
              <a:sym typeface="+mn-ea"/>
            </a:endParaRPr>
          </a:p>
          <a:p>
            <a:pPr algn="l"/>
            <a:r>
              <a:rPr lang="en-US" altLang="zh-CN">
                <a:solidFill>
                  <a:schemeClr val="tx2"/>
                </a:solidFill>
                <a:sym typeface="+mn-ea"/>
              </a:rPr>
              <a:t>10: power(x, y) x</a:t>
            </a:r>
            <a:r>
              <a:rPr lang="zh-CN" altLang="en-US">
                <a:solidFill>
                  <a:schemeClr val="tx2"/>
                </a:solidFill>
                <a:sym typeface="+mn-ea"/>
              </a:rPr>
              <a:t>的</a:t>
            </a:r>
            <a:r>
              <a:rPr lang="en-US" altLang="zh-CN">
                <a:solidFill>
                  <a:schemeClr val="tx2"/>
                </a:solidFill>
                <a:sym typeface="+mn-ea"/>
              </a:rPr>
              <a:t>y</a:t>
            </a:r>
            <a:r>
              <a:rPr lang="zh-CN" altLang="en-US">
                <a:solidFill>
                  <a:schemeClr val="tx2"/>
                </a:solidFill>
                <a:sym typeface="+mn-ea"/>
              </a:rPr>
              <a:t>次方</a:t>
            </a:r>
            <a:r>
              <a:rPr lang="en-US" altLang="zh-CN">
                <a:solidFill>
                  <a:schemeClr val="tx2"/>
                </a:solidFill>
                <a:sym typeface="+mn-ea"/>
              </a:rPr>
              <a:t>;</a:t>
            </a:r>
            <a:endParaRPr lang="en-US" altLang="zh-CN">
              <a:solidFill>
                <a:schemeClr val="tx2"/>
              </a:solidFill>
              <a:sym typeface="+mn-ea"/>
            </a:endParaRPr>
          </a:p>
          <a:p>
            <a:pPr algn="l"/>
            <a:r>
              <a:rPr lang="en-US" altLang="zh-CN">
                <a:solidFill>
                  <a:schemeClr val="tx2"/>
                </a:solidFill>
                <a:sym typeface="+mn-ea"/>
              </a:rPr>
              <a:t>11: radians(x) </a:t>
            </a:r>
            <a:r>
              <a:rPr lang="zh-CN" altLang="en-US">
                <a:solidFill>
                  <a:schemeClr val="tx2"/>
                </a:solidFill>
                <a:sym typeface="+mn-ea"/>
              </a:rPr>
              <a:t>度转弧度</a:t>
            </a:r>
            <a:r>
              <a:rPr lang="en-US" altLang="zh-CN">
                <a:solidFill>
                  <a:schemeClr val="tx2"/>
                </a:solidFill>
                <a:sym typeface="+mn-ea"/>
              </a:rPr>
              <a:t>;</a:t>
            </a:r>
            <a:endParaRPr lang="en-US" altLang="zh-CN">
              <a:solidFill>
                <a:schemeClr val="tx2"/>
              </a:solidFill>
              <a:sym typeface="+mn-ea"/>
            </a:endParaRPr>
          </a:p>
          <a:p>
            <a:pPr algn="l"/>
            <a:r>
              <a:rPr lang="en-US" altLang="zh-CN">
                <a:solidFill>
                  <a:schemeClr val="tx2"/>
                </a:solidFill>
                <a:sym typeface="+mn-ea"/>
              </a:rPr>
              <a:t>12: reflect(v, n) v </a:t>
            </a:r>
            <a:r>
              <a:rPr lang="zh-CN" altLang="en-US">
                <a:solidFill>
                  <a:schemeClr val="tx2"/>
                </a:solidFill>
                <a:sym typeface="+mn-ea"/>
              </a:rPr>
              <a:t>关于法线</a:t>
            </a:r>
            <a:r>
              <a:rPr lang="en-US" altLang="zh-CN">
                <a:solidFill>
                  <a:schemeClr val="tx2"/>
                </a:solidFill>
                <a:sym typeface="+mn-ea"/>
              </a:rPr>
              <a:t>n</a:t>
            </a:r>
            <a:r>
              <a:rPr lang="zh-CN" altLang="en-US">
                <a:solidFill>
                  <a:schemeClr val="tx2"/>
                </a:solidFill>
                <a:sym typeface="+mn-ea"/>
              </a:rPr>
              <a:t>的反射向量</a:t>
            </a:r>
            <a:r>
              <a:rPr lang="en-US" altLang="zh-CN">
                <a:solidFill>
                  <a:schemeClr val="tx2"/>
                </a:solidFill>
                <a:sym typeface="+mn-ea"/>
              </a:rPr>
              <a:t>;</a:t>
            </a:r>
            <a:endParaRPr lang="en-US" altLang="zh-CN">
              <a:solidFill>
                <a:schemeClr val="tx2"/>
              </a:solidFill>
              <a:sym typeface="+mn-ea"/>
            </a:endParaRPr>
          </a:p>
          <a:p>
            <a:pPr algn="l"/>
            <a:r>
              <a:rPr lang="en-US" altLang="zh-CN">
                <a:solidFill>
                  <a:schemeClr val="tx2"/>
                </a:solidFill>
                <a:sym typeface="+mn-ea"/>
              </a:rPr>
              <a:t>13: round(x) </a:t>
            </a:r>
            <a:r>
              <a:rPr lang="zh-CN" altLang="en-US">
                <a:solidFill>
                  <a:schemeClr val="tx2"/>
                </a:solidFill>
                <a:sym typeface="+mn-ea"/>
              </a:rPr>
              <a:t>靠近取整</a:t>
            </a:r>
            <a:r>
              <a:rPr lang="en-US" altLang="zh-CN">
                <a:solidFill>
                  <a:schemeClr val="tx2"/>
                </a:solidFill>
                <a:sym typeface="+mn-ea"/>
              </a:rPr>
              <a:t>;</a:t>
            </a:r>
            <a:endParaRPr lang="en-US" altLang="zh-CN">
              <a:solidFill>
                <a:schemeClr val="tx2"/>
              </a:solidFill>
              <a:sym typeface="+mn-ea"/>
            </a:endParaRPr>
          </a:p>
          <a:p>
            <a:pPr algn="l"/>
            <a:r>
              <a:rPr lang="en-US" altLang="zh-CN">
                <a:solidFill>
                  <a:schemeClr val="tx2"/>
                </a:solidFill>
                <a:sym typeface="+mn-ea"/>
              </a:rPr>
              <a:t>14: tex2D(smapler, x) </a:t>
            </a:r>
            <a:r>
              <a:rPr lang="zh-CN" altLang="en-US">
                <a:solidFill>
                  <a:schemeClr val="tx2"/>
                </a:solidFill>
                <a:sym typeface="+mn-ea"/>
              </a:rPr>
              <a:t>二维纹理查找</a:t>
            </a:r>
            <a:endParaRPr lang="zh-CN" altLang="en-US">
              <a:solidFill>
                <a:schemeClr val="tx2"/>
              </a:solidFill>
              <a:sym typeface="+mn-ea"/>
            </a:endParaRPr>
          </a:p>
          <a:p>
            <a:pPr algn="l"/>
            <a:r>
              <a:rPr lang="en-US" altLang="zh-CN">
                <a:solidFill>
                  <a:schemeClr val="tx2"/>
                </a:solidFill>
                <a:sym typeface="+mn-ea"/>
              </a:rPr>
              <a:t>15: tex3Dproj(smapler, x) </a:t>
            </a:r>
            <a:r>
              <a:rPr lang="zh-CN" altLang="en-US">
                <a:solidFill>
                  <a:schemeClr val="tx2"/>
                </a:solidFill>
                <a:sym typeface="+mn-ea"/>
              </a:rPr>
              <a:t>投影三维纹理查找</a:t>
            </a:r>
            <a:r>
              <a:rPr lang="en-US" altLang="zh-CN">
                <a:solidFill>
                  <a:schemeClr val="tx2"/>
                </a:solidFill>
                <a:sym typeface="+mn-ea"/>
              </a:rPr>
              <a:t>;</a:t>
            </a:r>
            <a:endParaRPr lang="en-US" altLang="zh-CN">
              <a:solidFill>
                <a:schemeClr val="tx2"/>
              </a:solidFill>
              <a:sym typeface="+mn-ea"/>
            </a:endParaRPr>
          </a:p>
          <a:p>
            <a:pPr algn="l"/>
            <a:r>
              <a:rPr lang="en-US" altLang="zh-CN">
                <a:solidFill>
                  <a:schemeClr val="tx2"/>
                </a:solidFill>
                <a:sym typeface="+mn-ea"/>
              </a:rPr>
              <a:t>16: texCUBE</a:t>
            </a:r>
            <a:r>
              <a:rPr lang="en-US" altLang="zh-CN">
                <a:solidFill>
                  <a:schemeClr val="tx2"/>
                </a:solidFill>
              </a:rPr>
              <a:t> </a:t>
            </a:r>
            <a:r>
              <a:rPr lang="zh-CN" altLang="en-US">
                <a:solidFill>
                  <a:schemeClr val="tx2"/>
                </a:solidFill>
              </a:rPr>
              <a:t>立方体贴图纹理查找</a:t>
            </a:r>
            <a:r>
              <a:rPr lang="en-US" altLang="zh-CN">
                <a:solidFill>
                  <a:schemeClr val="tx2"/>
                </a:solidFill>
              </a:rPr>
              <a:t>;</a:t>
            </a:r>
            <a:endParaRPr lang="en-US" altLang="zh-CN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对象 3"/>
          <p:cNvGraphicFramePr/>
          <p:nvPr/>
        </p:nvGraphicFramePr>
        <p:xfrm>
          <a:off x="10917555" y="8255"/>
          <a:ext cx="1248410" cy="1254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10229215" imgH="10229215" progId="Paint.Picture">
                  <p:embed/>
                </p:oleObj>
              </mc:Choice>
              <mc:Fallback>
                <p:oleObj name="" r:id="rId1" imgW="10229215" imgH="10229215" progId="Paint.Picture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2"/>
                    </p:blipFill>
                    <p:spPr>
                      <a:xfrm>
                        <a:off x="10917555" y="8255"/>
                        <a:ext cx="1248410" cy="1254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/>
          <p:cNvSpPr/>
          <p:nvPr/>
        </p:nvSpPr>
        <p:spPr>
          <a:xfrm>
            <a:off x="3136267" y="64135"/>
            <a:ext cx="591820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7200" b="1"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Unity</a:t>
            </a:r>
            <a:r>
              <a:rPr lang="zh-CN" altLang="zh-CN" sz="7200" b="1"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自带函数</a:t>
            </a:r>
            <a:endParaRPr lang="zh-CN" altLang="zh-CN" sz="7200" b="1">
              <a:solidFill>
                <a:schemeClr val="tx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924935" y="6356350"/>
            <a:ext cx="4114800" cy="365125"/>
          </a:xfrm>
        </p:spPr>
        <p:txBody>
          <a:bodyPr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805180" y="1262380"/>
            <a:ext cx="1033272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>
                <a:solidFill>
                  <a:schemeClr val="tx2"/>
                </a:solidFill>
                <a:sym typeface="+mn-ea"/>
              </a:rPr>
              <a:t>1: </a:t>
            </a:r>
            <a:r>
              <a:rPr lang="zh-CN" altLang="en-US">
                <a:solidFill>
                  <a:schemeClr val="tx2"/>
                </a:solidFill>
                <a:sym typeface="+mn-ea"/>
              </a:rPr>
              <a:t>引用</a:t>
            </a:r>
            <a:r>
              <a:rPr lang="en-US" altLang="zh-CN">
                <a:solidFill>
                  <a:schemeClr val="tx2"/>
                </a:solidFill>
                <a:sym typeface="+mn-ea"/>
              </a:rPr>
              <a:t>Unity</a:t>
            </a:r>
            <a:r>
              <a:rPr lang="zh-CN" altLang="en-US">
                <a:solidFill>
                  <a:schemeClr val="tx2"/>
                </a:solidFill>
                <a:sym typeface="+mn-ea"/>
              </a:rPr>
              <a:t>自带的函数库</a:t>
            </a:r>
            <a:r>
              <a:rPr lang="en-US" altLang="zh-CN">
                <a:solidFill>
                  <a:schemeClr val="tx2"/>
                </a:solidFill>
                <a:sym typeface="+mn-ea"/>
              </a:rPr>
              <a:t>: #include “UnityCG.cginc”  Unity--&gt;Edit--&gt;Data--&gt;CGIncludes</a:t>
            </a:r>
            <a:r>
              <a:rPr lang="en-US" altLang="zh-CN">
                <a:solidFill>
                  <a:schemeClr val="tx2"/>
                </a:solidFill>
              </a:rPr>
              <a:t>;</a:t>
            </a:r>
            <a:endParaRPr lang="en-US" altLang="zh-CN">
              <a:solidFill>
                <a:schemeClr val="tx2"/>
              </a:solidFill>
            </a:endParaRPr>
          </a:p>
          <a:p>
            <a:pPr algn="l"/>
            <a:r>
              <a:rPr lang="en-US" altLang="zh-CN">
                <a:solidFill>
                  <a:schemeClr val="tx2"/>
                </a:solidFill>
              </a:rPr>
              <a:t>2: TRANSFORM_TEX: </a:t>
            </a:r>
            <a:r>
              <a:rPr lang="zh-CN" altLang="en-US">
                <a:solidFill>
                  <a:schemeClr val="tx2"/>
                </a:solidFill>
              </a:rPr>
              <a:t>根据顶点的纹理坐标，计算出对应的纹理的真正的</a:t>
            </a:r>
            <a:r>
              <a:rPr lang="en-US" altLang="zh-CN">
                <a:solidFill>
                  <a:schemeClr val="tx2"/>
                </a:solidFill>
              </a:rPr>
              <a:t>UV</a:t>
            </a:r>
            <a:r>
              <a:rPr lang="zh-CN" altLang="en-US">
                <a:solidFill>
                  <a:schemeClr val="tx2"/>
                </a:solidFill>
              </a:rPr>
              <a:t>坐标</a:t>
            </a:r>
            <a:r>
              <a:rPr lang="en-US" altLang="zh-CN">
                <a:solidFill>
                  <a:schemeClr val="tx2"/>
                </a:solidFill>
              </a:rPr>
              <a:t>;</a:t>
            </a:r>
            <a:endParaRPr lang="en-US" altLang="zh-CN">
              <a:solidFill>
                <a:schemeClr val="tx2"/>
              </a:solidFill>
            </a:endParaRPr>
          </a:p>
          <a:p>
            <a:pPr algn="l"/>
            <a:r>
              <a:rPr lang="en-US" altLang="zh-CN">
                <a:solidFill>
                  <a:schemeClr val="tx2"/>
                </a:solidFill>
              </a:rPr>
              <a:t>3: </a:t>
            </a:r>
            <a:r>
              <a:rPr lang="zh-CN" altLang="en-US">
                <a:solidFill>
                  <a:schemeClr val="tx2"/>
                </a:solidFill>
              </a:rPr>
              <a:t>使用属性的变量</a:t>
            </a:r>
            <a:r>
              <a:rPr lang="en-US" altLang="zh-CN">
                <a:solidFill>
                  <a:schemeClr val="tx2"/>
                </a:solidFill>
              </a:rPr>
              <a:t>: </a:t>
            </a:r>
            <a:r>
              <a:rPr lang="zh-CN" altLang="en-US">
                <a:solidFill>
                  <a:schemeClr val="tx2"/>
                </a:solidFill>
              </a:rPr>
              <a:t>在</a:t>
            </a:r>
            <a:r>
              <a:rPr lang="en-US" altLang="zh-CN">
                <a:solidFill>
                  <a:schemeClr val="tx2"/>
                </a:solidFill>
              </a:rPr>
              <a:t>shader</a:t>
            </a:r>
            <a:r>
              <a:rPr lang="zh-CN" altLang="en-US">
                <a:solidFill>
                  <a:schemeClr val="tx2"/>
                </a:solidFill>
              </a:rPr>
              <a:t>里面需要使用属性变量还需要在</a:t>
            </a:r>
            <a:r>
              <a:rPr lang="en-US" altLang="zh-CN">
                <a:solidFill>
                  <a:schemeClr val="tx2"/>
                </a:solidFill>
              </a:rPr>
              <a:t>shader</a:t>
            </a:r>
            <a:r>
              <a:rPr lang="zh-CN" altLang="en-US">
                <a:solidFill>
                  <a:schemeClr val="tx2"/>
                </a:solidFill>
              </a:rPr>
              <a:t>中定义一下这个变量的类型和名字</a:t>
            </a:r>
            <a:r>
              <a:rPr lang="en-US" altLang="zh-CN">
                <a:solidFill>
                  <a:schemeClr val="tx2"/>
                </a:solidFill>
              </a:rPr>
              <a:t>;</a:t>
            </a:r>
            <a:endParaRPr lang="en-US" altLang="zh-CN">
              <a:solidFill>
                <a:schemeClr val="tx2"/>
              </a:solidFill>
            </a:endParaRPr>
          </a:p>
          <a:p>
            <a:pPr algn="l"/>
            <a:r>
              <a:rPr lang="zh-CN" altLang="en-US">
                <a:solidFill>
                  <a:schemeClr val="tx2"/>
                </a:solidFill>
              </a:rPr>
              <a:t>名字要保持一致</a:t>
            </a:r>
            <a:r>
              <a:rPr lang="en-US" altLang="zh-CN">
                <a:solidFill>
                  <a:schemeClr val="tx2"/>
                </a:solidFill>
              </a:rPr>
              <a:t>;</a:t>
            </a:r>
            <a:endParaRPr lang="en-US" altLang="zh-CN">
              <a:solidFill>
                <a:schemeClr val="tx2"/>
              </a:solidFill>
            </a:endParaRPr>
          </a:p>
          <a:p>
            <a:pPr algn="l"/>
            <a:r>
              <a:rPr lang="en-US" altLang="zh-CN">
                <a:solidFill>
                  <a:schemeClr val="tx2"/>
                </a:solidFill>
              </a:rPr>
              <a:t>4: </a:t>
            </a:r>
            <a:r>
              <a:rPr lang="zh-CN" altLang="en-US">
                <a:solidFill>
                  <a:schemeClr val="tx2"/>
                </a:solidFill>
              </a:rPr>
              <a:t>外部修改</a:t>
            </a:r>
            <a:r>
              <a:rPr lang="en-US" altLang="zh-CN">
                <a:solidFill>
                  <a:schemeClr val="tx2"/>
                </a:solidFill>
              </a:rPr>
              <a:t>shader</a:t>
            </a:r>
            <a:r>
              <a:rPr lang="zh-CN" altLang="en-US">
                <a:solidFill>
                  <a:schemeClr val="tx2"/>
                </a:solidFill>
              </a:rPr>
              <a:t>的编辑器上的参数</a:t>
            </a:r>
            <a:r>
              <a:rPr lang="zh-CN" altLang="en-US">
                <a:solidFill>
                  <a:schemeClr val="tx2"/>
                </a:solidFill>
              </a:rPr>
              <a:t>值</a:t>
            </a:r>
            <a:r>
              <a:rPr lang="en-US" altLang="zh-CN">
                <a:solidFill>
                  <a:schemeClr val="tx2"/>
                </a:solidFill>
              </a:rPr>
              <a:t>;</a:t>
            </a:r>
            <a:endParaRPr lang="en-US" altLang="zh-CN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对象 3"/>
          <p:cNvGraphicFramePr/>
          <p:nvPr/>
        </p:nvGraphicFramePr>
        <p:xfrm>
          <a:off x="10917555" y="8255"/>
          <a:ext cx="1248410" cy="1254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10229215" imgH="10229215" progId="Paint.Picture">
                  <p:embed/>
                </p:oleObj>
              </mc:Choice>
              <mc:Fallback>
                <p:oleObj name="" r:id="rId1" imgW="10229215" imgH="10229215" progId="Paint.Picture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2"/>
                    </p:blipFill>
                    <p:spPr>
                      <a:xfrm>
                        <a:off x="10917555" y="8255"/>
                        <a:ext cx="1248410" cy="1254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/>
          <p:cNvSpPr/>
          <p:nvPr/>
        </p:nvSpPr>
        <p:spPr>
          <a:xfrm>
            <a:off x="4485641" y="8255"/>
            <a:ext cx="2019300" cy="118872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7200" b="1"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作业</a:t>
            </a:r>
            <a:endParaRPr lang="zh-CN" altLang="en-US" sz="7200" b="1">
              <a:solidFill>
                <a:schemeClr val="tx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924935" y="6356350"/>
            <a:ext cx="4114800" cy="365125"/>
          </a:xfrm>
        </p:spPr>
        <p:txBody>
          <a:bodyPr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805815" y="1262380"/>
            <a:ext cx="1011174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3200">
                <a:solidFill>
                  <a:schemeClr val="tx2"/>
                </a:solidFill>
              </a:rPr>
              <a:t>1: </a:t>
            </a:r>
            <a:r>
              <a:rPr lang="zh-CN" altLang="en-US" sz="3200">
                <a:solidFill>
                  <a:schemeClr val="tx2"/>
                </a:solidFill>
              </a:rPr>
              <a:t>了解</a:t>
            </a:r>
            <a:r>
              <a:rPr lang="en-US" sz="3200">
                <a:solidFill>
                  <a:schemeClr val="tx2"/>
                </a:solidFill>
              </a:rPr>
              <a:t>Cg</a:t>
            </a:r>
            <a:r>
              <a:rPr lang="zh-CN" altLang="en-US" sz="3200">
                <a:solidFill>
                  <a:schemeClr val="tx2"/>
                </a:solidFill>
              </a:rPr>
              <a:t>的一些基本</a:t>
            </a:r>
            <a:r>
              <a:rPr lang="zh-CN" altLang="en-US" sz="3200">
                <a:solidFill>
                  <a:schemeClr val="tx2"/>
                </a:solidFill>
              </a:rPr>
              <a:t>语法</a:t>
            </a:r>
            <a:r>
              <a:rPr lang="en-US" altLang="zh-CN" sz="3200">
                <a:solidFill>
                  <a:schemeClr val="tx2"/>
                </a:solidFill>
              </a:rPr>
              <a:t>;</a:t>
            </a:r>
            <a:endParaRPr lang="en-US" altLang="zh-CN" sz="3200">
              <a:solidFill>
                <a:schemeClr val="tx2"/>
              </a:solidFill>
            </a:endParaRPr>
          </a:p>
          <a:p>
            <a:pPr algn="l"/>
            <a:r>
              <a:rPr lang="en-US" altLang="zh-CN" sz="3200">
                <a:solidFill>
                  <a:schemeClr val="tx2"/>
                </a:solidFill>
              </a:rPr>
              <a:t>2: </a:t>
            </a:r>
            <a:r>
              <a:rPr lang="zh-CN" altLang="en-US" sz="3200">
                <a:solidFill>
                  <a:schemeClr val="tx2"/>
                </a:solidFill>
              </a:rPr>
              <a:t>了解</a:t>
            </a:r>
            <a:r>
              <a:rPr lang="en-US" altLang="zh-CN" sz="3200">
                <a:solidFill>
                  <a:schemeClr val="tx2"/>
                </a:solidFill>
              </a:rPr>
              <a:t>Shader</a:t>
            </a:r>
            <a:r>
              <a:rPr lang="zh-CN" altLang="en-US" sz="3200">
                <a:solidFill>
                  <a:schemeClr val="tx2"/>
                </a:solidFill>
              </a:rPr>
              <a:t>使用编辑器</a:t>
            </a:r>
            <a:r>
              <a:rPr lang="en-US" altLang="zh-CN" sz="3200">
                <a:solidFill>
                  <a:schemeClr val="tx2"/>
                </a:solidFill>
              </a:rPr>
              <a:t>bind</a:t>
            </a:r>
            <a:r>
              <a:rPr lang="zh-CN" altLang="en-US" sz="3200">
                <a:solidFill>
                  <a:schemeClr val="tx2"/>
                </a:solidFill>
              </a:rPr>
              <a:t>的参数</a:t>
            </a:r>
            <a:r>
              <a:rPr lang="en-US" altLang="zh-CN" sz="3200">
                <a:solidFill>
                  <a:schemeClr val="tx2"/>
                </a:solidFill>
              </a:rPr>
              <a:t>,</a:t>
            </a:r>
            <a:r>
              <a:rPr lang="zh-CN" altLang="en-US" sz="3200">
                <a:solidFill>
                  <a:schemeClr val="tx2"/>
                </a:solidFill>
              </a:rPr>
              <a:t>代码修改参数</a:t>
            </a:r>
            <a:r>
              <a:rPr lang="en-US" altLang="zh-CN" sz="3200">
                <a:solidFill>
                  <a:schemeClr val="tx2"/>
                </a:solidFill>
              </a:rPr>
              <a:t>;</a:t>
            </a:r>
            <a:endParaRPr lang="en-US" altLang="zh-CN" sz="320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1783</Words>
  <Application>WPS 演示</Application>
  <PresentationFormat>宽屏</PresentationFormat>
  <Paragraphs>147</Paragraphs>
  <Slides>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8</vt:i4>
      </vt:variant>
      <vt:variant>
        <vt:lpstr>幻灯片标题</vt:lpstr>
      </vt:variant>
      <vt:variant>
        <vt:i4>8</vt:i4>
      </vt:variant>
    </vt:vector>
  </HeadingPairs>
  <TitlesOfParts>
    <vt:vector size="23" baseType="lpstr">
      <vt:lpstr>Arial</vt:lpstr>
      <vt:lpstr>宋体</vt:lpstr>
      <vt:lpstr>Wingdings</vt:lpstr>
      <vt:lpstr>Calibri</vt:lpstr>
      <vt:lpstr>微软雅黑</vt:lpstr>
      <vt:lpstr>Calibri Light</vt:lpstr>
      <vt:lpstr>Office 主题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Blake_soho</cp:lastModifiedBy>
  <cp:revision>2630</cp:revision>
  <dcterms:created xsi:type="dcterms:W3CDTF">2015-05-05T08:02:00Z</dcterms:created>
  <dcterms:modified xsi:type="dcterms:W3CDTF">2017-06-12T13:10:46Z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2052-10.1.0.6490</vt:lpwstr>
  </property>
</Properties>
</file>