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73" r:id="rId4"/>
    <p:sldId id="398" r:id="rId5"/>
    <p:sldId id="379" r:id="rId6"/>
    <p:sldId id="376" r:id="rId7"/>
    <p:sldId id="388" r:id="rId8"/>
    <p:sldId id="405" r:id="rId9"/>
    <p:sldId id="404" r:id="rId10"/>
    <p:sldId id="3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41477" y="1002665"/>
            <a:ext cx="8275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顶点片元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片元着色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46949" y="64135"/>
            <a:ext cx="76968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float4 fixed4 _Time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float4</a:t>
            </a:r>
            <a:r>
              <a:rPr lang="zh-CN" altLang="en-US" sz="2400">
                <a:solidFill>
                  <a:schemeClr val="tx2"/>
                </a:solidFill>
              </a:rPr>
              <a:t>是内置向量 </a:t>
            </a:r>
            <a:r>
              <a:rPr lang="en-US" altLang="zh-CN" sz="2400">
                <a:solidFill>
                  <a:schemeClr val="tx2"/>
                </a:solidFill>
              </a:rPr>
              <a:t>(x, y, z, w);   float4 a; </a:t>
            </a:r>
            <a:r>
              <a:rPr lang="zh-CN" altLang="en-US" sz="2400">
                <a:solidFill>
                  <a:schemeClr val="tx2"/>
                </a:solidFill>
              </a:rPr>
              <a:t>访问单独成员</a:t>
            </a:r>
            <a:r>
              <a:rPr lang="en-US" altLang="zh-CN" sz="2400">
                <a:solidFill>
                  <a:schemeClr val="tx2"/>
                </a:solidFill>
              </a:rPr>
              <a:t>a.x, a.y, a.z, a.w;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fixed4 </a:t>
            </a:r>
            <a:r>
              <a:rPr lang="zh-CN" altLang="en-US" sz="2400">
                <a:solidFill>
                  <a:schemeClr val="tx2"/>
                </a:solidFill>
              </a:rPr>
              <a:t>是内置向量</a:t>
            </a:r>
            <a:r>
              <a:rPr lang="en-US" altLang="zh-CN" sz="2400">
                <a:solidFill>
                  <a:schemeClr val="tx2"/>
                </a:solidFill>
              </a:rPr>
              <a:t>(r, g, b, a);   fixed4 c; color.r, color.g, color.b, color.a;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float3</a:t>
            </a:r>
            <a:r>
              <a:rPr lang="zh-CN" altLang="en-US" sz="2400">
                <a:solidFill>
                  <a:schemeClr val="tx2"/>
                </a:solidFill>
              </a:rPr>
              <a:t>是内置向量</a:t>
            </a:r>
            <a:r>
              <a:rPr lang="en-US" altLang="zh-CN" sz="2400">
                <a:solidFill>
                  <a:schemeClr val="tx2"/>
                </a:solidFill>
              </a:rPr>
              <a:t>(x, y, z);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fixed3 </a:t>
            </a:r>
            <a:r>
              <a:rPr lang="zh-CN" altLang="en-US" sz="2400">
                <a:solidFill>
                  <a:schemeClr val="tx2"/>
                </a:solidFill>
              </a:rPr>
              <a:t>是内置向量</a:t>
            </a:r>
            <a:r>
              <a:rPr lang="en-US" altLang="zh-CN" sz="2400">
                <a:solidFill>
                  <a:schemeClr val="tx2"/>
                </a:solidFill>
              </a:rPr>
              <a:t>(r, g, b);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float2 </a:t>
            </a:r>
            <a:r>
              <a:rPr lang="zh-CN" altLang="en-US" sz="2400">
                <a:solidFill>
                  <a:schemeClr val="tx2"/>
                </a:solidFill>
              </a:rPr>
              <a:t>是内置向量</a:t>
            </a:r>
            <a:r>
              <a:rPr lang="en-US" altLang="zh-CN" sz="2400">
                <a:solidFill>
                  <a:schemeClr val="tx2"/>
                </a:solidFill>
              </a:rPr>
              <a:t>(x, y);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6: _Time: 自场景加载开始所经过的时间t，4个分量分别是 (t/20, t, t*2, t*3);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7: _SinTime:  t 是时间的正弦值，4个分量分别是 (t/8, t/4, t/2, t);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8: _CosTime: t 是时间的余弦值，4个分量分别是 (t/8, t/4, t/2, t);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9: unity_DeltaTime: dt 是时间增量，4个分量的值(dt, 1/dt, smoothDt,        1/smoothDt),</a:t>
            </a:r>
            <a:r>
              <a:rPr lang="zh-CN" altLang="en-US" sz="2400">
                <a:solidFill>
                  <a:schemeClr val="tx2"/>
                </a:solidFill>
              </a:rPr>
              <a:t>平滑时间，防止时间间隔起伏</a:t>
            </a:r>
            <a:r>
              <a:rPr lang="zh-CN" altLang="en-US" sz="2400">
                <a:solidFill>
                  <a:schemeClr val="tx2"/>
                </a:solidFill>
              </a:rPr>
              <a:t>太大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常用语义修饰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1:POSITION : </a:t>
            </a:r>
            <a:r>
              <a:rPr lang="zh-CN" altLang="en-US" sz="2000">
                <a:solidFill>
                  <a:schemeClr val="tx2"/>
                </a:solidFill>
              </a:rPr>
              <a:t>位置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2:TANGENT : </a:t>
            </a:r>
            <a:r>
              <a:rPr lang="zh-CN" altLang="en-US" sz="2000">
                <a:solidFill>
                  <a:schemeClr val="tx2"/>
                </a:solidFill>
              </a:rPr>
              <a:t>切线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NORMAL: </a:t>
            </a:r>
            <a:r>
              <a:rPr lang="zh-CN" altLang="en-US" sz="2000">
                <a:solidFill>
                  <a:schemeClr val="tx2"/>
                </a:solidFill>
              </a:rPr>
              <a:t>法线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TEXCOORD0: </a:t>
            </a:r>
            <a:r>
              <a:rPr lang="zh-CN" altLang="en-US" sz="2000">
                <a:solidFill>
                  <a:schemeClr val="tx2"/>
                </a:solidFill>
              </a:rPr>
              <a:t>第一套纹理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TEXCOORD1: </a:t>
            </a:r>
            <a:r>
              <a:rPr lang="zh-CN" altLang="en-US" sz="2000">
                <a:solidFill>
                  <a:schemeClr val="tx2"/>
                </a:solidFill>
              </a:rPr>
              <a:t>第二套纹理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 TEXCOORD2: </a:t>
            </a:r>
            <a:r>
              <a:rPr lang="zh-CN" altLang="en-US" sz="2000">
                <a:solidFill>
                  <a:schemeClr val="tx2"/>
                </a:solidFill>
              </a:rPr>
              <a:t>第三套纹理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7: TEXCOORD3: </a:t>
            </a:r>
            <a:r>
              <a:rPr lang="zh-CN" altLang="en-US" sz="2000">
                <a:solidFill>
                  <a:schemeClr val="tx2"/>
                </a:solidFill>
              </a:rPr>
              <a:t>第四套纹理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8: COLOR: </a:t>
            </a:r>
            <a:r>
              <a:rPr lang="zh-CN" altLang="en-US" sz="2000">
                <a:solidFill>
                  <a:schemeClr val="tx2"/>
                </a:solidFill>
              </a:rPr>
              <a:t>颜色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标准内置函数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</a:rPr>
              <a:t>1:abs(num)</a:t>
            </a:r>
            <a:r>
              <a:rPr lang="zh-CN" altLang="en-US">
                <a:solidFill>
                  <a:schemeClr val="tx2"/>
                </a:solidFill>
              </a:rPr>
              <a:t>绝对值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</a:t>
            </a:r>
            <a:r>
              <a:rPr lang="zh-CN" altLang="en-US">
                <a:solidFill>
                  <a:schemeClr val="tx2"/>
                </a:solidFill>
              </a:rPr>
              <a:t>三角函数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 cross(a, b) </a:t>
            </a:r>
            <a:r>
              <a:rPr lang="zh-CN" altLang="en-US">
                <a:solidFill>
                  <a:schemeClr val="tx2"/>
                </a:solidFill>
              </a:rPr>
              <a:t>两个向量的叉积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determinant(M)</a:t>
            </a:r>
            <a:r>
              <a:rPr lang="zh-CN" altLang="en-US">
                <a:solidFill>
                  <a:schemeClr val="tx2"/>
                </a:solidFill>
              </a:rPr>
              <a:t>矩阵的行列式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5: dot(a, b) </a:t>
            </a:r>
            <a:r>
              <a:rPr lang="zh-CN" altLang="en-US">
                <a:solidFill>
                  <a:schemeClr val="tx2"/>
                </a:solidFill>
              </a:rPr>
              <a:t>两个向量的点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积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6: floor(x)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向下取整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7: lerp(a, b, f),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a, b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之间线性插值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8: log2(x)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基于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为底的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的对数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9: mul(m, n):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10: power(x, y) 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次方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11: radians(x)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度转弧度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12: reflect(v, n) v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关于法线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的反射向量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13: round(x)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靠近取整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14: tex2D(smapler, 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二维纹理查找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15: tex3Dproj(smapler, 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投影三维纹理查找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16: texCUBE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立方体贴图纹理查找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17: distance() </a:t>
            </a:r>
            <a:r>
              <a:rPr lang="zh-CN" altLang="en-US">
                <a:solidFill>
                  <a:schemeClr val="tx2"/>
                </a:solidFill>
              </a:rPr>
              <a:t>计算点的距离</a:t>
            </a:r>
            <a:r>
              <a:rPr lang="en-US" altLang="zh-CN">
                <a:solidFill>
                  <a:schemeClr val="tx2"/>
                </a:solidFill>
              </a:rPr>
              <a:t>; 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36267" y="64135"/>
            <a:ext cx="59182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自带函数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引用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Unity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自带的函数库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: #include “UnityCG.cginc”  Unity--&gt;Edit--&gt;Data--&gt;CGIncludes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TRANSFORM_TEX: </a:t>
            </a:r>
            <a:r>
              <a:rPr lang="zh-CN" altLang="en-US">
                <a:solidFill>
                  <a:schemeClr val="tx2"/>
                </a:solidFill>
              </a:rPr>
              <a:t>根据顶点的纹理坐标，计算出对应的纹理的真正的</a:t>
            </a:r>
            <a:r>
              <a:rPr lang="en-US" altLang="zh-CN">
                <a:solidFill>
                  <a:schemeClr val="tx2"/>
                </a:solidFill>
              </a:rPr>
              <a:t>UV</a:t>
            </a:r>
            <a:r>
              <a:rPr lang="zh-CN" altLang="en-US">
                <a:solidFill>
                  <a:schemeClr val="tx2"/>
                </a:solidFill>
              </a:rPr>
              <a:t>坐标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 </a:t>
            </a:r>
            <a:r>
              <a:rPr lang="zh-CN" altLang="en-US">
                <a:solidFill>
                  <a:schemeClr val="tx2"/>
                </a:solidFill>
              </a:rPr>
              <a:t>使用属性的变量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en-US">
                <a:solidFill>
                  <a:schemeClr val="tx2"/>
                </a:solidFill>
              </a:rPr>
              <a:t>在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里面需要使用属性变量还需要在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中定义一下这个变量的类型和名字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名字要保持一致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</a:t>
            </a:r>
            <a:r>
              <a:rPr lang="zh-CN" altLang="en-US">
                <a:solidFill>
                  <a:schemeClr val="tx2"/>
                </a:solidFill>
              </a:rPr>
              <a:t>外部修改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的编辑器上的参数值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77162" y="64135"/>
            <a:ext cx="6836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坐标系转换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transform.localToWorldMatrix   </a:t>
            </a:r>
            <a:r>
              <a:rPr lang="zh-CN" altLang="en-US" sz="2000">
                <a:solidFill>
                  <a:schemeClr val="tx2"/>
                </a:solidFill>
              </a:rPr>
              <a:t>局部转世界的矩阵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transfrom.worldToLocalMatrix  </a:t>
            </a:r>
            <a:r>
              <a:rPr lang="zh-CN" altLang="en-US" sz="2000">
                <a:solidFill>
                  <a:schemeClr val="tx2"/>
                </a:solidFill>
              </a:rPr>
              <a:t>世界坐标转局部坐标矩阵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MultiplyPoint,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MultiplyPoint3x4 MultiplayVector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来进行坐标变换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 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unity_WorldToObject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矩阵来实现世界坐标转局部坐标变换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unity_ObjectToWorld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矩阵来实现局部转世界的转换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UNITY_MATRIX_MV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UNITY_MATRIX_MVP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 UNITY_MATRIX_V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UNITY_MATRIX_P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10: UNITY_MATRIX_VP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11: UNITY_MATRIX_T_MV 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12: UNITY_MATRIX_IT_MV(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的逆转置矩阵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13: UNITY_MATRIX_TEXTURE0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纹理变化矩阵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80654" y="64135"/>
            <a:ext cx="68294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正旋波与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UV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动画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zh-CN">
                <a:solidFill>
                  <a:schemeClr val="tx2"/>
                </a:solidFill>
                <a:sym typeface="+mn-ea"/>
              </a:rPr>
              <a:t>先把简单的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shader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模板做好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2: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一个一个地方的来添加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 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完成</a:t>
            </a:r>
            <a:r>
              <a:rPr lang="en-US" altLang="zh-CN" sz="3200">
                <a:solidFill>
                  <a:schemeClr val="tx2"/>
                </a:solidFill>
              </a:rPr>
              <a:t>SinShader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</a:t>
            </a:r>
            <a:r>
              <a:rPr lang="zh-CN" altLang="en-US" sz="3200">
                <a:solidFill>
                  <a:schemeClr val="tx2"/>
                </a:solidFill>
              </a:rPr>
              <a:t>完成</a:t>
            </a:r>
            <a:r>
              <a:rPr lang="en-US" altLang="zh-CN" sz="3200">
                <a:solidFill>
                  <a:schemeClr val="tx2"/>
                </a:solidFill>
              </a:rPr>
              <a:t>UVShader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WPS 演示</Application>
  <PresentationFormat>宽屏</PresentationFormat>
  <Paragraphs>155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2676</cp:revision>
  <dcterms:created xsi:type="dcterms:W3CDTF">2015-05-05T08:02:00Z</dcterms:created>
  <dcterms:modified xsi:type="dcterms:W3CDTF">2017-06-13T14:18:14Z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