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73" r:id="rId4"/>
    <p:sldId id="398" r:id="rId5"/>
    <p:sldId id="379" r:id="rId6"/>
    <p:sldId id="376" r:id="rId7"/>
    <p:sldId id="388" r:id="rId8"/>
    <p:sldId id="408" r:id="rId9"/>
    <p:sldId id="409" r:id="rId10"/>
    <p:sldId id="3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473962" y="1002665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表面着色器基础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>
                <a:solidFill>
                  <a:schemeClr val="tx2"/>
                </a:solidFill>
              </a:rPr>
              <a:t>主讲</a:t>
            </a:r>
            <a:r>
              <a:rPr lang="en-US" altLang="zh-CN" sz="4800" b="1">
                <a:solidFill>
                  <a:schemeClr val="tx2"/>
                </a:solidFill>
              </a:rPr>
              <a:t>:</a:t>
            </a:r>
            <a:r>
              <a:rPr lang="zh-CN" altLang="en-US" sz="4800" b="1">
                <a:solidFill>
                  <a:schemeClr val="tx2"/>
                </a:solidFill>
              </a:rPr>
              <a:t> </a:t>
            </a:r>
            <a:r>
              <a:rPr lang="en-US" altLang="zh-CN" sz="4800" b="1">
                <a:solidFill>
                  <a:schemeClr val="tx2"/>
                </a:solidFill>
              </a:rPr>
              <a:t>Blake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05935"/>
            <a:ext cx="5134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>
                <a:solidFill>
                  <a:schemeClr val="tx2"/>
                </a:solidFill>
              </a:rPr>
              <a:t>QQ</a:t>
            </a:r>
            <a:r>
              <a:rPr lang="zh-CN" altLang="en-US" sz="4800" b="1">
                <a:solidFill>
                  <a:schemeClr val="tx2"/>
                </a:solidFill>
              </a:rPr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75282" y="64135"/>
            <a:ext cx="6440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GPU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管道流水线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9005" y="1094105"/>
            <a:ext cx="103327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主要的运算在</a:t>
            </a:r>
            <a:r>
              <a:rPr lang="en-US" altLang="zh-CN" sz="2400">
                <a:solidFill>
                  <a:schemeClr val="tx2"/>
                </a:solidFill>
              </a:rPr>
              <a:t>GPU</a:t>
            </a:r>
            <a:r>
              <a:rPr lang="zh-CN" altLang="en-US" sz="2400">
                <a:solidFill>
                  <a:schemeClr val="tx2"/>
                </a:solidFill>
              </a:rPr>
              <a:t>上计算，</a:t>
            </a:r>
            <a:r>
              <a:rPr lang="en-US" altLang="zh-CN" sz="2400">
                <a:solidFill>
                  <a:schemeClr val="tx2"/>
                </a:solidFill>
              </a:rPr>
              <a:t>CPU</a:t>
            </a:r>
            <a:r>
              <a:rPr lang="zh-CN" altLang="en-US" sz="2400">
                <a:solidFill>
                  <a:schemeClr val="tx2"/>
                </a:solidFill>
              </a:rPr>
              <a:t>插入指令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大致流程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0955" y="22364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顶点初始化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8198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45815" y="2236470"/>
            <a:ext cx="1272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顶点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9230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33060" y="2236470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Tellellation</a:t>
            </a:r>
            <a:r>
              <a:rPr lang="zh-CN" altLang="en-US">
                <a:solidFill>
                  <a:schemeClr val="bg1"/>
                </a:solidFill>
              </a:rPr>
              <a:t>曲面化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几何着色器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几何shader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6490" y="3462020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0955" y="3540760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裁剪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投影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54680" y="3462655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2475" y="3541395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三角形遍历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4630" y="3462020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433060" y="3541395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着色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22565" y="3461385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960995" y="3540760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>
            <a:stCxn id="3" idx="3"/>
            <a:endCxn id="11" idx="1"/>
          </p:cNvCxnSpPr>
          <p:nvPr/>
        </p:nvCxnSpPr>
        <p:spPr>
          <a:xfrm>
            <a:off x="278066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867910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38314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753360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835525" y="372554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383145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266315" y="2777490"/>
            <a:ext cx="6647815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604897" y="64135"/>
            <a:ext cx="49809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表面着色器 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</a:t>
            </a:r>
            <a:r>
              <a:rPr lang="zh-CN" altLang="en-US" sz="2400">
                <a:solidFill>
                  <a:schemeClr val="tx2"/>
                </a:solidFill>
              </a:rPr>
              <a:t>表面着色器包括</a:t>
            </a:r>
            <a:r>
              <a:rPr lang="en-US" altLang="zh-CN" sz="2400">
                <a:solidFill>
                  <a:schemeClr val="tx2"/>
                </a:solidFill>
              </a:rPr>
              <a:t>4</a:t>
            </a:r>
            <a:r>
              <a:rPr lang="zh-CN" altLang="en-US" sz="2400">
                <a:solidFill>
                  <a:schemeClr val="tx2"/>
                </a:solidFill>
              </a:rPr>
              <a:t>个函数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(1): </a:t>
            </a:r>
            <a:r>
              <a:rPr lang="zh-CN" altLang="en-US" sz="2400">
                <a:solidFill>
                  <a:schemeClr val="tx2"/>
                </a:solidFill>
              </a:rPr>
              <a:t>顶点变换函数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(2): </a:t>
            </a:r>
            <a:r>
              <a:rPr lang="zh-CN" altLang="en-US" sz="2400">
                <a:solidFill>
                  <a:schemeClr val="tx2"/>
                </a:solidFill>
              </a:rPr>
              <a:t>表面着色函数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(3): </a:t>
            </a:r>
            <a:r>
              <a:rPr lang="zh-CN" altLang="en-US" sz="2400">
                <a:solidFill>
                  <a:schemeClr val="tx2"/>
                </a:solidFill>
              </a:rPr>
              <a:t>光照模型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(4): </a:t>
            </a:r>
            <a:r>
              <a:rPr lang="zh-CN" altLang="en-US" sz="2400">
                <a:solidFill>
                  <a:schemeClr val="tx2"/>
                </a:solidFill>
              </a:rPr>
              <a:t>最终颜色修改函数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表面着色器最终会被编译为一个复杂的顶点着色程序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定义入口函数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1:#pragma surface </a:t>
            </a:r>
            <a:r>
              <a:rPr lang="zh-CN" altLang="en-US" sz="2000">
                <a:solidFill>
                  <a:schemeClr val="tx2"/>
                </a:solidFill>
              </a:rPr>
              <a:t>入口函数名称 光照模型  </a:t>
            </a:r>
            <a:r>
              <a:rPr lang="en-US" altLang="zh-CN" sz="2000">
                <a:solidFill>
                  <a:schemeClr val="tx2"/>
                </a:solidFill>
              </a:rPr>
              <a:t>[Options]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suface </a:t>
            </a:r>
            <a:r>
              <a:rPr lang="zh-CN" altLang="en-US" sz="2000">
                <a:solidFill>
                  <a:schemeClr val="tx2"/>
                </a:solidFill>
              </a:rPr>
              <a:t>后面跟 表面着色的入口函数  </a:t>
            </a:r>
            <a:r>
              <a:rPr lang="en-US" altLang="zh-CN" sz="2000">
                <a:solidFill>
                  <a:schemeClr val="tx2"/>
                </a:solidFill>
              </a:rPr>
              <a:t>surf(Input IN, inout SurfaceOutput o);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en-US" sz="2000">
                <a:solidFill>
                  <a:schemeClr val="tx2"/>
                </a:solidFill>
              </a:rPr>
              <a:t>光照模型： 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   </a:t>
            </a:r>
            <a:r>
              <a:rPr lang="en-US" altLang="zh-CN" sz="2000">
                <a:solidFill>
                  <a:schemeClr val="tx2"/>
                </a:solidFill>
              </a:rPr>
              <a:t>(1)</a:t>
            </a:r>
            <a:r>
              <a:rPr lang="zh-CN" altLang="en-US" sz="2000">
                <a:solidFill>
                  <a:schemeClr val="tx2"/>
                </a:solidFill>
              </a:rPr>
              <a:t>系统内置 </a:t>
            </a:r>
            <a:r>
              <a:rPr lang="en-US" altLang="zh-CN" sz="2000">
                <a:solidFill>
                  <a:schemeClr val="tx2"/>
                </a:solidFill>
              </a:rPr>
              <a:t>Lambert(</a:t>
            </a:r>
            <a:r>
              <a:rPr lang="zh-CN" altLang="en-US" sz="2000">
                <a:solidFill>
                  <a:schemeClr val="tx2"/>
                </a:solidFill>
              </a:rPr>
              <a:t>漫反射光照</a:t>
            </a:r>
            <a:r>
              <a:rPr lang="en-US" altLang="zh-CN" sz="2000">
                <a:solidFill>
                  <a:schemeClr val="tx2"/>
                </a:solidFill>
              </a:rPr>
              <a:t>) BlinnPhong (</a:t>
            </a:r>
            <a:r>
              <a:rPr lang="zh-CN" altLang="en-US" sz="2000">
                <a:solidFill>
                  <a:schemeClr val="tx2"/>
                </a:solidFill>
              </a:rPr>
              <a:t>高光光照</a:t>
            </a:r>
            <a:r>
              <a:rPr lang="en-US" altLang="zh-CN" sz="2000">
                <a:solidFill>
                  <a:schemeClr val="tx2"/>
                </a:solidFill>
              </a:rPr>
              <a:t>)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(2)</a:t>
            </a:r>
            <a:r>
              <a:rPr lang="zh-CN" altLang="en-US" sz="2000">
                <a:solidFill>
                  <a:schemeClr val="tx2"/>
                </a:solidFill>
              </a:rPr>
              <a:t>自定义光照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r>
              <a:rPr lang="zh-CN" altLang="en-US" sz="2000">
                <a:solidFill>
                  <a:schemeClr val="tx2"/>
                </a:solidFill>
              </a:rPr>
              <a:t>名字为</a:t>
            </a:r>
            <a:r>
              <a:rPr lang="en-US" altLang="zh-CN" sz="2000">
                <a:solidFill>
                  <a:schemeClr val="tx2"/>
                </a:solidFill>
              </a:rPr>
              <a:t>Name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    half4 Lighting&lt;Name&gt;(SurfaceOutput s, half3 lightDir, half atten);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   half4 Lighting&lt;Name&gt;(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SurfaceOutput s, half3 lightDir, half3 viewDir, half atten</a:t>
            </a:r>
            <a:r>
              <a:rPr lang="en-US" altLang="zh-CN" sz="2000">
                <a:solidFill>
                  <a:schemeClr val="tx2"/>
                </a:solidFill>
              </a:rPr>
              <a:t>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   half4 Lighting&lt;Name&gt;(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SurfaceOutput s, half4 light</a:t>
            </a:r>
            <a:r>
              <a:rPr lang="en-US" altLang="zh-CN" sz="2000">
                <a:solidFill>
                  <a:schemeClr val="tx2"/>
                </a:solidFill>
              </a:rPr>
              <a:t>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</a:rPr>
              <a:t>可选参数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endParaRPr lang="en-US" altLang="zh-CN" sz="2000">
              <a:solidFill>
                <a:srgbClr val="FF0000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vertex: name </a:t>
            </a:r>
            <a:r>
              <a:rPr lang="en-US" altLang="zh-CN" sz="2000">
                <a:solidFill>
                  <a:schemeClr val="tx2"/>
                </a:solidFill>
              </a:rPr>
              <a:t>vertex</a:t>
            </a:r>
            <a:r>
              <a:rPr lang="zh-CN" altLang="en-US" sz="2000">
                <a:solidFill>
                  <a:schemeClr val="tx2"/>
                </a:solidFill>
              </a:rPr>
              <a:t>入口函数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void &lt;Name&gt; (inout appdata_full v) </a:t>
            </a:r>
            <a:r>
              <a:rPr lang="zh-CN" altLang="en-US" sz="2000">
                <a:solidFill>
                  <a:schemeClr val="tx2"/>
                </a:solidFill>
              </a:rPr>
              <a:t>只需改顶点着色器中的输入顶点数据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half4 &lt;Name&gt;(inout appdata_full v, out Input o) </a:t>
            </a:r>
            <a:r>
              <a:rPr lang="zh-CN" altLang="en-US" sz="2000">
                <a:solidFill>
                  <a:schemeClr val="tx2"/>
                </a:solidFill>
              </a:rPr>
              <a:t>修改输入顶点数据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以及为表面着色器传递数据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5: finalcolor: name </a:t>
            </a:r>
            <a:r>
              <a:rPr lang="zh-CN" altLang="en-US" sz="2000">
                <a:solidFill>
                  <a:schemeClr val="tx2"/>
                </a:solidFill>
              </a:rPr>
              <a:t>最终颜色修改函数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void &lt;Name&gt;(Input IN, SurfaceOutput o, inout fixed4 color);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其它可选参数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2"/>
                </a:solidFill>
              </a:rPr>
              <a:t>1:alpha: Alpha </a:t>
            </a:r>
            <a:r>
              <a:rPr lang="zh-CN" altLang="en-US">
                <a:solidFill>
                  <a:schemeClr val="tx2"/>
                </a:solidFill>
              </a:rPr>
              <a:t>混合模式，用户半透明着色器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2: alphatest: varirableName Alpha</a:t>
            </a:r>
            <a:r>
              <a:rPr lang="zh-CN" altLang="en-US">
                <a:solidFill>
                  <a:schemeClr val="tx2"/>
                </a:solidFill>
              </a:rPr>
              <a:t>测试模式，用户透明镂空着色器。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3: exclude_path:prepass </a:t>
            </a:r>
            <a:r>
              <a:rPr lang="zh-CN" altLang="zh-CN">
                <a:solidFill>
                  <a:schemeClr val="tx2"/>
                </a:solidFill>
              </a:rPr>
              <a:t>使用指定的渲染路径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4: addshadow: </a:t>
            </a:r>
            <a:r>
              <a:rPr lang="zh-CN" altLang="en-US">
                <a:solidFill>
                  <a:schemeClr val="tx2"/>
                </a:solidFill>
              </a:rPr>
              <a:t>添加阴影投射器和集合通道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5: dualforward: </a:t>
            </a:r>
            <a:r>
              <a:rPr lang="zh-CN" altLang="en-US">
                <a:solidFill>
                  <a:schemeClr val="tx2"/>
                </a:solidFill>
              </a:rPr>
              <a:t>将双重光照贴图用于正向渲染路径中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6: fullforwardshadows </a:t>
            </a:r>
            <a:r>
              <a:rPr lang="zh-CN" altLang="en-US">
                <a:solidFill>
                  <a:schemeClr val="tx2"/>
                </a:solidFill>
              </a:rPr>
              <a:t>在正向</a:t>
            </a:r>
            <a:r>
              <a:rPr lang="zh-CN" altLang="en-US">
                <a:solidFill>
                  <a:schemeClr val="tx2"/>
                </a:solidFill>
              </a:rPr>
              <a:t>渲染路径中支持的所有的阴影类型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7: decal: add </a:t>
            </a:r>
            <a:r>
              <a:rPr lang="zh-CN" altLang="en-US">
                <a:solidFill>
                  <a:schemeClr val="tx2"/>
                </a:solidFill>
              </a:rPr>
              <a:t>附加印花着色器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8: decal: blend </a:t>
            </a:r>
            <a:r>
              <a:rPr lang="zh-CN" altLang="zh-CN">
                <a:solidFill>
                  <a:schemeClr val="tx2"/>
                </a:solidFill>
              </a:rPr>
              <a:t>附加半透明印花着色器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9: softvegetation </a:t>
            </a:r>
            <a:r>
              <a:rPr lang="zh-CN" altLang="en-US">
                <a:solidFill>
                  <a:schemeClr val="tx2"/>
                </a:solidFill>
              </a:rPr>
              <a:t>使用表面着色器，仅在</a:t>
            </a:r>
            <a:r>
              <a:rPr lang="en-US" altLang="zh-CN">
                <a:solidFill>
                  <a:schemeClr val="tx2"/>
                </a:solidFill>
              </a:rPr>
              <a:t>Soft Vegetation </a:t>
            </a:r>
            <a:r>
              <a:rPr lang="zh-CN" altLang="en-US">
                <a:solidFill>
                  <a:schemeClr val="tx2"/>
                </a:solidFill>
              </a:rPr>
              <a:t>开启时被渲染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10: noambient </a:t>
            </a:r>
            <a:r>
              <a:rPr lang="zh-CN" altLang="en-US">
                <a:solidFill>
                  <a:schemeClr val="tx2"/>
                </a:solidFill>
              </a:rPr>
              <a:t>不使用任何光照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11: novertexlights </a:t>
            </a:r>
            <a:r>
              <a:rPr lang="zh-CN" altLang="en-US">
                <a:solidFill>
                  <a:schemeClr val="tx2"/>
                </a:solidFill>
              </a:rPr>
              <a:t>在正向渲染中不适用球面调和光照或逐点光照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12: nolightmap </a:t>
            </a:r>
            <a:r>
              <a:rPr lang="zh-CN" altLang="en-US">
                <a:solidFill>
                  <a:schemeClr val="tx2"/>
                </a:solidFill>
              </a:rPr>
              <a:t>在这个着色器上禁用光照贴图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13: nodirlightmap </a:t>
            </a:r>
            <a:r>
              <a:rPr lang="zh-CN" altLang="en-US">
                <a:solidFill>
                  <a:schemeClr val="tx2"/>
                </a:solidFill>
              </a:rPr>
              <a:t>在这个着色器上禁用方向光照贴图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14: noforwardadd </a:t>
            </a:r>
            <a:r>
              <a:rPr lang="zh-CN" altLang="en-US">
                <a:solidFill>
                  <a:schemeClr val="tx2"/>
                </a:solidFill>
              </a:rPr>
              <a:t>禁用正向渲染添加通道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15: approxview: </a:t>
            </a:r>
            <a:r>
              <a:rPr lang="zh-CN" altLang="en-US">
                <a:solidFill>
                  <a:schemeClr val="tx2"/>
                </a:solidFill>
              </a:rPr>
              <a:t>对于有需要的着色器，逐顶点而不是逐像素计算规范化视线方向。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16: halfasview:  </a:t>
            </a:r>
            <a:r>
              <a:rPr lang="zh-CN" altLang="en-US">
                <a:solidFill>
                  <a:schemeClr val="tx2"/>
                </a:solidFill>
              </a:rPr>
              <a:t>将半方向传递到光照函数中。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129157" y="64135"/>
            <a:ext cx="7932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结构附加数据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Input: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包含着色所需要的纹理坐标　</a:t>
            </a:r>
            <a:r>
              <a:rPr lang="en-US" altLang="en-US">
                <a:solidFill>
                  <a:schemeClr val="tx2"/>
                </a:solidFill>
                <a:sym typeface="+mn-ea"/>
              </a:rPr>
              <a:t>uv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纹理名字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使用第二张纹理是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uv2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纹理名字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  <a:sym typeface="+mn-ea"/>
              </a:rPr>
              <a:t>附加数据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: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1:float3 viewDir 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视图方向。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2:float4 color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每个顶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点的颜色插值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3: float4 screenPos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屏幕空间中的位置。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4: float3 worldPos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世界坐标空间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   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5: float3 worldRef1 </a:t>
            </a:r>
            <a:r>
              <a:rPr lang="zh-CN" altLang="en-US">
                <a:solidFill>
                  <a:schemeClr val="tx2"/>
                </a:solidFill>
              </a:rPr>
              <a:t>世界空间中的反射向量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6: float3 worldNormal </a:t>
            </a:r>
            <a:r>
              <a:rPr lang="zh-CN" altLang="en-US">
                <a:solidFill>
                  <a:schemeClr val="tx2"/>
                </a:solidFill>
              </a:rPr>
              <a:t>世界空间中的法线向量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7: float3 worldRef1; INTERNAL_DATA </a:t>
            </a:r>
            <a:r>
              <a:rPr lang="zh-CN" altLang="en-US">
                <a:solidFill>
                  <a:schemeClr val="tx2"/>
                </a:solidFill>
              </a:rPr>
              <a:t>世界坐标反射向量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但必须表面着色写入</a:t>
            </a:r>
            <a:r>
              <a:rPr lang="en-US" altLang="zh-CN">
                <a:solidFill>
                  <a:schemeClr val="tx2"/>
                </a:solidFill>
              </a:rPr>
              <a:t>o.Normal</a:t>
            </a:r>
            <a:r>
              <a:rPr lang="zh-CN" altLang="en-US">
                <a:solidFill>
                  <a:schemeClr val="tx2"/>
                </a:solidFill>
              </a:rPr>
              <a:t>参数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8: 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float3 worldNormal; INTERNAL_DATA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世界坐标法线向量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但必须表面着色写入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o.Normal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参数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751967" y="64135"/>
            <a:ext cx="86868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SurfaceOutput 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结构体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SurfaceOutput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：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1: half3 Albedo: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漫反射的颜色值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2: half3 Normal: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法线坐标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3: half3 Emission;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自发光颜色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4: half Specular; 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镜面反射系数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5: half Gloss;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光泽系数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6: half Alpha;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透明度系数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SurfaceOutputStandard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：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7: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half Smoothness;    // 0=粗糙, 1=光滑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8: half Metallic;    // 0=非金属, 1=金属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SurfaceOutputStandardSpecular: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fixed3 Albedo;     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fixed3 Specular;    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fixed3 Normal;     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half3 Emission;  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half Smoothness;    // 0=粗糙, 1=光滑  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half Occlusion;  // 遮挡(默认1)  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    fixed Alpha;  </a:t>
            </a:r>
            <a:endParaRPr lang="en-US" altLang="zh-CN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677162" y="64135"/>
            <a:ext cx="68364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坐标系转换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transform.localToWorldMatrix   </a:t>
            </a:r>
            <a:r>
              <a:rPr lang="zh-CN" altLang="en-US" sz="2000">
                <a:solidFill>
                  <a:schemeClr val="tx2"/>
                </a:solidFill>
              </a:rPr>
              <a:t>局部转世界的矩阵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transfrom.worldToLocalMatrix  </a:t>
            </a:r>
            <a:r>
              <a:rPr lang="zh-CN" altLang="en-US" sz="2000">
                <a:solidFill>
                  <a:schemeClr val="tx2"/>
                </a:solidFill>
              </a:rPr>
              <a:t>世界坐标转局部坐标矩阵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MultiplyPoint,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MultiplyPoint3x4 MultiplayVector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来进行坐标变换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4: shader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中 左乘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unity_WorldToObject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矩阵来实现世界坐标转局部坐标变换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5: shader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中左乘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unity_ObjectToWorld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矩阵来实现局部转世界的转换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</a:t>
            </a:r>
            <a:endParaRPr lang="zh-CN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6: UNITY_MATRIX_MV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7: UNITY_MATRIX_MVP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8: UNITY_MATRIX_V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9: UNITY_MATRIX_P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10: UNITY_MATRIX_VP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11: UNITY_MATRIX_T_MV (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转置矩阵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12: UNITY_MATRIX_IT_MV(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的逆转置矩阵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13: UNITY_MATRIX_TEXTURE0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纹理变化矩阵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485641" y="825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815" y="1262380"/>
            <a:ext cx="1011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</a:t>
            </a:r>
            <a:r>
              <a:rPr lang="zh-CN" altLang="en-US" sz="3200">
                <a:solidFill>
                  <a:schemeClr val="tx2"/>
                </a:solidFill>
              </a:rPr>
              <a:t>了解表面着色的基本结构和入口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2880</Words>
  <Application>WPS 演示</Application>
  <PresentationFormat>宽屏</PresentationFormat>
  <Paragraphs>177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Blake_soho</cp:lastModifiedBy>
  <cp:revision>2738</cp:revision>
  <dcterms:created xsi:type="dcterms:W3CDTF">2015-05-05T08:02:00Z</dcterms:created>
  <dcterms:modified xsi:type="dcterms:W3CDTF">2017-06-15T09:17:33Z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