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373" r:id="rId4"/>
    <p:sldId id="398" r:id="rId5"/>
    <p:sldId id="379" r:id="rId6"/>
    <p:sldId id="411" r:id="rId7"/>
    <p:sldId id="412" r:id="rId8"/>
    <p:sldId id="37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609534" y="1002665"/>
            <a:ext cx="633920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LOD</a:t>
            </a:r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与渲染队列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76725" y="3014345"/>
            <a:ext cx="3639185" cy="829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>
                <a:solidFill>
                  <a:schemeClr val="tx2"/>
                </a:solidFill>
              </a:rPr>
              <a:t>主讲</a:t>
            </a:r>
            <a:r>
              <a:rPr lang="en-US" altLang="zh-CN" sz="4800" b="1">
                <a:solidFill>
                  <a:schemeClr val="tx2"/>
                </a:solidFill>
              </a:rPr>
              <a:t>:</a:t>
            </a:r>
            <a:r>
              <a:rPr lang="zh-CN" altLang="en-US" sz="4800" b="1">
                <a:solidFill>
                  <a:schemeClr val="tx2"/>
                </a:solidFill>
              </a:rPr>
              <a:t> </a:t>
            </a:r>
            <a:r>
              <a:rPr lang="en-US" altLang="zh-CN" sz="4800" b="1">
                <a:solidFill>
                  <a:schemeClr val="tx2"/>
                </a:solidFill>
              </a:rPr>
              <a:t>Blake</a:t>
            </a:r>
            <a:r>
              <a:rPr lang="en-US" altLang="zh-CN" sz="4800" b="1"/>
              <a:t>    </a:t>
            </a:r>
            <a:endParaRPr lang="zh-CN" altLang="en-US" sz="4800" b="1"/>
          </a:p>
        </p:txBody>
      </p:sp>
      <p:sp>
        <p:nvSpPr>
          <p:cNvPr id="3" name="文本框 2"/>
          <p:cNvSpPr txBox="1"/>
          <p:nvPr/>
        </p:nvSpPr>
        <p:spPr>
          <a:xfrm>
            <a:off x="3528695" y="4305935"/>
            <a:ext cx="45834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800" b="1">
                <a:solidFill>
                  <a:schemeClr val="tx2"/>
                </a:solidFill>
              </a:rPr>
              <a:t>QQ</a:t>
            </a:r>
            <a:r>
              <a:rPr lang="zh-CN" altLang="en-US" sz="4800" b="1">
                <a:solidFill>
                  <a:schemeClr val="tx2"/>
                </a:solidFill>
              </a:rPr>
              <a:t>群</a:t>
            </a:r>
            <a:r>
              <a:rPr lang="en-US" altLang="zh-CN" sz="4800" b="1"/>
              <a:t>:</a:t>
            </a:r>
            <a:r>
              <a:rPr lang="en-US" altLang="zh-CN" sz="4800" b="1">
                <a:solidFill>
                  <a:srgbClr val="FF0000"/>
                </a:solidFill>
              </a:rPr>
              <a:t>480187119</a:t>
            </a:r>
            <a:endParaRPr lang="zh-CN" altLang="en-US" sz="4800" b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875282" y="64135"/>
            <a:ext cx="644017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GPU</a:t>
            </a:r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管道流水线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29005" y="1094105"/>
            <a:ext cx="1033272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solidFill>
                  <a:schemeClr val="tx2"/>
                </a:solidFill>
              </a:rPr>
              <a:t>1: </a:t>
            </a:r>
            <a:r>
              <a:rPr lang="zh-CN" altLang="en-US" sz="2400">
                <a:solidFill>
                  <a:schemeClr val="tx2"/>
                </a:solidFill>
              </a:rPr>
              <a:t>主要的运算在</a:t>
            </a:r>
            <a:r>
              <a:rPr lang="en-US" altLang="zh-CN" sz="2400">
                <a:solidFill>
                  <a:schemeClr val="tx2"/>
                </a:solidFill>
              </a:rPr>
              <a:t>GPU</a:t>
            </a:r>
            <a:r>
              <a:rPr lang="zh-CN" altLang="en-US" sz="2400">
                <a:solidFill>
                  <a:schemeClr val="tx2"/>
                </a:solidFill>
              </a:rPr>
              <a:t>上计算，</a:t>
            </a:r>
            <a:r>
              <a:rPr lang="en-US" altLang="zh-CN" sz="2400">
                <a:solidFill>
                  <a:schemeClr val="tx2"/>
                </a:solidFill>
              </a:rPr>
              <a:t>CPU</a:t>
            </a:r>
            <a:r>
              <a:rPr lang="zh-CN" altLang="en-US" sz="2400">
                <a:solidFill>
                  <a:schemeClr val="tx2"/>
                </a:solidFill>
              </a:rPr>
              <a:t>插入指令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2: </a:t>
            </a:r>
            <a:r>
              <a:rPr lang="zh-CN" altLang="en-US" sz="2400">
                <a:solidFill>
                  <a:schemeClr val="tx2"/>
                </a:solidFill>
              </a:rPr>
              <a:t>大致流程</a:t>
            </a:r>
            <a:r>
              <a:rPr lang="en-US" altLang="zh-CN" sz="2400">
                <a:solidFill>
                  <a:schemeClr val="tx2"/>
                </a:solidFill>
              </a:rPr>
              <a:t>: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    </a:t>
            </a:r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7125" y="2157730"/>
            <a:ext cx="16535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90955" y="22364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>
                <a:solidFill>
                  <a:schemeClr val="bg1"/>
                </a:solidFill>
              </a:rPr>
              <a:t>顶点初始化</a:t>
            </a: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81985" y="2157730"/>
            <a:ext cx="16535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345815" y="2236470"/>
            <a:ext cx="1272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>
                <a:solidFill>
                  <a:srgbClr val="FF0000"/>
                </a:solidFill>
              </a:rPr>
              <a:t>顶点</a:t>
            </a:r>
            <a:r>
              <a:rPr lang="en-US" altLang="zh-CN">
                <a:solidFill>
                  <a:srgbClr val="FF0000"/>
                </a:solidFill>
              </a:rPr>
              <a:t>shader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69230" y="2157730"/>
            <a:ext cx="216789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433060" y="2236470"/>
            <a:ext cx="1874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Tellellation</a:t>
            </a:r>
            <a:r>
              <a:rPr lang="zh-CN" altLang="en-US">
                <a:solidFill>
                  <a:schemeClr val="bg1"/>
                </a:solidFill>
              </a:rPr>
              <a:t>曲面化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784465" y="2157730"/>
            <a:ext cx="216789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008620" y="2236470"/>
            <a:ext cx="1720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几何着色器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84465" y="2157730"/>
            <a:ext cx="216789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008620" y="2236470"/>
            <a:ext cx="1720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几何shader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26490" y="3462020"/>
            <a:ext cx="165481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290955" y="3540760"/>
            <a:ext cx="1325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裁剪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投影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54680" y="3462655"/>
            <a:ext cx="165481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292475" y="3541395"/>
            <a:ext cx="1325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三角形遍历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94630" y="3462020"/>
            <a:ext cx="201295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433060" y="3541395"/>
            <a:ext cx="176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</a:rPr>
              <a:t>着色</a:t>
            </a:r>
            <a:r>
              <a:rPr lang="en-US" altLang="zh-CN">
                <a:solidFill>
                  <a:srgbClr val="FF0000"/>
                </a:solidFill>
              </a:rPr>
              <a:t>shader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822565" y="3461385"/>
            <a:ext cx="201295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960995" y="3540760"/>
            <a:ext cx="176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输出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9" name="直接箭头连接符 28"/>
          <p:cNvCxnSpPr>
            <a:stCxn id="3" idx="3"/>
            <a:endCxn id="11" idx="1"/>
          </p:cNvCxnSpPr>
          <p:nvPr/>
        </p:nvCxnSpPr>
        <p:spPr>
          <a:xfrm>
            <a:off x="2780665" y="2420620"/>
            <a:ext cx="401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867910" y="2420620"/>
            <a:ext cx="401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7383145" y="2420620"/>
            <a:ext cx="401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753360" y="3724275"/>
            <a:ext cx="401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835525" y="3725545"/>
            <a:ext cx="401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7383145" y="3724275"/>
            <a:ext cx="401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2266315" y="2777490"/>
            <a:ext cx="6647815" cy="62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740469" y="64135"/>
            <a:ext cx="470979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设置</a:t>
            </a:r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LOD</a:t>
            </a:r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值 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5180" y="1262380"/>
            <a:ext cx="10332720" cy="4984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solidFill>
                  <a:schemeClr val="tx2"/>
                </a:solidFill>
              </a:rPr>
              <a:t>1:LOD Level of Detail, </a:t>
            </a:r>
            <a:r>
              <a:rPr lang="zh-CN" altLang="en-US" sz="2400">
                <a:solidFill>
                  <a:schemeClr val="tx2"/>
                </a:solidFill>
              </a:rPr>
              <a:t>根据</a:t>
            </a:r>
            <a:r>
              <a:rPr lang="en-US" altLang="zh-CN" sz="2400">
                <a:solidFill>
                  <a:schemeClr val="tx2"/>
                </a:solidFill>
              </a:rPr>
              <a:t>LOD</a:t>
            </a:r>
            <a:r>
              <a:rPr lang="zh-CN" altLang="en-US" sz="2400">
                <a:solidFill>
                  <a:schemeClr val="tx2"/>
                </a:solidFill>
              </a:rPr>
              <a:t>来设置使用不同版本的</a:t>
            </a:r>
            <a:r>
              <a:rPr lang="en-US" altLang="zh-CN" sz="2400">
                <a:solidFill>
                  <a:schemeClr val="tx2"/>
                </a:solidFill>
              </a:rPr>
              <a:t>Shader;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2:</a:t>
            </a:r>
            <a:r>
              <a:rPr lang="zh-CN" altLang="en-US" sz="2400">
                <a:solidFill>
                  <a:schemeClr val="tx2"/>
                </a:solidFill>
              </a:rPr>
              <a:t>着色器中给</a:t>
            </a:r>
            <a:r>
              <a:rPr lang="en-US" altLang="zh-CN" sz="2400">
                <a:solidFill>
                  <a:schemeClr val="tx2"/>
                </a:solidFill>
              </a:rPr>
              <a:t>SubShader</a:t>
            </a:r>
            <a:r>
              <a:rPr lang="zh-CN" altLang="en-US" sz="2400">
                <a:solidFill>
                  <a:schemeClr val="tx2"/>
                </a:solidFill>
              </a:rPr>
              <a:t>一个</a:t>
            </a:r>
            <a:r>
              <a:rPr lang="en-US" altLang="zh-CN" sz="2400">
                <a:solidFill>
                  <a:schemeClr val="tx2"/>
                </a:solidFill>
              </a:rPr>
              <a:t>LOD</a:t>
            </a:r>
            <a:r>
              <a:rPr lang="zh-CN" altLang="en-US" sz="2400">
                <a:solidFill>
                  <a:schemeClr val="tx2"/>
                </a:solidFill>
              </a:rPr>
              <a:t>值，程序来设置这个</a:t>
            </a:r>
            <a:r>
              <a:rPr lang="en-US" altLang="zh-CN" sz="2400">
                <a:solidFill>
                  <a:schemeClr val="tx2"/>
                </a:solidFill>
              </a:rPr>
              <a:t>shader</a:t>
            </a:r>
            <a:r>
              <a:rPr lang="zh-CN" altLang="en-US" sz="2400">
                <a:solidFill>
                  <a:schemeClr val="tx2"/>
                </a:solidFill>
              </a:rPr>
              <a:t>的</a:t>
            </a:r>
            <a:r>
              <a:rPr lang="en-US" altLang="zh-CN" sz="2400">
                <a:solidFill>
                  <a:schemeClr val="tx2"/>
                </a:solidFill>
              </a:rPr>
              <a:t>LOD</a:t>
            </a:r>
            <a:r>
              <a:rPr lang="zh-CN" altLang="en-US" sz="2400">
                <a:solidFill>
                  <a:schemeClr val="tx2"/>
                </a:solidFill>
              </a:rPr>
              <a:t>值，只有第一个小于等于</a:t>
            </a:r>
            <a:r>
              <a:rPr lang="en-US" altLang="zh-CN" sz="2400">
                <a:solidFill>
                  <a:schemeClr val="tx2"/>
                </a:solidFill>
              </a:rPr>
              <a:t>LOD</a:t>
            </a:r>
            <a:r>
              <a:rPr lang="zh-CN" altLang="en-US" sz="2400">
                <a:solidFill>
                  <a:schemeClr val="tx2"/>
                </a:solidFill>
              </a:rPr>
              <a:t>值</a:t>
            </a:r>
            <a:r>
              <a:rPr lang="en-US" altLang="zh-CN" sz="2400">
                <a:solidFill>
                  <a:schemeClr val="tx2"/>
                </a:solidFill>
              </a:rPr>
              <a:t>subShader</a:t>
            </a:r>
            <a:r>
              <a:rPr lang="zh-CN" altLang="en-US" sz="2400">
                <a:solidFill>
                  <a:schemeClr val="tx2"/>
                </a:solidFill>
              </a:rPr>
              <a:t>才会被执行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3: </a:t>
            </a:r>
            <a:r>
              <a:rPr lang="zh-CN" altLang="en-US" sz="2400">
                <a:solidFill>
                  <a:schemeClr val="tx2"/>
                </a:solidFill>
              </a:rPr>
              <a:t>每个</a:t>
            </a:r>
            <a:r>
              <a:rPr lang="en-US" altLang="zh-CN" sz="2400">
                <a:solidFill>
                  <a:schemeClr val="tx2"/>
                </a:solidFill>
              </a:rPr>
              <a:t>shader</a:t>
            </a:r>
            <a:r>
              <a:rPr lang="zh-CN" altLang="en-US" sz="2400">
                <a:solidFill>
                  <a:schemeClr val="tx2"/>
                </a:solidFill>
              </a:rPr>
              <a:t>最多只会有一个</a:t>
            </a:r>
            <a:r>
              <a:rPr lang="en-US" altLang="zh-CN" sz="2400">
                <a:solidFill>
                  <a:schemeClr val="tx2"/>
                </a:solidFill>
              </a:rPr>
              <a:t>SubShader</a:t>
            </a:r>
            <a:r>
              <a:rPr lang="zh-CN" altLang="en-US" sz="2400">
                <a:solidFill>
                  <a:schemeClr val="tx2"/>
                </a:solidFill>
              </a:rPr>
              <a:t>被使用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4: </a:t>
            </a:r>
            <a:r>
              <a:rPr lang="zh-CN" altLang="en-US" sz="2400">
                <a:solidFill>
                  <a:schemeClr val="tx2"/>
                </a:solidFill>
              </a:rPr>
              <a:t>通过</a:t>
            </a:r>
            <a:r>
              <a:rPr lang="en-US" altLang="zh-CN" sz="2400">
                <a:solidFill>
                  <a:schemeClr val="tx2"/>
                </a:solidFill>
              </a:rPr>
              <a:t>Shader maximumLOD</a:t>
            </a:r>
            <a:r>
              <a:rPr lang="zh-CN" altLang="en-US" sz="2400">
                <a:solidFill>
                  <a:schemeClr val="tx2"/>
                </a:solidFill>
              </a:rPr>
              <a:t>来设置最大的</a:t>
            </a:r>
            <a:r>
              <a:rPr lang="en-US" altLang="zh-CN" sz="2400">
                <a:solidFill>
                  <a:schemeClr val="tx2"/>
                </a:solidFill>
              </a:rPr>
              <a:t>LOD</a:t>
            </a:r>
            <a:r>
              <a:rPr lang="zh-CN" altLang="en-US" sz="2400">
                <a:solidFill>
                  <a:schemeClr val="tx2"/>
                </a:solidFill>
              </a:rPr>
              <a:t>值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5: </a:t>
            </a:r>
            <a:r>
              <a:rPr lang="zh-CN" altLang="en-US" sz="2400">
                <a:solidFill>
                  <a:schemeClr val="tx2"/>
                </a:solidFill>
              </a:rPr>
              <a:t>设置全局的</a:t>
            </a:r>
            <a:r>
              <a:rPr lang="en-US" altLang="zh-CN" sz="2400">
                <a:solidFill>
                  <a:schemeClr val="tx2"/>
                </a:solidFill>
              </a:rPr>
              <a:t>LOD</a:t>
            </a:r>
            <a:r>
              <a:rPr lang="zh-CN" altLang="en-US" sz="2400">
                <a:solidFill>
                  <a:schemeClr val="tx2"/>
                </a:solidFill>
              </a:rPr>
              <a:t>值，</a:t>
            </a:r>
            <a:r>
              <a:rPr lang="en-US" altLang="zh-CN" sz="2400">
                <a:solidFill>
                  <a:schemeClr val="tx2"/>
                </a:solidFill>
              </a:rPr>
              <a:t>Shader.globalMaximumLOD;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6: Unity</a:t>
            </a:r>
            <a:r>
              <a:rPr lang="zh-CN" altLang="en-US" sz="2400">
                <a:solidFill>
                  <a:schemeClr val="tx2"/>
                </a:solidFill>
              </a:rPr>
              <a:t>内置着色器分</a:t>
            </a:r>
            <a:r>
              <a:rPr lang="en-US" altLang="zh-CN" sz="2400">
                <a:solidFill>
                  <a:schemeClr val="tx2"/>
                </a:solidFill>
              </a:rPr>
              <a:t>LOD</a:t>
            </a:r>
            <a:r>
              <a:rPr lang="zh-CN" altLang="en-US" sz="2400">
                <a:solidFill>
                  <a:schemeClr val="tx2"/>
                </a:solidFill>
              </a:rPr>
              <a:t>等级</a:t>
            </a:r>
            <a:r>
              <a:rPr lang="en-US" altLang="zh-CN" sz="2400">
                <a:solidFill>
                  <a:schemeClr val="tx2"/>
                </a:solidFill>
              </a:rPr>
              <a:t>: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    </a:t>
            </a:r>
            <a:r>
              <a:rPr lang="en-US" altLang="zh-CN">
                <a:solidFill>
                  <a:schemeClr val="tx2"/>
                </a:solidFill>
              </a:rPr>
              <a:t>(1)VertexLit kind of shaders 100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     (2) Decal, Reflective VertexLit 150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     (3)Diffuse 200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     (4)Difuse Detail  250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     (5) Bumped, Specular   300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     (6) BumpedSpecular  400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     (7) Parallax   500</a:t>
            </a:r>
            <a:endParaRPr lang="en-US" altLang="zh-CN">
              <a:solidFill>
                <a:schemeClr val="tx2"/>
              </a:solidFill>
            </a:endParaRPr>
          </a:p>
          <a:p>
            <a:pPr algn="l"/>
            <a:r>
              <a:rPr lang="en-US" altLang="zh-CN">
                <a:solidFill>
                  <a:schemeClr val="tx2"/>
                </a:solidFill>
              </a:rPr>
              <a:t>     (8) 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Parallax Specular 600</a:t>
            </a:r>
            <a:endParaRPr lang="en-US" altLang="zh-CN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384869" y="64135"/>
            <a:ext cx="542099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LOD</a:t>
            </a:r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测试案例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</a:t>
            </a:r>
            <a:r>
              <a:rPr lang="zh-CN" altLang="en-US" sz="2000">
                <a:solidFill>
                  <a:schemeClr val="tx2"/>
                </a:solidFill>
              </a:rPr>
              <a:t>编写一个带</a:t>
            </a:r>
            <a:r>
              <a:rPr lang="en-US" altLang="zh-CN" sz="2000">
                <a:solidFill>
                  <a:schemeClr val="tx2"/>
                </a:solidFill>
              </a:rPr>
              <a:t>3</a:t>
            </a:r>
            <a:r>
              <a:rPr lang="zh-CN" altLang="en-US" sz="2000">
                <a:solidFill>
                  <a:schemeClr val="tx2"/>
                </a:solidFill>
              </a:rPr>
              <a:t>个</a:t>
            </a:r>
            <a:r>
              <a:rPr lang="en-US" altLang="zh-CN" sz="2000">
                <a:solidFill>
                  <a:schemeClr val="tx2"/>
                </a:solidFill>
              </a:rPr>
              <a:t>SubShaderLOD</a:t>
            </a:r>
            <a:r>
              <a:rPr lang="zh-CN" altLang="en-US" sz="2000">
                <a:solidFill>
                  <a:schemeClr val="tx2"/>
                </a:solidFill>
              </a:rPr>
              <a:t>的 值为</a:t>
            </a:r>
            <a:r>
              <a:rPr lang="en-US" altLang="zh-CN" sz="2000">
                <a:solidFill>
                  <a:schemeClr val="tx2"/>
                </a:solidFill>
              </a:rPr>
              <a:t>(600, 500, 400);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 </a:t>
            </a:r>
            <a:r>
              <a:rPr lang="zh-CN" altLang="en-US" sz="2000">
                <a:solidFill>
                  <a:schemeClr val="tx2"/>
                </a:solidFill>
              </a:rPr>
              <a:t>编写代码，设置</a:t>
            </a:r>
            <a:r>
              <a:rPr lang="en-US" altLang="zh-CN" sz="2000">
                <a:solidFill>
                  <a:schemeClr val="tx2"/>
                </a:solidFill>
              </a:rPr>
              <a:t>Shader</a:t>
            </a:r>
            <a:r>
              <a:rPr lang="zh-CN" altLang="en-US" sz="2000">
                <a:solidFill>
                  <a:schemeClr val="tx2"/>
                </a:solidFill>
              </a:rPr>
              <a:t>的</a:t>
            </a:r>
            <a:r>
              <a:rPr lang="en-US" altLang="zh-CN" sz="2000">
                <a:solidFill>
                  <a:schemeClr val="tx2"/>
                </a:solidFill>
              </a:rPr>
              <a:t>maximumLOD</a:t>
            </a:r>
            <a:r>
              <a:rPr lang="zh-CN" altLang="en-US" sz="2000">
                <a:solidFill>
                  <a:schemeClr val="tx2"/>
                </a:solidFill>
              </a:rPr>
              <a:t>的值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3: </a:t>
            </a:r>
            <a:r>
              <a:rPr lang="zh-CN" altLang="en-US" sz="2000">
                <a:solidFill>
                  <a:schemeClr val="tx2"/>
                </a:solidFill>
              </a:rPr>
              <a:t>测试使用的</a:t>
            </a:r>
            <a:r>
              <a:rPr lang="en-US" altLang="zh-CN" sz="2000">
                <a:solidFill>
                  <a:schemeClr val="tx2"/>
                </a:solidFill>
              </a:rPr>
              <a:t>Shader;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4: </a:t>
            </a:r>
            <a:r>
              <a:rPr lang="zh-CN" altLang="en-US" sz="2000">
                <a:solidFill>
                  <a:schemeClr val="tx2"/>
                </a:solidFill>
              </a:rPr>
              <a:t>找到第一个满足要求的</a:t>
            </a:r>
            <a:r>
              <a:rPr lang="en-US" altLang="zh-CN" sz="2000">
                <a:solidFill>
                  <a:schemeClr val="tx2"/>
                </a:solidFill>
              </a:rPr>
              <a:t>Shader;</a:t>
            </a:r>
            <a:endParaRPr lang="en-US" altLang="zh-CN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167507" y="64135"/>
            <a:ext cx="38557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渲染队列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</a:t>
            </a:r>
            <a:r>
              <a:rPr lang="zh-CN" altLang="en-US" sz="2000">
                <a:solidFill>
                  <a:schemeClr val="tx2"/>
                </a:solidFill>
              </a:rPr>
              <a:t>渲染队列标签可选值</a:t>
            </a:r>
            <a:r>
              <a:rPr lang="en-US" altLang="zh-CN" sz="2000">
                <a:solidFill>
                  <a:schemeClr val="tx2"/>
                </a:solidFill>
              </a:rPr>
              <a:t>: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  (1)Background </a:t>
            </a:r>
            <a:r>
              <a:rPr lang="zh-CN" altLang="en-US" sz="2000">
                <a:solidFill>
                  <a:schemeClr val="tx2"/>
                </a:solidFill>
              </a:rPr>
              <a:t>背景</a:t>
            </a:r>
            <a:r>
              <a:rPr lang="en-US" altLang="zh-CN" sz="2000">
                <a:solidFill>
                  <a:schemeClr val="tx2"/>
                </a:solidFill>
              </a:rPr>
              <a:t>,</a:t>
            </a:r>
            <a:r>
              <a:rPr lang="zh-CN" altLang="en-US" sz="2000">
                <a:solidFill>
                  <a:schemeClr val="tx2"/>
                </a:solidFill>
              </a:rPr>
              <a:t>对应的值为</a:t>
            </a:r>
            <a:r>
              <a:rPr lang="en-US" altLang="zh-CN" sz="2000">
                <a:solidFill>
                  <a:schemeClr val="tx2"/>
                </a:solidFill>
              </a:rPr>
              <a:t>1000;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  (2) Geometry(default) </a:t>
            </a:r>
            <a:r>
              <a:rPr lang="zh-CN" altLang="en-US" sz="2000">
                <a:solidFill>
                  <a:schemeClr val="tx2"/>
                </a:solidFill>
              </a:rPr>
              <a:t>几何体对应的值为</a:t>
            </a:r>
            <a:r>
              <a:rPr lang="en-US" altLang="zh-CN" sz="2000">
                <a:solidFill>
                  <a:schemeClr val="tx2"/>
                </a:solidFill>
              </a:rPr>
              <a:t>2000, </a:t>
            </a:r>
            <a:r>
              <a:rPr lang="zh-CN" altLang="en-US" sz="2000">
                <a:solidFill>
                  <a:schemeClr val="tx2"/>
                </a:solidFill>
              </a:rPr>
              <a:t>这个队列是默认的渲染队列</a:t>
            </a:r>
            <a:r>
              <a:rPr lang="en-US" altLang="zh-CN" sz="2000">
                <a:solidFill>
                  <a:schemeClr val="tx2"/>
                </a:solidFill>
              </a:rPr>
              <a:t>,</a:t>
            </a:r>
            <a:r>
              <a:rPr lang="zh-CN" altLang="en-US" sz="2000">
                <a:solidFill>
                  <a:schemeClr val="tx2"/>
                </a:solidFill>
              </a:rPr>
              <a:t>大多数不透明的物体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 (3)AlphaTest Alpha</a:t>
            </a:r>
            <a:r>
              <a:rPr lang="zh-CN" altLang="en-US" sz="2000">
                <a:solidFill>
                  <a:schemeClr val="tx2"/>
                </a:solidFill>
              </a:rPr>
              <a:t>测试</a:t>
            </a:r>
            <a:r>
              <a:rPr lang="en-US" altLang="zh-CN" sz="2000">
                <a:solidFill>
                  <a:schemeClr val="tx2"/>
                </a:solidFill>
              </a:rPr>
              <a:t>,</a:t>
            </a:r>
            <a:r>
              <a:rPr lang="zh-CN" altLang="en-US" sz="2000">
                <a:solidFill>
                  <a:schemeClr val="tx2"/>
                </a:solidFill>
              </a:rPr>
              <a:t>对应值为</a:t>
            </a:r>
            <a:r>
              <a:rPr lang="en-US" altLang="zh-CN" sz="2000">
                <a:solidFill>
                  <a:schemeClr val="tx2"/>
                </a:solidFill>
              </a:rPr>
              <a:t>2450, alpha</a:t>
            </a:r>
            <a:r>
              <a:rPr lang="zh-CN" altLang="en-US" sz="2000">
                <a:solidFill>
                  <a:schemeClr val="tx2"/>
                </a:solidFill>
              </a:rPr>
              <a:t>测试的几何体使用这种队列</a:t>
            </a:r>
            <a:r>
              <a:rPr lang="en-US" altLang="zh-CN" sz="2000">
                <a:solidFill>
                  <a:schemeClr val="tx2"/>
                </a:solidFill>
              </a:rPr>
              <a:t>,</a:t>
            </a:r>
            <a:r>
              <a:rPr lang="zh-CN" altLang="en-US" sz="2000">
                <a:solidFill>
                  <a:schemeClr val="tx2"/>
                </a:solidFill>
              </a:rPr>
              <a:t>它是独立于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 Geometry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的队列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,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它可以在所有固体对象绘制后更有效的渲染采用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Alpha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测试的对象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     (4)Transparent: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透明，对应值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3000,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这个渲染队列在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Geometry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被渲染，采用从后向前的次序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   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任何有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alpha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混合的对象都在这个队列里面渲染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     (5) Overlay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覆盖对应值为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4000,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这个渲染队列是最后渲染的物体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2: Unity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渲染模式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普通物体从前向后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, Alpha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从后向前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2: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渲染队列的数值决定了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Unity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在渲染场景物体时的先后顺序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,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关闭深度测试的情况下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249297" y="64135"/>
            <a:ext cx="569214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渲染队列实例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</a:t>
            </a:r>
            <a:r>
              <a:rPr lang="zh-CN" altLang="en-US" sz="2000">
                <a:solidFill>
                  <a:schemeClr val="tx2"/>
                </a:solidFill>
              </a:rPr>
              <a:t>创建两个深度不同的求，配置不同的颜色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 </a:t>
            </a:r>
            <a:r>
              <a:rPr lang="zh-CN" altLang="en-US" sz="2000">
                <a:solidFill>
                  <a:schemeClr val="tx2"/>
                </a:solidFill>
              </a:rPr>
              <a:t>为后面一个球创建一个</a:t>
            </a:r>
            <a:r>
              <a:rPr lang="en-US" altLang="zh-CN" sz="2000">
                <a:solidFill>
                  <a:schemeClr val="tx2"/>
                </a:solidFill>
              </a:rPr>
              <a:t>shader,</a:t>
            </a:r>
            <a:r>
              <a:rPr lang="zh-CN" altLang="en-US" sz="2000">
                <a:solidFill>
                  <a:schemeClr val="tx2"/>
                </a:solidFill>
              </a:rPr>
              <a:t>并设置渲染队列的值</a:t>
            </a:r>
            <a:r>
              <a:rPr lang="en-US" altLang="zh-CN" sz="2000">
                <a:solidFill>
                  <a:schemeClr val="tx2"/>
                </a:solidFill>
              </a:rPr>
              <a:t>: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Tags { “Queue” = “Geometry+100” } // </a:t>
            </a:r>
            <a:r>
              <a:rPr lang="zh-CN" altLang="zh-CN" sz="2000">
                <a:solidFill>
                  <a:schemeClr val="tx2"/>
                </a:solidFill>
              </a:rPr>
              <a:t> </a:t>
            </a:r>
            <a:r>
              <a:rPr lang="en-US" altLang="zh-CN" sz="2000">
                <a:solidFill>
                  <a:schemeClr val="tx2"/>
                </a:solidFill>
              </a:rPr>
              <a:t>+</a:t>
            </a:r>
            <a:r>
              <a:rPr lang="zh-CN" altLang="en-US" sz="2000">
                <a:solidFill>
                  <a:schemeClr val="tx2"/>
                </a:solidFill>
              </a:rPr>
              <a:t>左右不能用空格</a:t>
            </a:r>
            <a:r>
              <a:rPr lang="en-US" altLang="zh-CN" sz="2000">
                <a:solidFill>
                  <a:schemeClr val="tx2"/>
                </a:solidFill>
              </a:rPr>
              <a:t>,</a:t>
            </a:r>
            <a:r>
              <a:rPr lang="zh-CN" altLang="en-US" sz="2000">
                <a:solidFill>
                  <a:schemeClr val="tx2"/>
                </a:solidFill>
              </a:rPr>
              <a:t>多个</a:t>
            </a:r>
            <a:r>
              <a:rPr lang="en-US" altLang="zh-CN" sz="2000">
                <a:solidFill>
                  <a:schemeClr val="tx2"/>
                </a:solidFill>
              </a:rPr>
              <a:t>tag,</a:t>
            </a:r>
            <a:r>
              <a:rPr lang="zh-CN" altLang="en-US" sz="2000">
                <a:solidFill>
                  <a:schemeClr val="tx2"/>
                </a:solidFill>
              </a:rPr>
              <a:t>不能用逗号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ZTest off     //</a:t>
            </a:r>
            <a:r>
              <a:rPr lang="zh-CN" altLang="en-US" sz="2000">
                <a:solidFill>
                  <a:schemeClr val="tx2"/>
                </a:solidFill>
              </a:rPr>
              <a:t>关闭深度检测</a:t>
            </a:r>
            <a:endParaRPr lang="zh-CN" altLang="en-US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485641" y="8255"/>
            <a:ext cx="201930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作业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5815" y="1262380"/>
            <a:ext cx="101117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solidFill>
                  <a:schemeClr val="tx2"/>
                </a:solidFill>
              </a:rPr>
              <a:t>1: </a:t>
            </a:r>
            <a:r>
              <a:rPr lang="zh-CN" altLang="en-US" sz="3200">
                <a:solidFill>
                  <a:schemeClr val="tx2"/>
                </a:solidFill>
              </a:rPr>
              <a:t>了解</a:t>
            </a:r>
            <a:r>
              <a:rPr lang="en-US" altLang="zh-CN" sz="3200">
                <a:solidFill>
                  <a:schemeClr val="tx2"/>
                </a:solidFill>
              </a:rPr>
              <a:t>LOD</a:t>
            </a:r>
            <a:r>
              <a:rPr lang="zh-CN" altLang="en-US" sz="3200">
                <a:solidFill>
                  <a:schemeClr val="tx2"/>
                </a:solidFill>
              </a:rPr>
              <a:t>的设置</a:t>
            </a:r>
            <a:r>
              <a:rPr lang="en-US" altLang="zh-CN" sz="3200">
                <a:solidFill>
                  <a:schemeClr val="tx2"/>
                </a:solidFill>
              </a:rPr>
              <a:t>;</a:t>
            </a:r>
            <a:endParaRPr lang="en-US" altLang="zh-CN" sz="3200">
              <a:solidFill>
                <a:schemeClr val="tx2"/>
              </a:solidFill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</a:rPr>
              <a:t>2: </a:t>
            </a:r>
            <a:r>
              <a:rPr lang="zh-CN" altLang="en-US" sz="3200">
                <a:solidFill>
                  <a:schemeClr val="tx2"/>
                </a:solidFill>
              </a:rPr>
              <a:t>了解</a:t>
            </a:r>
            <a:r>
              <a:rPr lang="en-US" altLang="zh-CN" sz="3200">
                <a:solidFill>
                  <a:schemeClr val="tx2"/>
                </a:solidFill>
              </a:rPr>
              <a:t>Unity</a:t>
            </a:r>
            <a:r>
              <a:rPr lang="zh-CN" altLang="en-US" sz="3200">
                <a:solidFill>
                  <a:schemeClr val="tx2"/>
                </a:solidFill>
              </a:rPr>
              <a:t>的渲染机制</a:t>
            </a:r>
            <a:r>
              <a:rPr lang="en-US" altLang="zh-CN" sz="3200">
                <a:solidFill>
                  <a:schemeClr val="tx2"/>
                </a:solidFill>
              </a:rPr>
              <a:t>;</a:t>
            </a:r>
            <a:endParaRPr lang="en-US" altLang="zh-CN" sz="3200">
              <a:solidFill>
                <a:schemeClr val="tx2"/>
              </a:solidFill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</a:rPr>
              <a:t>3: </a:t>
            </a:r>
            <a:r>
              <a:rPr lang="zh-CN" altLang="en-US" sz="3200">
                <a:solidFill>
                  <a:schemeClr val="tx2"/>
                </a:solidFill>
              </a:rPr>
              <a:t>了解</a:t>
            </a:r>
            <a:r>
              <a:rPr lang="en-US" altLang="zh-CN" sz="3200">
                <a:solidFill>
                  <a:schemeClr val="tx2"/>
                </a:solidFill>
              </a:rPr>
              <a:t>Unity</a:t>
            </a:r>
            <a:r>
              <a:rPr lang="zh-CN" altLang="en-US" sz="3200">
                <a:solidFill>
                  <a:schemeClr val="tx2"/>
                </a:solidFill>
              </a:rPr>
              <a:t>的渲染队列</a:t>
            </a:r>
            <a:endParaRPr lang="zh-CN" altLang="en-US" sz="3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1382</Words>
  <Application>WPS 演示</Application>
  <PresentationFormat>宽屏</PresentationFormat>
  <Paragraphs>118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Blake_soho</cp:lastModifiedBy>
  <cp:revision>2774</cp:revision>
  <dcterms:created xsi:type="dcterms:W3CDTF">2015-05-05T08:02:00Z</dcterms:created>
  <dcterms:modified xsi:type="dcterms:W3CDTF">2017-06-16T05:59:09Z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