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73" r:id="rId4"/>
    <p:sldId id="414" r:id="rId5"/>
    <p:sldId id="416" r:id="rId6"/>
    <p:sldId id="398" r:id="rId7"/>
    <p:sldId id="379" r:id="rId8"/>
    <p:sldId id="411" r:id="rId9"/>
    <p:sldId id="422" r:id="rId10"/>
    <p:sldId id="424" r:id="rId11"/>
    <p:sldId id="415" r:id="rId12"/>
    <p:sldId id="423" r:id="rId13"/>
    <p:sldId id="41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博毅创为</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博毅创为</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博毅创为</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博毅创为</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1619887" y="1002665"/>
            <a:ext cx="8318500" cy="56311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rPr>
              <a:t>混合模式</a:t>
            </a:r>
            <a:r>
              <a:rPr lang="en-US" altLang="en-US" sz="7200" b="1">
                <a:solidFill>
                  <a:schemeClr val="tx2"/>
                </a:solidFill>
                <a:effectLst>
                  <a:outerShdw blurRad="38100" dist="19050" dir="2700000" algn="tl" rotWithShape="0">
                    <a:schemeClr val="dk1">
                      <a:alpha val="40000"/>
                    </a:schemeClr>
                  </a:outerShdw>
                </a:effectLst>
              </a:rPr>
              <a:t>  Alpha</a:t>
            </a:r>
            <a:r>
              <a:rPr lang="zh-CN" altLang="en-US" sz="7200" b="1">
                <a:solidFill>
                  <a:schemeClr val="tx2"/>
                </a:solidFill>
                <a:effectLst>
                  <a:outerShdw blurRad="38100" dist="19050" dir="2700000" algn="tl" rotWithShape="0">
                    <a:schemeClr val="dk1">
                      <a:alpha val="40000"/>
                    </a:schemeClr>
                  </a:outerShdw>
                </a:effectLst>
              </a:rPr>
              <a:t>测试</a:t>
            </a:r>
            <a:endParaRPr lang="en-US" altLang="en-US" sz="7200" b="1">
              <a:solidFill>
                <a:schemeClr val="tx2"/>
              </a:solidFill>
              <a:effectLst>
                <a:outerShdw blurRad="38100" dist="19050" dir="2700000" algn="tl" rotWithShape="0">
                  <a:schemeClr val="dk1">
                    <a:alpha val="40000"/>
                  </a:schemeClr>
                </a:outerShdw>
              </a:effectLst>
            </a:endParaRPr>
          </a:p>
          <a:p>
            <a:pPr algn="ctr"/>
            <a:r>
              <a:rPr lang="zh-CN" altLang="en-US" sz="7200" b="1">
                <a:solidFill>
                  <a:schemeClr val="tx2"/>
                </a:solidFill>
                <a:effectLst>
                  <a:outerShdw blurRad="38100" dist="19050" dir="2700000" algn="tl" rotWithShape="0">
                    <a:schemeClr val="dk1">
                      <a:alpha val="40000"/>
                    </a:schemeClr>
                  </a:outerShdw>
                </a:effectLst>
              </a:rPr>
              <a:t>深度测试 </a:t>
            </a:r>
            <a:r>
              <a:rPr lang="zh-CN" altLang="en-US" sz="7200" b="1">
                <a:solidFill>
                  <a:schemeClr val="tx2"/>
                </a:solidFill>
                <a:effectLst>
                  <a:outerShdw blurRad="38100" dist="19050" dir="2700000" algn="tl" rotWithShape="0">
                    <a:schemeClr val="dk1">
                      <a:alpha val="40000"/>
                    </a:schemeClr>
                  </a:outerShdw>
                </a:effectLst>
                <a:sym typeface="+mn-ea"/>
              </a:rPr>
              <a:t>通道遮罩</a:t>
            </a:r>
            <a:endParaRPr lang="zh-CN" altLang="en-US" sz="7200" b="1">
              <a:solidFill>
                <a:schemeClr val="tx2"/>
              </a:solidFill>
              <a:effectLst>
                <a:outerShdw blurRad="38100" dist="19050" dir="2700000" algn="tl" rotWithShape="0">
                  <a:schemeClr val="dk1">
                    <a:alpha val="40000"/>
                  </a:schemeClr>
                </a:outerShdw>
              </a:effectLst>
              <a:sym typeface="+mn-ea"/>
            </a:endParaRPr>
          </a:p>
          <a:p>
            <a:pPr algn="ctr"/>
            <a:r>
              <a:rPr lang="zh-CN" altLang="en-US" sz="7200" b="1">
                <a:solidFill>
                  <a:schemeClr val="tx2"/>
                </a:solidFill>
                <a:effectLst>
                  <a:outerShdw blurRad="38100" dist="19050" dir="2700000" algn="tl" rotWithShape="0">
                    <a:schemeClr val="dk1">
                      <a:alpha val="40000"/>
                    </a:schemeClr>
                  </a:outerShdw>
                </a:effectLst>
                <a:sym typeface="+mn-ea"/>
              </a:rPr>
              <a:t>面剔除</a:t>
            </a:r>
            <a:endParaRPr lang="zh-CN" altLang="en-US" sz="7200" b="1">
              <a:solidFill>
                <a:schemeClr val="tx2"/>
              </a:solidFill>
              <a:effectLst>
                <a:outerShdw blurRad="38100" dist="19050" dir="2700000" algn="tl" rotWithShape="0">
                  <a:schemeClr val="dk1">
                    <a:alpha val="40000"/>
                  </a:schemeClr>
                </a:outerShdw>
              </a:effectLst>
              <a:sym typeface="+mn-ea"/>
            </a:endParaRPr>
          </a:p>
          <a:p>
            <a:pPr algn="ctr"/>
            <a:endParaRPr lang="zh-CN" altLang="en-US" sz="7200" b="1">
              <a:solidFill>
                <a:schemeClr val="tx2"/>
              </a:solidFill>
              <a:effectLst>
                <a:outerShdw blurRad="38100" dist="19050" dir="2700000" algn="tl" rotWithShape="0">
                  <a:schemeClr val="dk1">
                    <a:alpha val="40000"/>
                  </a:schemeClr>
                </a:outerShdw>
              </a:effectLst>
              <a:sym typeface="+mn-ea"/>
            </a:endParaRPr>
          </a:p>
          <a:p>
            <a:pPr algn="ctr"/>
            <a:endParaRPr lang="zh-CN" altLang="en-US" sz="7200" b="1">
              <a:solidFill>
                <a:schemeClr val="tx2"/>
              </a:solidFill>
              <a:effectLst>
                <a:outerShdw blurRad="38100" dist="19050" dir="2700000" algn="tl" rotWithShape="0">
                  <a:schemeClr val="dk1">
                    <a:alpha val="40000"/>
                  </a:schemeClr>
                </a:outerShdw>
              </a:effectLst>
            </a:endParaRPr>
          </a:p>
        </p:txBody>
      </p:sp>
      <p:sp>
        <p:nvSpPr>
          <p:cNvPr id="2" name="文本框 1"/>
          <p:cNvSpPr txBox="1"/>
          <p:nvPr/>
        </p:nvSpPr>
        <p:spPr>
          <a:xfrm>
            <a:off x="4208780" y="3518535"/>
            <a:ext cx="3639185" cy="1568450"/>
          </a:xfrm>
          <a:prstGeom prst="rect">
            <a:avLst/>
          </a:prstGeom>
          <a:noFill/>
        </p:spPr>
        <p:txBody>
          <a:bodyPr wrap="square" rtlCol="0">
            <a:spAutoFit/>
          </a:bodyPr>
          <a:p>
            <a:endParaRPr lang="zh-CN" altLang="en-US" sz="4800" b="1">
              <a:solidFill>
                <a:schemeClr val="tx2"/>
              </a:solidFill>
            </a:endParaRPr>
          </a:p>
          <a:p>
            <a:r>
              <a:rPr lang="zh-CN" altLang="en-US" sz="4800" b="1">
                <a:solidFill>
                  <a:schemeClr val="tx2"/>
                </a:solidFill>
              </a:rPr>
              <a:t>主讲</a:t>
            </a:r>
            <a:r>
              <a:rPr lang="en-US" altLang="zh-CN" sz="4800" b="1">
                <a:solidFill>
                  <a:schemeClr val="tx2"/>
                </a:solidFill>
              </a:rPr>
              <a:t>:</a:t>
            </a:r>
            <a:r>
              <a:rPr lang="zh-CN" altLang="en-US" sz="4800" b="1">
                <a:solidFill>
                  <a:schemeClr val="tx2"/>
                </a:solidFill>
              </a:rPr>
              <a:t> </a:t>
            </a:r>
            <a:r>
              <a:rPr lang="en-US" altLang="zh-CN" sz="4800" b="1">
                <a:solidFill>
                  <a:schemeClr val="tx2"/>
                </a:solidFill>
              </a:rPr>
              <a:t>Blake</a:t>
            </a:r>
            <a:r>
              <a:rPr lang="en-US" altLang="zh-CN" sz="4800" b="1"/>
              <a:t>    </a:t>
            </a:r>
            <a:endParaRPr lang="zh-CN" altLang="en-US" sz="4800" b="1"/>
          </a:p>
        </p:txBody>
      </p:sp>
      <p:sp>
        <p:nvSpPr>
          <p:cNvPr id="3" name="文本框 2"/>
          <p:cNvSpPr txBox="1"/>
          <p:nvPr/>
        </p:nvSpPr>
        <p:spPr>
          <a:xfrm>
            <a:off x="3528695" y="5086985"/>
            <a:ext cx="4583430" cy="829945"/>
          </a:xfrm>
          <a:prstGeom prst="rect">
            <a:avLst/>
          </a:prstGeom>
          <a:noFill/>
        </p:spPr>
        <p:txBody>
          <a:bodyPr wrap="none" rtlCol="0">
            <a:spAutoFit/>
          </a:bodyPr>
          <a:p>
            <a:pPr algn="l"/>
            <a:r>
              <a:rPr lang="en-US" altLang="zh-CN" sz="4800" b="1">
                <a:solidFill>
                  <a:schemeClr val="tx2"/>
                </a:solidFill>
              </a:rPr>
              <a:t>QQ</a:t>
            </a:r>
            <a:r>
              <a:rPr lang="zh-CN" altLang="en-US" sz="4800" b="1">
                <a:solidFill>
                  <a:schemeClr val="tx2"/>
                </a:solidFill>
              </a:rPr>
              <a:t>群</a:t>
            </a:r>
            <a:r>
              <a:rPr lang="en-US" altLang="zh-CN" sz="4800" b="1"/>
              <a:t>:</a:t>
            </a:r>
            <a:r>
              <a:rPr lang="en-US" altLang="zh-CN" sz="4800" b="1">
                <a:solidFill>
                  <a:srgbClr val="FF0000"/>
                </a:solidFill>
              </a:rPr>
              <a:t>480187119</a:t>
            </a:r>
            <a:endParaRPr lang="zh-CN" altLang="en-US" sz="4800" b="1"/>
          </a:p>
        </p:txBody>
      </p:sp>
      <p:sp>
        <p:nvSpPr>
          <p:cNvPr id="8" name="页脚占位符 7"/>
          <p:cNvSpPr>
            <a:spLocks noGrp="1"/>
          </p:cNvSpPr>
          <p:nvPr>
            <p:ph type="ftr" sz="quarter" idx="11"/>
          </p:nvPr>
        </p:nvSpPr>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3145792" y="64135"/>
            <a:ext cx="589915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混合模式案例 </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05180" y="1262380"/>
            <a:ext cx="10332720" cy="3046095"/>
          </a:xfrm>
          <a:prstGeom prst="rect">
            <a:avLst/>
          </a:prstGeom>
          <a:noFill/>
        </p:spPr>
        <p:txBody>
          <a:bodyPr wrap="square" rtlCol="0">
            <a:spAutoFit/>
          </a:bodyPr>
          <a:p>
            <a:pPr algn="l"/>
            <a:r>
              <a:rPr lang="en-US" altLang="zh-CN" sz="2400">
                <a:solidFill>
                  <a:schemeClr val="tx2"/>
                </a:solidFill>
              </a:rPr>
              <a:t>1: </a:t>
            </a:r>
            <a:r>
              <a:rPr lang="zh-CN" altLang="zh-CN" sz="2400">
                <a:solidFill>
                  <a:schemeClr val="tx2"/>
                </a:solidFill>
              </a:rPr>
              <a:t>创建一个球和立方体，立方体挡住球</a:t>
            </a:r>
            <a:endParaRPr lang="zh-CN" altLang="zh-CN" sz="2400">
              <a:solidFill>
                <a:schemeClr val="tx2"/>
              </a:solidFill>
            </a:endParaRPr>
          </a:p>
          <a:p>
            <a:pPr algn="l"/>
            <a:r>
              <a:rPr lang="en-US" altLang="zh-CN" sz="2400">
                <a:solidFill>
                  <a:schemeClr val="tx2"/>
                </a:solidFill>
              </a:rPr>
              <a:t>2:</a:t>
            </a:r>
            <a:r>
              <a:rPr lang="zh-CN" altLang="zh-CN" sz="2400">
                <a:solidFill>
                  <a:schemeClr val="tx2"/>
                </a:solidFill>
              </a:rPr>
              <a:t>创建一个顶点片元</a:t>
            </a:r>
            <a:r>
              <a:rPr lang="en-US" altLang="zh-CN" sz="2400">
                <a:solidFill>
                  <a:schemeClr val="tx2"/>
                </a:solidFill>
              </a:rPr>
              <a:t>shader;</a:t>
            </a:r>
            <a:endParaRPr lang="en-US" altLang="zh-CN" sz="2400">
              <a:solidFill>
                <a:schemeClr val="tx2"/>
              </a:solidFill>
            </a:endParaRPr>
          </a:p>
          <a:p>
            <a:pPr algn="l"/>
            <a:r>
              <a:rPr lang="en-US" altLang="zh-CN" sz="2400">
                <a:solidFill>
                  <a:schemeClr val="tx2"/>
                </a:solidFill>
              </a:rPr>
              <a:t>3:</a:t>
            </a:r>
            <a:r>
              <a:rPr lang="zh-CN" altLang="en-US" sz="2400">
                <a:solidFill>
                  <a:schemeClr val="tx2"/>
                </a:solidFill>
              </a:rPr>
              <a:t>添加一个颜色到属性</a:t>
            </a:r>
            <a:endParaRPr lang="zh-CN" altLang="en-US" sz="2400">
              <a:solidFill>
                <a:schemeClr val="tx2"/>
              </a:solidFill>
            </a:endParaRPr>
          </a:p>
          <a:p>
            <a:pPr algn="l"/>
            <a:r>
              <a:rPr lang="en-US" altLang="en-US" sz="2400">
                <a:solidFill>
                  <a:schemeClr val="tx2"/>
                </a:solidFill>
              </a:rPr>
              <a:t>4: </a:t>
            </a:r>
            <a:r>
              <a:rPr lang="zh-CN" altLang="en-US" sz="2400">
                <a:solidFill>
                  <a:schemeClr val="tx2"/>
                </a:solidFill>
              </a:rPr>
              <a:t>修改着色器程序，着色颜色</a:t>
            </a:r>
            <a:r>
              <a:rPr lang="en-US" altLang="en-US" sz="2400">
                <a:solidFill>
                  <a:schemeClr val="tx2"/>
                </a:solidFill>
              </a:rPr>
              <a:t>;</a:t>
            </a:r>
            <a:endParaRPr lang="en-US" altLang="en-US" sz="2400">
              <a:solidFill>
                <a:schemeClr val="tx2"/>
              </a:solidFill>
            </a:endParaRPr>
          </a:p>
          <a:p>
            <a:pPr algn="l"/>
            <a:r>
              <a:rPr lang="en-US" altLang="en-US" sz="2400">
                <a:solidFill>
                  <a:schemeClr val="tx2"/>
                </a:solidFill>
              </a:rPr>
              <a:t>5:</a:t>
            </a:r>
            <a:r>
              <a:rPr lang="zh-CN" altLang="en-US" sz="2400">
                <a:solidFill>
                  <a:schemeClr val="tx2"/>
                </a:solidFill>
              </a:rPr>
              <a:t>设置混合模式</a:t>
            </a:r>
            <a:r>
              <a:rPr lang="en-US" altLang="en-US" sz="2400">
                <a:solidFill>
                  <a:schemeClr val="tx2"/>
                </a:solidFill>
              </a:rPr>
              <a:t>: </a:t>
            </a:r>
            <a:r>
              <a:rPr lang="zh-CN" altLang="en-US" sz="2400">
                <a:solidFill>
                  <a:schemeClr val="tx2"/>
                </a:solidFill>
              </a:rPr>
              <a:t>Blend SrcAlpha OneMinusSrcAlpha</a:t>
            </a:r>
            <a:r>
              <a:rPr lang="en-US" altLang="zh-CN" sz="2400">
                <a:solidFill>
                  <a:schemeClr val="tx2"/>
                </a:solidFill>
              </a:rPr>
              <a:t>;</a:t>
            </a:r>
            <a:endParaRPr lang="en-US" altLang="zh-CN" sz="2400">
              <a:solidFill>
                <a:schemeClr val="tx2"/>
              </a:solidFill>
            </a:endParaRPr>
          </a:p>
          <a:p>
            <a:pPr algn="l"/>
            <a:r>
              <a:rPr lang="en-US" altLang="zh-CN" sz="2400">
                <a:solidFill>
                  <a:schemeClr val="tx2"/>
                </a:solidFill>
              </a:rPr>
              <a:t>6: </a:t>
            </a:r>
            <a:r>
              <a:rPr lang="zh-CN" altLang="en-US" sz="2400">
                <a:solidFill>
                  <a:schemeClr val="tx2"/>
                </a:solidFill>
              </a:rPr>
              <a:t>修改颜色看效果</a:t>
            </a:r>
            <a:r>
              <a:rPr lang="en-US" altLang="en-US" sz="2400">
                <a:solidFill>
                  <a:schemeClr val="tx2"/>
                </a:solidFill>
              </a:rPr>
              <a:t>;</a:t>
            </a:r>
            <a:endParaRPr lang="en-US" altLang="en-US" sz="2400">
              <a:solidFill>
                <a:schemeClr val="tx2"/>
              </a:solidFill>
            </a:endParaRPr>
          </a:p>
          <a:p>
            <a:pPr algn="l"/>
            <a:r>
              <a:rPr lang="en-US" altLang="en-US" sz="2400">
                <a:solidFill>
                  <a:schemeClr val="tx2"/>
                </a:solidFill>
              </a:rPr>
              <a:t>7:</a:t>
            </a:r>
            <a:r>
              <a:rPr lang="zh-CN" altLang="en-US" sz="2400">
                <a:solidFill>
                  <a:schemeClr val="tx2"/>
                </a:solidFill>
              </a:rPr>
              <a:t> 思考为什么看不到</a:t>
            </a:r>
            <a:r>
              <a:rPr lang="en-US" altLang="en-US" sz="2400">
                <a:solidFill>
                  <a:schemeClr val="tx2"/>
                </a:solidFill>
              </a:rPr>
              <a:t> </a:t>
            </a:r>
            <a:r>
              <a:rPr lang="zh-CN" altLang="en-US" sz="2400">
                <a:solidFill>
                  <a:schemeClr val="tx2"/>
                </a:solidFill>
              </a:rPr>
              <a:t>球 </a:t>
            </a:r>
            <a:endParaRPr lang="zh-CN" altLang="en-US" sz="2400">
              <a:solidFill>
                <a:schemeClr val="tx2"/>
              </a:solidFill>
            </a:endParaRPr>
          </a:p>
          <a:p>
            <a:pPr algn="l"/>
            <a:r>
              <a:rPr lang="en-US" altLang="zh-CN" sz="2400">
                <a:solidFill>
                  <a:schemeClr val="tx2"/>
                </a:solidFill>
              </a:rPr>
              <a:t>8: </a:t>
            </a:r>
            <a:r>
              <a:rPr lang="zh-CN" altLang="en-US" sz="2400">
                <a:solidFill>
                  <a:schemeClr val="tx2"/>
                </a:solidFill>
              </a:rPr>
              <a:t>讲透明的立方体加入透明渲染队列</a:t>
            </a:r>
            <a:r>
              <a:rPr lang="en-US" altLang="en-US" sz="2400">
                <a:solidFill>
                  <a:schemeClr val="tx2"/>
                </a:solidFill>
              </a:rPr>
              <a:t>;</a:t>
            </a:r>
            <a:endParaRPr lang="en-US" altLang="en-US" sz="240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通道遮罩</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378460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创建一个平面，在前面创建一个球</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a:t>
            </a:r>
            <a:r>
              <a:rPr lang="zh-CN" altLang="en-US" sz="2000">
                <a:solidFill>
                  <a:schemeClr val="tx2"/>
                </a:solidFill>
              </a:rPr>
              <a:t>编写</a:t>
            </a:r>
            <a:r>
              <a:rPr lang="en-US" altLang="en-US" sz="2000">
                <a:solidFill>
                  <a:schemeClr val="tx2"/>
                </a:solidFill>
              </a:rPr>
              <a:t>shader,</a:t>
            </a:r>
            <a:r>
              <a:rPr lang="zh-CN" altLang="en-US" sz="2000">
                <a:solidFill>
                  <a:schemeClr val="tx2"/>
                </a:solidFill>
              </a:rPr>
              <a:t>让球着色为白色</a:t>
            </a:r>
            <a:endParaRPr lang="zh-CN" altLang="en-US" sz="2000">
              <a:solidFill>
                <a:schemeClr val="tx2"/>
              </a:solidFill>
            </a:endParaRPr>
          </a:p>
          <a:p>
            <a:pPr algn="l"/>
            <a:r>
              <a:rPr lang="zh-CN" altLang="en-US" sz="2000">
                <a:solidFill>
                  <a:schemeClr val="tx2"/>
                </a:solidFill>
              </a:rPr>
              <a:t>在</a:t>
            </a:r>
            <a:r>
              <a:rPr lang="en-US" altLang="en-US" sz="2000">
                <a:solidFill>
                  <a:schemeClr val="tx2"/>
                </a:solidFill>
              </a:rPr>
              <a:t>shader</a:t>
            </a:r>
            <a:r>
              <a:rPr lang="zh-CN" altLang="en-US" sz="2000">
                <a:solidFill>
                  <a:schemeClr val="tx2"/>
                </a:solidFill>
              </a:rPr>
              <a:t>中 使用</a:t>
            </a:r>
            <a:r>
              <a:rPr lang="en-US" altLang="en-US" sz="2000">
                <a:solidFill>
                  <a:schemeClr val="tx2"/>
                </a:solidFill>
              </a:rPr>
              <a:t>ColorMask 0 ColorMask RG</a:t>
            </a:r>
            <a:endParaRPr lang="en-US" altLang="en-US" sz="2000">
              <a:solidFill>
                <a:schemeClr val="tx2"/>
              </a:solidFill>
            </a:endParaRPr>
          </a:p>
          <a:p>
            <a:pPr algn="l"/>
            <a:r>
              <a:rPr lang="en-US" altLang="en-US" sz="2000">
                <a:solidFill>
                  <a:schemeClr val="tx2"/>
                </a:solidFill>
              </a:rPr>
              <a:t>SubShader {</a:t>
            </a:r>
            <a:endParaRPr lang="en-US" altLang="en-US" sz="2000">
              <a:solidFill>
                <a:schemeClr val="tx2"/>
              </a:solidFill>
            </a:endParaRPr>
          </a:p>
          <a:p>
            <a:pPr algn="l"/>
            <a:r>
              <a:rPr lang="en-US" altLang="en-US" sz="2000">
                <a:solidFill>
                  <a:schemeClr val="tx2"/>
                </a:solidFill>
              </a:rPr>
              <a:t>		Tags { "RenderType"="Opaque"}</a:t>
            </a:r>
            <a:endParaRPr lang="en-US" altLang="en-US" sz="2000">
              <a:solidFill>
                <a:schemeClr val="tx2"/>
              </a:solidFill>
            </a:endParaRPr>
          </a:p>
          <a:p>
            <a:pPr algn="l"/>
            <a:r>
              <a:rPr lang="en-US" altLang="en-US" sz="2000">
                <a:solidFill>
                  <a:schemeClr val="tx2"/>
                </a:solidFill>
              </a:rPr>
              <a:t>		LOD 200</a:t>
            </a:r>
            <a:endParaRPr lang="en-US" altLang="en-US" sz="2000">
              <a:solidFill>
                <a:schemeClr val="tx2"/>
              </a:solidFill>
            </a:endParaRPr>
          </a:p>
          <a:p>
            <a:pPr algn="l"/>
            <a:r>
              <a:rPr lang="en-US" altLang="en-US" sz="2000">
                <a:solidFill>
                  <a:schemeClr val="tx2"/>
                </a:solidFill>
              </a:rPr>
              <a:t>		ColorMask B</a:t>
            </a:r>
            <a:endParaRPr lang="en-US" altLang="en-US" sz="2000">
              <a:solidFill>
                <a:schemeClr val="tx2"/>
              </a:solidFill>
            </a:endParaRPr>
          </a:p>
          <a:p>
            <a:pPr algn="l"/>
            <a:endParaRPr lang="en-US" altLang="en-US" sz="2000">
              <a:solidFill>
                <a:schemeClr val="tx2"/>
              </a:solidFill>
            </a:endParaRPr>
          </a:p>
          <a:p>
            <a:pPr algn="l"/>
            <a:r>
              <a:rPr lang="en-US" altLang="en-US" sz="2000">
                <a:solidFill>
                  <a:schemeClr val="tx2"/>
                </a:solidFill>
              </a:rPr>
              <a:t>		pass {</a:t>
            </a:r>
            <a:endParaRPr lang="en-US" altLang="en-US" sz="2000">
              <a:solidFill>
                <a:schemeClr val="tx2"/>
              </a:solidFill>
            </a:endParaRPr>
          </a:p>
          <a:p>
            <a:pPr algn="l"/>
            <a:r>
              <a:rPr lang="en-US" altLang="en-US" sz="2000">
                <a:solidFill>
                  <a:schemeClr val="tx2"/>
                </a:solidFill>
              </a:rPr>
              <a:t>			Color(1, 1, 1, 1)</a:t>
            </a:r>
            <a:endParaRPr lang="en-US" altLang="en-US" sz="2000">
              <a:solidFill>
                <a:schemeClr val="tx2"/>
              </a:solidFill>
            </a:endParaRPr>
          </a:p>
          <a:p>
            <a:pPr algn="l"/>
            <a:r>
              <a:rPr lang="en-US" altLang="en-US" sz="2000">
                <a:solidFill>
                  <a:schemeClr val="tx2"/>
                </a:solidFill>
              </a:rPr>
              <a:t>		}</a:t>
            </a:r>
            <a:endParaRPr lang="en-US" altLang="en-US" sz="2000">
              <a:solidFill>
                <a:schemeClr val="tx2"/>
              </a:solidFill>
            </a:endParaRPr>
          </a:p>
          <a:p>
            <a:pPr algn="l"/>
            <a:r>
              <a:rPr lang="en-US" altLang="en-US" sz="2000">
                <a:solidFill>
                  <a:schemeClr val="tx2"/>
                </a:solidFill>
              </a:rPr>
              <a:t>	}</a:t>
            </a:r>
            <a:endParaRPr lang="en-US" altLang="en-US" sz="200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5085717" y="64135"/>
            <a:ext cx="201930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作业</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193802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理解渲染通道指令</a:t>
            </a:r>
            <a:r>
              <a:rPr lang="en-US" altLang="zh-CN" sz="2000">
                <a:solidFill>
                  <a:schemeClr val="tx2"/>
                </a:solidFill>
              </a:rPr>
              <a:t>   </a:t>
            </a:r>
            <a:r>
              <a:rPr lang="zh-CN" altLang="zh-CN" sz="2000">
                <a:solidFill>
                  <a:schemeClr val="tx2"/>
                </a:solidFill>
              </a:rPr>
              <a:t>混合模式</a:t>
            </a:r>
            <a:endParaRPr lang="zh-CN" altLang="zh-CN" sz="2000">
              <a:solidFill>
                <a:schemeClr val="tx2"/>
              </a:solidFill>
            </a:endParaRPr>
          </a:p>
          <a:p>
            <a:pPr algn="l"/>
            <a:r>
              <a:rPr lang="en-US" altLang="zh-CN" sz="2000">
                <a:solidFill>
                  <a:schemeClr val="tx2"/>
                </a:solidFill>
              </a:rPr>
              <a:t>2: </a:t>
            </a:r>
            <a:r>
              <a:rPr lang="zh-CN" altLang="zh-CN" sz="2000">
                <a:solidFill>
                  <a:schemeClr val="tx2"/>
                </a:solidFill>
              </a:rPr>
              <a:t>理解渲染通道指令</a:t>
            </a:r>
            <a:r>
              <a:rPr lang="en-US" altLang="zh-CN" sz="2000">
                <a:solidFill>
                  <a:schemeClr val="tx2"/>
                </a:solidFill>
              </a:rPr>
              <a:t> Aplha</a:t>
            </a:r>
            <a:r>
              <a:rPr lang="zh-CN" altLang="zh-CN" sz="2000">
                <a:solidFill>
                  <a:schemeClr val="tx2"/>
                </a:solidFill>
              </a:rPr>
              <a:t>测试</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3: </a:t>
            </a:r>
            <a:r>
              <a:rPr lang="zh-CN" altLang="zh-CN" sz="2000">
                <a:solidFill>
                  <a:schemeClr val="tx2"/>
                </a:solidFill>
              </a:rPr>
              <a:t>理解渲染通道指令</a:t>
            </a:r>
            <a:r>
              <a:rPr lang="en-US" altLang="zh-CN" sz="2000">
                <a:solidFill>
                  <a:schemeClr val="tx2"/>
                </a:solidFill>
              </a:rPr>
              <a:t> </a:t>
            </a:r>
            <a:r>
              <a:rPr lang="zh-CN" altLang="zh-CN" sz="2000">
                <a:solidFill>
                  <a:schemeClr val="tx2"/>
                </a:solidFill>
              </a:rPr>
              <a:t>深度测试</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4: </a:t>
            </a:r>
            <a:r>
              <a:rPr lang="zh-CN" altLang="en-US" sz="2000">
                <a:solidFill>
                  <a:schemeClr val="tx2"/>
                </a:solidFill>
              </a:rPr>
              <a:t>理解渲染通道指令 通道遮罩</a:t>
            </a:r>
            <a:r>
              <a:rPr lang="en-US" altLang="en-US" sz="2000">
                <a:solidFill>
                  <a:schemeClr val="tx2"/>
                </a:solidFill>
              </a:rPr>
              <a:t>;</a:t>
            </a:r>
            <a:endParaRPr lang="en-US" altLang="en-US" sz="2000">
              <a:solidFill>
                <a:schemeClr val="tx2"/>
              </a:solidFill>
            </a:endParaRPr>
          </a:p>
          <a:p>
            <a:pPr algn="l"/>
            <a:r>
              <a:rPr lang="en-US" altLang="zh-CN" sz="2000">
                <a:solidFill>
                  <a:schemeClr val="tx2"/>
                </a:solidFill>
                <a:sym typeface="+mn-ea"/>
              </a:rPr>
              <a:t>5: </a:t>
            </a:r>
            <a:r>
              <a:rPr lang="zh-CN" altLang="en-US" sz="2000">
                <a:solidFill>
                  <a:schemeClr val="tx2"/>
                </a:solidFill>
                <a:sym typeface="+mn-ea"/>
              </a:rPr>
              <a:t>理解渲染通道指令 面剔除</a:t>
            </a:r>
            <a:r>
              <a:rPr lang="en-US" altLang="en-US" sz="2000">
                <a:solidFill>
                  <a:schemeClr val="tx2"/>
                </a:solidFill>
                <a:sym typeface="+mn-ea"/>
              </a:rPr>
              <a:t>;</a:t>
            </a:r>
            <a:endParaRPr lang="en-US" altLang="en-US" sz="2000">
              <a:solidFill>
                <a:schemeClr val="tx2"/>
              </a:solidFill>
            </a:endParaRPr>
          </a:p>
          <a:p>
            <a:pPr algn="l"/>
            <a:r>
              <a:rPr lang="en-US" altLang="en-US" sz="2000">
                <a:solidFill>
                  <a:schemeClr val="tx2"/>
                </a:solidFill>
              </a:rPr>
              <a:t>6: </a:t>
            </a:r>
            <a:r>
              <a:rPr lang="zh-CN" altLang="en-US" sz="2000">
                <a:solidFill>
                  <a:schemeClr val="tx2"/>
                </a:solidFill>
              </a:rPr>
              <a:t>不要把通道指令写到</a:t>
            </a:r>
            <a:r>
              <a:rPr lang="en-US" altLang="en-US" sz="2000">
                <a:solidFill>
                  <a:schemeClr val="tx2"/>
                </a:solidFill>
              </a:rPr>
              <a:t>Cg</a:t>
            </a:r>
            <a:r>
              <a:rPr lang="zh-CN" altLang="en-US" sz="2000">
                <a:solidFill>
                  <a:schemeClr val="tx2"/>
                </a:solidFill>
              </a:rPr>
              <a:t>代码段中</a:t>
            </a:r>
            <a:r>
              <a:rPr lang="en-US" altLang="en-US" sz="2000">
                <a:solidFill>
                  <a:schemeClr val="tx2"/>
                </a:solidFill>
              </a:rPr>
              <a:t>;</a:t>
            </a:r>
            <a:endParaRPr lang="en-US" altLang="en-US" sz="20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2875282" y="64135"/>
            <a:ext cx="6440170" cy="1198880"/>
          </a:xfrm>
          <a:prstGeom prst="rect">
            <a:avLst/>
          </a:prstGeom>
          <a:noFill/>
          <a:ln>
            <a:noFill/>
          </a:ln>
        </p:spPr>
        <p:txBody>
          <a:bodyPr wrap="none" rtlCol="0" anchor="t">
            <a:spAutoFit/>
          </a:bodyPr>
          <a:p>
            <a:pPr algn="ctr"/>
            <a:r>
              <a:rPr lang="en-US" altLang="zh-CN" sz="7200" b="1">
                <a:solidFill>
                  <a:schemeClr val="tx2"/>
                </a:solidFill>
                <a:effectLst>
                  <a:outerShdw blurRad="38100" dist="19050" dir="2700000" algn="tl" rotWithShape="0">
                    <a:schemeClr val="dk1">
                      <a:alpha val="40000"/>
                    </a:schemeClr>
                  </a:outerShdw>
                </a:effectLst>
                <a:sym typeface="+mn-ea"/>
              </a:rPr>
              <a:t>GPU</a:t>
            </a:r>
            <a:r>
              <a:rPr lang="zh-CN" altLang="en-US" sz="7200" b="1">
                <a:solidFill>
                  <a:schemeClr val="tx2"/>
                </a:solidFill>
                <a:effectLst>
                  <a:outerShdw blurRad="38100" dist="19050" dir="2700000" algn="tl" rotWithShape="0">
                    <a:schemeClr val="dk1">
                      <a:alpha val="40000"/>
                    </a:schemeClr>
                  </a:outerShdw>
                </a:effectLst>
                <a:sym typeface="+mn-ea"/>
              </a:rPr>
              <a:t>管道流水线</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929005" y="1094105"/>
            <a:ext cx="10332720" cy="5262245"/>
          </a:xfrm>
          <a:prstGeom prst="rect">
            <a:avLst/>
          </a:prstGeom>
          <a:noFill/>
        </p:spPr>
        <p:txBody>
          <a:bodyPr wrap="square" rtlCol="0">
            <a:spAutoFit/>
          </a:bodyPr>
          <a:p>
            <a:pPr algn="l"/>
            <a:r>
              <a:rPr lang="en-US" altLang="zh-CN" sz="2400">
                <a:solidFill>
                  <a:schemeClr val="tx2"/>
                </a:solidFill>
              </a:rPr>
              <a:t>1: </a:t>
            </a:r>
            <a:r>
              <a:rPr lang="zh-CN" altLang="en-US" sz="2400">
                <a:solidFill>
                  <a:schemeClr val="tx2"/>
                </a:solidFill>
              </a:rPr>
              <a:t>主要的运算在</a:t>
            </a:r>
            <a:r>
              <a:rPr lang="en-US" altLang="zh-CN" sz="2400">
                <a:solidFill>
                  <a:schemeClr val="tx2"/>
                </a:solidFill>
              </a:rPr>
              <a:t>GPU</a:t>
            </a:r>
            <a:r>
              <a:rPr lang="zh-CN" altLang="en-US" sz="2400">
                <a:solidFill>
                  <a:schemeClr val="tx2"/>
                </a:solidFill>
              </a:rPr>
              <a:t>上计算，</a:t>
            </a:r>
            <a:r>
              <a:rPr lang="en-US" altLang="zh-CN" sz="2400">
                <a:solidFill>
                  <a:schemeClr val="tx2"/>
                </a:solidFill>
              </a:rPr>
              <a:t>CPU</a:t>
            </a:r>
            <a:r>
              <a:rPr lang="zh-CN" altLang="en-US" sz="2400">
                <a:solidFill>
                  <a:schemeClr val="tx2"/>
                </a:solidFill>
              </a:rPr>
              <a:t>插入指令</a:t>
            </a:r>
            <a:r>
              <a:rPr lang="en-US" altLang="zh-CN" sz="2400">
                <a:solidFill>
                  <a:schemeClr val="tx2"/>
                </a:solidFill>
              </a:rPr>
              <a:t>;</a:t>
            </a:r>
            <a:endParaRPr lang="en-US" altLang="zh-CN" sz="2400">
              <a:solidFill>
                <a:schemeClr val="tx2"/>
              </a:solidFill>
            </a:endParaRPr>
          </a:p>
          <a:p>
            <a:pPr algn="l"/>
            <a:r>
              <a:rPr lang="en-US" altLang="zh-CN" sz="2400">
                <a:solidFill>
                  <a:schemeClr val="tx2"/>
                </a:solidFill>
              </a:rPr>
              <a:t>2: </a:t>
            </a:r>
            <a:r>
              <a:rPr lang="zh-CN" altLang="en-US" sz="2400">
                <a:solidFill>
                  <a:schemeClr val="tx2"/>
                </a:solidFill>
              </a:rPr>
              <a:t>大致流程</a:t>
            </a:r>
            <a:r>
              <a:rPr lang="en-US" altLang="zh-CN" sz="2400">
                <a:solidFill>
                  <a:schemeClr val="tx2"/>
                </a:solidFill>
              </a:rPr>
              <a:t>:</a:t>
            </a:r>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endParaRPr lang="en-US" altLang="zh-CN" sz="2400">
              <a:solidFill>
                <a:schemeClr val="tx2"/>
              </a:solidFill>
            </a:endParaRPr>
          </a:p>
          <a:p>
            <a:pPr algn="l"/>
            <a:r>
              <a:rPr lang="en-US" altLang="zh-CN" sz="2400">
                <a:solidFill>
                  <a:schemeClr val="tx2"/>
                </a:solidFill>
              </a:rPr>
              <a:t>    </a:t>
            </a:r>
            <a:endParaRPr lang="zh-CN" altLang="en-US" sz="2400">
              <a:solidFill>
                <a:schemeClr val="tx2"/>
              </a:solidFill>
            </a:endParaRPr>
          </a:p>
        </p:txBody>
      </p:sp>
      <p:sp>
        <p:nvSpPr>
          <p:cNvPr id="3" name="矩形 2"/>
          <p:cNvSpPr/>
          <p:nvPr/>
        </p:nvSpPr>
        <p:spPr>
          <a:xfrm>
            <a:off x="1127125" y="2157730"/>
            <a:ext cx="165354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90955" y="2236470"/>
            <a:ext cx="1325880" cy="368300"/>
          </a:xfrm>
          <a:prstGeom prst="rect">
            <a:avLst/>
          </a:prstGeom>
          <a:noFill/>
        </p:spPr>
        <p:txBody>
          <a:bodyPr wrap="none" rtlCol="0">
            <a:spAutoFit/>
          </a:bodyPr>
          <a:p>
            <a:r>
              <a:rPr lang="zh-CN" altLang="zh-CN">
                <a:solidFill>
                  <a:schemeClr val="bg1"/>
                </a:solidFill>
              </a:rPr>
              <a:t>顶点初始化</a:t>
            </a:r>
            <a:endParaRPr lang="zh-CN" altLang="zh-CN">
              <a:solidFill>
                <a:schemeClr val="bg1"/>
              </a:solidFill>
            </a:endParaRPr>
          </a:p>
        </p:txBody>
      </p:sp>
      <p:sp>
        <p:nvSpPr>
          <p:cNvPr id="11" name="矩形 10"/>
          <p:cNvSpPr/>
          <p:nvPr/>
        </p:nvSpPr>
        <p:spPr>
          <a:xfrm>
            <a:off x="3181985" y="2157730"/>
            <a:ext cx="165354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345815" y="2236470"/>
            <a:ext cx="1272540" cy="368300"/>
          </a:xfrm>
          <a:prstGeom prst="rect">
            <a:avLst/>
          </a:prstGeom>
          <a:noFill/>
        </p:spPr>
        <p:txBody>
          <a:bodyPr wrap="none" rtlCol="0">
            <a:spAutoFit/>
          </a:bodyPr>
          <a:p>
            <a:r>
              <a:rPr lang="zh-CN" altLang="zh-CN">
                <a:solidFill>
                  <a:srgbClr val="FF0000"/>
                </a:solidFill>
              </a:rPr>
              <a:t>顶点</a:t>
            </a:r>
            <a:r>
              <a:rPr lang="en-US" altLang="zh-CN">
                <a:solidFill>
                  <a:srgbClr val="FF0000"/>
                </a:solidFill>
              </a:rPr>
              <a:t>shader</a:t>
            </a:r>
            <a:endParaRPr lang="en-US" altLang="zh-CN">
              <a:solidFill>
                <a:srgbClr val="FF0000"/>
              </a:solidFill>
            </a:endParaRPr>
          </a:p>
        </p:txBody>
      </p:sp>
      <p:sp>
        <p:nvSpPr>
          <p:cNvPr id="13" name="矩形 12"/>
          <p:cNvSpPr/>
          <p:nvPr/>
        </p:nvSpPr>
        <p:spPr>
          <a:xfrm>
            <a:off x="5269230" y="2157730"/>
            <a:ext cx="216789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433060" y="2236470"/>
            <a:ext cx="1874520" cy="368300"/>
          </a:xfrm>
          <a:prstGeom prst="rect">
            <a:avLst/>
          </a:prstGeom>
          <a:noFill/>
        </p:spPr>
        <p:txBody>
          <a:bodyPr wrap="none" rtlCol="0">
            <a:spAutoFit/>
          </a:bodyPr>
          <a:p>
            <a:r>
              <a:rPr lang="en-US" altLang="zh-CN">
                <a:solidFill>
                  <a:schemeClr val="bg1"/>
                </a:solidFill>
              </a:rPr>
              <a:t>Tellellation</a:t>
            </a:r>
            <a:r>
              <a:rPr lang="zh-CN" altLang="en-US">
                <a:solidFill>
                  <a:schemeClr val="bg1"/>
                </a:solidFill>
              </a:rPr>
              <a:t>曲面化</a:t>
            </a:r>
            <a:endParaRPr lang="zh-CN" altLang="en-US">
              <a:solidFill>
                <a:schemeClr val="bg1"/>
              </a:solidFill>
            </a:endParaRPr>
          </a:p>
        </p:txBody>
      </p:sp>
      <p:sp>
        <p:nvSpPr>
          <p:cNvPr id="15" name="矩形 14"/>
          <p:cNvSpPr/>
          <p:nvPr/>
        </p:nvSpPr>
        <p:spPr>
          <a:xfrm>
            <a:off x="7784465" y="2157730"/>
            <a:ext cx="216789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08620" y="2236470"/>
            <a:ext cx="1720215" cy="368300"/>
          </a:xfrm>
          <a:prstGeom prst="rect">
            <a:avLst/>
          </a:prstGeom>
          <a:noFill/>
        </p:spPr>
        <p:txBody>
          <a:bodyPr wrap="square" rtlCol="0">
            <a:spAutoFit/>
          </a:bodyPr>
          <a:p>
            <a:pPr algn="l"/>
            <a:r>
              <a:rPr lang="en-US" altLang="zh-CN">
                <a:solidFill>
                  <a:schemeClr val="bg1"/>
                </a:solidFill>
              </a:rPr>
              <a:t>几何着色器</a:t>
            </a:r>
            <a:endParaRPr lang="en-US" altLang="zh-CN">
              <a:solidFill>
                <a:schemeClr val="bg1"/>
              </a:solidFill>
            </a:endParaRPr>
          </a:p>
        </p:txBody>
      </p:sp>
      <p:sp>
        <p:nvSpPr>
          <p:cNvPr id="17" name="矩形 16"/>
          <p:cNvSpPr/>
          <p:nvPr/>
        </p:nvSpPr>
        <p:spPr>
          <a:xfrm>
            <a:off x="7784465" y="2157730"/>
            <a:ext cx="216789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8008620" y="2236470"/>
            <a:ext cx="1720215" cy="368300"/>
          </a:xfrm>
          <a:prstGeom prst="rect">
            <a:avLst/>
          </a:prstGeom>
          <a:noFill/>
        </p:spPr>
        <p:txBody>
          <a:bodyPr wrap="square" rtlCol="0">
            <a:spAutoFit/>
          </a:bodyPr>
          <a:p>
            <a:pPr algn="l"/>
            <a:r>
              <a:rPr lang="en-US" altLang="zh-CN">
                <a:solidFill>
                  <a:schemeClr val="bg1"/>
                </a:solidFill>
              </a:rPr>
              <a:t>几何shader</a:t>
            </a:r>
            <a:endParaRPr lang="en-US" altLang="zh-CN">
              <a:solidFill>
                <a:schemeClr val="bg1"/>
              </a:solidFill>
            </a:endParaRPr>
          </a:p>
        </p:txBody>
      </p:sp>
      <p:sp>
        <p:nvSpPr>
          <p:cNvPr id="19" name="矩形 18"/>
          <p:cNvSpPr/>
          <p:nvPr/>
        </p:nvSpPr>
        <p:spPr>
          <a:xfrm>
            <a:off x="1126490" y="3462020"/>
            <a:ext cx="165481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290955" y="3540760"/>
            <a:ext cx="1325880" cy="368300"/>
          </a:xfrm>
          <a:prstGeom prst="rect">
            <a:avLst/>
          </a:prstGeom>
          <a:noFill/>
        </p:spPr>
        <p:txBody>
          <a:bodyPr wrap="square" rtlCol="0">
            <a:spAutoFit/>
          </a:bodyPr>
          <a:p>
            <a:pPr algn="l"/>
            <a:r>
              <a:rPr lang="zh-CN" altLang="en-US">
                <a:solidFill>
                  <a:schemeClr val="bg1"/>
                </a:solidFill>
              </a:rPr>
              <a:t>裁剪</a:t>
            </a:r>
            <a:r>
              <a:rPr lang="en-US" altLang="zh-CN">
                <a:solidFill>
                  <a:schemeClr val="bg1"/>
                </a:solidFill>
              </a:rPr>
              <a:t>,</a:t>
            </a:r>
            <a:r>
              <a:rPr lang="zh-CN" altLang="en-US">
                <a:solidFill>
                  <a:schemeClr val="bg1"/>
                </a:solidFill>
              </a:rPr>
              <a:t>投影</a:t>
            </a:r>
            <a:endParaRPr lang="zh-CN" altLang="en-US">
              <a:solidFill>
                <a:schemeClr val="bg1"/>
              </a:solidFill>
            </a:endParaRPr>
          </a:p>
        </p:txBody>
      </p:sp>
      <p:sp>
        <p:nvSpPr>
          <p:cNvPr id="21" name="矩形 20"/>
          <p:cNvSpPr/>
          <p:nvPr/>
        </p:nvSpPr>
        <p:spPr>
          <a:xfrm>
            <a:off x="3154680" y="3462655"/>
            <a:ext cx="165481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292475" y="3541395"/>
            <a:ext cx="1325880" cy="368300"/>
          </a:xfrm>
          <a:prstGeom prst="rect">
            <a:avLst/>
          </a:prstGeom>
          <a:noFill/>
        </p:spPr>
        <p:txBody>
          <a:bodyPr wrap="square" rtlCol="0">
            <a:spAutoFit/>
          </a:bodyPr>
          <a:p>
            <a:pPr algn="l"/>
            <a:r>
              <a:rPr lang="zh-CN" altLang="en-US">
                <a:solidFill>
                  <a:schemeClr val="bg1"/>
                </a:solidFill>
              </a:rPr>
              <a:t>三角形遍历</a:t>
            </a:r>
            <a:endParaRPr lang="zh-CN" altLang="en-US">
              <a:solidFill>
                <a:schemeClr val="bg1"/>
              </a:solidFill>
            </a:endParaRPr>
          </a:p>
        </p:txBody>
      </p:sp>
      <p:sp>
        <p:nvSpPr>
          <p:cNvPr id="24" name="矩形 23"/>
          <p:cNvSpPr/>
          <p:nvPr/>
        </p:nvSpPr>
        <p:spPr>
          <a:xfrm>
            <a:off x="5294630" y="3462020"/>
            <a:ext cx="201295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5433060" y="3541395"/>
            <a:ext cx="1767840" cy="368300"/>
          </a:xfrm>
          <a:prstGeom prst="rect">
            <a:avLst/>
          </a:prstGeom>
          <a:noFill/>
        </p:spPr>
        <p:txBody>
          <a:bodyPr wrap="square" rtlCol="0">
            <a:spAutoFit/>
          </a:bodyPr>
          <a:p>
            <a:pPr algn="l"/>
            <a:r>
              <a:rPr lang="zh-CN" altLang="en-US">
                <a:solidFill>
                  <a:srgbClr val="FF0000"/>
                </a:solidFill>
              </a:rPr>
              <a:t>着色</a:t>
            </a:r>
            <a:r>
              <a:rPr lang="en-US" altLang="zh-CN">
                <a:solidFill>
                  <a:srgbClr val="FF0000"/>
                </a:solidFill>
              </a:rPr>
              <a:t>shader</a:t>
            </a:r>
            <a:endParaRPr lang="en-US" altLang="zh-CN">
              <a:solidFill>
                <a:srgbClr val="FF0000"/>
              </a:solidFill>
            </a:endParaRPr>
          </a:p>
        </p:txBody>
      </p:sp>
      <p:sp>
        <p:nvSpPr>
          <p:cNvPr id="26" name="矩形 25"/>
          <p:cNvSpPr/>
          <p:nvPr/>
        </p:nvSpPr>
        <p:spPr>
          <a:xfrm>
            <a:off x="7822565" y="3461385"/>
            <a:ext cx="2012950"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7960995" y="3540760"/>
            <a:ext cx="1767840" cy="368300"/>
          </a:xfrm>
          <a:prstGeom prst="rect">
            <a:avLst/>
          </a:prstGeom>
          <a:noFill/>
        </p:spPr>
        <p:txBody>
          <a:bodyPr wrap="square" rtlCol="0">
            <a:spAutoFit/>
          </a:bodyPr>
          <a:p>
            <a:pPr algn="l"/>
            <a:r>
              <a:rPr lang="zh-CN" altLang="en-US">
                <a:solidFill>
                  <a:schemeClr val="bg1"/>
                </a:solidFill>
              </a:rPr>
              <a:t>输出</a:t>
            </a:r>
            <a:endParaRPr lang="zh-CN" altLang="en-US">
              <a:solidFill>
                <a:schemeClr val="bg1"/>
              </a:solidFill>
            </a:endParaRPr>
          </a:p>
        </p:txBody>
      </p:sp>
      <p:cxnSp>
        <p:nvCxnSpPr>
          <p:cNvPr id="29" name="直接箭头连接符 28"/>
          <p:cNvCxnSpPr>
            <a:stCxn id="3" idx="3"/>
            <a:endCxn id="11" idx="1"/>
          </p:cNvCxnSpPr>
          <p:nvPr/>
        </p:nvCxnSpPr>
        <p:spPr>
          <a:xfrm>
            <a:off x="2780665" y="2420620"/>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867910" y="2420620"/>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7383145" y="2420620"/>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753360" y="3724275"/>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835525" y="3725545"/>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383145" y="3724275"/>
            <a:ext cx="401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2266315" y="2777490"/>
            <a:ext cx="6647815" cy="628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3118487" y="64135"/>
            <a:ext cx="5953760" cy="1198880"/>
          </a:xfrm>
          <a:prstGeom prst="rect">
            <a:avLst/>
          </a:prstGeom>
          <a:noFill/>
          <a:ln>
            <a:noFill/>
          </a:ln>
        </p:spPr>
        <p:txBody>
          <a:bodyPr wrap="none" rtlCol="0" anchor="t">
            <a:spAutoFit/>
          </a:bodyPr>
          <a:p>
            <a:pPr algn="ctr"/>
            <a:r>
              <a:rPr lang="en-US" altLang="zh-CN" sz="7200" b="1">
                <a:solidFill>
                  <a:schemeClr val="tx2"/>
                </a:solidFill>
                <a:effectLst>
                  <a:outerShdw blurRad="38100" dist="19050" dir="2700000" algn="tl" rotWithShape="0">
                    <a:schemeClr val="dk1">
                      <a:alpha val="40000"/>
                    </a:schemeClr>
                  </a:outerShdw>
                </a:effectLst>
                <a:sym typeface="+mn-ea"/>
              </a:rPr>
              <a:t>Properties</a:t>
            </a:r>
            <a:r>
              <a:rPr lang="zh-CN" altLang="en-US" sz="7200" b="1">
                <a:solidFill>
                  <a:schemeClr val="tx2"/>
                </a:solidFill>
                <a:effectLst>
                  <a:outerShdw blurRad="38100" dist="19050" dir="2700000" algn="tl" rotWithShape="0">
                    <a:schemeClr val="dk1">
                      <a:alpha val="40000"/>
                    </a:schemeClr>
                  </a:outerShdw>
                </a:effectLst>
                <a:sym typeface="+mn-ea"/>
              </a:rPr>
              <a:t>定义</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05180" y="1262380"/>
            <a:ext cx="10332720" cy="5015865"/>
          </a:xfrm>
          <a:prstGeom prst="rect">
            <a:avLst/>
          </a:prstGeom>
          <a:noFill/>
        </p:spPr>
        <p:txBody>
          <a:bodyPr wrap="square" rtlCol="0">
            <a:spAutoFit/>
          </a:bodyPr>
          <a:p>
            <a:pPr algn="l"/>
            <a:r>
              <a:rPr lang="en-US" altLang="zh-CN" sz="2000">
                <a:solidFill>
                  <a:schemeClr val="tx2"/>
                </a:solidFill>
              </a:rPr>
              <a:t>1:name(“display name”, type) = </a:t>
            </a:r>
            <a:r>
              <a:rPr lang="zh-CN" altLang="en-US" sz="2000">
                <a:solidFill>
                  <a:schemeClr val="tx2"/>
                </a:solidFill>
              </a:rPr>
              <a:t>值</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name</a:t>
            </a:r>
            <a:r>
              <a:rPr lang="zh-CN" altLang="en-US" sz="2000">
                <a:solidFill>
                  <a:schemeClr val="tx2"/>
                </a:solidFill>
              </a:rPr>
              <a:t>指的是属性的名字，</a:t>
            </a:r>
            <a:r>
              <a:rPr lang="en-US" altLang="zh-CN" sz="2000">
                <a:solidFill>
                  <a:schemeClr val="tx2"/>
                </a:solidFill>
              </a:rPr>
              <a:t>Unity</a:t>
            </a:r>
            <a:r>
              <a:rPr lang="zh-CN" altLang="en-US" sz="2000">
                <a:solidFill>
                  <a:schemeClr val="tx2"/>
                </a:solidFill>
              </a:rPr>
              <a:t>中用下划线开始</a:t>
            </a:r>
            <a:r>
              <a:rPr lang="en-US" altLang="zh-CN" sz="2000">
                <a:solidFill>
                  <a:schemeClr val="tx2"/>
                </a:solidFill>
              </a:rPr>
              <a:t>_Name;</a:t>
            </a:r>
            <a:endParaRPr lang="en-US" altLang="zh-CN" sz="2000">
              <a:solidFill>
                <a:schemeClr val="tx2"/>
              </a:solidFill>
            </a:endParaRPr>
          </a:p>
          <a:p>
            <a:pPr algn="l"/>
            <a:r>
              <a:rPr lang="zh-CN" altLang="en-US" sz="2000">
                <a:solidFill>
                  <a:schemeClr val="tx2"/>
                </a:solidFill>
              </a:rPr>
              <a:t>   </a:t>
            </a:r>
            <a:r>
              <a:rPr lang="en-US" altLang="zh-CN" sz="2000">
                <a:solidFill>
                  <a:schemeClr val="tx2"/>
                </a:solidFill>
              </a:rPr>
              <a:t>display name</a:t>
            </a:r>
            <a:r>
              <a:rPr lang="zh-CN" altLang="en-US" sz="2000">
                <a:solidFill>
                  <a:schemeClr val="tx2"/>
                </a:solidFill>
              </a:rPr>
              <a:t>是在属性检查器的名字</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type: </a:t>
            </a:r>
            <a:r>
              <a:rPr lang="zh-CN" altLang="en-US" sz="2000">
                <a:solidFill>
                  <a:schemeClr val="tx2"/>
                </a:solidFill>
              </a:rPr>
              <a:t>这个属性的类型</a:t>
            </a:r>
            <a:endParaRPr lang="zh-CN" altLang="en-US" sz="2000">
              <a:solidFill>
                <a:schemeClr val="tx2"/>
              </a:solidFill>
            </a:endParaRPr>
          </a:p>
          <a:p>
            <a:pPr algn="l"/>
            <a:r>
              <a:rPr lang="zh-CN" altLang="en-US" sz="2000">
                <a:solidFill>
                  <a:schemeClr val="tx2"/>
                </a:solidFill>
              </a:rPr>
              <a:t>   值</a:t>
            </a:r>
            <a:r>
              <a:rPr lang="en-US" altLang="zh-CN" sz="2000">
                <a:solidFill>
                  <a:schemeClr val="tx2"/>
                </a:solidFill>
              </a:rPr>
              <a:t>: </a:t>
            </a:r>
            <a:r>
              <a:rPr lang="zh-CN" altLang="en-US" sz="2000">
                <a:solidFill>
                  <a:schemeClr val="tx2"/>
                </a:solidFill>
              </a:rPr>
              <a:t>只这个属性的默认值</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a:t>
            </a:r>
            <a:r>
              <a:rPr lang="zh-CN" altLang="en-US" sz="2000">
                <a:solidFill>
                  <a:schemeClr val="tx2"/>
                </a:solidFill>
              </a:rPr>
              <a:t>类型</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Float, Int, Color(num, num, num, num)(0 ~ 1) Vector(4</a:t>
            </a:r>
            <a:r>
              <a:rPr lang="zh-CN" altLang="en-US" sz="2000">
                <a:solidFill>
                  <a:schemeClr val="tx2"/>
                </a:solidFill>
              </a:rPr>
              <a:t>维向量</a:t>
            </a:r>
            <a:r>
              <a:rPr lang="en-US" altLang="zh-CN" sz="2000">
                <a:solidFill>
                  <a:schemeClr val="tx2"/>
                </a:solidFill>
              </a:rPr>
              <a:t>), Range(start, end)</a:t>
            </a:r>
            <a:endParaRPr lang="en-US" altLang="zh-CN" sz="2000">
              <a:solidFill>
                <a:schemeClr val="tx2"/>
              </a:solidFill>
            </a:endParaRPr>
          </a:p>
          <a:p>
            <a:pPr algn="l"/>
            <a:r>
              <a:rPr lang="zh-CN" altLang="en-US" sz="2000">
                <a:solidFill>
                  <a:schemeClr val="tx2"/>
                </a:solidFill>
              </a:rPr>
              <a:t>     </a:t>
            </a:r>
            <a:r>
              <a:rPr lang="en-US" altLang="zh-CN" sz="2000">
                <a:solidFill>
                  <a:schemeClr val="tx2"/>
                </a:solidFill>
              </a:rPr>
              <a:t>2D: 2D</a:t>
            </a:r>
            <a:r>
              <a:rPr lang="zh-CN" altLang="en-US" sz="2000">
                <a:solidFill>
                  <a:schemeClr val="tx2"/>
                </a:solidFill>
              </a:rPr>
              <a:t>纹理属性</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Rect: </a:t>
            </a:r>
            <a:r>
              <a:rPr lang="zh-CN" altLang="en-US" sz="2000">
                <a:solidFill>
                  <a:schemeClr val="tx2"/>
                </a:solidFill>
              </a:rPr>
              <a:t>矩形纹理属性</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Cube: </a:t>
            </a:r>
            <a:r>
              <a:rPr lang="zh-CN" altLang="en-US" sz="2000">
                <a:solidFill>
                  <a:schemeClr val="tx2"/>
                </a:solidFill>
              </a:rPr>
              <a:t>立方体纹理属性</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3D: 3D</a:t>
            </a:r>
            <a:r>
              <a:rPr lang="zh-CN" altLang="en-US" sz="2000">
                <a:solidFill>
                  <a:schemeClr val="tx2"/>
                </a:solidFill>
              </a:rPr>
              <a:t>纹理属性</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name(“displayname”, 2D) = “name” {options}</a:t>
            </a:r>
            <a:endParaRPr lang="en-US" altLang="zh-CN" sz="2000">
              <a:solidFill>
                <a:schemeClr val="tx2"/>
              </a:solidFill>
            </a:endParaRPr>
          </a:p>
          <a:p>
            <a:pPr algn="l"/>
            <a:r>
              <a:rPr lang="en-US" altLang="zh-CN" sz="2000">
                <a:solidFill>
                  <a:schemeClr val="tx2"/>
                </a:solidFill>
              </a:rPr>
              <a:t>3: Options: </a:t>
            </a:r>
            <a:r>
              <a:rPr lang="zh-CN" altLang="en-US" sz="2000">
                <a:solidFill>
                  <a:schemeClr val="tx2"/>
                </a:solidFill>
              </a:rPr>
              <a:t>纹理属性选项</a:t>
            </a:r>
            <a:endParaRPr lang="zh-CN" altLang="en-US" sz="2000">
              <a:solidFill>
                <a:schemeClr val="tx2"/>
              </a:solidFill>
            </a:endParaRPr>
          </a:p>
          <a:p>
            <a:pPr algn="l"/>
            <a:r>
              <a:rPr lang="zh-CN" altLang="en-US" sz="2000">
                <a:solidFill>
                  <a:schemeClr val="tx2"/>
                </a:solidFill>
              </a:rPr>
              <a:t>       </a:t>
            </a:r>
            <a:r>
              <a:rPr lang="en-US" altLang="zh-CN" sz="2000">
                <a:solidFill>
                  <a:schemeClr val="tx2"/>
                </a:solidFill>
              </a:rPr>
              <a:t>TexGen:</a:t>
            </a:r>
            <a:r>
              <a:rPr lang="zh-CN" altLang="en-US" sz="2000">
                <a:solidFill>
                  <a:schemeClr val="tx2"/>
                </a:solidFill>
              </a:rPr>
              <a:t>纹理生成模式</a:t>
            </a:r>
            <a:r>
              <a:rPr lang="en-US" altLang="zh-CN" sz="2000">
                <a:solidFill>
                  <a:schemeClr val="tx2"/>
                </a:solidFill>
              </a:rPr>
              <a:t>,</a:t>
            </a:r>
            <a:r>
              <a:rPr lang="zh-CN" altLang="en-US" sz="2000">
                <a:solidFill>
                  <a:schemeClr val="tx2"/>
                </a:solidFill>
              </a:rPr>
              <a:t>纹理自动生成纹理坐标的模式</a:t>
            </a:r>
            <a:r>
              <a:rPr lang="en-US" altLang="zh-CN" sz="2000">
                <a:solidFill>
                  <a:schemeClr val="tx2"/>
                </a:solidFill>
              </a:rPr>
              <a:t>;</a:t>
            </a:r>
            <a:r>
              <a:rPr lang="zh-CN" altLang="en-US" sz="2000">
                <a:solidFill>
                  <a:schemeClr val="tx2"/>
                </a:solidFill>
              </a:rPr>
              <a:t>顶点</a:t>
            </a:r>
            <a:r>
              <a:rPr lang="en-US" altLang="zh-CN" sz="2000">
                <a:solidFill>
                  <a:schemeClr val="tx2"/>
                </a:solidFill>
              </a:rPr>
              <a:t>shader</a:t>
            </a:r>
            <a:r>
              <a:rPr lang="zh-CN" altLang="en-US" sz="2000">
                <a:solidFill>
                  <a:schemeClr val="tx2"/>
                </a:solidFill>
              </a:rPr>
              <a:t>将会忽略这个选项</a:t>
            </a:r>
            <a:r>
              <a:rPr lang="en-US" altLang="zh-CN" sz="2000">
                <a:solidFill>
                  <a:schemeClr val="tx2"/>
                </a:solidFill>
              </a:rPr>
              <a:t>; </a:t>
            </a:r>
            <a:endParaRPr lang="en-US" altLang="zh-CN" sz="2000">
              <a:solidFill>
                <a:schemeClr val="tx2"/>
              </a:solidFill>
            </a:endParaRPr>
          </a:p>
          <a:p>
            <a:pPr algn="l"/>
            <a:r>
              <a:rPr lang="en-US" altLang="zh-CN" sz="2000">
                <a:solidFill>
                  <a:schemeClr val="tx2"/>
                </a:solidFill>
              </a:rPr>
              <a:t>       ObjectLinear, EyeLinear, SphereMap, CubeReflect CubeNormal</a:t>
            </a:r>
            <a:endParaRPr lang="en-US" altLang="zh-CN" sz="2000">
              <a:solidFill>
                <a:schemeClr val="tx2"/>
              </a:solidFill>
            </a:endParaRPr>
          </a:p>
          <a:p>
            <a:pPr algn="l"/>
            <a:r>
              <a:rPr lang="en-US" altLang="zh-CN" sz="2000">
                <a:solidFill>
                  <a:schemeClr val="tx2"/>
                </a:solidFill>
              </a:rPr>
              <a:t>       LightmapMod: </a:t>
            </a:r>
            <a:r>
              <a:rPr lang="zh-CN" altLang="en-US" sz="2000">
                <a:solidFill>
                  <a:schemeClr val="tx2"/>
                </a:solidFill>
              </a:rPr>
              <a:t>光照贴图模式如果设置这个选项</a:t>
            </a:r>
            <a:r>
              <a:rPr lang="en-US" altLang="zh-CN" sz="2000">
                <a:solidFill>
                  <a:schemeClr val="tx2"/>
                </a:solidFill>
              </a:rPr>
              <a:t>,</a:t>
            </a:r>
            <a:r>
              <a:rPr lang="zh-CN" altLang="en-US" sz="2000">
                <a:solidFill>
                  <a:schemeClr val="tx2"/>
                </a:solidFill>
              </a:rPr>
              <a:t>纹理会被渲染器的光线贴图所影响。</a:t>
            </a:r>
            <a:endParaRPr lang="zh-CN" altLang="en-US" sz="20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渲染队列</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3476625"/>
          </a:xfrm>
          <a:prstGeom prst="rect">
            <a:avLst/>
          </a:prstGeom>
          <a:noFill/>
        </p:spPr>
        <p:txBody>
          <a:bodyPr wrap="square" rtlCol="0">
            <a:spAutoFit/>
          </a:bodyPr>
          <a:p>
            <a:pPr algn="l"/>
            <a:r>
              <a:rPr lang="en-US" altLang="zh-CN" sz="2000">
                <a:solidFill>
                  <a:schemeClr val="tx2"/>
                </a:solidFill>
              </a:rPr>
              <a:t>1:</a:t>
            </a:r>
            <a:r>
              <a:rPr lang="zh-CN" altLang="en-US" sz="2000">
                <a:solidFill>
                  <a:schemeClr val="tx2"/>
                </a:solidFill>
              </a:rPr>
              <a:t>渲染队列标签可选值</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(1)Background </a:t>
            </a:r>
            <a:r>
              <a:rPr lang="zh-CN" altLang="en-US" sz="2000">
                <a:solidFill>
                  <a:schemeClr val="tx2"/>
                </a:solidFill>
              </a:rPr>
              <a:t>背景</a:t>
            </a:r>
            <a:r>
              <a:rPr lang="en-US" altLang="zh-CN" sz="2000">
                <a:solidFill>
                  <a:schemeClr val="tx2"/>
                </a:solidFill>
              </a:rPr>
              <a:t>,</a:t>
            </a:r>
            <a:r>
              <a:rPr lang="zh-CN" altLang="en-US" sz="2000">
                <a:solidFill>
                  <a:schemeClr val="tx2"/>
                </a:solidFill>
              </a:rPr>
              <a:t>对应的值为</a:t>
            </a:r>
            <a:r>
              <a:rPr lang="en-US" altLang="zh-CN" sz="2000">
                <a:solidFill>
                  <a:schemeClr val="tx2"/>
                </a:solidFill>
              </a:rPr>
              <a:t>1000;</a:t>
            </a:r>
            <a:endParaRPr lang="en-US" altLang="zh-CN" sz="2000">
              <a:solidFill>
                <a:schemeClr val="tx2"/>
              </a:solidFill>
            </a:endParaRPr>
          </a:p>
          <a:p>
            <a:pPr algn="l"/>
            <a:r>
              <a:rPr lang="en-US" altLang="zh-CN" sz="2000">
                <a:solidFill>
                  <a:schemeClr val="tx2"/>
                </a:solidFill>
              </a:rPr>
              <a:t>      (2) Geometry(default) </a:t>
            </a:r>
            <a:r>
              <a:rPr lang="zh-CN" altLang="en-US" sz="2000">
                <a:solidFill>
                  <a:schemeClr val="tx2"/>
                </a:solidFill>
              </a:rPr>
              <a:t>几何体对应的值为</a:t>
            </a:r>
            <a:r>
              <a:rPr lang="en-US" altLang="zh-CN" sz="2000">
                <a:solidFill>
                  <a:schemeClr val="tx2"/>
                </a:solidFill>
              </a:rPr>
              <a:t>2000, </a:t>
            </a:r>
            <a:r>
              <a:rPr lang="zh-CN" altLang="en-US" sz="2000">
                <a:solidFill>
                  <a:schemeClr val="tx2"/>
                </a:solidFill>
              </a:rPr>
              <a:t>这个队列是默认的渲染队列</a:t>
            </a:r>
            <a:r>
              <a:rPr lang="en-US" altLang="zh-CN" sz="2000">
                <a:solidFill>
                  <a:schemeClr val="tx2"/>
                </a:solidFill>
              </a:rPr>
              <a:t>,</a:t>
            </a:r>
            <a:r>
              <a:rPr lang="zh-CN" altLang="en-US" sz="2000">
                <a:solidFill>
                  <a:schemeClr val="tx2"/>
                </a:solidFill>
              </a:rPr>
              <a:t>大多数不透明的物体</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(3)AlphaTest Alpha</a:t>
            </a:r>
            <a:r>
              <a:rPr lang="zh-CN" altLang="en-US" sz="2000">
                <a:solidFill>
                  <a:schemeClr val="tx2"/>
                </a:solidFill>
              </a:rPr>
              <a:t>测试</a:t>
            </a:r>
            <a:r>
              <a:rPr lang="en-US" altLang="zh-CN" sz="2000">
                <a:solidFill>
                  <a:schemeClr val="tx2"/>
                </a:solidFill>
              </a:rPr>
              <a:t>,</a:t>
            </a:r>
            <a:r>
              <a:rPr lang="zh-CN" altLang="en-US" sz="2000">
                <a:solidFill>
                  <a:schemeClr val="tx2"/>
                </a:solidFill>
              </a:rPr>
              <a:t>对应值为</a:t>
            </a:r>
            <a:r>
              <a:rPr lang="en-US" altLang="zh-CN" sz="2000">
                <a:solidFill>
                  <a:schemeClr val="tx2"/>
                </a:solidFill>
              </a:rPr>
              <a:t>2450, alpha</a:t>
            </a:r>
            <a:r>
              <a:rPr lang="zh-CN" altLang="en-US" sz="2000">
                <a:solidFill>
                  <a:schemeClr val="tx2"/>
                </a:solidFill>
              </a:rPr>
              <a:t>测试的几何体使用这种队列</a:t>
            </a:r>
            <a:r>
              <a:rPr lang="en-US" altLang="zh-CN" sz="2000">
                <a:solidFill>
                  <a:schemeClr val="tx2"/>
                </a:solidFill>
              </a:rPr>
              <a:t>,</a:t>
            </a:r>
            <a:r>
              <a:rPr lang="zh-CN" altLang="en-US" sz="2000">
                <a:solidFill>
                  <a:schemeClr val="tx2"/>
                </a:solidFill>
              </a:rPr>
              <a:t>它是独立于</a:t>
            </a:r>
            <a:r>
              <a:rPr lang="en-US" altLang="zh-CN" sz="2000">
                <a:solidFill>
                  <a:schemeClr val="tx2"/>
                </a:solidFill>
                <a:sym typeface="+mn-ea"/>
              </a:rPr>
              <a:t> Geometry</a:t>
            </a:r>
            <a:r>
              <a:rPr lang="zh-CN" altLang="en-US" sz="2000">
                <a:solidFill>
                  <a:schemeClr val="tx2"/>
                </a:solidFill>
                <a:sym typeface="+mn-ea"/>
              </a:rPr>
              <a:t>的队列</a:t>
            </a:r>
            <a:r>
              <a:rPr lang="en-US" altLang="zh-CN" sz="2000">
                <a:solidFill>
                  <a:schemeClr val="tx2"/>
                </a:solidFill>
                <a:sym typeface="+mn-ea"/>
              </a:rPr>
              <a:t>,</a:t>
            </a:r>
            <a:r>
              <a:rPr lang="zh-CN" altLang="en-US" sz="2000">
                <a:solidFill>
                  <a:schemeClr val="tx2"/>
                </a:solidFill>
                <a:sym typeface="+mn-ea"/>
              </a:rPr>
              <a:t>它可以在所有固体对象绘制后更有效的渲染采用</a:t>
            </a:r>
            <a:r>
              <a:rPr lang="en-US" altLang="zh-CN" sz="2000">
                <a:solidFill>
                  <a:schemeClr val="tx2"/>
                </a:solidFill>
                <a:sym typeface="+mn-ea"/>
              </a:rPr>
              <a:t>Alpha</a:t>
            </a:r>
            <a:r>
              <a:rPr lang="zh-CN" altLang="en-US" sz="2000">
                <a:solidFill>
                  <a:schemeClr val="tx2"/>
                </a:solidFill>
                <a:sym typeface="+mn-ea"/>
              </a:rPr>
              <a:t>测试的对象</a:t>
            </a:r>
            <a:r>
              <a:rPr lang="en-US" altLang="zh-CN" sz="2000">
                <a:solidFill>
                  <a:schemeClr val="tx2"/>
                </a:solidFill>
                <a:sym typeface="+mn-ea"/>
              </a:rPr>
              <a:t>;</a:t>
            </a:r>
            <a:endParaRPr lang="en-US" altLang="zh-CN" sz="2000">
              <a:solidFill>
                <a:schemeClr val="tx2"/>
              </a:solidFill>
              <a:sym typeface="+mn-ea"/>
            </a:endParaRPr>
          </a:p>
          <a:p>
            <a:pPr algn="l"/>
            <a:r>
              <a:rPr lang="en-US" altLang="zh-CN" sz="2000">
                <a:solidFill>
                  <a:schemeClr val="tx2"/>
                </a:solidFill>
                <a:sym typeface="+mn-ea"/>
              </a:rPr>
              <a:t>     (4)Transparent:</a:t>
            </a:r>
            <a:r>
              <a:rPr lang="zh-CN" altLang="en-US" sz="2000">
                <a:solidFill>
                  <a:schemeClr val="tx2"/>
                </a:solidFill>
                <a:sym typeface="+mn-ea"/>
              </a:rPr>
              <a:t>透明，对应值</a:t>
            </a:r>
            <a:r>
              <a:rPr lang="en-US" altLang="en-US" sz="2000">
                <a:solidFill>
                  <a:schemeClr val="tx2"/>
                </a:solidFill>
                <a:sym typeface="+mn-ea"/>
              </a:rPr>
              <a:t>3000, </a:t>
            </a:r>
            <a:r>
              <a:rPr lang="zh-CN" altLang="en-US" sz="2000">
                <a:solidFill>
                  <a:schemeClr val="tx2"/>
                </a:solidFill>
                <a:sym typeface="+mn-ea"/>
              </a:rPr>
              <a:t>这个渲染队列在</a:t>
            </a:r>
            <a:r>
              <a:rPr lang="en-US" altLang="zh-CN" sz="2000">
                <a:solidFill>
                  <a:schemeClr val="tx2"/>
                </a:solidFill>
                <a:sym typeface="+mn-ea"/>
              </a:rPr>
              <a:t>Geometry</a:t>
            </a:r>
            <a:r>
              <a:rPr lang="zh-CN" altLang="en-US" sz="2000">
                <a:solidFill>
                  <a:schemeClr val="tx2"/>
                </a:solidFill>
                <a:sym typeface="+mn-ea"/>
              </a:rPr>
              <a:t>被渲染，采用从后向前的次序</a:t>
            </a:r>
            <a:r>
              <a:rPr lang="en-US" altLang="zh-CN" sz="2000">
                <a:solidFill>
                  <a:schemeClr val="tx2"/>
                </a:solidFill>
                <a:sym typeface="+mn-ea"/>
              </a:rPr>
              <a:t>;</a:t>
            </a:r>
            <a:endParaRPr lang="en-US" altLang="zh-CN" sz="2000">
              <a:solidFill>
                <a:schemeClr val="tx2"/>
              </a:solidFill>
              <a:sym typeface="+mn-ea"/>
            </a:endParaRPr>
          </a:p>
          <a:p>
            <a:pPr algn="l"/>
            <a:r>
              <a:rPr lang="en-US" altLang="zh-CN" sz="2000">
                <a:solidFill>
                  <a:schemeClr val="tx2"/>
                </a:solidFill>
                <a:sym typeface="+mn-ea"/>
              </a:rPr>
              <a:t>    </a:t>
            </a:r>
            <a:r>
              <a:rPr lang="zh-CN" altLang="en-US" sz="2000">
                <a:solidFill>
                  <a:schemeClr val="tx2"/>
                </a:solidFill>
                <a:sym typeface="+mn-ea"/>
              </a:rPr>
              <a:t>任何有</a:t>
            </a:r>
            <a:r>
              <a:rPr lang="en-US" altLang="zh-CN" sz="2000">
                <a:solidFill>
                  <a:schemeClr val="tx2"/>
                </a:solidFill>
                <a:sym typeface="+mn-ea"/>
              </a:rPr>
              <a:t>alpha</a:t>
            </a:r>
            <a:r>
              <a:rPr lang="zh-CN" altLang="en-US" sz="2000">
                <a:solidFill>
                  <a:schemeClr val="tx2"/>
                </a:solidFill>
                <a:sym typeface="+mn-ea"/>
              </a:rPr>
              <a:t>混合的对象都在这个队列里面渲染</a:t>
            </a:r>
            <a:r>
              <a:rPr lang="en-US" altLang="zh-CN" sz="2000">
                <a:solidFill>
                  <a:schemeClr val="tx2"/>
                </a:solidFill>
                <a:sym typeface="+mn-ea"/>
              </a:rPr>
              <a:t>;</a:t>
            </a:r>
            <a:endParaRPr lang="en-US" altLang="zh-CN" sz="2000">
              <a:solidFill>
                <a:schemeClr val="tx2"/>
              </a:solidFill>
              <a:sym typeface="+mn-ea"/>
            </a:endParaRPr>
          </a:p>
          <a:p>
            <a:pPr algn="l"/>
            <a:r>
              <a:rPr lang="en-US" altLang="zh-CN" sz="2000">
                <a:solidFill>
                  <a:schemeClr val="tx2"/>
                </a:solidFill>
                <a:sym typeface="+mn-ea"/>
              </a:rPr>
              <a:t>     (5) Overlay </a:t>
            </a:r>
            <a:r>
              <a:rPr lang="zh-CN" altLang="en-US" sz="2000">
                <a:solidFill>
                  <a:schemeClr val="tx2"/>
                </a:solidFill>
                <a:sym typeface="+mn-ea"/>
              </a:rPr>
              <a:t>覆盖对应值为</a:t>
            </a:r>
            <a:r>
              <a:rPr lang="en-US" altLang="zh-CN" sz="2000">
                <a:solidFill>
                  <a:schemeClr val="tx2"/>
                </a:solidFill>
                <a:sym typeface="+mn-ea"/>
              </a:rPr>
              <a:t>4000, </a:t>
            </a:r>
            <a:r>
              <a:rPr lang="zh-CN" altLang="en-US" sz="2000">
                <a:solidFill>
                  <a:schemeClr val="tx2"/>
                </a:solidFill>
                <a:sym typeface="+mn-ea"/>
              </a:rPr>
              <a:t>这个渲染队列是最后渲染的物体</a:t>
            </a:r>
            <a:r>
              <a:rPr lang="en-US" altLang="zh-CN" sz="2000">
                <a:solidFill>
                  <a:schemeClr val="tx2"/>
                </a:solidFill>
                <a:sym typeface="+mn-ea"/>
              </a:rPr>
              <a:t>;</a:t>
            </a:r>
            <a:endParaRPr lang="en-US" altLang="zh-CN" sz="2000">
              <a:solidFill>
                <a:schemeClr val="tx2"/>
              </a:solidFill>
              <a:sym typeface="+mn-ea"/>
            </a:endParaRPr>
          </a:p>
          <a:p>
            <a:pPr algn="l"/>
            <a:r>
              <a:rPr lang="en-US" altLang="zh-CN" sz="2000">
                <a:solidFill>
                  <a:schemeClr val="tx2"/>
                </a:solidFill>
                <a:sym typeface="+mn-ea"/>
              </a:rPr>
              <a:t>2: Unity </a:t>
            </a:r>
            <a:r>
              <a:rPr lang="zh-CN" altLang="en-US" sz="2000">
                <a:solidFill>
                  <a:schemeClr val="tx2"/>
                </a:solidFill>
                <a:sym typeface="+mn-ea"/>
              </a:rPr>
              <a:t>渲染模式</a:t>
            </a:r>
            <a:r>
              <a:rPr lang="en-US" altLang="zh-CN" sz="2000">
                <a:solidFill>
                  <a:schemeClr val="tx2"/>
                </a:solidFill>
                <a:sym typeface="+mn-ea"/>
              </a:rPr>
              <a:t>: </a:t>
            </a:r>
            <a:r>
              <a:rPr lang="zh-CN" altLang="en-US" sz="2000">
                <a:solidFill>
                  <a:schemeClr val="tx2"/>
                </a:solidFill>
                <a:sym typeface="+mn-ea"/>
              </a:rPr>
              <a:t>普通物体从前向后</a:t>
            </a:r>
            <a:r>
              <a:rPr lang="en-US" altLang="zh-CN" sz="2000">
                <a:solidFill>
                  <a:schemeClr val="tx2"/>
                </a:solidFill>
                <a:sym typeface="+mn-ea"/>
              </a:rPr>
              <a:t>, Alpha</a:t>
            </a:r>
            <a:r>
              <a:rPr lang="zh-CN" altLang="en-US" sz="2000">
                <a:solidFill>
                  <a:schemeClr val="tx2"/>
                </a:solidFill>
                <a:sym typeface="+mn-ea"/>
              </a:rPr>
              <a:t>从后向前</a:t>
            </a:r>
            <a:r>
              <a:rPr lang="en-US" altLang="zh-CN" sz="2000">
                <a:solidFill>
                  <a:schemeClr val="tx2"/>
                </a:solidFill>
                <a:sym typeface="+mn-ea"/>
              </a:rPr>
              <a:t>;</a:t>
            </a:r>
            <a:endParaRPr lang="en-US" altLang="zh-CN" sz="2000">
              <a:solidFill>
                <a:schemeClr val="tx2"/>
              </a:solidFill>
              <a:sym typeface="+mn-ea"/>
            </a:endParaRPr>
          </a:p>
          <a:p>
            <a:pPr algn="l"/>
            <a:r>
              <a:rPr lang="en-US" altLang="zh-CN" sz="2000">
                <a:solidFill>
                  <a:schemeClr val="tx2"/>
                </a:solidFill>
                <a:sym typeface="+mn-ea"/>
              </a:rPr>
              <a:t>2:</a:t>
            </a:r>
            <a:r>
              <a:rPr lang="zh-CN" altLang="en-US" sz="2000">
                <a:solidFill>
                  <a:schemeClr val="tx2"/>
                </a:solidFill>
                <a:sym typeface="+mn-ea"/>
              </a:rPr>
              <a:t>渲染队列的数值决定了</a:t>
            </a:r>
            <a:r>
              <a:rPr lang="en-US" altLang="zh-CN" sz="2000">
                <a:solidFill>
                  <a:schemeClr val="tx2"/>
                </a:solidFill>
                <a:sym typeface="+mn-ea"/>
              </a:rPr>
              <a:t>Unity</a:t>
            </a:r>
            <a:r>
              <a:rPr lang="zh-CN" altLang="en-US" sz="2000">
                <a:solidFill>
                  <a:schemeClr val="tx2"/>
                </a:solidFill>
                <a:sym typeface="+mn-ea"/>
              </a:rPr>
              <a:t>在渲染场景物体时的先后顺序</a:t>
            </a:r>
            <a:r>
              <a:rPr lang="en-US" altLang="zh-CN" sz="2000">
                <a:solidFill>
                  <a:schemeClr val="tx2"/>
                </a:solidFill>
                <a:sym typeface="+mn-ea"/>
              </a:rPr>
              <a:t>,</a:t>
            </a:r>
            <a:r>
              <a:rPr lang="zh-CN" altLang="en-US" sz="2000">
                <a:solidFill>
                  <a:schemeClr val="tx2"/>
                </a:solidFill>
                <a:sym typeface="+mn-ea"/>
              </a:rPr>
              <a:t>关闭深度测试的情况下</a:t>
            </a:r>
            <a:r>
              <a:rPr lang="en-US" altLang="zh-CN" sz="2000">
                <a:solidFill>
                  <a:schemeClr val="tx2"/>
                </a:solidFill>
                <a:sym typeface="+mn-ea"/>
              </a:rPr>
              <a:t>;</a:t>
            </a:r>
            <a:endParaRPr lang="en-US" altLang="zh-CN" sz="2000">
              <a:solidFill>
                <a:schemeClr val="tx2"/>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064002" y="64135"/>
            <a:ext cx="406273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混合模式 </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05180" y="1262380"/>
            <a:ext cx="10332720" cy="455422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在所有计算完成后，决定当前的计算结果输出到帧缓冲区时，如何混合源和目标</a:t>
            </a:r>
            <a:r>
              <a:rPr lang="en-US" altLang="zh-CN" sz="2000">
                <a:solidFill>
                  <a:schemeClr val="tx2"/>
                </a:solidFill>
              </a:rPr>
              <a:t>,</a:t>
            </a:r>
            <a:r>
              <a:rPr lang="zh-CN" altLang="zh-CN" sz="2000">
                <a:solidFill>
                  <a:schemeClr val="tx2"/>
                </a:solidFill>
              </a:rPr>
              <a:t>通常用来绘制半透明的物体</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Blend Off </a:t>
            </a:r>
            <a:r>
              <a:rPr lang="zh-CN" altLang="zh-CN" sz="2000">
                <a:solidFill>
                  <a:schemeClr val="tx2"/>
                </a:solidFill>
              </a:rPr>
              <a:t>关闭混合</a:t>
            </a:r>
            <a:endParaRPr lang="en-US" altLang="zh-CN" sz="2000">
              <a:solidFill>
                <a:schemeClr val="tx2"/>
              </a:solidFill>
            </a:endParaRPr>
          </a:p>
          <a:p>
            <a:pPr algn="l"/>
            <a:r>
              <a:rPr lang="en-US" altLang="zh-CN" sz="2000">
                <a:solidFill>
                  <a:schemeClr val="tx2"/>
                </a:solidFill>
              </a:rPr>
              <a:t>3: Blend </a:t>
            </a:r>
            <a:r>
              <a:rPr lang="zh-CN" altLang="zh-CN" sz="2000">
                <a:solidFill>
                  <a:schemeClr val="tx2"/>
                </a:solidFill>
              </a:rPr>
              <a:t>源因子，目标因子</a:t>
            </a:r>
            <a:r>
              <a:rPr lang="en-US" altLang="zh-CN" sz="2000">
                <a:solidFill>
                  <a:schemeClr val="tx2"/>
                </a:solidFill>
              </a:rPr>
              <a:t>: </a:t>
            </a:r>
            <a:r>
              <a:rPr lang="zh-CN" altLang="zh-CN" sz="2000">
                <a:solidFill>
                  <a:schemeClr val="tx2"/>
                </a:solidFill>
              </a:rPr>
              <a:t>配置并开启混合，产生的颜色和因子相乘，然后两个颜色相加</a:t>
            </a:r>
            <a:endParaRPr lang="en-US" altLang="zh-CN" sz="2000">
              <a:solidFill>
                <a:schemeClr val="tx2"/>
              </a:solidFill>
            </a:endParaRPr>
          </a:p>
          <a:p>
            <a:pPr algn="l"/>
            <a:r>
              <a:rPr lang="en-US" altLang="zh-CN" sz="2000">
                <a:solidFill>
                  <a:schemeClr val="tx2"/>
                </a:solidFill>
              </a:rPr>
              <a:t>4: Blend</a:t>
            </a:r>
            <a:r>
              <a:rPr lang="zh-CN" altLang="zh-CN" sz="2000">
                <a:solidFill>
                  <a:schemeClr val="tx2"/>
                </a:solidFill>
              </a:rPr>
              <a:t> 源因子</a:t>
            </a:r>
            <a:r>
              <a:rPr lang="en-US" altLang="zh-CN" sz="2000">
                <a:solidFill>
                  <a:schemeClr val="tx2"/>
                </a:solidFill>
              </a:rPr>
              <a:t>,</a:t>
            </a:r>
            <a:r>
              <a:rPr lang="zh-CN" altLang="zh-CN" sz="2000">
                <a:solidFill>
                  <a:schemeClr val="tx2"/>
                </a:solidFill>
              </a:rPr>
              <a:t>目标因子</a:t>
            </a:r>
            <a:r>
              <a:rPr lang="en-US" altLang="zh-CN" sz="2000">
                <a:solidFill>
                  <a:schemeClr val="tx2"/>
                </a:solidFill>
              </a:rPr>
              <a:t>,</a:t>
            </a:r>
            <a:r>
              <a:rPr lang="zh-CN" altLang="zh-CN" sz="2000">
                <a:solidFill>
                  <a:schemeClr val="tx2"/>
                </a:solidFill>
              </a:rPr>
              <a:t> 源因子</a:t>
            </a:r>
            <a:r>
              <a:rPr lang="en-US" altLang="zh-CN" sz="2000">
                <a:solidFill>
                  <a:schemeClr val="tx2"/>
                </a:solidFill>
              </a:rPr>
              <a:t>A</a:t>
            </a:r>
            <a:r>
              <a:rPr lang="zh-CN" altLang="en-US" sz="2000">
                <a:solidFill>
                  <a:schemeClr val="tx2"/>
                </a:solidFill>
              </a:rPr>
              <a:t>，目标因子</a:t>
            </a:r>
            <a:r>
              <a:rPr lang="en-US" altLang="zh-CN" sz="2000">
                <a:solidFill>
                  <a:schemeClr val="tx2"/>
                </a:solidFill>
              </a:rPr>
              <a:t>A</a:t>
            </a:r>
            <a:r>
              <a:rPr lang="zh-CN" altLang="en-US" sz="2000">
                <a:solidFill>
                  <a:schemeClr val="tx2"/>
                </a:solidFill>
              </a:rPr>
              <a:t>： 源因子与目标因子用户混合颜色值，源因子</a:t>
            </a:r>
            <a:r>
              <a:rPr lang="en-US" altLang="zh-CN" sz="2000">
                <a:solidFill>
                  <a:schemeClr val="tx2"/>
                </a:solidFill>
              </a:rPr>
              <a:t>A</a:t>
            </a:r>
            <a:r>
              <a:rPr lang="zh-CN" altLang="en-US" sz="2000">
                <a:solidFill>
                  <a:schemeClr val="tx2"/>
                </a:solidFill>
              </a:rPr>
              <a:t>，与目标因子</a:t>
            </a:r>
            <a:r>
              <a:rPr lang="en-US" altLang="zh-CN" sz="2000">
                <a:solidFill>
                  <a:schemeClr val="tx2"/>
                </a:solidFill>
              </a:rPr>
              <a:t>A</a:t>
            </a:r>
            <a:r>
              <a:rPr lang="zh-CN" altLang="en-US" sz="2000">
                <a:solidFill>
                  <a:schemeClr val="tx2"/>
                </a:solidFill>
              </a:rPr>
              <a:t>，用于混合</a:t>
            </a:r>
            <a:r>
              <a:rPr lang="en-US" altLang="en-US" sz="2000">
                <a:solidFill>
                  <a:schemeClr val="tx2"/>
                </a:solidFill>
              </a:rPr>
              <a:t>alpha</a:t>
            </a:r>
            <a:endParaRPr lang="en-US" altLang="en-US" sz="2000">
              <a:solidFill>
                <a:schemeClr val="tx2"/>
              </a:solidFill>
            </a:endParaRPr>
          </a:p>
          <a:p>
            <a:pPr algn="l"/>
            <a:r>
              <a:rPr lang="en-US" altLang="en-US" sz="2000">
                <a:solidFill>
                  <a:schemeClr val="tx2"/>
                </a:solidFill>
              </a:rPr>
              <a:t>5: BlendOp</a:t>
            </a:r>
            <a:r>
              <a:rPr lang="zh-CN" altLang="en-US" sz="2000">
                <a:solidFill>
                  <a:schemeClr val="tx2"/>
                </a:solidFill>
              </a:rPr>
              <a:t>操作命令</a:t>
            </a:r>
            <a:r>
              <a:rPr lang="en-US" altLang="en-US" sz="2000">
                <a:solidFill>
                  <a:schemeClr val="tx2"/>
                </a:solidFill>
              </a:rPr>
              <a:t>: </a:t>
            </a:r>
            <a:r>
              <a:rPr lang="zh-CN" altLang="en-US" sz="2000">
                <a:solidFill>
                  <a:schemeClr val="tx2"/>
                </a:solidFill>
              </a:rPr>
              <a:t>不是将颜色混合在一起，而是对他们进行操作，主要有</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Min, Max, Sub, RevSub</a:t>
            </a:r>
            <a:endParaRPr lang="en-US" altLang="en-US" sz="2000">
              <a:solidFill>
                <a:schemeClr val="tx2"/>
              </a:solidFill>
            </a:endParaRPr>
          </a:p>
          <a:p>
            <a:pPr algn="l"/>
            <a:r>
              <a:rPr lang="en-US" altLang="en-US" sz="2000">
                <a:solidFill>
                  <a:schemeClr val="tx2"/>
                </a:solidFill>
              </a:rPr>
              <a:t>6:</a:t>
            </a:r>
            <a:r>
              <a:rPr lang="zh-CN" altLang="en-US" sz="2000">
                <a:solidFill>
                  <a:schemeClr val="tx2"/>
                </a:solidFill>
              </a:rPr>
              <a:t>混合因子的类型：</a:t>
            </a:r>
            <a:endParaRPr lang="en-US" altLang="en-US" sz="2000">
              <a:solidFill>
                <a:schemeClr val="tx2"/>
              </a:solidFill>
            </a:endParaRPr>
          </a:p>
          <a:p>
            <a:pPr algn="l"/>
            <a:r>
              <a:rPr lang="en-US" altLang="en-US">
                <a:solidFill>
                  <a:schemeClr val="tx2"/>
                </a:solidFill>
              </a:rPr>
              <a:t>One </a:t>
            </a:r>
            <a:r>
              <a:rPr lang="zh-CN" altLang="en-US">
                <a:solidFill>
                  <a:schemeClr val="tx2"/>
                </a:solidFill>
              </a:rPr>
              <a:t>使用源或目标色完全显示出来</a:t>
            </a:r>
            <a:r>
              <a:rPr lang="en-US" altLang="en-US">
                <a:solidFill>
                  <a:schemeClr val="tx2"/>
                </a:solidFill>
              </a:rPr>
              <a:t>;                 OneMinusSrcColor </a:t>
            </a:r>
            <a:r>
              <a:rPr lang="zh-CN" altLang="en-US">
                <a:solidFill>
                  <a:schemeClr val="tx2"/>
                </a:solidFill>
              </a:rPr>
              <a:t>阶段值</a:t>
            </a:r>
            <a:r>
              <a:rPr lang="en-US" altLang="en-US">
                <a:solidFill>
                  <a:schemeClr val="tx2"/>
                </a:solidFill>
              </a:rPr>
              <a:t> * (1-</a:t>
            </a:r>
            <a:r>
              <a:rPr lang="zh-CN" altLang="en-US">
                <a:solidFill>
                  <a:schemeClr val="tx2"/>
                </a:solidFill>
              </a:rPr>
              <a:t>源颜色的值</a:t>
            </a:r>
            <a:r>
              <a:rPr lang="en-US" altLang="en-US">
                <a:solidFill>
                  <a:schemeClr val="tx2"/>
                </a:solidFill>
              </a:rPr>
              <a:t>)</a:t>
            </a:r>
            <a:endParaRPr lang="en-US" altLang="en-US">
              <a:solidFill>
                <a:schemeClr val="tx2"/>
              </a:solidFill>
            </a:endParaRPr>
          </a:p>
          <a:p>
            <a:pPr algn="l"/>
            <a:r>
              <a:rPr lang="en-US" altLang="en-US">
                <a:solidFill>
                  <a:schemeClr val="tx2"/>
                </a:solidFill>
              </a:rPr>
              <a:t>Zero </a:t>
            </a:r>
            <a:r>
              <a:rPr lang="zh-CN" altLang="en-US">
                <a:solidFill>
                  <a:schemeClr val="tx2"/>
                </a:solidFill>
              </a:rPr>
              <a:t>删除源颜色或目标颜色</a:t>
            </a:r>
            <a:r>
              <a:rPr lang="en-US" altLang="en-US">
                <a:solidFill>
                  <a:schemeClr val="tx2"/>
                </a:solidFill>
              </a:rPr>
              <a:t>;                             OneMinusSrcAlpha </a:t>
            </a:r>
            <a:r>
              <a:rPr lang="zh-CN" altLang="en-US">
                <a:solidFill>
                  <a:schemeClr val="tx2"/>
                </a:solidFill>
              </a:rPr>
              <a:t>阶段值</a:t>
            </a:r>
            <a:r>
              <a:rPr lang="en-US" altLang="en-US">
                <a:solidFill>
                  <a:schemeClr val="tx2"/>
                </a:solidFill>
              </a:rPr>
              <a:t> * (1-</a:t>
            </a:r>
            <a:r>
              <a:rPr lang="zh-CN" altLang="en-US">
                <a:solidFill>
                  <a:schemeClr val="tx2"/>
                </a:solidFill>
              </a:rPr>
              <a:t>源颜色的</a:t>
            </a:r>
            <a:r>
              <a:rPr lang="en-US" altLang="zh-CN">
                <a:solidFill>
                  <a:schemeClr val="tx2"/>
                </a:solidFill>
              </a:rPr>
              <a:t>Alpha</a:t>
            </a:r>
            <a:r>
              <a:rPr lang="zh-CN" altLang="zh-CN">
                <a:solidFill>
                  <a:schemeClr val="tx2"/>
                </a:solidFill>
              </a:rPr>
              <a:t>值</a:t>
            </a:r>
            <a:r>
              <a:rPr lang="en-US" altLang="en-US">
                <a:solidFill>
                  <a:schemeClr val="tx2"/>
                </a:solidFill>
              </a:rPr>
              <a:t>)</a:t>
            </a:r>
            <a:endParaRPr lang="en-US" altLang="en-US">
              <a:solidFill>
                <a:schemeClr val="tx2"/>
              </a:solidFill>
            </a:endParaRPr>
          </a:p>
          <a:p>
            <a:pPr algn="l"/>
            <a:r>
              <a:rPr lang="en-US" altLang="en-US">
                <a:solidFill>
                  <a:schemeClr val="tx2"/>
                </a:solidFill>
              </a:rPr>
              <a:t>SrcColor </a:t>
            </a:r>
            <a:r>
              <a:rPr lang="zh-CN" altLang="en-US">
                <a:solidFill>
                  <a:schemeClr val="tx2"/>
                </a:solidFill>
              </a:rPr>
              <a:t>这个阶段的值</a:t>
            </a:r>
            <a:r>
              <a:rPr lang="en-US" altLang="en-US">
                <a:solidFill>
                  <a:schemeClr val="tx2"/>
                </a:solidFill>
              </a:rPr>
              <a:t>*</a:t>
            </a:r>
            <a:r>
              <a:rPr lang="zh-CN" altLang="en-US">
                <a:solidFill>
                  <a:schemeClr val="tx2"/>
                </a:solidFill>
              </a:rPr>
              <a:t>源颜色值</a:t>
            </a:r>
            <a:r>
              <a:rPr lang="en-US" altLang="en-US">
                <a:solidFill>
                  <a:schemeClr val="tx2"/>
                </a:solidFill>
              </a:rPr>
              <a:t>;                    OneMinusDstColor </a:t>
            </a:r>
            <a:r>
              <a:rPr lang="zh-CN" altLang="en-US">
                <a:solidFill>
                  <a:schemeClr val="tx2"/>
                </a:solidFill>
              </a:rPr>
              <a:t>阶段值</a:t>
            </a:r>
            <a:r>
              <a:rPr lang="en-US" altLang="en-US">
                <a:solidFill>
                  <a:schemeClr val="tx2"/>
                </a:solidFill>
              </a:rPr>
              <a:t> * (1-</a:t>
            </a:r>
            <a:r>
              <a:rPr lang="zh-CN" altLang="en-US">
                <a:solidFill>
                  <a:schemeClr val="tx2"/>
                </a:solidFill>
              </a:rPr>
              <a:t>目标颜色的值</a:t>
            </a:r>
            <a:r>
              <a:rPr lang="en-US" altLang="en-US">
                <a:solidFill>
                  <a:schemeClr val="tx2"/>
                </a:solidFill>
              </a:rPr>
              <a:t>);</a:t>
            </a:r>
            <a:endParaRPr lang="en-US" altLang="en-US">
              <a:solidFill>
                <a:schemeClr val="tx2"/>
              </a:solidFill>
            </a:endParaRPr>
          </a:p>
          <a:p>
            <a:pPr algn="l"/>
            <a:r>
              <a:rPr lang="en-US" altLang="en-US">
                <a:solidFill>
                  <a:schemeClr val="tx2"/>
                </a:solidFill>
              </a:rPr>
              <a:t>DstColor </a:t>
            </a:r>
            <a:r>
              <a:rPr lang="zh-CN" altLang="en-US">
                <a:solidFill>
                  <a:schemeClr val="tx2"/>
                </a:solidFill>
              </a:rPr>
              <a:t>这个阶段的值</a:t>
            </a:r>
            <a:r>
              <a:rPr lang="en-US" altLang="en-US">
                <a:solidFill>
                  <a:schemeClr val="tx2"/>
                </a:solidFill>
              </a:rPr>
              <a:t>* </a:t>
            </a:r>
            <a:r>
              <a:rPr lang="zh-CN" altLang="en-US">
                <a:solidFill>
                  <a:schemeClr val="tx2"/>
                </a:solidFill>
              </a:rPr>
              <a:t>帧缓冲颜色值</a:t>
            </a:r>
            <a:r>
              <a:rPr lang="en-US" altLang="en-US">
                <a:solidFill>
                  <a:schemeClr val="tx2"/>
                </a:solidFill>
              </a:rPr>
              <a:t>;         OneMinusDstAlha </a:t>
            </a:r>
            <a:r>
              <a:rPr lang="zh-CN" altLang="en-US">
                <a:solidFill>
                  <a:schemeClr val="tx2"/>
                </a:solidFill>
              </a:rPr>
              <a:t>阶段值</a:t>
            </a:r>
            <a:r>
              <a:rPr lang="en-US" altLang="en-US">
                <a:solidFill>
                  <a:schemeClr val="tx2"/>
                </a:solidFill>
              </a:rPr>
              <a:t> * (1-</a:t>
            </a:r>
            <a:r>
              <a:rPr lang="zh-CN" altLang="en-US">
                <a:solidFill>
                  <a:schemeClr val="tx2"/>
                </a:solidFill>
              </a:rPr>
              <a:t>目标颜色</a:t>
            </a:r>
            <a:r>
              <a:rPr lang="en-US" altLang="en-US">
                <a:solidFill>
                  <a:schemeClr val="tx2"/>
                </a:solidFill>
              </a:rPr>
              <a:t>Alpha</a:t>
            </a:r>
            <a:r>
              <a:rPr lang="zh-CN" altLang="en-US">
                <a:solidFill>
                  <a:schemeClr val="tx2"/>
                </a:solidFill>
              </a:rPr>
              <a:t>值</a:t>
            </a:r>
            <a:r>
              <a:rPr lang="en-US" altLang="en-US">
                <a:solidFill>
                  <a:schemeClr val="tx2"/>
                </a:solidFill>
              </a:rPr>
              <a:t>)</a:t>
            </a:r>
            <a:endParaRPr lang="en-US" altLang="en-US">
              <a:solidFill>
                <a:schemeClr val="tx2"/>
              </a:solidFill>
            </a:endParaRPr>
          </a:p>
          <a:p>
            <a:pPr algn="l"/>
            <a:r>
              <a:rPr lang="en-US" altLang="en-US">
                <a:solidFill>
                  <a:schemeClr val="tx2"/>
                </a:solidFill>
              </a:rPr>
              <a:t>DstAlpha</a:t>
            </a:r>
            <a:r>
              <a:rPr lang="zh-CN" altLang="en-US">
                <a:solidFill>
                  <a:schemeClr val="tx2"/>
                </a:solidFill>
              </a:rPr>
              <a:t>这个阶段的值</a:t>
            </a:r>
            <a:r>
              <a:rPr lang="en-US" altLang="en-US">
                <a:solidFill>
                  <a:schemeClr val="tx2"/>
                </a:solidFill>
              </a:rPr>
              <a:t> * </a:t>
            </a:r>
            <a:r>
              <a:rPr lang="zh-CN" altLang="en-US">
                <a:solidFill>
                  <a:schemeClr val="tx2"/>
                </a:solidFill>
                <a:sym typeface="+mn-ea"/>
              </a:rPr>
              <a:t>帧缓冲源</a:t>
            </a:r>
            <a:r>
              <a:rPr lang="en-US" altLang="zh-CN">
                <a:solidFill>
                  <a:schemeClr val="tx2"/>
                </a:solidFill>
                <a:sym typeface="+mn-ea"/>
              </a:rPr>
              <a:t>Alpha</a:t>
            </a:r>
            <a:r>
              <a:rPr lang="zh-CN" altLang="zh-CN">
                <a:solidFill>
                  <a:schemeClr val="tx2"/>
                </a:solidFill>
                <a:sym typeface="+mn-ea"/>
              </a:rPr>
              <a:t>值   </a:t>
            </a:r>
            <a:r>
              <a:rPr lang="en-US" altLang="zh-CN">
                <a:solidFill>
                  <a:schemeClr val="tx2"/>
                </a:solidFill>
                <a:sym typeface="+mn-ea"/>
              </a:rPr>
              <a:t>Src</a:t>
            </a:r>
            <a:r>
              <a:rPr lang="en-US" altLang="en-US">
                <a:solidFill>
                  <a:schemeClr val="tx2"/>
                </a:solidFill>
                <a:sym typeface="+mn-ea"/>
              </a:rPr>
              <a:t>Alpha</a:t>
            </a:r>
            <a:r>
              <a:rPr lang="zh-CN" altLang="en-US">
                <a:solidFill>
                  <a:schemeClr val="tx2"/>
                </a:solidFill>
                <a:sym typeface="+mn-ea"/>
              </a:rPr>
              <a:t>这个阶段的值</a:t>
            </a:r>
            <a:r>
              <a:rPr lang="en-US" altLang="en-US">
                <a:solidFill>
                  <a:schemeClr val="tx2"/>
                </a:solidFill>
                <a:sym typeface="+mn-ea"/>
              </a:rPr>
              <a:t> * </a:t>
            </a:r>
            <a:r>
              <a:rPr lang="zh-CN" altLang="en-US">
                <a:solidFill>
                  <a:schemeClr val="tx2"/>
                </a:solidFill>
                <a:sym typeface="+mn-ea"/>
              </a:rPr>
              <a:t>源颜色</a:t>
            </a:r>
            <a:r>
              <a:rPr lang="en-US" altLang="zh-CN">
                <a:solidFill>
                  <a:schemeClr val="tx2"/>
                </a:solidFill>
                <a:sym typeface="+mn-ea"/>
              </a:rPr>
              <a:t>Alpha</a:t>
            </a:r>
            <a:r>
              <a:rPr lang="zh-CN" altLang="zh-CN">
                <a:solidFill>
                  <a:schemeClr val="tx2"/>
                </a:solidFill>
                <a:sym typeface="+mn-ea"/>
              </a:rPr>
              <a:t>值</a:t>
            </a:r>
            <a:endParaRPr lang="zh-CN" altLang="zh-CN">
              <a:solidFill>
                <a:schemeClr val="tx2"/>
              </a:solidFill>
              <a:sym typeface="+mn-ea"/>
            </a:endParaRPr>
          </a:p>
          <a:p>
            <a:pPr algn="l"/>
            <a:r>
              <a:rPr lang="en-US" altLang="en-US" sz="2000">
                <a:solidFill>
                  <a:schemeClr val="tx2"/>
                </a:solidFill>
              </a:rPr>
              <a:t>6:</a:t>
            </a:r>
            <a:r>
              <a:rPr lang="zh-CN" altLang="zh-CN" sz="2000">
                <a:solidFill>
                  <a:schemeClr val="tx2"/>
                </a:solidFill>
                <a:sym typeface="+mn-ea"/>
              </a:rPr>
              <a:t>一般放在放在</a:t>
            </a:r>
            <a:r>
              <a:rPr lang="en-US" altLang="zh-CN" sz="2000">
                <a:solidFill>
                  <a:schemeClr val="tx2"/>
                </a:solidFill>
                <a:sym typeface="+mn-ea"/>
              </a:rPr>
              <a:t>Pass</a:t>
            </a:r>
            <a:r>
              <a:rPr lang="zh-CN" altLang="zh-CN" sz="2000">
                <a:solidFill>
                  <a:schemeClr val="tx2"/>
                </a:solidFill>
                <a:sym typeface="+mn-ea"/>
              </a:rPr>
              <a:t>通道里面</a:t>
            </a:r>
            <a:endParaRPr lang="en-US" altLang="en-US" sz="200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3979547" y="64135"/>
            <a:ext cx="4231640" cy="1198880"/>
          </a:xfrm>
          <a:prstGeom prst="rect">
            <a:avLst/>
          </a:prstGeom>
          <a:noFill/>
          <a:ln>
            <a:noFill/>
          </a:ln>
        </p:spPr>
        <p:txBody>
          <a:bodyPr wrap="none" rtlCol="0" anchor="t">
            <a:spAutoFit/>
          </a:bodyPr>
          <a:p>
            <a:pPr algn="ctr"/>
            <a:r>
              <a:rPr lang="en-US" altLang="zh-CN" sz="7200" b="1">
                <a:solidFill>
                  <a:schemeClr val="tx2"/>
                </a:solidFill>
                <a:effectLst>
                  <a:outerShdw blurRad="38100" dist="19050" dir="2700000" algn="tl" rotWithShape="0">
                    <a:schemeClr val="dk1">
                      <a:alpha val="40000"/>
                    </a:schemeClr>
                  </a:outerShdw>
                </a:effectLst>
                <a:sym typeface="+mn-ea"/>
              </a:rPr>
              <a:t>Alpha</a:t>
            </a:r>
            <a:r>
              <a:rPr lang="zh-CN" altLang="zh-CN" sz="7200" b="1">
                <a:solidFill>
                  <a:schemeClr val="tx2"/>
                </a:solidFill>
                <a:effectLst>
                  <a:outerShdw blurRad="38100" dist="19050" dir="2700000" algn="tl" rotWithShape="0">
                    <a:schemeClr val="dk1">
                      <a:alpha val="40000"/>
                    </a:schemeClr>
                  </a:outerShdw>
                </a:effectLst>
                <a:sym typeface="+mn-ea"/>
              </a:rPr>
              <a:t>测试</a:t>
            </a:r>
            <a:endParaRPr lang="zh-CN" altLang="zh-CN"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2245360"/>
          </a:xfrm>
          <a:prstGeom prst="rect">
            <a:avLst/>
          </a:prstGeom>
          <a:noFill/>
        </p:spPr>
        <p:txBody>
          <a:bodyPr wrap="square" rtlCol="0">
            <a:spAutoFit/>
          </a:bodyPr>
          <a:p>
            <a:pPr algn="l"/>
            <a:r>
              <a:rPr lang="en-US" altLang="zh-CN" sz="2000">
                <a:solidFill>
                  <a:schemeClr val="tx2"/>
                </a:solidFill>
              </a:rPr>
              <a:t>1:Alpha</a:t>
            </a:r>
            <a:r>
              <a:rPr lang="zh-CN" altLang="zh-CN" sz="2000">
                <a:solidFill>
                  <a:schemeClr val="tx2"/>
                </a:solidFill>
              </a:rPr>
              <a:t>测试</a:t>
            </a:r>
            <a:r>
              <a:rPr lang="en-US" altLang="zh-CN" sz="2000">
                <a:solidFill>
                  <a:schemeClr val="tx2"/>
                </a:solidFill>
              </a:rPr>
              <a:t>: </a:t>
            </a:r>
            <a:r>
              <a:rPr lang="zh-CN" altLang="zh-CN" sz="2000">
                <a:solidFill>
                  <a:schemeClr val="tx2"/>
                </a:solidFill>
              </a:rPr>
              <a:t>阻止片元被写到屏幕的最后机会</a:t>
            </a:r>
            <a:r>
              <a:rPr lang="en-US" altLang="zh-CN" sz="2000">
                <a:solidFill>
                  <a:schemeClr val="tx2"/>
                </a:solidFill>
              </a:rPr>
              <a:t>,</a:t>
            </a:r>
            <a:r>
              <a:rPr lang="zh-CN" altLang="zh-CN" sz="2000">
                <a:solidFill>
                  <a:schemeClr val="tx2"/>
                </a:solidFill>
              </a:rPr>
              <a:t> 最终渲染出来的颜色计算出来后可通过透明度和最后一个固定值比较，如果通过测试则绘制次片元，否则丢弃此片元</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AlphaTest Off/On: </a:t>
            </a:r>
            <a:r>
              <a:rPr lang="zh-CN" altLang="zh-CN" sz="2000">
                <a:solidFill>
                  <a:schemeClr val="tx2"/>
                </a:solidFill>
              </a:rPr>
              <a:t>开启</a:t>
            </a:r>
            <a:r>
              <a:rPr lang="en-US" altLang="zh-CN" sz="2000">
                <a:solidFill>
                  <a:schemeClr val="tx2"/>
                </a:solidFill>
              </a:rPr>
              <a:t>/</a:t>
            </a:r>
            <a:r>
              <a:rPr lang="zh-CN" altLang="zh-CN" sz="2000">
                <a:solidFill>
                  <a:schemeClr val="tx2"/>
                </a:solidFill>
              </a:rPr>
              <a:t>关闭</a:t>
            </a:r>
            <a:r>
              <a:rPr lang="en-US" altLang="zh-CN" sz="2000">
                <a:solidFill>
                  <a:schemeClr val="tx2"/>
                </a:solidFill>
              </a:rPr>
              <a:t>Alpha</a:t>
            </a:r>
            <a:r>
              <a:rPr lang="zh-CN" altLang="zh-CN" sz="2000">
                <a:solidFill>
                  <a:schemeClr val="tx2"/>
                </a:solidFill>
              </a:rPr>
              <a:t>测试</a:t>
            </a:r>
            <a:r>
              <a:rPr lang="en-US" altLang="zh-CN" sz="2000">
                <a:solidFill>
                  <a:schemeClr val="tx2"/>
                </a:solidFill>
              </a:rPr>
              <a:t>,</a:t>
            </a:r>
            <a:r>
              <a:rPr lang="zh-CN" altLang="zh-CN" sz="2000">
                <a:solidFill>
                  <a:schemeClr val="tx2"/>
                </a:solidFill>
              </a:rPr>
              <a:t>默认是关闭的</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3:</a:t>
            </a:r>
            <a:r>
              <a:rPr lang="zh-CN" altLang="zh-CN" sz="2000">
                <a:solidFill>
                  <a:schemeClr val="tx2"/>
                </a:solidFill>
              </a:rPr>
              <a:t>比较测试值的模式</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Greater &gt;,  GEqual &gt;=, Less &lt;, LEqual &lt;=, Equal ==, NotEqual !=, </a:t>
            </a:r>
            <a:endParaRPr lang="en-US" altLang="zh-CN" sz="2000">
              <a:solidFill>
                <a:schemeClr val="tx2"/>
              </a:solidFill>
            </a:endParaRPr>
          </a:p>
          <a:p>
            <a:pPr algn="l"/>
            <a:r>
              <a:rPr lang="en-US" altLang="zh-CN" sz="2000">
                <a:solidFill>
                  <a:schemeClr val="tx2"/>
                </a:solidFill>
              </a:rPr>
              <a:t>   Always (</a:t>
            </a:r>
            <a:r>
              <a:rPr lang="zh-CN" altLang="zh-CN" sz="2000">
                <a:solidFill>
                  <a:schemeClr val="tx2"/>
                </a:solidFill>
              </a:rPr>
              <a:t>永远渲染</a:t>
            </a:r>
            <a:r>
              <a:rPr lang="en-US" altLang="zh-CN" sz="2000">
                <a:solidFill>
                  <a:schemeClr val="tx2"/>
                </a:solidFill>
              </a:rPr>
              <a:t>), Never(</a:t>
            </a:r>
            <a:r>
              <a:rPr lang="zh-CN" altLang="zh-CN" sz="2000">
                <a:solidFill>
                  <a:schemeClr val="tx2"/>
                </a:solidFill>
              </a:rPr>
              <a:t>从</a:t>
            </a:r>
            <a:r>
              <a:rPr lang="zh-CN" altLang="en-US" sz="2000">
                <a:solidFill>
                  <a:schemeClr val="tx2"/>
                </a:solidFill>
              </a:rPr>
              <a:t>不渲染</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4: AlphaTest </a:t>
            </a:r>
            <a:r>
              <a:rPr lang="zh-CN" altLang="en-US" sz="2000">
                <a:solidFill>
                  <a:schemeClr val="tx2"/>
                </a:solidFill>
              </a:rPr>
              <a:t>条件 </a:t>
            </a:r>
            <a:r>
              <a:rPr lang="en-US" altLang="zh-CN" sz="2000">
                <a:solidFill>
                  <a:schemeClr val="tx2"/>
                </a:solidFill>
              </a:rPr>
              <a:t>[</a:t>
            </a:r>
            <a:r>
              <a:rPr lang="zh-CN" altLang="zh-CN" sz="2000">
                <a:solidFill>
                  <a:schemeClr val="tx2"/>
                </a:solidFill>
              </a:rPr>
              <a:t>变量</a:t>
            </a:r>
            <a:r>
              <a:rPr lang="en-US" altLang="zh-CN" sz="2000">
                <a:solidFill>
                  <a:schemeClr val="tx2"/>
                </a:solidFill>
              </a:rPr>
              <a:t>] / </a:t>
            </a:r>
            <a:r>
              <a:rPr lang="zh-CN" altLang="en-US" sz="2000">
                <a:solidFill>
                  <a:schemeClr val="tx2"/>
                </a:solidFill>
              </a:rPr>
              <a:t>常数</a:t>
            </a:r>
            <a:r>
              <a:rPr lang="en-US" altLang="zh-CN" sz="2000">
                <a:solidFill>
                  <a:schemeClr val="tx2"/>
                </a:solidFill>
              </a:rPr>
              <a:t>,  </a:t>
            </a:r>
            <a:r>
              <a:rPr lang="zh-CN" altLang="zh-CN" sz="2000">
                <a:solidFill>
                  <a:schemeClr val="tx2"/>
                </a:solidFill>
              </a:rPr>
              <a:t>一般放在放在</a:t>
            </a:r>
            <a:r>
              <a:rPr lang="en-US" altLang="zh-CN" sz="2000">
                <a:solidFill>
                  <a:schemeClr val="tx2"/>
                </a:solidFill>
              </a:rPr>
              <a:t>Pass</a:t>
            </a:r>
            <a:r>
              <a:rPr lang="zh-CN" altLang="zh-CN" sz="2000">
                <a:solidFill>
                  <a:schemeClr val="tx2"/>
                </a:solidFill>
              </a:rPr>
              <a:t>通道里面</a:t>
            </a:r>
            <a:r>
              <a:rPr lang="en-US" altLang="zh-CN" sz="2000">
                <a:solidFill>
                  <a:schemeClr val="tx2"/>
                </a:solidFill>
              </a:rPr>
              <a:t>;</a:t>
            </a:r>
            <a:endParaRPr lang="en-US" altLang="zh-CN" sz="200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深度测试</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2553335"/>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为了使近距离的物体挡住远距离的物体，当片元写入到缓冲的时候，需要将片元的深度值与缓冲区的深度值进行比较，测试成功写入帧缓冲区</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ZWrite  </a:t>
            </a:r>
            <a:r>
              <a:rPr lang="zh-CN" altLang="zh-CN" sz="2000">
                <a:solidFill>
                  <a:schemeClr val="tx2"/>
                </a:solidFill>
              </a:rPr>
              <a:t>深度写开关</a:t>
            </a:r>
            <a:r>
              <a:rPr lang="en-US" altLang="zh-CN" sz="2000">
                <a:solidFill>
                  <a:schemeClr val="tx2"/>
                </a:solidFill>
              </a:rPr>
              <a:t>, </a:t>
            </a:r>
            <a:r>
              <a:rPr lang="zh-CN" altLang="zh-CN" sz="2000">
                <a:solidFill>
                  <a:schemeClr val="tx2"/>
                </a:solidFill>
              </a:rPr>
              <a:t>控制是否将深度</a:t>
            </a:r>
            <a:r>
              <a:rPr lang="en-US" altLang="zh-CN" sz="2000">
                <a:solidFill>
                  <a:schemeClr val="tx2"/>
                </a:solidFill>
              </a:rPr>
              <a:t>Z</a:t>
            </a:r>
            <a:r>
              <a:rPr lang="zh-CN" altLang="en-US" sz="2000">
                <a:solidFill>
                  <a:schemeClr val="tx2"/>
                </a:solidFill>
              </a:rPr>
              <a:t>的片元写入缓冲区中，如果不绘制透明物体设置为</a:t>
            </a:r>
            <a:r>
              <a:rPr lang="en-US" altLang="zh-CN" sz="2000">
                <a:solidFill>
                  <a:schemeClr val="tx2"/>
                </a:solidFill>
              </a:rPr>
              <a:t>On, </a:t>
            </a:r>
            <a:r>
              <a:rPr lang="zh-CN" altLang="zh-CN" sz="2000">
                <a:solidFill>
                  <a:schemeClr val="tx2"/>
                </a:solidFill>
              </a:rPr>
              <a:t>否则的话设置为</a:t>
            </a:r>
            <a:r>
              <a:rPr lang="en-US" altLang="zh-CN" sz="2000">
                <a:solidFill>
                  <a:schemeClr val="tx2"/>
                </a:solidFill>
              </a:rPr>
              <a:t>Off</a:t>
            </a:r>
            <a:r>
              <a:rPr lang="zh-CN" altLang="en-US" sz="2000">
                <a:solidFill>
                  <a:schemeClr val="tx2"/>
                </a:solidFill>
              </a:rPr>
              <a:t>，默认为</a:t>
            </a:r>
            <a:r>
              <a:rPr lang="en-US" altLang="zh-CN" sz="2000">
                <a:solidFill>
                  <a:schemeClr val="tx2"/>
                </a:solidFill>
              </a:rPr>
              <a:t>On;</a:t>
            </a:r>
            <a:endParaRPr lang="en-US" altLang="zh-CN" sz="2000">
              <a:solidFill>
                <a:schemeClr val="tx2"/>
              </a:solidFill>
            </a:endParaRPr>
          </a:p>
          <a:p>
            <a:pPr algn="l"/>
            <a:r>
              <a:rPr lang="en-US" altLang="zh-CN" sz="2000">
                <a:solidFill>
                  <a:schemeClr val="tx2"/>
                </a:solidFill>
              </a:rPr>
              <a:t>3: ZTest </a:t>
            </a:r>
            <a:r>
              <a:rPr lang="zh-CN" altLang="zh-CN" sz="2000">
                <a:solidFill>
                  <a:schemeClr val="tx2"/>
                </a:solidFill>
              </a:rPr>
              <a:t>深度测试模式</a:t>
            </a:r>
            <a:r>
              <a:rPr lang="en-US" altLang="zh-CN" sz="2000">
                <a:solidFill>
                  <a:schemeClr val="tx2"/>
                </a:solidFill>
              </a:rPr>
              <a:t>: </a:t>
            </a:r>
            <a:r>
              <a:rPr lang="zh-CN" altLang="zh-CN" sz="2000">
                <a:solidFill>
                  <a:schemeClr val="tx2"/>
                </a:solidFill>
              </a:rPr>
              <a:t>设置深度测试的执行方式，默认为</a:t>
            </a:r>
            <a:r>
              <a:rPr lang="en-US" altLang="zh-CN" sz="2000">
                <a:solidFill>
                  <a:schemeClr val="tx2"/>
                </a:solidFill>
              </a:rPr>
              <a:t>LEqual,</a:t>
            </a:r>
            <a:r>
              <a:rPr lang="zh-CN" altLang="zh-CN" sz="2000">
                <a:solidFill>
                  <a:schemeClr val="tx2"/>
                </a:solidFill>
              </a:rPr>
              <a:t>深度测试的模式</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Less &lt;, Greater &gt;, LEqual &lt;= , GEqual &gt;=, Equal ==, NotEqual !=, Always </a:t>
            </a:r>
            <a:r>
              <a:rPr lang="zh-CN" altLang="en-US" sz="2000">
                <a:solidFill>
                  <a:schemeClr val="tx2"/>
                </a:solidFill>
              </a:rPr>
              <a:t>总是绘制</a:t>
            </a:r>
            <a:r>
              <a:rPr lang="en-US" altLang="zh-CN" sz="2000">
                <a:solidFill>
                  <a:schemeClr val="tx2"/>
                </a:solidFill>
              </a:rPr>
              <a:t>,</a:t>
            </a:r>
            <a:r>
              <a:rPr lang="zh-CN" altLang="zh-CN" sz="2000">
                <a:solidFill>
                  <a:schemeClr val="tx2"/>
                </a:solidFill>
              </a:rPr>
              <a:t>关闭深度测试</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4: ZTest </a:t>
            </a:r>
            <a:r>
              <a:rPr lang="zh-CN" altLang="zh-CN" sz="2000">
                <a:solidFill>
                  <a:schemeClr val="tx2"/>
                </a:solidFill>
              </a:rPr>
              <a:t>条件 </a:t>
            </a:r>
            <a:endParaRPr lang="zh-CN" altLang="zh-CN" sz="2000">
              <a:solidFill>
                <a:schemeClr val="tx2"/>
              </a:solidFill>
            </a:endParaRPr>
          </a:p>
          <a:p>
            <a:pPr algn="l"/>
            <a:r>
              <a:rPr lang="en-US" altLang="zh-CN" sz="2000">
                <a:solidFill>
                  <a:schemeClr val="tx2"/>
                </a:solidFill>
              </a:rPr>
              <a:t>5: </a:t>
            </a:r>
            <a:r>
              <a:rPr lang="zh-CN" altLang="zh-CN" sz="2000">
                <a:solidFill>
                  <a:schemeClr val="tx2"/>
                </a:solidFill>
                <a:sym typeface="+mn-ea"/>
              </a:rPr>
              <a:t>一般放在放在</a:t>
            </a:r>
            <a:r>
              <a:rPr lang="en-US" altLang="zh-CN" sz="2000">
                <a:solidFill>
                  <a:schemeClr val="tx2"/>
                </a:solidFill>
                <a:sym typeface="+mn-ea"/>
              </a:rPr>
              <a:t>Pass</a:t>
            </a:r>
            <a:r>
              <a:rPr lang="zh-CN" altLang="zh-CN" sz="2000">
                <a:solidFill>
                  <a:schemeClr val="tx2"/>
                </a:solidFill>
                <a:sym typeface="+mn-ea"/>
              </a:rPr>
              <a:t>通道里面</a:t>
            </a:r>
            <a:r>
              <a:rPr lang="en-US" altLang="zh-CN" sz="2000">
                <a:solidFill>
                  <a:schemeClr val="tx2"/>
                </a:solidFill>
                <a:sym typeface="+mn-ea"/>
              </a:rPr>
              <a:t>;</a:t>
            </a:r>
            <a:endParaRPr lang="en-US" altLang="zh-CN" sz="2000">
              <a:solidFill>
                <a:schemeClr val="tx2"/>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通道遮罩</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132207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通道遮罩可以是开发人员指定</a:t>
            </a:r>
            <a:r>
              <a:rPr lang="zh-CN" altLang="en-US" sz="2000">
                <a:solidFill>
                  <a:schemeClr val="tx2"/>
                </a:solidFill>
              </a:rPr>
              <a:t>渲染结果输出的通道，而不是通常情况下的</a:t>
            </a:r>
            <a:r>
              <a:rPr lang="en-US" altLang="zh-CN" sz="2000">
                <a:solidFill>
                  <a:schemeClr val="tx2"/>
                </a:solidFill>
              </a:rPr>
              <a:t>RGBA</a:t>
            </a:r>
            <a:r>
              <a:rPr lang="zh-CN" altLang="en-US" sz="2000">
                <a:solidFill>
                  <a:schemeClr val="tx2"/>
                </a:solidFill>
              </a:rPr>
              <a:t>四个通道</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2:</a:t>
            </a:r>
            <a:r>
              <a:rPr lang="zh-CN" altLang="en-US" sz="2000">
                <a:solidFill>
                  <a:schemeClr val="tx2"/>
                </a:solidFill>
              </a:rPr>
              <a:t>可选的是</a:t>
            </a:r>
            <a:r>
              <a:rPr lang="en-US" altLang="zh-CN" sz="2000">
                <a:solidFill>
                  <a:schemeClr val="tx2"/>
                </a:solidFill>
              </a:rPr>
              <a:t>RGBA</a:t>
            </a:r>
            <a:r>
              <a:rPr lang="zh-CN" altLang="en-US" sz="2000">
                <a:solidFill>
                  <a:schemeClr val="tx2"/>
                </a:solidFill>
              </a:rPr>
              <a:t>的任意组合以及</a:t>
            </a:r>
            <a:r>
              <a:rPr lang="en-US" altLang="zh-CN" sz="2000">
                <a:solidFill>
                  <a:schemeClr val="tx2"/>
                </a:solidFill>
              </a:rPr>
              <a:t>0</a:t>
            </a:r>
            <a:r>
              <a:rPr lang="zh-CN" altLang="en-US" sz="2000">
                <a:solidFill>
                  <a:schemeClr val="tx2"/>
                </a:solidFill>
              </a:rPr>
              <a:t>，如果为</a:t>
            </a:r>
            <a:r>
              <a:rPr lang="en-US" altLang="zh-CN" sz="2000">
                <a:solidFill>
                  <a:schemeClr val="tx2"/>
                </a:solidFill>
              </a:rPr>
              <a:t>0</a:t>
            </a:r>
            <a:r>
              <a:rPr lang="zh-CN" altLang="en-US" sz="2000">
                <a:solidFill>
                  <a:schemeClr val="tx2"/>
                </a:solidFill>
              </a:rPr>
              <a:t>意味着不会写入到任何通道</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3: ColorMask RG ... ColorMask 0</a:t>
            </a:r>
            <a:endParaRPr lang="en-US" altLang="en-US" sz="2000">
              <a:solidFill>
                <a:schemeClr val="tx2"/>
              </a:solidFill>
            </a:endParaRPr>
          </a:p>
          <a:p>
            <a:pPr algn="l"/>
            <a:endParaRPr lang="en-US" altLang="en-US" sz="200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0917555" y="8255"/>
          <a:ext cx="1248410" cy="1254125"/>
        </p:xfrm>
        <a:graphic>
          <a:graphicData uri="http://schemas.openxmlformats.org/presentationml/2006/ole">
            <mc:AlternateContent xmlns:mc="http://schemas.openxmlformats.org/markup-compatibility/2006">
              <mc:Choice xmlns:v="urn:schemas-microsoft-com:vml" Requires="v">
                <p:oleObj spid="_x0000_s5" name="" r:id="rId1" imgW="10229215" imgH="10229215" progId="Paint.Picture">
                  <p:embed/>
                </p:oleObj>
              </mc:Choice>
              <mc:Fallback>
                <p:oleObj name="" r:id="rId1" imgW="10229215" imgH="10229215" progId="Paint.Picture">
                  <p:embed/>
                  <p:pic>
                    <p:nvPicPr>
                      <p:cNvPr id="0" name="图片 4"/>
                      <p:cNvPicPr/>
                      <p:nvPr/>
                    </p:nvPicPr>
                    <p:blipFill>
                      <a:blip r:embed="rId2"/>
                    </p:blipFill>
                    <p:spPr>
                      <a:xfrm>
                        <a:off x="10917555" y="8255"/>
                        <a:ext cx="1248410" cy="1254125"/>
                      </a:xfrm>
                      <a:prstGeom prst="rect">
                        <a:avLst/>
                      </a:prstGeom>
                    </p:spPr>
                  </p:pic>
                </p:oleObj>
              </mc:Fallback>
            </mc:AlternateContent>
          </a:graphicData>
        </a:graphic>
      </p:graphicFrame>
      <p:sp>
        <p:nvSpPr>
          <p:cNvPr id="7" name="矩形 6"/>
          <p:cNvSpPr/>
          <p:nvPr/>
        </p:nvSpPr>
        <p:spPr>
          <a:xfrm>
            <a:off x="4626612" y="64135"/>
            <a:ext cx="293751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面剔除</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8" name="页脚占位符 7"/>
          <p:cNvSpPr>
            <a:spLocks noGrp="1"/>
          </p:cNvSpPr>
          <p:nvPr>
            <p:ph type="ftr" sz="quarter" idx="11"/>
          </p:nvPr>
        </p:nvSpPr>
        <p:spPr>
          <a:xfrm>
            <a:off x="3924935" y="6356350"/>
            <a:ext cx="4114800" cy="365125"/>
          </a:xfrm>
        </p:spPr>
        <p:txBody>
          <a:bodyPr/>
          <a:p>
            <a:r>
              <a:rPr lang="zh-CN" altLang="en-US"/>
              <a:t>博毅创为</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224536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通过不渲染背对摄像机的几何体的面来提高性能优化错误，所有的几何体都包含正面和反面</a:t>
            </a:r>
            <a:endParaRPr lang="zh-CN" altLang="zh-CN" sz="2000">
              <a:solidFill>
                <a:schemeClr val="tx2"/>
              </a:solidFill>
            </a:endParaRPr>
          </a:p>
          <a:p>
            <a:pPr algn="l"/>
            <a:r>
              <a:rPr lang="en-US" altLang="en-US" sz="2000">
                <a:solidFill>
                  <a:schemeClr val="tx2"/>
                </a:solidFill>
              </a:rPr>
              <a:t>2: </a:t>
            </a:r>
            <a:r>
              <a:rPr lang="zh-CN" altLang="en-US" sz="2000">
                <a:solidFill>
                  <a:schemeClr val="tx2"/>
                </a:solidFill>
              </a:rPr>
              <a:t>面剔除操作，大多数都是封闭的物体，所以不需要绘制背面</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3: </a:t>
            </a:r>
            <a:r>
              <a:rPr lang="zh-CN" altLang="en-US" sz="2000">
                <a:solidFill>
                  <a:schemeClr val="tx2"/>
                </a:solidFill>
              </a:rPr>
              <a:t>面剔除操作</a:t>
            </a:r>
            <a:r>
              <a:rPr lang="en-US" altLang="en-US" sz="2000">
                <a:solidFill>
                  <a:schemeClr val="tx2"/>
                </a:solidFill>
              </a:rPr>
              <a:t>: </a:t>
            </a:r>
            <a:endParaRPr lang="en-US" altLang="en-US" sz="2000">
              <a:solidFill>
                <a:schemeClr val="tx2"/>
              </a:solidFill>
            </a:endParaRPr>
          </a:p>
          <a:p>
            <a:pPr algn="l"/>
            <a:r>
              <a:rPr lang="en-US" altLang="en-US" sz="2000">
                <a:solidFill>
                  <a:schemeClr val="tx2"/>
                </a:solidFill>
              </a:rPr>
              <a:t>       Cull Back: </a:t>
            </a:r>
            <a:r>
              <a:rPr lang="zh-CN" altLang="en-US" sz="2000">
                <a:solidFill>
                  <a:schemeClr val="tx2"/>
                </a:solidFill>
              </a:rPr>
              <a:t>不绘制背对摄像机的面，默认项</a:t>
            </a:r>
            <a:endParaRPr lang="zh-CN" altLang="en-US" sz="2000">
              <a:solidFill>
                <a:schemeClr val="tx2"/>
              </a:solidFill>
            </a:endParaRPr>
          </a:p>
          <a:p>
            <a:pPr algn="l"/>
            <a:r>
              <a:rPr lang="en-US" altLang="en-US" sz="2000">
                <a:solidFill>
                  <a:schemeClr val="tx2"/>
                </a:solidFill>
              </a:rPr>
              <a:t>       Cull Front,  </a:t>
            </a:r>
            <a:r>
              <a:rPr lang="zh-CN" altLang="en-US" sz="2000">
                <a:solidFill>
                  <a:schemeClr val="tx2"/>
                </a:solidFill>
              </a:rPr>
              <a:t>不绘制面向摄像机的面</a:t>
            </a:r>
            <a:r>
              <a:rPr lang="en-US" altLang="zh-CN" sz="2000">
                <a:solidFill>
                  <a:schemeClr val="tx2"/>
                </a:solidFill>
              </a:rPr>
              <a:t>,</a:t>
            </a:r>
            <a:endParaRPr lang="en-US" altLang="zh-CN" sz="2000">
              <a:solidFill>
                <a:schemeClr val="tx2"/>
              </a:solidFill>
            </a:endParaRPr>
          </a:p>
          <a:p>
            <a:pPr algn="l"/>
            <a:r>
              <a:rPr lang="en-US" altLang="en-US" sz="2000">
                <a:solidFill>
                  <a:schemeClr val="tx2"/>
                </a:solidFill>
              </a:rPr>
              <a:t>       Cull Off, </a:t>
            </a:r>
            <a:r>
              <a:rPr lang="zh-CN" altLang="en-US" sz="2000">
                <a:solidFill>
                  <a:schemeClr val="tx2"/>
                </a:solidFill>
              </a:rPr>
              <a:t>关闭面剔除操作</a:t>
            </a:r>
            <a:endParaRPr lang="zh-CN" altLang="zh-CN" sz="2000">
              <a:solidFill>
                <a:schemeClr val="tx2"/>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3101</Words>
  <Application>WPS 演示</Application>
  <PresentationFormat>宽屏</PresentationFormat>
  <Paragraphs>209</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12</vt:i4>
      </vt:variant>
      <vt:variant>
        <vt:lpstr>幻灯片标题</vt:lpstr>
      </vt:variant>
      <vt:variant>
        <vt:i4>12</vt:i4>
      </vt:variant>
    </vt:vector>
  </HeadingPairs>
  <TitlesOfParts>
    <vt:vector size="32" baseType="lpstr">
      <vt:lpstr>Arial</vt:lpstr>
      <vt:lpstr>宋体</vt:lpstr>
      <vt:lpstr>Wingdings</vt:lpstr>
      <vt:lpstr>Calibri</vt:lpstr>
      <vt:lpstr>微软雅黑</vt:lpstr>
      <vt:lpstr>Arial Unicode MS</vt:lpstr>
      <vt:lpstr>Calibri Light</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blake</cp:lastModifiedBy>
  <cp:revision>2875</cp:revision>
  <dcterms:created xsi:type="dcterms:W3CDTF">2015-05-05T08:02:00Z</dcterms:created>
  <dcterms:modified xsi:type="dcterms:W3CDTF">2017-06-19T11:55:48Z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