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373" r:id="rId4"/>
    <p:sldId id="429" r:id="rId5"/>
    <p:sldId id="412" r:id="rId6"/>
    <p:sldId id="430" r:id="rId7"/>
    <p:sldId id="431" r:id="rId8"/>
    <p:sldId id="432" r:id="rId9"/>
    <p:sldId id="433" r:id="rId10"/>
    <p:sldId id="434" r:id="rId11"/>
    <p:sldId id="42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525714" y="1002665"/>
            <a:ext cx="6506845" cy="45231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GrabPass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截屏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Shader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组织优化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08780" y="3518535"/>
            <a:ext cx="36391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4800" b="1">
              <a:solidFill>
                <a:schemeClr val="tx2"/>
              </a:solidFill>
            </a:endParaRPr>
          </a:p>
          <a:p>
            <a:r>
              <a:rPr lang="zh-CN" altLang="en-US" sz="4800" b="1">
                <a:solidFill>
                  <a:schemeClr val="tx2"/>
                </a:solidFill>
              </a:rPr>
              <a:t>主讲</a:t>
            </a:r>
            <a:r>
              <a:rPr lang="en-US" altLang="zh-CN" sz="4800" b="1">
                <a:solidFill>
                  <a:schemeClr val="tx2"/>
                </a:solidFill>
              </a:rPr>
              <a:t>:</a:t>
            </a:r>
            <a:r>
              <a:rPr lang="zh-CN" altLang="en-US" sz="4800" b="1">
                <a:solidFill>
                  <a:schemeClr val="tx2"/>
                </a:solidFill>
              </a:rPr>
              <a:t> </a:t>
            </a:r>
            <a:r>
              <a:rPr lang="en-US" altLang="zh-CN" sz="4800" b="1">
                <a:solidFill>
                  <a:schemeClr val="tx2"/>
                </a:solidFill>
              </a:rPr>
              <a:t>Blake</a:t>
            </a:r>
            <a:r>
              <a:rPr lang="en-US" altLang="zh-CN" sz="4800" b="1"/>
              <a:t>    </a:t>
            </a:r>
            <a:endParaRPr lang="zh-CN" altLang="en-US" sz="4800" b="1"/>
          </a:p>
        </p:txBody>
      </p:sp>
      <p:sp>
        <p:nvSpPr>
          <p:cNvPr id="3" name="文本框 2"/>
          <p:cNvSpPr txBox="1"/>
          <p:nvPr/>
        </p:nvSpPr>
        <p:spPr>
          <a:xfrm>
            <a:off x="3528695" y="5086985"/>
            <a:ext cx="45834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800" b="1">
                <a:solidFill>
                  <a:schemeClr val="tx2"/>
                </a:solidFill>
              </a:rPr>
              <a:t>QQ</a:t>
            </a:r>
            <a:r>
              <a:rPr lang="zh-CN" altLang="en-US" sz="4800" b="1">
                <a:solidFill>
                  <a:schemeClr val="tx2"/>
                </a:solidFill>
              </a:rPr>
              <a:t>群</a:t>
            </a:r>
            <a:r>
              <a:rPr lang="en-US" altLang="zh-CN" sz="4800" b="1"/>
              <a:t>:</a:t>
            </a:r>
            <a:r>
              <a:rPr lang="en-US" altLang="zh-CN" sz="4800" b="1">
                <a:solidFill>
                  <a:srgbClr val="FF0000"/>
                </a:solidFill>
              </a:rPr>
              <a:t>480187119</a:t>
            </a:r>
            <a:endParaRPr lang="zh-CN" altLang="en-US" sz="4800" b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085717" y="64135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作业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zh-CN" sz="2000">
                <a:solidFill>
                  <a:schemeClr val="tx2"/>
                </a:solidFill>
              </a:rPr>
              <a:t> 学会</a:t>
            </a:r>
            <a:r>
              <a:rPr lang="en-US" altLang="zh-CN" sz="2000">
                <a:solidFill>
                  <a:schemeClr val="tx2"/>
                </a:solidFill>
              </a:rPr>
              <a:t>GrabPass</a:t>
            </a:r>
            <a:r>
              <a:rPr lang="zh-CN" altLang="zh-CN" sz="2000">
                <a:solidFill>
                  <a:schemeClr val="tx2"/>
                </a:solidFill>
              </a:rPr>
              <a:t>功能和使用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2: </a:t>
            </a:r>
            <a:r>
              <a:rPr lang="zh-CN" altLang="en-US" sz="2000">
                <a:solidFill>
                  <a:schemeClr val="tx2"/>
                </a:solidFill>
              </a:rPr>
              <a:t>了解常用</a:t>
            </a:r>
            <a:r>
              <a:rPr lang="en-US" altLang="zh-CN" sz="2000">
                <a:solidFill>
                  <a:schemeClr val="tx2"/>
                </a:solidFill>
              </a:rPr>
              <a:t>Shader</a:t>
            </a:r>
            <a:r>
              <a:rPr lang="zh-CN" altLang="zh-CN" sz="2000">
                <a:solidFill>
                  <a:schemeClr val="tx2"/>
                </a:solidFill>
              </a:rPr>
              <a:t>的组织和注意的优化事项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</a:t>
            </a:r>
            <a:r>
              <a:rPr lang="zh-CN" altLang="zh-CN" sz="2000">
                <a:solidFill>
                  <a:schemeClr val="tx2"/>
                </a:solidFill>
              </a:rPr>
              <a:t>学会使用</a:t>
            </a:r>
            <a:r>
              <a:rPr lang="en-US" altLang="zh-CN" sz="200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multi_compile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875282" y="64135"/>
            <a:ext cx="64401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GPU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管道流水线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29005" y="1094105"/>
            <a:ext cx="1033272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 </a:t>
            </a:r>
            <a:r>
              <a:rPr lang="zh-CN" altLang="en-US" sz="2400">
                <a:solidFill>
                  <a:schemeClr val="tx2"/>
                </a:solidFill>
              </a:rPr>
              <a:t>主要的运算在</a:t>
            </a:r>
            <a:r>
              <a:rPr lang="en-US" altLang="zh-CN" sz="2400">
                <a:solidFill>
                  <a:schemeClr val="tx2"/>
                </a:solidFill>
              </a:rPr>
              <a:t>GPU</a:t>
            </a:r>
            <a:r>
              <a:rPr lang="zh-CN" altLang="en-US" sz="2400">
                <a:solidFill>
                  <a:schemeClr val="tx2"/>
                </a:solidFill>
              </a:rPr>
              <a:t>上计算，</a:t>
            </a:r>
            <a:r>
              <a:rPr lang="en-US" altLang="zh-CN" sz="2400">
                <a:solidFill>
                  <a:schemeClr val="tx2"/>
                </a:solidFill>
              </a:rPr>
              <a:t>CPU</a:t>
            </a:r>
            <a:r>
              <a:rPr lang="zh-CN" altLang="en-US" sz="2400">
                <a:solidFill>
                  <a:schemeClr val="tx2"/>
                </a:solidFill>
              </a:rPr>
              <a:t>插入指令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2: </a:t>
            </a:r>
            <a:r>
              <a:rPr lang="zh-CN" altLang="en-US" sz="2400">
                <a:solidFill>
                  <a:schemeClr val="tx2"/>
                </a:solidFill>
              </a:rPr>
              <a:t>大致流程</a:t>
            </a:r>
            <a:r>
              <a:rPr lang="en-US" altLang="zh-CN" sz="2400">
                <a:solidFill>
                  <a:schemeClr val="tx2"/>
                </a:solidFill>
              </a:rPr>
              <a:t>: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7125" y="2157730"/>
            <a:ext cx="16535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90955" y="22364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chemeClr val="bg1"/>
                </a:solidFill>
              </a:rPr>
              <a:t>顶点初始化</a:t>
            </a:r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81985" y="2157730"/>
            <a:ext cx="165354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45815" y="2236470"/>
            <a:ext cx="1272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>
                <a:solidFill>
                  <a:srgbClr val="FF0000"/>
                </a:solidFill>
              </a:rPr>
              <a:t>顶点</a:t>
            </a:r>
            <a:r>
              <a:rPr lang="en-US" altLang="zh-CN">
                <a:solidFill>
                  <a:srgbClr val="FF0000"/>
                </a:solidFill>
              </a:rPr>
              <a:t>shader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69230" y="2157730"/>
            <a:ext cx="216789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33060" y="2236470"/>
            <a:ext cx="1874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Tellellation</a:t>
            </a:r>
            <a:r>
              <a:rPr lang="zh-CN" altLang="en-US">
                <a:solidFill>
                  <a:schemeClr val="bg1"/>
                </a:solidFill>
              </a:rPr>
              <a:t>曲面化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84465" y="2157730"/>
            <a:ext cx="216789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008620" y="2236470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几何着色器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84465" y="2157730"/>
            <a:ext cx="216789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008620" y="2236470"/>
            <a:ext cx="172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几何shader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26490" y="3462020"/>
            <a:ext cx="165481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90955" y="3540760"/>
            <a:ext cx="132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裁剪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投影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54680" y="3462655"/>
            <a:ext cx="165481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92475" y="3541395"/>
            <a:ext cx="1325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三角形遍历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4630" y="3462020"/>
            <a:ext cx="201295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433060" y="3541395"/>
            <a:ext cx="176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着色</a:t>
            </a:r>
            <a:r>
              <a:rPr lang="en-US" altLang="zh-CN">
                <a:solidFill>
                  <a:srgbClr val="FF0000"/>
                </a:solidFill>
              </a:rPr>
              <a:t>shader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22565" y="3461385"/>
            <a:ext cx="2012950" cy="52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960995" y="3540760"/>
            <a:ext cx="176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输出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>
            <a:stCxn id="3" idx="3"/>
            <a:endCxn id="11" idx="1"/>
          </p:cNvCxnSpPr>
          <p:nvPr/>
        </p:nvCxnSpPr>
        <p:spPr>
          <a:xfrm>
            <a:off x="2780665" y="2420620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867910" y="2420620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383145" y="2420620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753360" y="3724275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835525" y="3725545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383145" y="3724275"/>
            <a:ext cx="401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2266315" y="2777490"/>
            <a:ext cx="6647815" cy="62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677162" y="64135"/>
            <a:ext cx="68364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Unity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坐标系转换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transform.localToWorldMatrix   </a:t>
            </a:r>
            <a:r>
              <a:rPr lang="zh-CN" altLang="en-US" sz="2000">
                <a:solidFill>
                  <a:schemeClr val="tx2"/>
                </a:solidFill>
              </a:rPr>
              <a:t>局部转世界的矩阵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transfrom.worldToLocalMatrix  </a:t>
            </a:r>
            <a:r>
              <a:rPr lang="zh-CN" altLang="en-US" sz="2000">
                <a:solidFill>
                  <a:schemeClr val="tx2"/>
                </a:solidFill>
              </a:rPr>
              <a:t>世界坐标转局部坐标矩阵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MultiplyPoint,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MultiplyPoint3x4 MultiplayVector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来进行坐标变换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4: shader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中 左乘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unity_WorldToObject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矩阵来实现世界坐标转局部坐标变换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5: shader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中左乘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unity_ObjectToWorld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矩阵来实现局部转世界的转换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 </a:t>
            </a:r>
            <a:endParaRPr lang="zh-CN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6: UNITY_MATRIX_MV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 基本变换矩阵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7: UNITY_MATRIX_MVP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基本变换矩阵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投影矩阵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8: UNITY_MATRIX_V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9: UNITY_MATRIX_P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投影矩阵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10: UNITY_MATRIX_VP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投影矩阵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11: UNITY_MATRIX_T_MV (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基本变换矩阵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)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 转置矩阵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12: UNITY_MATRIX_IT_MV(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基本变换矩阵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x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摄像机矩阵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)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的逆转置矩阵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13: UNITY_MATRIX_TEXTURE0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纹理变化矩阵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264662" y="64135"/>
            <a:ext cx="36614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GrabPass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zh-CN" sz="2000">
                <a:solidFill>
                  <a:schemeClr val="tx2"/>
                </a:solidFill>
              </a:rPr>
              <a:t>使用抓屏通道</a:t>
            </a:r>
            <a:r>
              <a:rPr lang="en-US" altLang="zh-CN" sz="2000">
                <a:solidFill>
                  <a:schemeClr val="tx2"/>
                </a:solidFill>
              </a:rPr>
              <a:t>, GrabPass {} </a:t>
            </a:r>
            <a:r>
              <a:rPr lang="zh-CN" altLang="zh-CN" sz="2000">
                <a:solidFill>
                  <a:schemeClr val="tx2"/>
                </a:solidFill>
              </a:rPr>
              <a:t>或</a:t>
            </a:r>
            <a:r>
              <a:rPr lang="en-US" altLang="zh-CN" sz="2000">
                <a:solidFill>
                  <a:schemeClr val="tx2"/>
                </a:solidFill>
              </a:rPr>
              <a:t> GrabPass { “ </a:t>
            </a:r>
            <a:r>
              <a:rPr lang="zh-CN" altLang="zh-CN" sz="2000">
                <a:solidFill>
                  <a:schemeClr val="tx2"/>
                </a:solidFill>
              </a:rPr>
              <a:t>纹理名称</a:t>
            </a:r>
            <a:r>
              <a:rPr lang="en-US" altLang="zh-CN" sz="2000">
                <a:solidFill>
                  <a:schemeClr val="tx2"/>
                </a:solidFill>
              </a:rPr>
              <a:t>”}; _GrabTexture</a:t>
            </a:r>
            <a:r>
              <a:rPr lang="zh-CN" altLang="en-US" sz="2000">
                <a:solidFill>
                  <a:schemeClr val="tx2"/>
                </a:solidFill>
              </a:rPr>
              <a:t>访问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</a:t>
            </a:r>
            <a:r>
              <a:rPr lang="zh-CN" altLang="zh-CN" sz="2000">
                <a:solidFill>
                  <a:schemeClr val="tx2"/>
                </a:solidFill>
              </a:rPr>
              <a:t>后续的</a:t>
            </a:r>
            <a:r>
              <a:rPr lang="en-US" altLang="zh-CN" sz="2000">
                <a:solidFill>
                  <a:schemeClr val="tx2"/>
                </a:solidFill>
              </a:rPr>
              <a:t>Pass</a:t>
            </a:r>
            <a:r>
              <a:rPr lang="zh-CN" altLang="zh-CN" sz="2000">
                <a:solidFill>
                  <a:schemeClr val="tx2"/>
                </a:solidFill>
              </a:rPr>
              <a:t>通道使用这个抓屏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</a:t>
            </a:r>
            <a:r>
              <a:rPr lang="zh-CN" altLang="zh-CN" sz="2000">
                <a:solidFill>
                  <a:schemeClr val="tx2"/>
                </a:solidFill>
              </a:rPr>
              <a:t>编写案例</a:t>
            </a:r>
            <a:endParaRPr lang="zh-CN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(1): </a:t>
            </a:r>
            <a:r>
              <a:rPr lang="zh-CN" altLang="zh-CN" sz="2000">
                <a:solidFill>
                  <a:schemeClr val="tx2"/>
                </a:solidFill>
              </a:rPr>
              <a:t>创建一个顶点片元着色器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(2): </a:t>
            </a:r>
            <a:r>
              <a:rPr lang="zh-CN" altLang="en-US" sz="2000">
                <a:solidFill>
                  <a:schemeClr val="tx2"/>
                </a:solidFill>
              </a:rPr>
              <a:t>将这个着色器放到</a:t>
            </a:r>
            <a:r>
              <a:rPr lang="en-US" altLang="en-US" sz="2000">
                <a:solidFill>
                  <a:schemeClr val="tx2"/>
                </a:solidFill>
              </a:rPr>
              <a:t>Overlay</a:t>
            </a:r>
            <a:r>
              <a:rPr lang="zh-CN" altLang="en-US" sz="2000">
                <a:solidFill>
                  <a:schemeClr val="tx2"/>
                </a:solidFill>
              </a:rPr>
              <a:t>队列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</a:rPr>
              <a:t>  </a:t>
            </a:r>
            <a:r>
              <a:rPr lang="en-US" altLang="zh-CN" sz="2000">
                <a:solidFill>
                  <a:schemeClr val="tx2"/>
                </a:solidFill>
              </a:rPr>
              <a:t>(3):</a:t>
            </a:r>
            <a:r>
              <a:rPr lang="zh-CN" altLang="zh-CN" sz="2000">
                <a:solidFill>
                  <a:schemeClr val="tx2"/>
                </a:solidFill>
              </a:rPr>
              <a:t> 使用</a:t>
            </a:r>
            <a:r>
              <a:rPr lang="en-US" altLang="zh-CN" sz="2000">
                <a:solidFill>
                  <a:schemeClr val="tx2"/>
                </a:solidFill>
              </a:rPr>
              <a:t>GrabPass</a:t>
            </a:r>
            <a:r>
              <a:rPr lang="zh-CN" altLang="en-US" sz="2000">
                <a:solidFill>
                  <a:schemeClr val="tx2"/>
                </a:solidFill>
              </a:rPr>
              <a:t>通道截屏，并定义好变量来接收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</a:rPr>
              <a:t>  </a:t>
            </a:r>
            <a:r>
              <a:rPr lang="en-US" altLang="zh-CN" sz="2000">
                <a:solidFill>
                  <a:schemeClr val="tx2"/>
                </a:solidFill>
              </a:rPr>
              <a:t>(3):</a:t>
            </a:r>
            <a:r>
              <a:rPr lang="zh-CN" altLang="zh-CN" sz="2000">
                <a:solidFill>
                  <a:schemeClr val="tx2"/>
                </a:solidFill>
              </a:rPr>
              <a:t> 设置顶点的</a:t>
            </a:r>
            <a:r>
              <a:rPr lang="en-US" altLang="zh-CN" sz="2000">
                <a:solidFill>
                  <a:schemeClr val="tx2"/>
                </a:solidFill>
              </a:rPr>
              <a:t>UV</a:t>
            </a:r>
            <a:r>
              <a:rPr lang="zh-CN" altLang="en-US" sz="2000">
                <a:solidFill>
                  <a:schemeClr val="tx2"/>
                </a:solidFill>
              </a:rPr>
              <a:t>坐标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 (4): </a:t>
            </a:r>
            <a:r>
              <a:rPr lang="zh-CN" altLang="en-US" sz="2000">
                <a:solidFill>
                  <a:schemeClr val="tx2"/>
                </a:solidFill>
              </a:rPr>
              <a:t>着色使用截图的纹理</a:t>
            </a:r>
            <a:endParaRPr lang="zh-CN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672524" y="64135"/>
            <a:ext cx="48456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常用的</a:t>
            </a:r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gcinc</a:t>
            </a:r>
            <a:endParaRPr lang="en-US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1:cginc</a:t>
            </a:r>
            <a:r>
              <a:rPr lang="zh-CN" altLang="zh-CN" sz="2000">
                <a:solidFill>
                  <a:schemeClr val="tx2"/>
                </a:solidFill>
              </a:rPr>
              <a:t>文件</a:t>
            </a:r>
            <a:r>
              <a:rPr lang="en-US" altLang="zh-CN" sz="2000">
                <a:solidFill>
                  <a:schemeClr val="tx2"/>
                </a:solidFill>
              </a:rPr>
              <a:t>:</a:t>
            </a:r>
            <a:r>
              <a:rPr lang="zh-CN" altLang="zh-CN" sz="2000">
                <a:solidFill>
                  <a:schemeClr val="tx2"/>
                </a:solidFill>
              </a:rPr>
              <a:t> 宏，帮助函数等，放在</a:t>
            </a:r>
            <a:r>
              <a:rPr lang="en-US" altLang="zh-CN" sz="2000">
                <a:solidFill>
                  <a:schemeClr val="tx2"/>
                </a:solidFill>
              </a:rPr>
              <a:t>CGIncludes</a:t>
            </a:r>
            <a:r>
              <a:rPr lang="zh-CN" altLang="zh-CN" sz="2000">
                <a:solidFill>
                  <a:schemeClr val="tx2"/>
                </a:solidFill>
              </a:rPr>
              <a:t>下面，开发人员可以开发自己的</a:t>
            </a:r>
            <a:r>
              <a:rPr lang="en-US" altLang="zh-CN" sz="2000">
                <a:solidFill>
                  <a:schemeClr val="tx2"/>
                </a:solidFill>
              </a:rPr>
              <a:t>cginclude</a:t>
            </a:r>
            <a:r>
              <a:rPr lang="zh-CN" altLang="zh-CN" sz="2000">
                <a:solidFill>
                  <a:schemeClr val="tx2"/>
                </a:solidFill>
              </a:rPr>
              <a:t>文件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</a:t>
            </a:r>
            <a:r>
              <a:rPr lang="zh-CN" altLang="zh-CN" sz="2000">
                <a:solidFill>
                  <a:schemeClr val="tx2"/>
                </a:solidFill>
              </a:rPr>
              <a:t>常用的</a:t>
            </a:r>
            <a:r>
              <a:rPr lang="en-US" altLang="zh-CN" sz="2000">
                <a:solidFill>
                  <a:schemeClr val="tx2"/>
                </a:solidFill>
              </a:rPr>
              <a:t>cginc</a:t>
            </a:r>
            <a:r>
              <a:rPr lang="zh-CN" altLang="zh-CN" sz="2000">
                <a:solidFill>
                  <a:schemeClr val="tx2"/>
                </a:solidFill>
              </a:rPr>
              <a:t>文件</a:t>
            </a:r>
            <a:r>
              <a:rPr lang="en-US" altLang="zh-CN" sz="2000">
                <a:solidFill>
                  <a:schemeClr val="tx2"/>
                </a:solidFill>
              </a:rPr>
              <a:t>: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HLSL.Support.cginc </a:t>
            </a:r>
            <a:r>
              <a:rPr lang="zh-CN" altLang="en-US" sz="2000">
                <a:solidFill>
                  <a:schemeClr val="tx2"/>
                </a:solidFill>
              </a:rPr>
              <a:t>协助多平台开发的一些宏等，自动包含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UnityShaderVarirables.cginc </a:t>
            </a:r>
            <a:r>
              <a:rPr lang="zh-CN" altLang="en-US" sz="2000">
                <a:solidFill>
                  <a:schemeClr val="tx2"/>
                </a:solidFill>
              </a:rPr>
              <a:t>全局变量，自动包含；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zh-CN" altLang="en-US" sz="2000">
                <a:solidFill>
                  <a:schemeClr val="tx2"/>
                </a:solidFill>
              </a:rPr>
              <a:t>   </a:t>
            </a:r>
            <a:r>
              <a:rPr lang="en-US" altLang="zh-CN" sz="2000">
                <a:solidFill>
                  <a:schemeClr val="tx2"/>
                </a:solidFill>
              </a:rPr>
              <a:t>UnityCG.cginc </a:t>
            </a:r>
            <a:r>
              <a:rPr lang="zh-CN" altLang="zh-CN" sz="2000">
                <a:solidFill>
                  <a:schemeClr val="tx2"/>
                </a:solidFill>
              </a:rPr>
              <a:t>常用的帮助函数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AutoLight.cginc </a:t>
            </a:r>
            <a:r>
              <a:rPr lang="zh-CN" altLang="en-US" sz="2000">
                <a:solidFill>
                  <a:schemeClr val="tx2"/>
                </a:solidFill>
              </a:rPr>
              <a:t>光照和阴影功能；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Lighting.cginc </a:t>
            </a:r>
            <a:r>
              <a:rPr lang="zh-CN" altLang="en-US" sz="2000">
                <a:solidFill>
                  <a:schemeClr val="tx2"/>
                </a:solidFill>
              </a:rPr>
              <a:t>表面着色器的光照模型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  TerrainEngine.cginc </a:t>
            </a:r>
            <a:r>
              <a:rPr lang="zh-CN" altLang="en-US" sz="2000">
                <a:solidFill>
                  <a:schemeClr val="tx2"/>
                </a:solidFill>
              </a:rPr>
              <a:t>地形植被的光照着色函数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524637" y="64135"/>
            <a:ext cx="91414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UnityCG.gcinc</a:t>
            </a:r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常用函数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1:UnityWorldSpaceViewDir: </a:t>
            </a:r>
            <a:r>
              <a:rPr lang="zh-CN" altLang="zh-CN" sz="2000">
                <a:solidFill>
                  <a:schemeClr val="tx2"/>
                </a:solidFill>
              </a:rPr>
              <a:t>给定对象空间的顶点位置朝向摄像机方向的世界坐标空间方向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ObjSpaceViewDir: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给定对象空间的顶点位置朝向摄像机方向的对象空间方向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3: ParallaxOffset: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计算用于视差法线贴图的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UV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偏移量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4: Luminance: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将颜色转为亮度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5: DecodeLightmap: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从光照贴图中解码颜色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;</a:t>
            </a:r>
            <a:endParaRPr lang="en-US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  <a:sym typeface="+mn-ea"/>
              </a:rPr>
              <a:t>6: float EncodeFloatRGBA(float4 rgba):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将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RGBA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颜色编码为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[0,1)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的浮点数；</a:t>
            </a:r>
            <a:endParaRPr lang="zh-CN" altLang="en-US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7: float4 DecodeFloatRGBA(float v):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将一个浮点数解码为</a:t>
            </a:r>
            <a:r>
              <a:rPr lang="en-US" altLang="en-US" sz="2000">
                <a:solidFill>
                  <a:schemeClr val="tx2"/>
                </a:solidFill>
                <a:sym typeface="+mn-ea"/>
              </a:rPr>
              <a:t>RGBA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的颜色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8: UnityWorldSpaceLightDir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给定对象空间的顶点位置到光源的世界坐标空间方向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9: ObjSpaceLightDir: </a:t>
            </a:r>
            <a:r>
              <a:rPr lang="zh-CN" altLang="zh-CN" sz="2000">
                <a:solidFill>
                  <a:schemeClr val="tx2"/>
                </a:solidFill>
                <a:sym typeface="+mn-ea"/>
              </a:rPr>
              <a:t>给定对象空间的顶点位置到光源的对象空间方向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447099" y="64135"/>
            <a:ext cx="52965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UsePass </a:t>
            </a:r>
            <a:r>
              <a:rPr 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复用</a:t>
            </a:r>
            <a:endParaRPr 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zh-CN" sz="2000">
                <a:solidFill>
                  <a:schemeClr val="tx2"/>
                </a:solidFill>
              </a:rPr>
              <a:t>编写过的</a:t>
            </a:r>
            <a:r>
              <a:rPr lang="en-US" altLang="zh-CN" sz="2000">
                <a:solidFill>
                  <a:schemeClr val="tx2"/>
                </a:solidFill>
              </a:rPr>
              <a:t>pass</a:t>
            </a:r>
            <a:r>
              <a:rPr lang="zh-CN" altLang="en-US" sz="2000">
                <a:solidFill>
                  <a:schemeClr val="tx2"/>
                </a:solidFill>
              </a:rPr>
              <a:t>可以重复使用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zh-CN" sz="2000">
                <a:solidFill>
                  <a:schemeClr val="tx2"/>
                </a:solidFill>
              </a:rPr>
              <a:t>借助</a:t>
            </a:r>
            <a:r>
              <a:rPr lang="en-US" altLang="zh-CN" sz="2000">
                <a:solidFill>
                  <a:schemeClr val="tx2"/>
                </a:solidFill>
              </a:rPr>
              <a:t>UsePass “ShaderPath/PASS_NAME”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2:PASS</a:t>
            </a:r>
            <a:r>
              <a:rPr lang="zh-CN" altLang="zh-CN" sz="2000">
                <a:solidFill>
                  <a:schemeClr val="tx2"/>
                </a:solidFill>
              </a:rPr>
              <a:t>名字要大写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Pass {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name  “ONE”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}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4: UsePass “Custom/ShaderName/ONE”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690622" y="63500"/>
            <a:ext cx="56527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multi_compile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zh-CN" sz="2000">
                <a:solidFill>
                  <a:schemeClr val="tx2"/>
                </a:solidFill>
              </a:rPr>
              <a:t> 通过</a:t>
            </a:r>
            <a:r>
              <a:rPr lang="en-US" altLang="zh-CN" sz="2000">
                <a:solidFill>
                  <a:schemeClr val="tx2"/>
                </a:solidFill>
              </a:rPr>
              <a:t>multi_compile</a:t>
            </a:r>
            <a:r>
              <a:rPr lang="zh-CN" altLang="zh-CN" sz="2000">
                <a:solidFill>
                  <a:schemeClr val="tx2"/>
                </a:solidFill>
              </a:rPr>
              <a:t>编译多个版本的</a:t>
            </a:r>
            <a:r>
              <a:rPr lang="en-US" altLang="zh-CN" sz="2000">
                <a:solidFill>
                  <a:schemeClr val="tx2"/>
                </a:solidFill>
              </a:rPr>
              <a:t>shader;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2: #pragma multi_compile MY_multi_1 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MY_multi_2;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3: #ifdef MY_multi_1 #endif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4: Shader.EnableKeyword(“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 MY_multi_1</a:t>
            </a:r>
            <a:r>
              <a:rPr lang="en-US" altLang="zh-CN" sz="2000">
                <a:solidFill>
                  <a:schemeClr val="tx2"/>
                </a:solidFill>
              </a:rPr>
              <a:t>”);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5: Shader.DisableKeyword(“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MY_multi_2</a:t>
            </a:r>
            <a:r>
              <a:rPr lang="en-US" altLang="zh-CN" sz="2000">
                <a:solidFill>
                  <a:schemeClr val="tx2"/>
                </a:solidFill>
              </a:rPr>
              <a:t>”); </a:t>
            </a:r>
            <a:r>
              <a:rPr lang="zh-CN" altLang="zh-CN" sz="2000">
                <a:solidFill>
                  <a:schemeClr val="tx2"/>
                </a:solidFill>
              </a:rPr>
              <a:t>控制</a:t>
            </a:r>
            <a:r>
              <a:rPr lang="en-US" altLang="zh-CN" sz="2000">
                <a:solidFill>
                  <a:schemeClr val="tx2"/>
                </a:solidFill>
              </a:rPr>
              <a:t>shader</a:t>
            </a:r>
            <a:r>
              <a:rPr lang="zh-CN" altLang="zh-CN" sz="2000">
                <a:solidFill>
                  <a:schemeClr val="tx2"/>
                </a:solidFill>
              </a:rPr>
              <a:t>编译出不同的版本</a:t>
            </a:r>
            <a:r>
              <a:rPr lang="en-US" altLang="zh-CN" sz="2000">
                <a:solidFill>
                  <a:schemeClr val="tx2"/>
                </a:solidFill>
              </a:rPr>
              <a:t>;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917555" y="8255"/>
          <a:ext cx="124841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229215" imgH="10229215" progId="Paint.Picture">
                  <p:embed/>
                </p:oleObj>
              </mc:Choice>
              <mc:Fallback>
                <p:oleObj name="" r:id="rId1" imgW="10229215" imgH="1022921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0917555" y="8255"/>
                        <a:ext cx="1248410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249297" y="64135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移动平台优化</a:t>
            </a:r>
            <a:endParaRPr lang="zh-CN" altLang="zh-CN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</a:t>
            </a:r>
            <a:r>
              <a:rPr lang="zh-CN" altLang="zh-CN" sz="2000">
                <a:solidFill>
                  <a:schemeClr val="tx2"/>
                </a:solidFill>
              </a:rPr>
              <a:t>  代码优化</a:t>
            </a:r>
            <a:r>
              <a:rPr lang="en-US" altLang="zh-CN" sz="2000">
                <a:solidFill>
                  <a:schemeClr val="tx2"/>
                </a:solidFill>
              </a:rPr>
              <a:t>: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</a:t>
            </a:r>
            <a:r>
              <a:rPr lang="zh-CN" altLang="zh-CN" sz="2000">
                <a:solidFill>
                  <a:schemeClr val="tx2"/>
                </a:solidFill>
              </a:rPr>
              <a:t>预先计算好对应的值 </a:t>
            </a:r>
            <a:r>
              <a:rPr lang="en-US" altLang="zh-CN" sz="2000">
                <a:solidFill>
                  <a:schemeClr val="tx2"/>
                </a:solidFill>
              </a:rPr>
              <a:t>sqrt(2) --&gt; </a:t>
            </a:r>
            <a:r>
              <a:rPr lang="zh-CN" altLang="zh-CN" sz="2000">
                <a:solidFill>
                  <a:schemeClr val="tx2"/>
                </a:solidFill>
              </a:rPr>
              <a:t>根号</a:t>
            </a:r>
            <a:r>
              <a:rPr lang="en-US" altLang="zh-CN" sz="2000">
                <a:solidFill>
                  <a:schemeClr val="tx2"/>
                </a:solidFill>
              </a:rPr>
              <a:t>2 --&gt; 1.414..;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</a:t>
            </a:r>
            <a:r>
              <a:rPr lang="zh-CN" altLang="zh-CN" sz="2000">
                <a:solidFill>
                  <a:schemeClr val="tx2"/>
                </a:solidFill>
              </a:rPr>
              <a:t>放心的使用向量相关操作，叉积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zh-CN" sz="2000">
                <a:solidFill>
                  <a:schemeClr val="tx2"/>
                </a:solidFill>
              </a:rPr>
              <a:t>点击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zh-CN" sz="2000">
                <a:solidFill>
                  <a:schemeClr val="tx2"/>
                </a:solidFill>
              </a:rPr>
              <a:t>基本都是硬件实现，很高效</a:t>
            </a:r>
            <a:r>
              <a:rPr lang="en-US" altLang="zh-CN" sz="2000">
                <a:solidFill>
                  <a:schemeClr val="tx2"/>
                </a:solidFill>
              </a:rPr>
              <a:t>; </a:t>
            </a:r>
            <a:endParaRPr lang="en-US" altLang="zh-CN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    </a:t>
            </a:r>
            <a:r>
              <a:rPr lang="zh-CN" altLang="en-US" sz="2000">
                <a:solidFill>
                  <a:schemeClr val="tx2"/>
                </a:solidFill>
              </a:rPr>
              <a:t>尽量减少函数调用减少开销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2: </a:t>
            </a:r>
            <a:r>
              <a:rPr lang="zh-CN" altLang="en-US" sz="2000">
                <a:solidFill>
                  <a:schemeClr val="tx2"/>
                </a:solidFill>
              </a:rPr>
              <a:t>尽可能的计算放在顶点着色器中，顶点着色器的调用频率远低于片着色器；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3: </a:t>
            </a:r>
            <a:r>
              <a:rPr lang="zh-CN" altLang="en-US" sz="2000">
                <a:solidFill>
                  <a:schemeClr val="tx2"/>
                </a:solidFill>
              </a:rPr>
              <a:t>几何复杂度考量：在</a:t>
            </a:r>
            <a:r>
              <a:rPr lang="en-US" altLang="zh-CN" sz="2000">
                <a:solidFill>
                  <a:schemeClr val="tx2"/>
                </a:solidFill>
              </a:rPr>
              <a:t>IOS</a:t>
            </a:r>
            <a:r>
              <a:rPr lang="zh-CN" altLang="en-US" sz="2000">
                <a:solidFill>
                  <a:schemeClr val="tx2"/>
                </a:solidFill>
              </a:rPr>
              <a:t>平台视口内的顶点数不要超过</a:t>
            </a:r>
            <a:r>
              <a:rPr lang="en-US" altLang="zh-CN" sz="2000">
                <a:solidFill>
                  <a:schemeClr val="tx2"/>
                </a:solidFill>
              </a:rPr>
              <a:t>100K</a:t>
            </a:r>
            <a:r>
              <a:rPr lang="zh-CN" altLang="en-US" sz="2000">
                <a:solidFill>
                  <a:schemeClr val="tx2"/>
                </a:solidFill>
              </a:rPr>
              <a:t>个，</a:t>
            </a:r>
            <a:r>
              <a:rPr lang="en-US" altLang="zh-CN" sz="2000">
                <a:solidFill>
                  <a:schemeClr val="tx2"/>
                </a:solidFill>
              </a:rPr>
              <a:t>IOS</a:t>
            </a:r>
            <a:r>
              <a:rPr lang="zh-CN" altLang="en-US" sz="2000">
                <a:solidFill>
                  <a:schemeClr val="tx2"/>
                </a:solidFill>
              </a:rPr>
              <a:t>默认的缓冲区就是就是这么大，超过这个数字，底层会做一些操作消耗更多的资源；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</a:rPr>
              <a:t>4: </a:t>
            </a:r>
            <a:r>
              <a:rPr lang="zh-CN" altLang="zh-CN" sz="2000">
                <a:solidFill>
                  <a:schemeClr val="tx2"/>
                </a:solidFill>
              </a:rPr>
              <a:t>纹理大小为</a:t>
            </a:r>
            <a:r>
              <a:rPr lang="en-US" altLang="zh-CN" sz="2000">
                <a:solidFill>
                  <a:schemeClr val="tx2"/>
                </a:solidFill>
              </a:rPr>
              <a:t> 2^n</a:t>
            </a:r>
            <a:r>
              <a:rPr lang="zh-CN" altLang="en-US" sz="2000">
                <a:solidFill>
                  <a:schemeClr val="tx2"/>
                </a:solidFill>
              </a:rPr>
              <a:t>次方大小</a:t>
            </a:r>
            <a:r>
              <a:rPr lang="en-US" altLang="zh-CN" sz="2000">
                <a:solidFill>
                  <a:schemeClr val="tx2"/>
                </a:solidFill>
              </a:rPr>
              <a:t>, 16, 64, 128, 256, 512, 1024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5: </a:t>
            </a:r>
            <a:r>
              <a:rPr lang="zh-CN" altLang="en-US" sz="2000">
                <a:solidFill>
                  <a:schemeClr val="tx2"/>
                </a:solidFill>
              </a:rPr>
              <a:t>使用适当的数据类型</a:t>
            </a:r>
            <a:r>
              <a:rPr lang="en-US" altLang="en-US" sz="2000">
                <a:solidFill>
                  <a:schemeClr val="tx2"/>
                </a:solidFill>
              </a:rPr>
              <a:t>float &lt; half &lt; fixed;</a:t>
            </a:r>
            <a:r>
              <a:rPr lang="zh-CN" altLang="en-US" sz="2000">
                <a:solidFill>
                  <a:schemeClr val="tx2"/>
                </a:solidFill>
              </a:rPr>
              <a:t> 性能</a:t>
            </a:r>
            <a:endParaRPr lang="zh-CN" altLang="en-US" sz="2000">
              <a:solidFill>
                <a:schemeClr val="tx2"/>
              </a:solidFill>
            </a:endParaRPr>
          </a:p>
          <a:p>
            <a:pPr algn="l"/>
            <a:r>
              <a:rPr lang="en-US" altLang="en-US" sz="2000">
                <a:solidFill>
                  <a:schemeClr val="tx2"/>
                </a:solidFill>
              </a:rPr>
              <a:t>6: </a:t>
            </a:r>
            <a:r>
              <a:rPr lang="zh-CN" altLang="en-US" sz="2000">
                <a:solidFill>
                  <a:schemeClr val="tx2"/>
                </a:solidFill>
              </a:rPr>
              <a:t>尽量慎用透明效果</a:t>
            </a:r>
            <a:r>
              <a:rPr lang="en-US" altLang="zh-CN" sz="2000">
                <a:solidFill>
                  <a:schemeClr val="tx2"/>
                </a:solidFill>
              </a:rPr>
              <a:t>,</a:t>
            </a:r>
            <a:r>
              <a:rPr lang="zh-CN" altLang="zh-CN" sz="2000">
                <a:solidFill>
                  <a:schemeClr val="tx2"/>
                </a:solidFill>
              </a:rPr>
              <a:t>透明效果</a:t>
            </a:r>
            <a:r>
              <a:rPr lang="en-US" altLang="zh-CN" sz="2000">
                <a:solidFill>
                  <a:schemeClr val="tx2"/>
                </a:solidFill>
              </a:rPr>
              <a:t>GPU</a:t>
            </a:r>
            <a:r>
              <a:rPr lang="zh-CN" altLang="en-US" sz="2000">
                <a:solidFill>
                  <a:schemeClr val="tx2"/>
                </a:solidFill>
              </a:rPr>
              <a:t>要逐像素渲染</a:t>
            </a:r>
            <a:r>
              <a:rPr lang="en-US" altLang="en-US" sz="2000">
                <a:solidFill>
                  <a:schemeClr val="tx2"/>
                </a:solidFill>
              </a:rPr>
              <a:t>;</a:t>
            </a:r>
            <a:endParaRPr lang="en-US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2353</Words>
  <Application>WPS 演示</Application>
  <PresentationFormat>宽屏</PresentationFormat>
  <Paragraphs>170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blake</cp:lastModifiedBy>
  <cp:revision>2935</cp:revision>
  <dcterms:created xsi:type="dcterms:W3CDTF">2015-05-05T08:02:00Z</dcterms:created>
  <dcterms:modified xsi:type="dcterms:W3CDTF">2017-06-20T06:26:48Z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