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sldIdLst>
    <p:sldId id="400" r:id="rId2"/>
    <p:sldId id="410" r:id="rId3"/>
    <p:sldId id="394" r:id="rId4"/>
    <p:sldId id="259" r:id="rId5"/>
    <p:sldId id="411" r:id="rId6"/>
    <p:sldId id="396" r:id="rId7"/>
    <p:sldId id="390" r:id="rId8"/>
    <p:sldId id="409" r:id="rId9"/>
    <p:sldId id="404" r:id="rId10"/>
    <p:sldId id="340" r:id="rId11"/>
    <p:sldId id="379" r:id="rId12"/>
    <p:sldId id="380" r:id="rId13"/>
    <p:sldId id="412" r:id="rId14"/>
    <p:sldId id="381" r:id="rId15"/>
    <p:sldId id="415" r:id="rId16"/>
    <p:sldId id="406" r:id="rId17"/>
    <p:sldId id="387" r:id="rId18"/>
    <p:sldId id="405" r:id="rId19"/>
    <p:sldId id="364" r:id="rId20"/>
    <p:sldId id="362" r:id="rId21"/>
    <p:sldId id="414" r:id="rId22"/>
    <p:sldId id="417" r:id="rId23"/>
    <p:sldId id="408" r:id="rId24"/>
    <p:sldId id="383" r:id="rId25"/>
    <p:sldId id="416" r:id="rId26"/>
    <p:sldId id="413" r:id="rId27"/>
    <p:sldId id="378" r:id="rId28"/>
    <p:sldId id="356" r:id="rId29"/>
    <p:sldId id="398" r:id="rId30"/>
    <p:sldId id="397" r:id="rId31"/>
  </p:sldIdLst>
  <p:sldSz cx="9144000" cy="6858000" type="screen4x3"/>
  <p:notesSz cx="7010400" cy="92964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76"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09" autoAdjust="0"/>
    <p:restoredTop sz="66491" autoAdjust="0"/>
  </p:normalViewPr>
  <p:slideViewPr>
    <p:cSldViewPr>
      <p:cViewPr>
        <p:scale>
          <a:sx n="56" d="100"/>
          <a:sy n="56" d="100"/>
        </p:scale>
        <p:origin x="1830" y="435"/>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40" units="cm"/>
          <inkml:channel name="Y" type="integer" max="2160" units="cm"/>
          <inkml:channel name="T" type="integer" max="2.14748E9" units="dev"/>
        </inkml:traceFormat>
        <inkml:channelProperties>
          <inkml:channelProperty channel="X" name="resolution" value="102.2082" units="1/cm"/>
          <inkml:channelProperty channel="Y" name="resolution" value="102.36967" units="1/cm"/>
          <inkml:channelProperty channel="T" name="resolution" value="1" units="1/dev"/>
        </inkml:channelProperties>
      </inkml:inkSource>
      <inkml:timestamp xml:id="ts0" timeString="2020-01-15T13:24:32.4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11818 15663 0,'18'0'265,"44"0"-249,-18 0-1,-9 0 1,-9 0 0,19 0-1,-28 18 17,10-18-17,8 0 1,-9 0-1,-8 0 1,8 0 0,1 0-1,-1 0 1,10 9 0,-1-9-1,0 0 1,0 0-1,-8 0 1,-18 0 0,17 0-1,10 0 17,-1 0-17,-9 0 1,18 0-1,-8 0 1,-19 0 0,27-18-1,-17 18 1,-10 0 0,10 0-1,8-17 1,-8 17-1,-1 0 1,-8 0 0,-1 0 15,-8 0-15,9 0 30,-1 0-30,-8 0 0,0 0-1,0 0-15,0 0 16,17 8 0,-17-8-1,0 9 1,8 0-1,-8-9 17,9 0 61,-9 0-77,0 0 15,-1 0 47,1 0-62,9 18 0,8-18-1,-17 8 17,9-8-17,-9 0 16,-1 0-15,1 0-16,9 0 16,-9 0-1,8 0 1,-8 9 62,0-9-78,0 9 31,8-9 16,-8 0-47,0 0 16,0 0 31,0 0-47,0 9 15,-1-9 1,19 0 0,-18 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205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p:txBody>
      </p:sp>
    </p:spTree>
    <p:extLst>
      <p:ext uri="{BB962C8B-B14F-4D97-AF65-F5344CB8AC3E}">
        <p14:creationId xmlns:p14="http://schemas.microsoft.com/office/powerpoint/2010/main" val="403628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35843"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a:p>
        </p:txBody>
      </p:sp>
    </p:spTree>
    <p:extLst>
      <p:ext uri="{BB962C8B-B14F-4D97-AF65-F5344CB8AC3E}">
        <p14:creationId xmlns:p14="http://schemas.microsoft.com/office/powerpoint/2010/main" val="580787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37891"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dirty="0"/>
          </a:p>
        </p:txBody>
      </p:sp>
    </p:spTree>
    <p:extLst>
      <p:ext uri="{BB962C8B-B14F-4D97-AF65-F5344CB8AC3E}">
        <p14:creationId xmlns:p14="http://schemas.microsoft.com/office/powerpoint/2010/main" val="1422751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ltLang="en-US" dirty="0"/>
          </a:p>
        </p:txBody>
      </p:sp>
    </p:spTree>
    <p:extLst>
      <p:ext uri="{BB962C8B-B14F-4D97-AF65-F5344CB8AC3E}">
        <p14:creationId xmlns:p14="http://schemas.microsoft.com/office/powerpoint/2010/main" val="490855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993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ltLang="en-US" dirty="0"/>
          </a:p>
        </p:txBody>
      </p:sp>
    </p:spTree>
    <p:extLst>
      <p:ext uri="{BB962C8B-B14F-4D97-AF65-F5344CB8AC3E}">
        <p14:creationId xmlns:p14="http://schemas.microsoft.com/office/powerpoint/2010/main" val="4034733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993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ltLang="en-US" dirty="0"/>
          </a:p>
        </p:txBody>
      </p:sp>
    </p:spTree>
    <p:extLst>
      <p:ext uri="{BB962C8B-B14F-4D97-AF65-F5344CB8AC3E}">
        <p14:creationId xmlns:p14="http://schemas.microsoft.com/office/powerpoint/2010/main" val="1013207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993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ltLang="en-US" dirty="0"/>
          </a:p>
        </p:txBody>
      </p:sp>
    </p:spTree>
    <p:extLst>
      <p:ext uri="{BB962C8B-B14F-4D97-AF65-F5344CB8AC3E}">
        <p14:creationId xmlns:p14="http://schemas.microsoft.com/office/powerpoint/2010/main" val="1683805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p:txBody>
      </p:sp>
    </p:spTree>
    <p:extLst>
      <p:ext uri="{BB962C8B-B14F-4D97-AF65-F5344CB8AC3E}">
        <p14:creationId xmlns:p14="http://schemas.microsoft.com/office/powerpoint/2010/main" val="761317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36867"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pPr defTabSz="931774">
              <a:defRPr/>
            </a:pPr>
            <a:endParaRPr lang="en-US" altLang="en-US" dirty="0"/>
          </a:p>
        </p:txBody>
      </p:sp>
    </p:spTree>
    <p:extLst>
      <p:ext uri="{BB962C8B-B14F-4D97-AF65-F5344CB8AC3E}">
        <p14:creationId xmlns:p14="http://schemas.microsoft.com/office/powerpoint/2010/main" val="1399901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p:txBody>
      </p:sp>
    </p:spTree>
    <p:extLst>
      <p:ext uri="{BB962C8B-B14F-4D97-AF65-F5344CB8AC3E}">
        <p14:creationId xmlns:p14="http://schemas.microsoft.com/office/powerpoint/2010/main" val="3943304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p:txBody>
      </p:sp>
    </p:spTree>
    <p:extLst>
      <p:ext uri="{BB962C8B-B14F-4D97-AF65-F5344CB8AC3E}">
        <p14:creationId xmlns:p14="http://schemas.microsoft.com/office/powerpoint/2010/main" val="168886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9346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pPr eaLnBrk="1" hangingPunct="1">
              <a:buFont typeface="Arial" panose="020B0604020202020204" pitchFamily="34" charset="0"/>
              <a:buChar char="•"/>
            </a:pPr>
            <a:endParaRPr lang="en-US" altLang="en-US" dirty="0"/>
          </a:p>
        </p:txBody>
      </p:sp>
    </p:spTree>
    <p:extLst>
      <p:ext uri="{BB962C8B-B14F-4D97-AF65-F5344CB8AC3E}">
        <p14:creationId xmlns:p14="http://schemas.microsoft.com/office/powerpoint/2010/main" val="338506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671182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44035"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dirty="0"/>
          </a:p>
        </p:txBody>
      </p:sp>
    </p:spTree>
    <p:extLst>
      <p:ext uri="{BB962C8B-B14F-4D97-AF65-F5344CB8AC3E}">
        <p14:creationId xmlns:p14="http://schemas.microsoft.com/office/powerpoint/2010/main" val="3222517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70385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44035"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dirty="0"/>
          </a:p>
        </p:txBody>
      </p:sp>
    </p:spTree>
    <p:extLst>
      <p:ext uri="{BB962C8B-B14F-4D97-AF65-F5344CB8AC3E}">
        <p14:creationId xmlns:p14="http://schemas.microsoft.com/office/powerpoint/2010/main" val="3222517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1895647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44035"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pPr marL="0" indent="0">
              <a:buFont typeface="Arial" panose="020B0604020202020204" pitchFamily="34" charset="0"/>
              <a:buNone/>
            </a:pPr>
            <a:endParaRPr lang="en-US" altLang="en-US" dirty="0"/>
          </a:p>
        </p:txBody>
      </p:sp>
    </p:spTree>
    <p:extLst>
      <p:ext uri="{BB962C8B-B14F-4D97-AF65-F5344CB8AC3E}">
        <p14:creationId xmlns:p14="http://schemas.microsoft.com/office/powerpoint/2010/main" val="4167760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45059"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a:p>
        </p:txBody>
      </p:sp>
    </p:spTree>
    <p:extLst>
      <p:ext uri="{BB962C8B-B14F-4D97-AF65-F5344CB8AC3E}">
        <p14:creationId xmlns:p14="http://schemas.microsoft.com/office/powerpoint/2010/main" val="278625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47107"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dirty="0"/>
          </a:p>
        </p:txBody>
      </p:sp>
    </p:spTree>
    <p:extLst>
      <p:ext uri="{BB962C8B-B14F-4D97-AF65-F5344CB8AC3E}">
        <p14:creationId xmlns:p14="http://schemas.microsoft.com/office/powerpoint/2010/main" val="3127635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48131"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dirty="0"/>
          </a:p>
        </p:txBody>
      </p:sp>
    </p:spTree>
    <p:extLst>
      <p:ext uri="{BB962C8B-B14F-4D97-AF65-F5344CB8AC3E}">
        <p14:creationId xmlns:p14="http://schemas.microsoft.com/office/powerpoint/2010/main" val="159531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32771"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pPr marL="171450" indent="-171450">
              <a:buFontTx/>
              <a:buChar char="-"/>
            </a:pPr>
            <a:endParaRPr lang="en-US" altLang="en-US" dirty="0"/>
          </a:p>
        </p:txBody>
      </p:sp>
    </p:spTree>
    <p:extLst>
      <p:ext uri="{BB962C8B-B14F-4D97-AF65-F5344CB8AC3E}">
        <p14:creationId xmlns:p14="http://schemas.microsoft.com/office/powerpoint/2010/main" val="27630824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dirty="0"/>
          </a:p>
        </p:txBody>
      </p:sp>
    </p:spTree>
    <p:extLst>
      <p:ext uri="{BB962C8B-B14F-4D97-AF65-F5344CB8AC3E}">
        <p14:creationId xmlns:p14="http://schemas.microsoft.com/office/powerpoint/2010/main" val="2403184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21613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24776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33795"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2920401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34819"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dirty="0"/>
          </a:p>
        </p:txBody>
      </p:sp>
    </p:spTree>
    <p:extLst>
      <p:ext uri="{BB962C8B-B14F-4D97-AF65-F5344CB8AC3E}">
        <p14:creationId xmlns:p14="http://schemas.microsoft.com/office/powerpoint/2010/main" val="4240094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33795" name="Rectangle 3"/>
          <p:cNvSpPr>
            <a:spLocks noGrp="1" noChangeArrowheads="1"/>
          </p:cNvSpPr>
          <p:nvPr>
            <p:ph type="body" idx="1"/>
          </p:nvPr>
        </p:nvSpPr>
        <p:spPr bwMode="auto">
          <a:xfrm>
            <a:off x="934720" y="4415790"/>
            <a:ext cx="5140960" cy="4183380"/>
          </a:xfrm>
          <a:prstGeom prst="rect">
            <a:avLst/>
          </a:prstGeom>
          <a:noFill/>
          <a:ln w="12700">
            <a:miter lim="800000"/>
            <a:headEnd type="none" w="sm" len="sm"/>
            <a:tailEnd type="none" w="sm" len="sm"/>
          </a:ln>
        </p:spPr>
        <p:txBody>
          <a:bodyPr lIns="93177" tIns="46589" rIns="93177" bIns="46589"/>
          <a:lstStyle/>
          <a:p>
            <a:endParaRPr lang="en-US" altLang="en-US" dirty="0"/>
          </a:p>
        </p:txBody>
      </p:sp>
    </p:spTree>
    <p:extLst>
      <p:ext uri="{BB962C8B-B14F-4D97-AF65-F5344CB8AC3E}">
        <p14:creationId xmlns:p14="http://schemas.microsoft.com/office/powerpoint/2010/main" val="3768800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p:txBody>
      </p:sp>
    </p:spTree>
    <p:extLst>
      <p:ext uri="{BB962C8B-B14F-4D97-AF65-F5344CB8AC3E}">
        <p14:creationId xmlns:p14="http://schemas.microsoft.com/office/powerpoint/2010/main" val="241452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p:cNvSpPr>
            <a:spLocks noGrp="1" noChangeArrowheads="1"/>
          </p:cNvSpPr>
          <p:nvPr>
            <p:ph type="dt"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AF800393-940F-4963-A297-4D4B2CEC5A9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endParaRPr lang="en-US"/>
          </a:p>
        </p:txBody>
      </p:sp>
      <p:sp>
        <p:nvSpPr>
          <p:cNvPr id="5" name="Rectangle 34"/>
          <p:cNvSpPr>
            <a:spLocks noGrp="1" noChangeArrowheads="1"/>
          </p:cNvSpPr>
          <p:nvPr>
            <p:ph type="sldNum" sz="quarter" idx="11"/>
          </p:nvPr>
        </p:nvSpPr>
        <p:spPr>
          <a:ln/>
        </p:spPr>
        <p:txBody>
          <a:bodyPr/>
          <a:lstStyle>
            <a:lvl1pPr>
              <a:defRPr/>
            </a:lvl1pPr>
          </a:lstStyle>
          <a:p>
            <a:fld id="{2F50EA0E-5AE8-42FE-8C35-F0F67831848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endParaRPr lang="en-US"/>
          </a:p>
        </p:txBody>
      </p:sp>
      <p:sp>
        <p:nvSpPr>
          <p:cNvPr id="5" name="Rectangle 34"/>
          <p:cNvSpPr>
            <a:spLocks noGrp="1" noChangeArrowheads="1"/>
          </p:cNvSpPr>
          <p:nvPr>
            <p:ph type="sldNum" sz="quarter" idx="11"/>
          </p:nvPr>
        </p:nvSpPr>
        <p:spPr>
          <a:ln/>
        </p:spPr>
        <p:txBody>
          <a:bodyPr/>
          <a:lstStyle>
            <a:lvl1pPr>
              <a:defRPr/>
            </a:lvl1pPr>
          </a:lstStyle>
          <a:p>
            <a:fld id="{FFD16AE5-6DF3-4F30-B13C-D362E1CB111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endParaRPr lang="en-US"/>
          </a:p>
        </p:txBody>
      </p:sp>
      <p:sp>
        <p:nvSpPr>
          <p:cNvPr id="5" name="Rectangle 34"/>
          <p:cNvSpPr>
            <a:spLocks noGrp="1" noChangeArrowheads="1"/>
          </p:cNvSpPr>
          <p:nvPr>
            <p:ph type="sldNum" sz="quarter" idx="11"/>
          </p:nvPr>
        </p:nvSpPr>
        <p:spPr>
          <a:ln/>
        </p:spPr>
        <p:txBody>
          <a:bodyPr/>
          <a:lstStyle>
            <a:lvl1pPr>
              <a:defRPr/>
            </a:lvl1pPr>
          </a:lstStyle>
          <a:p>
            <a:fld id="{6726EBBD-3D01-4055-B2F0-CA1F3545B48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p:cNvSpPr>
            <a:spLocks noGrp="1" noChangeArrowheads="1"/>
          </p:cNvSpPr>
          <p:nvPr>
            <p:ph type="dt" sz="half" idx="10"/>
          </p:nvPr>
        </p:nvSpPr>
        <p:spPr>
          <a:ln/>
        </p:spPr>
        <p:txBody>
          <a:bodyPr/>
          <a:lstStyle>
            <a:lvl1pPr>
              <a:defRPr/>
            </a:lvl1pPr>
          </a:lstStyle>
          <a:p>
            <a:endParaRPr lang="en-US"/>
          </a:p>
        </p:txBody>
      </p:sp>
      <p:sp>
        <p:nvSpPr>
          <p:cNvPr id="5" name="Rectangle 34"/>
          <p:cNvSpPr>
            <a:spLocks noGrp="1" noChangeArrowheads="1"/>
          </p:cNvSpPr>
          <p:nvPr>
            <p:ph type="sldNum" sz="quarter" idx="11"/>
          </p:nvPr>
        </p:nvSpPr>
        <p:spPr>
          <a:ln/>
        </p:spPr>
        <p:txBody>
          <a:bodyPr/>
          <a:lstStyle>
            <a:lvl1pPr>
              <a:defRPr/>
            </a:lvl1pPr>
          </a:lstStyle>
          <a:p>
            <a:fld id="{53F282F8-C787-4430-A6CA-5AB6F668207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endParaRPr lang="en-US"/>
          </a:p>
        </p:txBody>
      </p:sp>
      <p:sp>
        <p:nvSpPr>
          <p:cNvPr id="6" name="Rectangle 34"/>
          <p:cNvSpPr>
            <a:spLocks noGrp="1" noChangeArrowheads="1"/>
          </p:cNvSpPr>
          <p:nvPr>
            <p:ph type="sldNum" sz="quarter" idx="11"/>
          </p:nvPr>
        </p:nvSpPr>
        <p:spPr>
          <a:ln/>
        </p:spPr>
        <p:txBody>
          <a:bodyPr/>
          <a:lstStyle>
            <a:lvl1pPr>
              <a:defRPr/>
            </a:lvl1pPr>
          </a:lstStyle>
          <a:p>
            <a:fld id="{4C2EBC9E-14AD-4688-B4C5-92D3BB7763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endParaRPr lang="en-US"/>
          </a:p>
        </p:txBody>
      </p:sp>
      <p:sp>
        <p:nvSpPr>
          <p:cNvPr id="8" name="Rectangle 34"/>
          <p:cNvSpPr>
            <a:spLocks noGrp="1" noChangeArrowheads="1"/>
          </p:cNvSpPr>
          <p:nvPr>
            <p:ph type="sldNum" sz="quarter" idx="11"/>
          </p:nvPr>
        </p:nvSpPr>
        <p:spPr>
          <a:ln/>
        </p:spPr>
        <p:txBody>
          <a:bodyPr/>
          <a:lstStyle>
            <a:lvl1pPr>
              <a:defRPr/>
            </a:lvl1pPr>
          </a:lstStyle>
          <a:p>
            <a:fld id="{EDE64B4B-C4E8-4D6C-9401-1329E3F0C97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a:ln/>
        </p:spPr>
        <p:txBody>
          <a:bodyPr/>
          <a:lstStyle>
            <a:lvl1pPr>
              <a:defRPr/>
            </a:lvl1pPr>
          </a:lstStyle>
          <a:p>
            <a:endParaRPr lang="en-US"/>
          </a:p>
        </p:txBody>
      </p:sp>
      <p:sp>
        <p:nvSpPr>
          <p:cNvPr id="4" name="Rectangle 34"/>
          <p:cNvSpPr>
            <a:spLocks noGrp="1" noChangeArrowheads="1"/>
          </p:cNvSpPr>
          <p:nvPr>
            <p:ph type="sldNum" sz="quarter" idx="11"/>
          </p:nvPr>
        </p:nvSpPr>
        <p:spPr>
          <a:ln/>
        </p:spPr>
        <p:txBody>
          <a:bodyPr/>
          <a:lstStyle>
            <a:lvl1pPr>
              <a:defRPr/>
            </a:lvl1pPr>
          </a:lstStyle>
          <a:p>
            <a:fld id="{13B833D9-BC72-4AC0-9349-1E3E05FEECC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endParaRPr lang="en-US"/>
          </a:p>
        </p:txBody>
      </p:sp>
      <p:sp>
        <p:nvSpPr>
          <p:cNvPr id="3" name="Rectangle 34"/>
          <p:cNvSpPr>
            <a:spLocks noGrp="1" noChangeArrowheads="1"/>
          </p:cNvSpPr>
          <p:nvPr>
            <p:ph type="sldNum" sz="quarter" idx="11"/>
          </p:nvPr>
        </p:nvSpPr>
        <p:spPr>
          <a:ln/>
        </p:spPr>
        <p:txBody>
          <a:bodyPr/>
          <a:lstStyle>
            <a:lvl1pPr>
              <a:defRPr/>
            </a:lvl1pPr>
          </a:lstStyle>
          <a:p>
            <a:fld id="{BCCC29E7-D082-4A3B-94AA-FC302AD887D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p>
        </p:txBody>
      </p:sp>
      <p:sp>
        <p:nvSpPr>
          <p:cNvPr id="6" name="Rectangle 34"/>
          <p:cNvSpPr>
            <a:spLocks noGrp="1" noChangeArrowheads="1"/>
          </p:cNvSpPr>
          <p:nvPr>
            <p:ph type="sldNum" sz="quarter" idx="11"/>
          </p:nvPr>
        </p:nvSpPr>
        <p:spPr>
          <a:ln/>
        </p:spPr>
        <p:txBody>
          <a:bodyPr/>
          <a:lstStyle>
            <a:lvl1pPr>
              <a:defRPr/>
            </a:lvl1pPr>
          </a:lstStyle>
          <a:p>
            <a:fld id="{26FDD5D6-5866-4D2F-8133-0834431D77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p>
        </p:txBody>
      </p:sp>
      <p:sp>
        <p:nvSpPr>
          <p:cNvPr id="6" name="Rectangle 34"/>
          <p:cNvSpPr>
            <a:spLocks noGrp="1" noChangeArrowheads="1"/>
          </p:cNvSpPr>
          <p:nvPr>
            <p:ph type="sldNum" sz="quarter" idx="11"/>
          </p:nvPr>
        </p:nvSpPr>
        <p:spPr>
          <a:ln/>
        </p:spPr>
        <p:txBody>
          <a:bodyPr/>
          <a:lstStyle>
            <a:lvl1pPr>
              <a:defRPr/>
            </a:lvl1pPr>
          </a:lstStyle>
          <a:p>
            <a:fld id="{D0B92555-C950-4A29-A7BB-4D851BEFDF1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9A7D7BFF-E69D-4934-9DFB-9BC66481B827}" type="slidenum">
              <a:rPr lang="en-US"/>
              <a:pPr/>
              <a:t>‹#›</a:t>
            </a:fld>
            <a:endParaRPr 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3.ntu.edu.sg/home/ehchua/programming/java/JavaGeneric.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hyperlink" Target="https://docs.oracle.com/javase/tutorial/java/generics/inheritance.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023FFB-3B51-4F46-8271-ADDC7316B89B}"/>
              </a:ext>
            </a:extLst>
          </p:cNvPr>
          <p:cNvSpPr>
            <a:spLocks noGrp="1"/>
          </p:cNvSpPr>
          <p:nvPr>
            <p:ph type="title"/>
          </p:nvPr>
        </p:nvSpPr>
        <p:spPr>
          <a:xfrm>
            <a:off x="733425" y="-76200"/>
            <a:ext cx="7772400" cy="1143000"/>
          </a:xfrm>
        </p:spPr>
        <p:txBody>
          <a:bodyPr/>
          <a:lstStyle/>
          <a:p>
            <a:r>
              <a:rPr lang="en-US" dirty="0"/>
              <a:t>Generics </a:t>
            </a:r>
          </a:p>
        </p:txBody>
      </p:sp>
      <p:sp>
        <p:nvSpPr>
          <p:cNvPr id="6" name="Content Placeholder 5">
            <a:extLst>
              <a:ext uri="{FF2B5EF4-FFF2-40B4-BE49-F238E27FC236}">
                <a16:creationId xmlns:a16="http://schemas.microsoft.com/office/drawing/2014/main" id="{8BCA047A-3818-4A23-8D86-7BA6876243D8}"/>
              </a:ext>
            </a:extLst>
          </p:cNvPr>
          <p:cNvSpPr>
            <a:spLocks noGrp="1"/>
          </p:cNvSpPr>
          <p:nvPr>
            <p:ph idx="1"/>
          </p:nvPr>
        </p:nvSpPr>
        <p:spPr>
          <a:xfrm>
            <a:off x="533400" y="990600"/>
            <a:ext cx="8410576" cy="6096000"/>
          </a:xfrm>
          <a:solidFill>
            <a:schemeClr val="bg1"/>
          </a:solidFill>
        </p:spPr>
        <p:txBody>
          <a:bodyPr/>
          <a:lstStyle/>
          <a:p>
            <a:pPr>
              <a:buFont typeface="Arial" panose="020B0604020202020204" pitchFamily="34" charset="0"/>
              <a:buChar char="•"/>
            </a:pPr>
            <a:r>
              <a:rPr lang="en-US" sz="3000" b="1" dirty="0"/>
              <a:t>Generic</a:t>
            </a:r>
            <a:r>
              <a:rPr lang="en-US" sz="3000" dirty="0"/>
              <a:t> mechanism is an important goal of object-oriented programming that supports </a:t>
            </a:r>
            <a:r>
              <a:rPr lang="en-US" sz="3000" i="1" dirty="0"/>
              <a:t>reusability</a:t>
            </a:r>
            <a:r>
              <a:rPr lang="en-US" sz="3000" dirty="0"/>
              <a:t>.</a:t>
            </a:r>
          </a:p>
          <a:p>
            <a:pPr>
              <a:buFont typeface="Arial" panose="020B0604020202020204" pitchFamily="34" charset="0"/>
              <a:buChar char="•"/>
            </a:pPr>
            <a:r>
              <a:rPr lang="en-US" sz="3000" dirty="0"/>
              <a:t>For example: implementation to sort an array of </a:t>
            </a:r>
            <a:r>
              <a:rPr lang="en-US" sz="3000" i="1" dirty="0"/>
              <a:t>items</a:t>
            </a:r>
            <a:r>
              <a:rPr lang="en-US" sz="3000" dirty="0"/>
              <a:t>, where logic is independent of the object type being sorted.</a:t>
            </a:r>
          </a:p>
          <a:p>
            <a:pPr>
              <a:buFont typeface="Arial" panose="020B0604020202020204" pitchFamily="34" charset="0"/>
              <a:buChar char="•"/>
            </a:pPr>
            <a:r>
              <a:rPr lang="en-US" sz="3000" dirty="0"/>
              <a:t>Prior to Java 5, generic objects are implemented by using </a:t>
            </a:r>
            <a:r>
              <a:rPr lang="en-US" sz="3000" b="1" dirty="0"/>
              <a:t>casting</a:t>
            </a:r>
            <a:r>
              <a:rPr lang="en-US" sz="3000" dirty="0"/>
              <a:t> before using object method as generic implementation isn’t supported.</a:t>
            </a:r>
          </a:p>
          <a:p>
            <a:pPr>
              <a:buFont typeface="Arial" panose="020B0604020202020204" pitchFamily="34" charset="0"/>
              <a:buChar char="•"/>
            </a:pPr>
            <a:r>
              <a:rPr lang="en-US" sz="3000" dirty="0"/>
              <a:t>In 2004, Java 5 was released and provided support for generic methods and classes. </a:t>
            </a:r>
          </a:p>
        </p:txBody>
      </p:sp>
      <p:sp>
        <p:nvSpPr>
          <p:cNvPr id="4" name="Slide Number Placeholder 3">
            <a:extLst>
              <a:ext uri="{FF2B5EF4-FFF2-40B4-BE49-F238E27FC236}">
                <a16:creationId xmlns:a16="http://schemas.microsoft.com/office/drawing/2014/main" id="{B33CFD4C-45F5-433F-B3F6-37EA35736514}"/>
              </a:ext>
            </a:extLst>
          </p:cNvPr>
          <p:cNvSpPr>
            <a:spLocks noGrp="1"/>
          </p:cNvSpPr>
          <p:nvPr>
            <p:ph type="sldNum" sz="quarter" idx="11"/>
          </p:nvPr>
        </p:nvSpPr>
        <p:spPr/>
        <p:txBody>
          <a:bodyPr/>
          <a:lstStyle/>
          <a:p>
            <a:fld id="{AF800393-940F-4963-A297-4D4B2CEC5A92}" type="slidenum">
              <a:rPr lang="en-US" smtClean="0"/>
              <a:pPr/>
              <a:t>1</a:t>
            </a:fld>
            <a:endParaRPr lang="en-US"/>
          </a:p>
        </p:txBody>
      </p:sp>
    </p:spTree>
    <p:extLst>
      <p:ext uri="{BB962C8B-B14F-4D97-AF65-F5344CB8AC3E}">
        <p14:creationId xmlns:p14="http://schemas.microsoft.com/office/powerpoint/2010/main" val="10739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ln>
            <a:miter lim="800000"/>
            <a:headEnd/>
            <a:tailEnd/>
          </a:ln>
        </p:spPr>
        <p:txBody>
          <a:bodyPr/>
          <a:lstStyle/>
          <a:p>
            <a:fld id="{13748200-F77F-4A97-B60F-EE1A4C2971D3}" type="slidenum">
              <a:rPr lang="en-US" altLang="en-US"/>
              <a:pPr/>
              <a:t>10</a:t>
            </a:fld>
            <a:endParaRPr lang="en-US" altLang="en-US"/>
          </a:p>
        </p:txBody>
      </p:sp>
      <p:sp>
        <p:nvSpPr>
          <p:cNvPr id="10243" name="Rectangle 2"/>
          <p:cNvSpPr>
            <a:spLocks noGrp="1" noChangeArrowheads="1"/>
          </p:cNvSpPr>
          <p:nvPr>
            <p:ph type="title"/>
          </p:nvPr>
        </p:nvSpPr>
        <p:spPr>
          <a:xfrm>
            <a:off x="685800" y="152400"/>
            <a:ext cx="7772400" cy="762000"/>
          </a:xfrm>
        </p:spPr>
        <p:txBody>
          <a:bodyPr/>
          <a:lstStyle/>
          <a:p>
            <a:r>
              <a:rPr lang="en-US" altLang="en-US" dirty="0"/>
              <a:t>Generic </a:t>
            </a:r>
            <a:r>
              <a:rPr lang="en-US" altLang="en-US" dirty="0" err="1"/>
              <a:t>ArrayList</a:t>
            </a:r>
            <a:r>
              <a:rPr lang="en-US" altLang="en-US" dirty="0"/>
              <a:t> in JDK 1.5</a:t>
            </a:r>
          </a:p>
        </p:txBody>
      </p:sp>
      <p:sp>
        <p:nvSpPr>
          <p:cNvPr id="10244" name="Rectangle 8"/>
          <p:cNvSpPr>
            <a:spLocks noChangeArrowheads="1"/>
          </p:cNvSpPr>
          <p:nvPr/>
        </p:nvSpPr>
        <p:spPr bwMode="auto">
          <a:xfrm>
            <a:off x="1143000" y="2084388"/>
            <a:ext cx="9144000" cy="369332"/>
          </a:xfrm>
          <a:prstGeom prst="rect">
            <a:avLst/>
          </a:prstGeom>
          <a:noFill/>
          <a:ln w="12700">
            <a:noFill/>
            <a:miter lim="800000"/>
            <a:headEnd type="none" w="sm" len="sm"/>
            <a:tailEnd type="none" w="sm" len="sm"/>
          </a:ln>
          <a:effectLst/>
        </p:spPr>
        <p:txBody>
          <a:bodyPr>
            <a:spAutoFit/>
          </a:bodyPr>
          <a:lstStyle/>
          <a:p>
            <a:endParaRPr lang="en-US" altLang="en-US"/>
          </a:p>
        </p:txBody>
      </p:sp>
      <p:sp>
        <p:nvSpPr>
          <p:cNvPr id="10245" name="Rectangle 10"/>
          <p:cNvSpPr>
            <a:spLocks noChangeArrowheads="1"/>
          </p:cNvSpPr>
          <p:nvPr/>
        </p:nvSpPr>
        <p:spPr bwMode="auto">
          <a:xfrm>
            <a:off x="1828800" y="2424113"/>
            <a:ext cx="9144000" cy="369332"/>
          </a:xfrm>
          <a:prstGeom prst="rect">
            <a:avLst/>
          </a:prstGeom>
          <a:noFill/>
          <a:ln w="12700">
            <a:noFill/>
            <a:miter lim="800000"/>
            <a:headEnd type="none" w="sm" len="sm"/>
            <a:tailEnd type="none" w="sm" len="sm"/>
          </a:ln>
          <a:effectLst/>
        </p:spPr>
        <p:txBody>
          <a:bodyPr>
            <a:spAutoFit/>
          </a:bodyPr>
          <a:lstStyle/>
          <a:p>
            <a:endParaRPr lang="en-US" altLang="en-US"/>
          </a:p>
        </p:txBody>
      </p:sp>
      <p:sp>
        <p:nvSpPr>
          <p:cNvPr id="10246" name="Rectangle 12"/>
          <p:cNvSpPr>
            <a:spLocks noChangeArrowheads="1"/>
          </p:cNvSpPr>
          <p:nvPr/>
        </p:nvSpPr>
        <p:spPr bwMode="auto">
          <a:xfrm>
            <a:off x="2" y="1983859"/>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pic>
        <p:nvPicPr>
          <p:cNvPr id="10247" name="Picture 8"/>
          <p:cNvPicPr>
            <a:picLocks noChangeAspect="1" noChangeArrowheads="1"/>
          </p:cNvPicPr>
          <p:nvPr/>
        </p:nvPicPr>
        <p:blipFill>
          <a:blip r:embed="rId3"/>
          <a:srcRect/>
          <a:stretch>
            <a:fillRect/>
          </a:stretch>
        </p:blipFill>
        <p:spPr bwMode="auto">
          <a:xfrm>
            <a:off x="304800" y="1143000"/>
            <a:ext cx="8580438" cy="4267200"/>
          </a:xfrm>
          <a:prstGeom prst="rect">
            <a:avLst/>
          </a:prstGeom>
          <a:noFill/>
          <a:ln w="12700">
            <a:noFill/>
            <a:miter lim="800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miter lim="800000"/>
            <a:headEnd/>
            <a:tailEnd/>
          </a:ln>
        </p:spPr>
        <p:txBody>
          <a:bodyPr/>
          <a:lstStyle/>
          <a:p>
            <a:fld id="{66996217-2817-453F-B44F-4F2F8444E104}" type="slidenum">
              <a:rPr lang="en-US" altLang="en-US"/>
              <a:pPr/>
              <a:t>11</a:t>
            </a:fld>
            <a:endParaRPr lang="en-US" altLang="en-US"/>
          </a:p>
        </p:txBody>
      </p:sp>
      <p:sp>
        <p:nvSpPr>
          <p:cNvPr id="12291" name="Rectangle 2"/>
          <p:cNvSpPr>
            <a:spLocks noGrp="1" noChangeArrowheads="1"/>
          </p:cNvSpPr>
          <p:nvPr>
            <p:ph type="title"/>
          </p:nvPr>
        </p:nvSpPr>
        <p:spPr>
          <a:xfrm>
            <a:off x="0" y="228600"/>
            <a:ext cx="9144000" cy="685800"/>
          </a:xfrm>
        </p:spPr>
        <p:txBody>
          <a:bodyPr/>
          <a:lstStyle/>
          <a:p>
            <a:r>
              <a:rPr lang="en-US" altLang="en-US" sz="4200"/>
              <a:t>Declaring Generic Classes and Interfaces</a:t>
            </a:r>
            <a:r>
              <a:rPr lang="en-US" altLang="en-US"/>
              <a:t> </a:t>
            </a:r>
          </a:p>
        </p:txBody>
      </p:sp>
      <p:sp>
        <p:nvSpPr>
          <p:cNvPr id="12292" name="Rectangle 7"/>
          <p:cNvSpPr>
            <a:spLocks noChangeArrowheads="1"/>
          </p:cNvSpPr>
          <p:nvPr/>
        </p:nvSpPr>
        <p:spPr bwMode="auto">
          <a:xfrm>
            <a:off x="2" y="2291834"/>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sp>
        <p:nvSpPr>
          <p:cNvPr id="12294" name="Rectangle 11"/>
          <p:cNvSpPr>
            <a:spLocks noChangeArrowheads="1"/>
          </p:cNvSpPr>
          <p:nvPr/>
        </p:nvSpPr>
        <p:spPr bwMode="auto">
          <a:xfrm>
            <a:off x="2" y="2525197"/>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pic>
        <p:nvPicPr>
          <p:cNvPr id="12296" name="Picture 9"/>
          <p:cNvPicPr>
            <a:picLocks noChangeAspect="1" noChangeArrowheads="1"/>
          </p:cNvPicPr>
          <p:nvPr/>
        </p:nvPicPr>
        <p:blipFill>
          <a:blip r:embed="rId3"/>
          <a:srcRect/>
          <a:stretch>
            <a:fillRect/>
          </a:stretch>
        </p:blipFill>
        <p:spPr bwMode="auto">
          <a:xfrm>
            <a:off x="152400" y="1676400"/>
            <a:ext cx="8731250" cy="2971800"/>
          </a:xfrm>
          <a:prstGeom prst="rect">
            <a:avLst/>
          </a:prstGeom>
          <a:noFill/>
          <a:ln w="12700">
            <a:noFill/>
            <a:miter lim="800000"/>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miter lim="800000"/>
            <a:headEnd/>
            <a:tailEnd/>
          </a:ln>
        </p:spPr>
        <p:txBody>
          <a:bodyPr/>
          <a:lstStyle/>
          <a:p>
            <a:fld id="{D2D67C58-41EF-49C3-B62E-77735625B9BA}" type="slidenum">
              <a:rPr lang="en-US" altLang="en-US"/>
              <a:pPr/>
              <a:t>12</a:t>
            </a:fld>
            <a:endParaRPr lang="en-US" altLang="en-US"/>
          </a:p>
        </p:txBody>
      </p:sp>
      <p:sp>
        <p:nvSpPr>
          <p:cNvPr id="13315" name="Rectangle 2"/>
          <p:cNvSpPr>
            <a:spLocks noGrp="1" noChangeArrowheads="1"/>
          </p:cNvSpPr>
          <p:nvPr>
            <p:ph type="title"/>
          </p:nvPr>
        </p:nvSpPr>
        <p:spPr>
          <a:xfrm>
            <a:off x="685800" y="228600"/>
            <a:ext cx="7772400" cy="685800"/>
          </a:xfrm>
        </p:spPr>
        <p:txBody>
          <a:bodyPr/>
          <a:lstStyle/>
          <a:p>
            <a:r>
              <a:rPr lang="en-US" altLang="en-US" sz="4000" dirty="0"/>
              <a:t>Generic Methods</a:t>
            </a:r>
          </a:p>
        </p:txBody>
      </p:sp>
      <p:sp>
        <p:nvSpPr>
          <p:cNvPr id="13316" name="Rectangle 4"/>
          <p:cNvSpPr>
            <a:spLocks noChangeArrowheads="1"/>
          </p:cNvSpPr>
          <p:nvPr/>
        </p:nvSpPr>
        <p:spPr bwMode="auto">
          <a:xfrm>
            <a:off x="381000" y="1066800"/>
            <a:ext cx="8458200" cy="24384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Monotype Sorts"/>
              <a:buNone/>
            </a:pPr>
            <a:r>
              <a:rPr lang="en-US" altLang="en-US" dirty="0">
                <a:solidFill>
                  <a:schemeClr val="tx2"/>
                </a:solidFill>
              </a:rPr>
              <a:t> public static &lt;E&gt; void print(E[] list) {</a:t>
            </a:r>
          </a:p>
          <a:p>
            <a:pPr>
              <a:spcBef>
                <a:spcPct val="20000"/>
              </a:spcBef>
              <a:buClr>
                <a:schemeClr val="tx2"/>
              </a:buClr>
              <a:buSzPct val="75000"/>
              <a:buFont typeface="Monotype Sorts"/>
              <a:buNone/>
            </a:pPr>
            <a:r>
              <a:rPr lang="en-US" altLang="en-US" dirty="0">
                <a:solidFill>
                  <a:schemeClr val="tx2"/>
                </a:solidFill>
              </a:rPr>
              <a:t>    for (</a:t>
            </a:r>
            <a:r>
              <a:rPr lang="en-US" altLang="en-US" dirty="0" err="1">
                <a:solidFill>
                  <a:schemeClr val="tx2"/>
                </a:solidFill>
              </a:rPr>
              <a:t>int</a:t>
            </a:r>
            <a:r>
              <a:rPr lang="en-US" altLang="en-US" dirty="0">
                <a:solidFill>
                  <a:schemeClr val="tx2"/>
                </a:solidFill>
              </a:rPr>
              <a:t> </a:t>
            </a:r>
            <a:r>
              <a:rPr lang="en-US" altLang="en-US" dirty="0" err="1">
                <a:solidFill>
                  <a:schemeClr val="tx2"/>
                </a:solidFill>
              </a:rPr>
              <a:t>i</a:t>
            </a:r>
            <a:r>
              <a:rPr lang="en-US" altLang="en-US" dirty="0">
                <a:solidFill>
                  <a:schemeClr val="tx2"/>
                </a:solidFill>
              </a:rPr>
              <a:t> = 0; </a:t>
            </a:r>
            <a:r>
              <a:rPr lang="en-US" altLang="en-US" dirty="0" err="1">
                <a:solidFill>
                  <a:schemeClr val="tx2"/>
                </a:solidFill>
              </a:rPr>
              <a:t>i</a:t>
            </a:r>
            <a:r>
              <a:rPr lang="en-US" altLang="en-US" dirty="0">
                <a:solidFill>
                  <a:schemeClr val="tx2"/>
                </a:solidFill>
              </a:rPr>
              <a:t> &lt; </a:t>
            </a:r>
            <a:r>
              <a:rPr lang="en-US" altLang="en-US" dirty="0" err="1">
                <a:solidFill>
                  <a:schemeClr val="tx2"/>
                </a:solidFill>
              </a:rPr>
              <a:t>list.length</a:t>
            </a:r>
            <a:r>
              <a:rPr lang="en-US" altLang="en-US" dirty="0">
                <a:solidFill>
                  <a:schemeClr val="tx2"/>
                </a:solidFill>
              </a:rPr>
              <a:t>; </a:t>
            </a:r>
            <a:r>
              <a:rPr lang="en-US" altLang="en-US" dirty="0" err="1">
                <a:solidFill>
                  <a:schemeClr val="tx2"/>
                </a:solidFill>
              </a:rPr>
              <a:t>i</a:t>
            </a:r>
            <a:r>
              <a:rPr lang="en-US" altLang="en-US" dirty="0">
                <a:solidFill>
                  <a:schemeClr val="tx2"/>
                </a:solidFill>
              </a:rPr>
              <a:t>++) </a:t>
            </a:r>
          </a:p>
          <a:p>
            <a:pPr>
              <a:spcBef>
                <a:spcPct val="20000"/>
              </a:spcBef>
              <a:buClr>
                <a:schemeClr val="tx2"/>
              </a:buClr>
              <a:buSzPct val="75000"/>
              <a:buFont typeface="Monotype Sorts"/>
              <a:buNone/>
            </a:pPr>
            <a:r>
              <a:rPr lang="en-US" altLang="en-US" dirty="0">
                <a:solidFill>
                  <a:schemeClr val="tx2"/>
                </a:solidFill>
              </a:rPr>
              <a:t>      </a:t>
            </a:r>
            <a:r>
              <a:rPr lang="en-US" altLang="en-US" dirty="0" err="1">
                <a:solidFill>
                  <a:schemeClr val="tx2"/>
                </a:solidFill>
              </a:rPr>
              <a:t>System.out.print</a:t>
            </a:r>
            <a:r>
              <a:rPr lang="en-US" altLang="en-US" dirty="0">
                <a:solidFill>
                  <a:schemeClr val="tx2"/>
                </a:solidFill>
              </a:rPr>
              <a:t>(list[</a:t>
            </a:r>
            <a:r>
              <a:rPr lang="en-US" altLang="en-US" dirty="0" err="1">
                <a:solidFill>
                  <a:schemeClr val="tx2"/>
                </a:solidFill>
              </a:rPr>
              <a:t>i</a:t>
            </a:r>
            <a:r>
              <a:rPr lang="en-US" altLang="en-US" dirty="0">
                <a:solidFill>
                  <a:schemeClr val="tx2"/>
                </a:solidFill>
              </a:rPr>
              <a:t>] + " ");</a:t>
            </a:r>
          </a:p>
          <a:p>
            <a:pPr>
              <a:spcBef>
                <a:spcPct val="20000"/>
              </a:spcBef>
              <a:buClr>
                <a:schemeClr val="tx2"/>
              </a:buClr>
              <a:buSzPct val="75000"/>
              <a:buFont typeface="Monotype Sorts"/>
              <a:buNone/>
            </a:pPr>
            <a:r>
              <a:rPr lang="en-US" altLang="en-US" dirty="0">
                <a:solidFill>
                  <a:schemeClr val="tx2"/>
                </a:solidFill>
              </a:rPr>
              <a:t>    </a:t>
            </a:r>
            <a:r>
              <a:rPr lang="en-US" altLang="en-US" dirty="0" err="1">
                <a:solidFill>
                  <a:schemeClr val="tx2"/>
                </a:solidFill>
              </a:rPr>
              <a:t>System.out.println</a:t>
            </a:r>
            <a:r>
              <a:rPr lang="en-US" altLang="en-US" dirty="0">
                <a:solidFill>
                  <a:schemeClr val="tx2"/>
                </a:solidFill>
              </a:rPr>
              <a:t>();</a:t>
            </a:r>
          </a:p>
          <a:p>
            <a:pPr>
              <a:spcBef>
                <a:spcPct val="20000"/>
              </a:spcBef>
              <a:buClr>
                <a:schemeClr val="tx2"/>
              </a:buClr>
              <a:buSzPct val="75000"/>
              <a:buFont typeface="Monotype Sorts"/>
              <a:buNone/>
            </a:pPr>
            <a:r>
              <a:rPr lang="en-US" altLang="en-US" dirty="0">
                <a:solidFill>
                  <a:schemeClr val="tx2"/>
                </a:solidFill>
              </a:rPr>
              <a:t>  }</a:t>
            </a:r>
          </a:p>
        </p:txBody>
      </p:sp>
      <p:sp>
        <p:nvSpPr>
          <p:cNvPr id="13317" name="Rectangle 6"/>
          <p:cNvSpPr>
            <a:spLocks noChangeArrowheads="1"/>
          </p:cNvSpPr>
          <p:nvPr/>
        </p:nvSpPr>
        <p:spPr bwMode="auto">
          <a:xfrm>
            <a:off x="381000" y="3962400"/>
            <a:ext cx="8458200" cy="22098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Monotype Sorts"/>
              <a:buNone/>
            </a:pPr>
            <a:r>
              <a:rPr lang="en-US" altLang="en-US" dirty="0">
                <a:solidFill>
                  <a:schemeClr val="tx2"/>
                </a:solidFill>
              </a:rPr>
              <a:t> public static void print(Object[] list) {</a:t>
            </a:r>
          </a:p>
          <a:p>
            <a:pPr>
              <a:spcBef>
                <a:spcPct val="20000"/>
              </a:spcBef>
              <a:buClr>
                <a:schemeClr val="tx2"/>
              </a:buClr>
              <a:buSzPct val="75000"/>
              <a:buFont typeface="Monotype Sorts"/>
              <a:buNone/>
            </a:pPr>
            <a:r>
              <a:rPr lang="en-US" altLang="en-US" dirty="0">
                <a:solidFill>
                  <a:schemeClr val="tx2"/>
                </a:solidFill>
              </a:rPr>
              <a:t>    for (int </a:t>
            </a:r>
            <a:r>
              <a:rPr lang="en-US" altLang="en-US" dirty="0" err="1">
                <a:solidFill>
                  <a:schemeClr val="tx2"/>
                </a:solidFill>
              </a:rPr>
              <a:t>i</a:t>
            </a:r>
            <a:r>
              <a:rPr lang="en-US" altLang="en-US" dirty="0">
                <a:solidFill>
                  <a:schemeClr val="tx2"/>
                </a:solidFill>
              </a:rPr>
              <a:t> = 0; </a:t>
            </a:r>
            <a:r>
              <a:rPr lang="en-US" altLang="en-US" dirty="0" err="1">
                <a:solidFill>
                  <a:schemeClr val="tx2"/>
                </a:solidFill>
              </a:rPr>
              <a:t>i</a:t>
            </a:r>
            <a:r>
              <a:rPr lang="en-US" altLang="en-US" dirty="0">
                <a:solidFill>
                  <a:schemeClr val="tx2"/>
                </a:solidFill>
              </a:rPr>
              <a:t> &lt; </a:t>
            </a:r>
            <a:r>
              <a:rPr lang="en-US" altLang="en-US" dirty="0" err="1">
                <a:solidFill>
                  <a:schemeClr val="tx2"/>
                </a:solidFill>
              </a:rPr>
              <a:t>list.length</a:t>
            </a:r>
            <a:r>
              <a:rPr lang="en-US" altLang="en-US" dirty="0">
                <a:solidFill>
                  <a:schemeClr val="tx2"/>
                </a:solidFill>
              </a:rPr>
              <a:t>; </a:t>
            </a:r>
            <a:r>
              <a:rPr lang="en-US" altLang="en-US" dirty="0" err="1">
                <a:solidFill>
                  <a:schemeClr val="tx2"/>
                </a:solidFill>
              </a:rPr>
              <a:t>i</a:t>
            </a:r>
            <a:r>
              <a:rPr lang="en-US" altLang="en-US" dirty="0">
                <a:solidFill>
                  <a:schemeClr val="tx2"/>
                </a:solidFill>
              </a:rPr>
              <a:t>++) </a:t>
            </a:r>
          </a:p>
          <a:p>
            <a:pPr>
              <a:spcBef>
                <a:spcPct val="20000"/>
              </a:spcBef>
              <a:buClr>
                <a:schemeClr val="tx2"/>
              </a:buClr>
              <a:buSzPct val="75000"/>
              <a:buFont typeface="Monotype Sorts"/>
              <a:buNone/>
            </a:pPr>
            <a:r>
              <a:rPr lang="en-US" altLang="en-US" dirty="0">
                <a:solidFill>
                  <a:schemeClr val="tx2"/>
                </a:solidFill>
              </a:rPr>
              <a:t>      </a:t>
            </a:r>
            <a:r>
              <a:rPr lang="en-US" altLang="en-US" dirty="0" err="1">
                <a:solidFill>
                  <a:schemeClr val="tx2"/>
                </a:solidFill>
              </a:rPr>
              <a:t>System.out.print</a:t>
            </a:r>
            <a:r>
              <a:rPr lang="en-US" altLang="en-US" dirty="0">
                <a:solidFill>
                  <a:schemeClr val="tx2"/>
                </a:solidFill>
              </a:rPr>
              <a:t>(list[</a:t>
            </a:r>
            <a:r>
              <a:rPr lang="en-US" altLang="en-US" dirty="0" err="1">
                <a:solidFill>
                  <a:schemeClr val="tx2"/>
                </a:solidFill>
              </a:rPr>
              <a:t>i</a:t>
            </a:r>
            <a:r>
              <a:rPr lang="en-US" altLang="en-US" dirty="0">
                <a:solidFill>
                  <a:schemeClr val="tx2"/>
                </a:solidFill>
              </a:rPr>
              <a:t>] + " ");</a:t>
            </a:r>
          </a:p>
          <a:p>
            <a:pPr>
              <a:spcBef>
                <a:spcPct val="20000"/>
              </a:spcBef>
              <a:buClr>
                <a:schemeClr val="tx2"/>
              </a:buClr>
              <a:buSzPct val="75000"/>
              <a:buFont typeface="Monotype Sorts"/>
              <a:buNone/>
            </a:pPr>
            <a:r>
              <a:rPr lang="en-US" altLang="en-US" dirty="0">
                <a:solidFill>
                  <a:schemeClr val="tx2"/>
                </a:solidFill>
              </a:rPr>
              <a:t>    </a:t>
            </a:r>
            <a:r>
              <a:rPr lang="en-US" altLang="en-US" dirty="0" err="1">
                <a:solidFill>
                  <a:schemeClr val="tx2"/>
                </a:solidFill>
              </a:rPr>
              <a:t>System.out.println</a:t>
            </a:r>
            <a:r>
              <a:rPr lang="en-US" altLang="en-US" dirty="0">
                <a:solidFill>
                  <a:schemeClr val="tx2"/>
                </a:solidFill>
              </a:rPr>
              <a:t>();</a:t>
            </a:r>
          </a:p>
          <a:p>
            <a:pPr>
              <a:spcBef>
                <a:spcPct val="20000"/>
              </a:spcBef>
              <a:buClr>
                <a:schemeClr val="tx2"/>
              </a:buClr>
              <a:buSzPct val="75000"/>
              <a:buFont typeface="Monotype Sorts"/>
              <a:buNone/>
            </a:pPr>
            <a:r>
              <a:rPr lang="en-US" altLang="en-US" dirty="0">
                <a:solidFill>
                  <a:schemeClr val="tx2"/>
                </a:solidFill>
              </a:rPr>
              <a:t>  }</a:t>
            </a:r>
          </a:p>
        </p:txBody>
      </p:sp>
      <p:pic>
        <p:nvPicPr>
          <p:cNvPr id="24578" name="Picture 2" descr="Java Programming Tutorial on Generics">
            <a:extLst>
              <a:ext uri="{FF2B5EF4-FFF2-40B4-BE49-F238E27FC236}">
                <a16:creationId xmlns:a16="http://schemas.microsoft.com/office/drawing/2014/main" id="{A19A14B6-F202-4E14-B7CB-A14677DE5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114800"/>
            <a:ext cx="3534384" cy="1524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C8EEF9B-CB30-4DDD-B99F-47B183A7204B}"/>
              </a:ext>
            </a:extLst>
          </p:cNvPr>
          <p:cNvSpPr/>
          <p:nvPr/>
        </p:nvSpPr>
        <p:spPr>
          <a:xfrm>
            <a:off x="5533416" y="5638800"/>
            <a:ext cx="3534384" cy="430887"/>
          </a:xfrm>
          <a:prstGeom prst="rect">
            <a:avLst/>
          </a:prstGeom>
          <a:solidFill>
            <a:schemeClr val="bg1"/>
          </a:solidFill>
        </p:spPr>
        <p:txBody>
          <a:bodyPr wrap="square">
            <a:spAutoFit/>
          </a:bodyPr>
          <a:lstStyle/>
          <a:p>
            <a:r>
              <a:rPr lang="en-US" sz="1100" dirty="0">
                <a:hlinkClick r:id="rId4">
                  <a:extLst>
                    <a:ext uri="{A12FA001-AC4F-418D-AE19-62706E023703}">
                      <ahyp:hlinkClr xmlns:ahyp="http://schemas.microsoft.com/office/drawing/2018/hyperlinkcolor" val="tx"/>
                    </a:ext>
                  </a:extLst>
                </a:hlinkClick>
              </a:rPr>
              <a:t>https://www3.ntu.edu.sg/home/ehchua/programming/java/JavaGeneric.html</a:t>
            </a:r>
            <a:endParaRPr lang="en-US"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miter lim="800000"/>
            <a:headEnd/>
            <a:tailEnd/>
          </a:ln>
        </p:spPr>
        <p:txBody>
          <a:bodyPr/>
          <a:lstStyle/>
          <a:p>
            <a:fld id="{7C1E8FE0-37A9-4C9A-9A69-637F450630CB}" type="slidenum">
              <a:rPr lang="en-US" altLang="en-US"/>
              <a:pPr/>
              <a:t>13</a:t>
            </a:fld>
            <a:endParaRPr lang="en-US" altLang="en-US"/>
          </a:p>
        </p:txBody>
      </p:sp>
      <p:sp>
        <p:nvSpPr>
          <p:cNvPr id="14339" name="Rectangle 2"/>
          <p:cNvSpPr>
            <a:spLocks noGrp="1" noChangeArrowheads="1"/>
          </p:cNvSpPr>
          <p:nvPr>
            <p:ph type="title"/>
          </p:nvPr>
        </p:nvSpPr>
        <p:spPr>
          <a:xfrm>
            <a:off x="685800" y="228600"/>
            <a:ext cx="7772400" cy="685800"/>
          </a:xfrm>
        </p:spPr>
        <p:txBody>
          <a:bodyPr/>
          <a:lstStyle/>
          <a:p>
            <a:r>
              <a:rPr lang="en-US" altLang="en-US" sz="4000" dirty="0"/>
              <a:t>Bounded Type parameters</a:t>
            </a:r>
          </a:p>
        </p:txBody>
      </p:sp>
      <p:sp>
        <p:nvSpPr>
          <p:cNvPr id="14340" name="Rectangle 4"/>
          <p:cNvSpPr>
            <a:spLocks noChangeArrowheads="1"/>
          </p:cNvSpPr>
          <p:nvPr/>
        </p:nvSpPr>
        <p:spPr bwMode="auto">
          <a:xfrm>
            <a:off x="685800" y="1511643"/>
            <a:ext cx="8686800" cy="4114800"/>
          </a:xfrm>
          <a:prstGeom prst="rect">
            <a:avLst/>
          </a:prstGeom>
          <a:noFill/>
          <a:ln w="9525">
            <a:noFill/>
            <a:miter lim="800000"/>
            <a:headEnd/>
            <a:tailEnd/>
          </a:ln>
        </p:spPr>
        <p:txBody>
          <a:bodyPr lIns="92075" tIns="46038" rIns="92075" bIns="46038"/>
          <a:lstStyle/>
          <a:p>
            <a:pPr>
              <a:buFontTx/>
              <a:buNone/>
            </a:pPr>
            <a:r>
              <a:rPr lang="en-US" altLang="en-US" dirty="0">
                <a:solidFill>
                  <a:srgbClr val="262626"/>
                </a:solidFill>
                <a:latin typeface="+mj-lt"/>
              </a:rPr>
              <a:t>&lt;</a:t>
            </a:r>
            <a:r>
              <a:rPr lang="en-US" altLang="en-US" b="1" dirty="0">
                <a:solidFill>
                  <a:srgbClr val="262626"/>
                </a:solidFill>
                <a:latin typeface="+mj-lt"/>
              </a:rPr>
              <a:t>Type</a:t>
            </a:r>
            <a:r>
              <a:rPr lang="en-US" altLang="en-US" dirty="0">
                <a:solidFill>
                  <a:srgbClr val="262626"/>
                </a:solidFill>
                <a:latin typeface="+mj-lt"/>
              </a:rPr>
              <a:t> extends </a:t>
            </a:r>
            <a:r>
              <a:rPr lang="en-US" altLang="en-US" b="1" dirty="0">
                <a:solidFill>
                  <a:srgbClr val="262626"/>
                </a:solidFill>
                <a:latin typeface="+mj-lt"/>
              </a:rPr>
              <a:t>SuperType</a:t>
            </a:r>
            <a:r>
              <a:rPr lang="en-US" altLang="en-US" dirty="0">
                <a:solidFill>
                  <a:srgbClr val="262626"/>
                </a:solidFill>
                <a:latin typeface="+mj-lt"/>
              </a:rPr>
              <a:t>&gt;</a:t>
            </a:r>
          </a:p>
          <a:p>
            <a:pPr marL="800100" lvl="1" indent="-342900">
              <a:buFont typeface="Arial" panose="020B0604020202020204" pitchFamily="34" charset="0"/>
              <a:buChar char="•"/>
            </a:pPr>
            <a:r>
              <a:rPr lang="en-US" altLang="en-US" sz="2000" dirty="0">
                <a:solidFill>
                  <a:srgbClr val="404040"/>
                </a:solidFill>
                <a:latin typeface="+mj-lt"/>
              </a:rPr>
              <a:t>An upper bound; accepts the given </a:t>
            </a:r>
            <a:r>
              <a:rPr lang="en-US" altLang="en-US" sz="2000" b="1" dirty="0">
                <a:solidFill>
                  <a:srgbClr val="404040"/>
                </a:solidFill>
                <a:latin typeface="+mj-lt"/>
              </a:rPr>
              <a:t>supertype</a:t>
            </a:r>
            <a:r>
              <a:rPr lang="en-US" altLang="en-US" sz="2000" dirty="0">
                <a:solidFill>
                  <a:srgbClr val="404040"/>
                </a:solidFill>
                <a:latin typeface="+mj-lt"/>
              </a:rPr>
              <a:t> or any of its subtypes.</a:t>
            </a:r>
          </a:p>
          <a:p>
            <a:pPr marL="800100" lvl="1" indent="-342900">
              <a:buFont typeface="Arial" panose="020B0604020202020204" pitchFamily="34" charset="0"/>
              <a:buChar char="•"/>
            </a:pPr>
            <a:r>
              <a:rPr lang="en-US" altLang="en-US" sz="2000" dirty="0">
                <a:solidFill>
                  <a:srgbClr val="404040"/>
                </a:solidFill>
                <a:latin typeface="+mj-lt"/>
              </a:rPr>
              <a:t>Works for multiple superclass/interfaces with &amp; :</a:t>
            </a:r>
          </a:p>
          <a:p>
            <a:pPr marL="800100" lvl="1" indent="-342900">
              <a:buFont typeface="Arial" panose="020B0604020202020204" pitchFamily="34" charset="0"/>
              <a:buChar char="•"/>
            </a:pPr>
            <a:r>
              <a:rPr lang="en-US" altLang="en-US" sz="2000" dirty="0">
                <a:solidFill>
                  <a:srgbClr val="404040"/>
                </a:solidFill>
                <a:latin typeface="+mj-lt"/>
              </a:rPr>
              <a:t>&lt;</a:t>
            </a:r>
            <a:r>
              <a:rPr lang="en-US" altLang="en-US" sz="2000" b="1" dirty="0">
                <a:solidFill>
                  <a:srgbClr val="404040"/>
                </a:solidFill>
                <a:latin typeface="+mj-lt"/>
              </a:rPr>
              <a:t>Type</a:t>
            </a:r>
            <a:r>
              <a:rPr lang="en-US" altLang="en-US" sz="2000" dirty="0">
                <a:solidFill>
                  <a:srgbClr val="404040"/>
                </a:solidFill>
                <a:latin typeface="+mj-lt"/>
              </a:rPr>
              <a:t> extends </a:t>
            </a:r>
            <a:r>
              <a:rPr lang="en-US" altLang="en-US" sz="2000" b="1" dirty="0" err="1">
                <a:solidFill>
                  <a:srgbClr val="404040"/>
                </a:solidFill>
                <a:latin typeface="+mj-lt"/>
              </a:rPr>
              <a:t>ClassA</a:t>
            </a:r>
            <a:r>
              <a:rPr lang="en-US" altLang="en-US" sz="2000" dirty="0">
                <a:solidFill>
                  <a:srgbClr val="404040"/>
                </a:solidFill>
                <a:latin typeface="+mj-lt"/>
              </a:rPr>
              <a:t> &amp; </a:t>
            </a:r>
            <a:r>
              <a:rPr lang="en-US" altLang="en-US" sz="2000" b="1" dirty="0" err="1">
                <a:solidFill>
                  <a:srgbClr val="404040"/>
                </a:solidFill>
                <a:latin typeface="+mj-lt"/>
              </a:rPr>
              <a:t>InterfaceB</a:t>
            </a:r>
            <a:r>
              <a:rPr lang="en-US" altLang="en-US" sz="2000" dirty="0">
                <a:solidFill>
                  <a:srgbClr val="404040"/>
                </a:solidFill>
                <a:latin typeface="+mj-lt"/>
              </a:rPr>
              <a:t> &amp; </a:t>
            </a:r>
            <a:r>
              <a:rPr lang="en-US" altLang="en-US" sz="2000" b="1" dirty="0" err="1">
                <a:solidFill>
                  <a:srgbClr val="404040"/>
                </a:solidFill>
                <a:latin typeface="+mj-lt"/>
              </a:rPr>
              <a:t>InterfaceC</a:t>
            </a:r>
            <a:r>
              <a:rPr lang="en-US" altLang="en-US" sz="2000" dirty="0">
                <a:solidFill>
                  <a:srgbClr val="404040"/>
                </a:solidFill>
                <a:latin typeface="+mj-lt"/>
              </a:rPr>
              <a:t> &amp; </a:t>
            </a:r>
            <a:r>
              <a:rPr lang="en-US" altLang="en-US" sz="2000" b="1" dirty="0">
                <a:solidFill>
                  <a:srgbClr val="404040"/>
                </a:solidFill>
                <a:latin typeface="+mj-lt"/>
              </a:rPr>
              <a:t>...</a:t>
            </a:r>
            <a:r>
              <a:rPr lang="en-US" altLang="en-US" sz="2000" dirty="0">
                <a:solidFill>
                  <a:srgbClr val="404040"/>
                </a:solidFill>
                <a:latin typeface="+mj-lt"/>
              </a:rPr>
              <a:t>&gt;</a:t>
            </a:r>
            <a:endParaRPr lang="en-US" altLang="en-US" sz="1100" dirty="0">
              <a:solidFill>
                <a:srgbClr val="404040"/>
              </a:solidFill>
              <a:latin typeface="+mj-lt"/>
            </a:endParaRPr>
          </a:p>
          <a:p>
            <a:pPr lvl="1"/>
            <a:endParaRPr lang="en-US" altLang="en-US" sz="1200" dirty="0">
              <a:solidFill>
                <a:srgbClr val="404040"/>
              </a:solidFill>
              <a:latin typeface="+mj-lt"/>
            </a:endParaRPr>
          </a:p>
          <a:p>
            <a:pPr marL="800100" lvl="1" indent="-342900">
              <a:buFont typeface="Arial" panose="020B0604020202020204" pitchFamily="34" charset="0"/>
              <a:buChar char="•"/>
            </a:pPr>
            <a:endParaRPr lang="en-US" altLang="en-US" sz="1200" dirty="0">
              <a:solidFill>
                <a:srgbClr val="404040"/>
              </a:solidFill>
              <a:latin typeface="+mj-lt"/>
            </a:endParaRPr>
          </a:p>
          <a:p>
            <a:pPr marL="800100" lvl="1" indent="-342900">
              <a:buFont typeface="Arial" panose="020B0604020202020204" pitchFamily="34" charset="0"/>
              <a:buChar char="•"/>
            </a:pPr>
            <a:endParaRPr lang="en-US" altLang="en-US" sz="1200" dirty="0">
              <a:solidFill>
                <a:srgbClr val="404040"/>
              </a:solidFill>
              <a:latin typeface="+mj-lt"/>
            </a:endParaRPr>
          </a:p>
          <a:p>
            <a:pPr marL="800100" lvl="1" indent="-342900">
              <a:buFont typeface="Arial" panose="020B0604020202020204" pitchFamily="34" charset="0"/>
              <a:buChar char="•"/>
            </a:pPr>
            <a:endParaRPr lang="en-US" altLang="en-US" sz="1200" dirty="0">
              <a:solidFill>
                <a:srgbClr val="404040"/>
              </a:solidFill>
              <a:latin typeface="+mj-lt"/>
            </a:endParaRPr>
          </a:p>
          <a:p>
            <a:pPr lvl="1"/>
            <a:endParaRPr lang="en-US" altLang="en-US" sz="1200" dirty="0">
              <a:solidFill>
                <a:srgbClr val="404040"/>
              </a:solidFill>
              <a:latin typeface="+mj-lt"/>
            </a:endParaRPr>
          </a:p>
          <a:p>
            <a:pPr>
              <a:buFontTx/>
              <a:buNone/>
            </a:pPr>
            <a:r>
              <a:rPr lang="en-US" altLang="en-US" dirty="0">
                <a:solidFill>
                  <a:srgbClr val="262626"/>
                </a:solidFill>
              </a:rPr>
              <a:t>&lt;</a:t>
            </a:r>
            <a:r>
              <a:rPr lang="en-US" altLang="en-US" b="1" dirty="0">
                <a:solidFill>
                  <a:srgbClr val="262626"/>
                </a:solidFill>
              </a:rPr>
              <a:t>Type</a:t>
            </a:r>
            <a:r>
              <a:rPr lang="en-US" altLang="en-US" dirty="0">
                <a:solidFill>
                  <a:srgbClr val="262626"/>
                </a:solidFill>
              </a:rPr>
              <a:t> super </a:t>
            </a:r>
            <a:r>
              <a:rPr lang="en-US" altLang="en-US" b="1" dirty="0" err="1">
                <a:solidFill>
                  <a:srgbClr val="262626"/>
                </a:solidFill>
              </a:rPr>
              <a:t>SuperType</a:t>
            </a:r>
            <a:r>
              <a:rPr lang="en-US" altLang="en-US" dirty="0">
                <a:solidFill>
                  <a:srgbClr val="262626"/>
                </a:solidFill>
              </a:rPr>
              <a:t>&gt;</a:t>
            </a:r>
          </a:p>
          <a:p>
            <a:pPr marL="800100" lvl="1" indent="-342900">
              <a:buFont typeface="Arial" panose="020B0604020202020204" pitchFamily="34" charset="0"/>
              <a:buChar char="•"/>
            </a:pPr>
            <a:r>
              <a:rPr lang="en-US" altLang="en-US" sz="2000" dirty="0">
                <a:solidFill>
                  <a:srgbClr val="404040"/>
                </a:solidFill>
              </a:rPr>
              <a:t>A lower bound; accepts the given supertype or any of its supertypes </a:t>
            </a:r>
          </a:p>
          <a:p>
            <a:pPr>
              <a:spcBef>
                <a:spcPct val="20000"/>
              </a:spcBef>
              <a:buClr>
                <a:schemeClr val="tx2"/>
              </a:buClr>
              <a:buSzPct val="75000"/>
              <a:buFont typeface="Monotype Sorts"/>
              <a:buNone/>
            </a:pPr>
            <a:endParaRPr lang="en-US" altLang="en-US" sz="2200" b="1" dirty="0">
              <a:solidFill>
                <a:schemeClr val="tx2"/>
              </a:solidFill>
              <a:latin typeface="+mj-lt"/>
            </a:endParaRPr>
          </a:p>
        </p:txBody>
      </p:sp>
      <p:sp>
        <p:nvSpPr>
          <p:cNvPr id="3" name="Rectangle 2">
            <a:extLst>
              <a:ext uri="{FF2B5EF4-FFF2-40B4-BE49-F238E27FC236}">
                <a16:creationId xmlns:a16="http://schemas.microsoft.com/office/drawing/2014/main" id="{71961D8A-B2FB-4EA3-B228-4FE85206A762}"/>
              </a:ext>
            </a:extLst>
          </p:cNvPr>
          <p:cNvSpPr>
            <a:spLocks noChangeArrowheads="1"/>
          </p:cNvSpPr>
          <p:nvPr/>
        </p:nvSpPr>
        <p:spPr bwMode="auto">
          <a:xfrm>
            <a:off x="1676400" y="2819400"/>
            <a:ext cx="6512322" cy="70788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0" fontAlgn="base" hangingPunct="0">
              <a:spcBef>
                <a:spcPct val="0"/>
              </a:spcBef>
              <a:spcAft>
                <a:spcPct val="0"/>
              </a:spcAft>
            </a:pPr>
            <a:r>
              <a:rPr lang="en-US" altLang="en-US" sz="2000" dirty="0">
                <a:solidFill>
                  <a:srgbClr val="000000"/>
                </a:solidFill>
                <a:latin typeface="+mj-lt"/>
              </a:rPr>
              <a:t>extends</a:t>
            </a:r>
            <a:r>
              <a:rPr lang="en-US" altLang="en-US" sz="2000" dirty="0">
                <a:solidFill>
                  <a:srgbClr val="000000"/>
                </a:solidFill>
                <a:latin typeface="+mj-lt"/>
                <a:cs typeface="Arial" panose="020B0604020202020204" pitchFamily="34" charset="0"/>
              </a:rPr>
              <a:t> is used in a general sense to mean either “extends”</a:t>
            </a:r>
          </a:p>
          <a:p>
            <a:pPr algn="ctr" eaLnBrk="0" fontAlgn="base" hangingPunct="0">
              <a:spcBef>
                <a:spcPct val="0"/>
              </a:spcBef>
              <a:spcAft>
                <a:spcPct val="0"/>
              </a:spcAft>
            </a:pPr>
            <a:r>
              <a:rPr lang="en-US" altLang="en-US" sz="2000" dirty="0">
                <a:solidFill>
                  <a:srgbClr val="000000"/>
                </a:solidFill>
                <a:latin typeface="+mj-lt"/>
                <a:cs typeface="Arial" panose="020B0604020202020204" pitchFamily="34" charset="0"/>
              </a:rPr>
              <a:t> (as in classes) or "implements" (as in interfaces).</a:t>
            </a:r>
            <a:r>
              <a:rPr lang="en-US" altLang="en-US" sz="2000" dirty="0">
                <a:latin typeface="+mj-lt"/>
              </a:rPr>
              <a:t> </a:t>
            </a:r>
          </a:p>
        </p:txBody>
      </p:sp>
      <p:pic>
        <p:nvPicPr>
          <p:cNvPr id="6" name="Picture 2" descr="Java Programming Tutorial on Generics">
            <a:extLst>
              <a:ext uri="{FF2B5EF4-FFF2-40B4-BE49-F238E27FC236}">
                <a16:creationId xmlns:a16="http://schemas.microsoft.com/office/drawing/2014/main" id="{E99F1B75-343D-40B4-B31C-BDAA422DB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572000"/>
            <a:ext cx="353438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43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4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miter lim="800000"/>
            <a:headEnd/>
            <a:tailEnd/>
          </a:ln>
        </p:spPr>
        <p:txBody>
          <a:bodyPr/>
          <a:lstStyle/>
          <a:p>
            <a:fld id="{7C1E8FE0-37A9-4C9A-9A69-637F450630CB}" type="slidenum">
              <a:rPr lang="en-US" altLang="en-US"/>
              <a:pPr/>
              <a:t>14</a:t>
            </a:fld>
            <a:endParaRPr lang="en-US" altLang="en-US"/>
          </a:p>
        </p:txBody>
      </p:sp>
      <p:sp>
        <p:nvSpPr>
          <p:cNvPr id="14339" name="Rectangle 2"/>
          <p:cNvSpPr>
            <a:spLocks noGrp="1" noChangeArrowheads="1"/>
          </p:cNvSpPr>
          <p:nvPr>
            <p:ph type="title"/>
          </p:nvPr>
        </p:nvSpPr>
        <p:spPr>
          <a:xfrm>
            <a:off x="685800" y="228600"/>
            <a:ext cx="7772400" cy="685800"/>
          </a:xfrm>
        </p:spPr>
        <p:txBody>
          <a:bodyPr/>
          <a:lstStyle/>
          <a:p>
            <a:r>
              <a:rPr lang="en-US" altLang="en-US" sz="4000" dirty="0"/>
              <a:t>Bounded Generic Type</a:t>
            </a:r>
          </a:p>
        </p:txBody>
      </p:sp>
      <p:sp>
        <p:nvSpPr>
          <p:cNvPr id="14340" name="Rectangle 4"/>
          <p:cNvSpPr>
            <a:spLocks noChangeArrowheads="1"/>
          </p:cNvSpPr>
          <p:nvPr/>
        </p:nvSpPr>
        <p:spPr bwMode="auto">
          <a:xfrm>
            <a:off x="228600" y="990600"/>
            <a:ext cx="8915400" cy="59436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Monotype Sorts"/>
              <a:buNone/>
            </a:pPr>
            <a:r>
              <a:rPr lang="en-US" altLang="en-US" sz="1600" dirty="0">
                <a:solidFill>
                  <a:schemeClr val="tx2"/>
                </a:solidFill>
              </a:rPr>
              <a:t>public static </a:t>
            </a:r>
            <a:r>
              <a:rPr lang="en-US" altLang="en-US" sz="1600" b="1" dirty="0">
                <a:solidFill>
                  <a:schemeClr val="tx2"/>
                </a:solidFill>
              </a:rPr>
              <a:t>&lt;T&gt; </a:t>
            </a:r>
            <a:r>
              <a:rPr lang="en-US" altLang="en-US" sz="1600" dirty="0">
                <a:solidFill>
                  <a:schemeClr val="tx2"/>
                </a:solidFill>
              </a:rPr>
              <a:t>int </a:t>
            </a:r>
            <a:r>
              <a:rPr lang="en-US" altLang="en-US" sz="1600" dirty="0" err="1">
                <a:solidFill>
                  <a:schemeClr val="tx2"/>
                </a:solidFill>
              </a:rPr>
              <a:t>countGreaterThan</a:t>
            </a:r>
            <a:r>
              <a:rPr lang="en-US" altLang="en-US" sz="1600" dirty="0">
                <a:solidFill>
                  <a:schemeClr val="tx2"/>
                </a:solidFill>
              </a:rPr>
              <a:t>(T[] </a:t>
            </a:r>
            <a:r>
              <a:rPr lang="en-US" altLang="en-US" sz="1600" dirty="0" err="1">
                <a:solidFill>
                  <a:schemeClr val="tx2"/>
                </a:solidFill>
              </a:rPr>
              <a:t>anArray</a:t>
            </a:r>
            <a:r>
              <a:rPr lang="en-US" altLang="en-US" sz="1600" dirty="0">
                <a:solidFill>
                  <a:schemeClr val="tx2"/>
                </a:solidFill>
              </a:rPr>
              <a:t>, T </a:t>
            </a:r>
            <a:r>
              <a:rPr lang="en-US" altLang="en-US" sz="1600" dirty="0" err="1">
                <a:solidFill>
                  <a:schemeClr val="tx2"/>
                </a:solidFill>
              </a:rPr>
              <a:t>elem</a:t>
            </a:r>
            <a:r>
              <a:rPr lang="en-US" altLang="en-US" sz="1600" dirty="0">
                <a:solidFill>
                  <a:schemeClr val="tx2"/>
                </a:solidFill>
              </a:rPr>
              <a:t>) {</a:t>
            </a:r>
          </a:p>
          <a:p>
            <a:pPr>
              <a:spcBef>
                <a:spcPct val="20000"/>
              </a:spcBef>
              <a:buClr>
                <a:schemeClr val="tx2"/>
              </a:buClr>
              <a:buSzPct val="75000"/>
              <a:buFont typeface="Monotype Sorts"/>
              <a:buNone/>
            </a:pPr>
            <a:r>
              <a:rPr lang="en-US" altLang="en-US" sz="1600" dirty="0">
                <a:solidFill>
                  <a:schemeClr val="tx2"/>
                </a:solidFill>
              </a:rPr>
              <a:t>    int count = 0;</a:t>
            </a:r>
          </a:p>
          <a:p>
            <a:pPr>
              <a:spcBef>
                <a:spcPct val="20000"/>
              </a:spcBef>
              <a:buClr>
                <a:schemeClr val="tx2"/>
              </a:buClr>
              <a:buSzPct val="75000"/>
              <a:buFont typeface="Monotype Sorts"/>
              <a:buNone/>
            </a:pPr>
            <a:r>
              <a:rPr lang="en-US" altLang="en-US" sz="1600" dirty="0">
                <a:solidFill>
                  <a:schemeClr val="tx2"/>
                </a:solidFill>
              </a:rPr>
              <a:t>    for (T e : </a:t>
            </a:r>
            <a:r>
              <a:rPr lang="en-US" altLang="en-US" sz="1600" dirty="0" err="1">
                <a:solidFill>
                  <a:schemeClr val="tx2"/>
                </a:solidFill>
              </a:rPr>
              <a:t>anArray</a:t>
            </a:r>
            <a:r>
              <a:rPr lang="en-US" altLang="en-US" sz="1600" dirty="0">
                <a:solidFill>
                  <a:schemeClr val="tx2"/>
                </a:solidFill>
              </a:rPr>
              <a:t>)</a:t>
            </a:r>
          </a:p>
          <a:p>
            <a:pPr>
              <a:spcBef>
                <a:spcPct val="20000"/>
              </a:spcBef>
              <a:buClr>
                <a:schemeClr val="tx2"/>
              </a:buClr>
              <a:buSzPct val="75000"/>
              <a:buFont typeface="Monotype Sorts"/>
              <a:buNone/>
            </a:pPr>
            <a:r>
              <a:rPr lang="en-US" altLang="en-US" sz="1600" dirty="0">
                <a:solidFill>
                  <a:schemeClr val="tx2"/>
                </a:solidFill>
              </a:rPr>
              <a:t>        if (e &gt; </a:t>
            </a:r>
            <a:r>
              <a:rPr lang="en-US" altLang="en-US" sz="1600" dirty="0" err="1">
                <a:solidFill>
                  <a:schemeClr val="tx2"/>
                </a:solidFill>
              </a:rPr>
              <a:t>elem</a:t>
            </a:r>
            <a:r>
              <a:rPr lang="en-US" altLang="en-US" sz="1600" dirty="0">
                <a:solidFill>
                  <a:schemeClr val="tx2"/>
                </a:solidFill>
              </a:rPr>
              <a:t>)</a:t>
            </a:r>
            <a:r>
              <a:rPr lang="en-US" altLang="en-US" sz="1100" dirty="0">
                <a:solidFill>
                  <a:srgbClr val="FF0000"/>
                </a:solidFill>
              </a:rPr>
              <a:t>// compiler error (&gt;) applies only to primitive types (int, </a:t>
            </a:r>
            <a:r>
              <a:rPr lang="en-US" altLang="en-US" sz="1100" dirty="0" err="1">
                <a:solidFill>
                  <a:srgbClr val="FF0000"/>
                </a:solidFill>
              </a:rPr>
              <a:t>double,char</a:t>
            </a:r>
            <a:r>
              <a:rPr lang="en-US" altLang="en-US" sz="1100" dirty="0">
                <a:solidFill>
                  <a:srgbClr val="FF0000"/>
                </a:solidFill>
              </a:rPr>
              <a:t>) &amp; can’t use the &gt; operator to compare objects.</a:t>
            </a:r>
          </a:p>
          <a:p>
            <a:pPr>
              <a:spcBef>
                <a:spcPct val="20000"/>
              </a:spcBef>
              <a:buClr>
                <a:schemeClr val="tx2"/>
              </a:buClr>
              <a:buSzPct val="75000"/>
              <a:buFont typeface="Monotype Sorts"/>
              <a:buNone/>
            </a:pPr>
            <a:r>
              <a:rPr lang="en-US" altLang="en-US" sz="1600" dirty="0">
                <a:solidFill>
                  <a:schemeClr val="tx2"/>
                </a:solidFill>
              </a:rPr>
              <a:t>            ++count;</a:t>
            </a:r>
          </a:p>
          <a:p>
            <a:pPr>
              <a:spcBef>
                <a:spcPct val="20000"/>
              </a:spcBef>
              <a:buClr>
                <a:schemeClr val="tx2"/>
              </a:buClr>
              <a:buSzPct val="75000"/>
              <a:buFont typeface="Monotype Sorts"/>
              <a:buNone/>
            </a:pPr>
            <a:r>
              <a:rPr lang="en-US" altLang="en-US" sz="1600" dirty="0">
                <a:solidFill>
                  <a:schemeClr val="tx2"/>
                </a:solidFill>
              </a:rPr>
              <a:t>    return count;</a:t>
            </a:r>
          </a:p>
          <a:p>
            <a:pPr>
              <a:spcBef>
                <a:spcPct val="20000"/>
              </a:spcBef>
              <a:buClr>
                <a:schemeClr val="tx2"/>
              </a:buClr>
              <a:buSzPct val="75000"/>
              <a:buFont typeface="Monotype Sorts"/>
              <a:buNone/>
            </a:pPr>
            <a:r>
              <a:rPr lang="en-US" altLang="en-US" sz="1600" dirty="0">
                <a:solidFill>
                  <a:schemeClr val="tx2"/>
                </a:solidFill>
              </a:rPr>
              <a:t>}</a:t>
            </a:r>
          </a:p>
          <a:p>
            <a:pPr>
              <a:spcBef>
                <a:spcPct val="20000"/>
              </a:spcBef>
              <a:buClr>
                <a:schemeClr val="tx2"/>
              </a:buClr>
              <a:buSzPct val="75000"/>
              <a:buFont typeface="Monotype Sorts"/>
              <a:buNone/>
            </a:pPr>
            <a:endParaRPr lang="en-US" altLang="en-US" sz="1600" dirty="0">
              <a:solidFill>
                <a:schemeClr val="tx2"/>
              </a:solidFill>
            </a:endParaRPr>
          </a:p>
          <a:p>
            <a:r>
              <a:rPr lang="fr-FR" sz="1600" dirty="0"/>
              <a:t>public interface Comparable&lt;T&gt; {</a:t>
            </a:r>
          </a:p>
          <a:p>
            <a:r>
              <a:rPr lang="fr-FR" sz="1600" dirty="0"/>
              <a:t>    public </a:t>
            </a:r>
            <a:r>
              <a:rPr lang="fr-FR" sz="1600" dirty="0" err="1"/>
              <a:t>int</a:t>
            </a:r>
            <a:r>
              <a:rPr lang="fr-FR" sz="1600" dirty="0"/>
              <a:t> </a:t>
            </a:r>
            <a:r>
              <a:rPr lang="fr-FR" sz="1600" dirty="0" err="1"/>
              <a:t>compareTo</a:t>
            </a:r>
            <a:r>
              <a:rPr lang="fr-FR" sz="1600" dirty="0"/>
              <a:t>(T o);</a:t>
            </a:r>
          </a:p>
          <a:p>
            <a:r>
              <a:rPr lang="fr-FR" sz="1600" dirty="0"/>
              <a:t>}</a:t>
            </a:r>
            <a:endParaRPr lang="en-US" sz="1600" dirty="0"/>
          </a:p>
          <a:p>
            <a:pPr>
              <a:spcBef>
                <a:spcPct val="20000"/>
              </a:spcBef>
              <a:buClr>
                <a:schemeClr val="tx2"/>
              </a:buClr>
              <a:buSzPct val="75000"/>
              <a:buFont typeface="Monotype Sorts"/>
              <a:buNone/>
            </a:pPr>
            <a:endParaRPr lang="en-US" altLang="en-US" sz="1600" dirty="0"/>
          </a:p>
          <a:p>
            <a:pPr>
              <a:spcBef>
                <a:spcPct val="20000"/>
              </a:spcBef>
              <a:buClr>
                <a:schemeClr val="tx2"/>
              </a:buClr>
              <a:buSzPct val="75000"/>
              <a:buFont typeface="Monotype Sorts"/>
              <a:buNone/>
            </a:pPr>
            <a:r>
              <a:rPr lang="en-US" altLang="en-US" sz="1600" dirty="0"/>
              <a:t>public static </a:t>
            </a:r>
            <a:r>
              <a:rPr lang="en-US" altLang="en-US" sz="1600" dirty="0">
                <a:solidFill>
                  <a:srgbClr val="00B050"/>
                </a:solidFill>
              </a:rPr>
              <a:t>&lt;T extends Comparable&lt;T&gt;&gt; </a:t>
            </a:r>
            <a:r>
              <a:rPr lang="en-US" altLang="en-US" sz="1600" dirty="0"/>
              <a:t>int </a:t>
            </a:r>
            <a:r>
              <a:rPr lang="en-US" altLang="en-US" sz="1600" dirty="0" err="1"/>
              <a:t>countGreaterThan</a:t>
            </a:r>
            <a:r>
              <a:rPr lang="en-US" altLang="en-US" sz="1600" dirty="0"/>
              <a:t>(T[] </a:t>
            </a:r>
            <a:r>
              <a:rPr lang="en-US" altLang="en-US" sz="1600" dirty="0" err="1"/>
              <a:t>anArray</a:t>
            </a:r>
            <a:r>
              <a:rPr lang="en-US" altLang="en-US" sz="1600" dirty="0"/>
              <a:t>, T </a:t>
            </a:r>
            <a:r>
              <a:rPr lang="en-US" altLang="en-US" sz="1600" dirty="0" err="1"/>
              <a:t>elem</a:t>
            </a:r>
            <a:r>
              <a:rPr lang="en-US" altLang="en-US" sz="1600" dirty="0"/>
              <a:t>) {</a:t>
            </a:r>
          </a:p>
          <a:p>
            <a:pPr>
              <a:spcBef>
                <a:spcPct val="20000"/>
              </a:spcBef>
              <a:buClr>
                <a:schemeClr val="tx2"/>
              </a:buClr>
              <a:buSzPct val="75000"/>
              <a:buFont typeface="Monotype Sorts"/>
              <a:buNone/>
            </a:pPr>
            <a:r>
              <a:rPr lang="en-US" altLang="en-US" sz="1600" dirty="0"/>
              <a:t>    int count = 0;</a:t>
            </a:r>
          </a:p>
          <a:p>
            <a:pPr>
              <a:spcBef>
                <a:spcPct val="20000"/>
              </a:spcBef>
              <a:buClr>
                <a:schemeClr val="tx2"/>
              </a:buClr>
              <a:buSzPct val="75000"/>
              <a:buFont typeface="Monotype Sorts"/>
              <a:buNone/>
            </a:pPr>
            <a:r>
              <a:rPr lang="en-US" altLang="en-US" sz="1600" dirty="0"/>
              <a:t>    for (T e : </a:t>
            </a:r>
            <a:r>
              <a:rPr lang="en-US" altLang="en-US" sz="1600" dirty="0" err="1"/>
              <a:t>anArray</a:t>
            </a:r>
            <a:r>
              <a:rPr lang="en-US" altLang="en-US" sz="1600" dirty="0"/>
              <a:t>)</a:t>
            </a:r>
          </a:p>
          <a:p>
            <a:pPr>
              <a:spcBef>
                <a:spcPct val="20000"/>
              </a:spcBef>
              <a:buClr>
                <a:schemeClr val="tx2"/>
              </a:buClr>
              <a:buSzPct val="75000"/>
              <a:buFont typeface="Monotype Sorts"/>
              <a:buNone/>
            </a:pPr>
            <a:r>
              <a:rPr lang="en-US" altLang="en-US" sz="1600" dirty="0"/>
              <a:t>        if (</a:t>
            </a:r>
            <a:r>
              <a:rPr lang="en-US" altLang="en-US" sz="1600" dirty="0" err="1"/>
              <a:t>e.compareTo</a:t>
            </a:r>
            <a:r>
              <a:rPr lang="en-US" altLang="en-US" sz="1600" dirty="0"/>
              <a:t>(</a:t>
            </a:r>
            <a:r>
              <a:rPr lang="en-US" altLang="en-US" sz="1600" dirty="0" err="1"/>
              <a:t>elem</a:t>
            </a:r>
            <a:r>
              <a:rPr lang="en-US" altLang="en-US" sz="1600" dirty="0"/>
              <a:t>) &gt; 0)</a:t>
            </a:r>
          </a:p>
          <a:p>
            <a:pPr>
              <a:spcBef>
                <a:spcPct val="20000"/>
              </a:spcBef>
              <a:buClr>
                <a:schemeClr val="tx2"/>
              </a:buClr>
              <a:buSzPct val="75000"/>
              <a:buFont typeface="Monotype Sorts"/>
              <a:buNone/>
            </a:pPr>
            <a:r>
              <a:rPr lang="en-US" altLang="en-US" sz="1600" dirty="0"/>
              <a:t>            ++count;</a:t>
            </a:r>
          </a:p>
          <a:p>
            <a:pPr>
              <a:spcBef>
                <a:spcPct val="20000"/>
              </a:spcBef>
              <a:buClr>
                <a:schemeClr val="tx2"/>
              </a:buClr>
              <a:buSzPct val="75000"/>
              <a:buFont typeface="Monotype Sorts"/>
              <a:buNone/>
            </a:pPr>
            <a:r>
              <a:rPr lang="en-US" altLang="en-US" sz="1600" dirty="0"/>
              <a:t>    return count;</a:t>
            </a:r>
          </a:p>
          <a:p>
            <a:pPr>
              <a:spcBef>
                <a:spcPct val="20000"/>
              </a:spcBef>
              <a:buClr>
                <a:schemeClr val="tx2"/>
              </a:buClr>
              <a:buSzPct val="75000"/>
              <a:buFont typeface="Monotype Sorts"/>
              <a:buNone/>
            </a:pPr>
            <a:r>
              <a:rPr lang="en-US" altLang="en-US" sz="1600" dirty="0"/>
              <a:t>}</a:t>
            </a:r>
            <a:endParaRPr lang="en-US" altLang="en-US" sz="1600" dirty="0">
              <a:solidFill>
                <a:srgbClr val="00B050"/>
              </a:solidFill>
            </a:endParaRPr>
          </a:p>
          <a:p>
            <a:pPr>
              <a:spcBef>
                <a:spcPct val="20000"/>
              </a:spcBef>
              <a:buClr>
                <a:schemeClr val="tx2"/>
              </a:buClr>
              <a:buSzPct val="75000"/>
              <a:buFont typeface="Monotype Sorts"/>
              <a:buNone/>
            </a:pPr>
            <a:endParaRPr lang="en-US" altLang="en-US" sz="1600"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0">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0">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40">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40">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40">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40">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40">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miter lim="800000"/>
            <a:headEnd/>
            <a:tailEnd/>
          </a:ln>
        </p:spPr>
        <p:txBody>
          <a:bodyPr/>
          <a:lstStyle/>
          <a:p>
            <a:fld id="{7C1E8FE0-37A9-4C9A-9A69-637F450630CB}" type="slidenum">
              <a:rPr lang="en-US" altLang="en-US"/>
              <a:pPr/>
              <a:t>15</a:t>
            </a:fld>
            <a:endParaRPr lang="en-US" altLang="en-US"/>
          </a:p>
        </p:txBody>
      </p:sp>
      <p:sp>
        <p:nvSpPr>
          <p:cNvPr id="14339" name="Rectangle 2"/>
          <p:cNvSpPr>
            <a:spLocks noGrp="1" noChangeArrowheads="1"/>
          </p:cNvSpPr>
          <p:nvPr>
            <p:ph type="title"/>
          </p:nvPr>
        </p:nvSpPr>
        <p:spPr>
          <a:xfrm>
            <a:off x="685800" y="228600"/>
            <a:ext cx="7772400" cy="685800"/>
          </a:xfrm>
        </p:spPr>
        <p:txBody>
          <a:bodyPr/>
          <a:lstStyle/>
          <a:p>
            <a:r>
              <a:rPr lang="en-US" altLang="en-US" sz="4000" dirty="0"/>
              <a:t>Bounded Generic Type</a:t>
            </a:r>
          </a:p>
        </p:txBody>
      </p:sp>
      <p:sp>
        <p:nvSpPr>
          <p:cNvPr id="14340" name="Rectangle 4"/>
          <p:cNvSpPr>
            <a:spLocks noChangeArrowheads="1"/>
          </p:cNvSpPr>
          <p:nvPr/>
        </p:nvSpPr>
        <p:spPr bwMode="auto">
          <a:xfrm>
            <a:off x="228600" y="1143000"/>
            <a:ext cx="8686800" cy="41148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Monotype Sorts"/>
              <a:buNone/>
            </a:pPr>
            <a:r>
              <a:rPr lang="en-US" altLang="en-US" sz="2200" dirty="0">
                <a:solidFill>
                  <a:schemeClr val="tx2"/>
                </a:solidFill>
              </a:rPr>
              <a:t>public static void main(String[] </a:t>
            </a:r>
            <a:r>
              <a:rPr lang="en-US" altLang="en-US" sz="2200" dirty="0" err="1">
                <a:solidFill>
                  <a:schemeClr val="tx2"/>
                </a:solidFill>
              </a:rPr>
              <a:t>args</a:t>
            </a:r>
            <a:r>
              <a:rPr lang="en-US" altLang="en-US" sz="2200" dirty="0">
                <a:solidFill>
                  <a:schemeClr val="tx2"/>
                </a:solidFill>
              </a:rPr>
              <a:t> ) {</a:t>
            </a:r>
          </a:p>
          <a:p>
            <a:pPr>
              <a:spcBef>
                <a:spcPct val="20000"/>
              </a:spcBef>
              <a:buClr>
                <a:schemeClr val="tx2"/>
              </a:buClr>
              <a:buSzPct val="75000"/>
              <a:buFont typeface="Monotype Sorts"/>
              <a:buNone/>
            </a:pPr>
            <a:r>
              <a:rPr lang="en-US" altLang="en-US" sz="2200" dirty="0">
                <a:solidFill>
                  <a:schemeClr val="tx2"/>
                </a:solidFill>
              </a:rPr>
              <a:t>    Rectangle </a:t>
            </a:r>
            <a:r>
              <a:rPr lang="en-US" altLang="en-US" sz="2200" dirty="0" err="1">
                <a:solidFill>
                  <a:schemeClr val="tx2"/>
                </a:solidFill>
              </a:rPr>
              <a:t>rectangle</a:t>
            </a:r>
            <a:r>
              <a:rPr lang="en-US" altLang="en-US" sz="2200" dirty="0">
                <a:solidFill>
                  <a:schemeClr val="tx2"/>
                </a:solidFill>
              </a:rPr>
              <a:t> = new Rectangle(2, 2);</a:t>
            </a:r>
          </a:p>
          <a:p>
            <a:pPr>
              <a:spcBef>
                <a:spcPct val="20000"/>
              </a:spcBef>
              <a:buClr>
                <a:schemeClr val="tx2"/>
              </a:buClr>
              <a:buSzPct val="75000"/>
              <a:buFont typeface="Monotype Sorts"/>
              <a:buNone/>
            </a:pPr>
            <a:r>
              <a:rPr lang="en-US" altLang="en-US" sz="2200" dirty="0">
                <a:solidFill>
                  <a:schemeClr val="tx2"/>
                </a:solidFill>
              </a:rPr>
              <a:t>    Circle </a:t>
            </a:r>
            <a:r>
              <a:rPr lang="en-US" altLang="en-US" sz="2200" dirty="0" err="1">
                <a:solidFill>
                  <a:schemeClr val="tx2"/>
                </a:solidFill>
              </a:rPr>
              <a:t>circle</a:t>
            </a:r>
            <a:r>
              <a:rPr lang="en-US" altLang="en-US" sz="2200" dirty="0">
                <a:solidFill>
                  <a:schemeClr val="tx2"/>
                </a:solidFill>
              </a:rPr>
              <a:t> = new Circle (2);</a:t>
            </a:r>
          </a:p>
          <a:p>
            <a:pPr>
              <a:spcBef>
                <a:spcPct val="20000"/>
              </a:spcBef>
              <a:buClr>
                <a:schemeClr val="tx2"/>
              </a:buClr>
              <a:buSzPct val="75000"/>
              <a:buFont typeface="Monotype Sorts"/>
              <a:buNone/>
            </a:pPr>
            <a:r>
              <a:rPr lang="en-US" altLang="en-US" sz="2200" dirty="0">
                <a:solidFill>
                  <a:schemeClr val="tx2"/>
                </a:solidFill>
              </a:rPr>
              <a:t>    </a:t>
            </a:r>
            <a:r>
              <a:rPr lang="en-US" altLang="en-US" sz="2200" dirty="0" err="1">
                <a:solidFill>
                  <a:schemeClr val="tx2"/>
                </a:solidFill>
              </a:rPr>
              <a:t>System.out.println</a:t>
            </a:r>
            <a:r>
              <a:rPr lang="en-US" altLang="en-US" sz="2200" dirty="0">
                <a:solidFill>
                  <a:schemeClr val="tx2"/>
                </a:solidFill>
              </a:rPr>
              <a:t>("Same area? " + </a:t>
            </a:r>
            <a:r>
              <a:rPr lang="en-US" altLang="en-US" sz="2200" dirty="0" err="1">
                <a:solidFill>
                  <a:schemeClr val="tx2"/>
                </a:solidFill>
              </a:rPr>
              <a:t>equalArea</a:t>
            </a:r>
            <a:r>
              <a:rPr lang="en-US" altLang="en-US" sz="2200" dirty="0">
                <a:solidFill>
                  <a:schemeClr val="tx2"/>
                </a:solidFill>
              </a:rPr>
              <a:t>(rectangle, circle));</a:t>
            </a:r>
          </a:p>
          <a:p>
            <a:pPr>
              <a:spcBef>
                <a:spcPct val="20000"/>
              </a:spcBef>
              <a:buClr>
                <a:schemeClr val="tx2"/>
              </a:buClr>
              <a:buSzPct val="75000"/>
              <a:buFont typeface="Monotype Sorts"/>
              <a:buNone/>
            </a:pPr>
            <a:r>
              <a:rPr lang="en-US" altLang="en-US" sz="2200" dirty="0">
                <a:solidFill>
                  <a:schemeClr val="tx2"/>
                </a:solidFill>
              </a:rPr>
              <a:t>}</a:t>
            </a:r>
          </a:p>
          <a:p>
            <a:pPr>
              <a:spcBef>
                <a:spcPct val="20000"/>
              </a:spcBef>
              <a:buClr>
                <a:schemeClr val="tx2"/>
              </a:buClr>
              <a:buSzPct val="75000"/>
              <a:buFont typeface="Monotype Sorts"/>
              <a:buNone/>
            </a:pPr>
            <a:endParaRPr lang="en-US" altLang="en-US" sz="2200" dirty="0">
              <a:solidFill>
                <a:schemeClr val="tx2"/>
              </a:solidFill>
            </a:endParaRPr>
          </a:p>
          <a:p>
            <a:pPr>
              <a:spcBef>
                <a:spcPct val="20000"/>
              </a:spcBef>
              <a:buClr>
                <a:schemeClr val="tx2"/>
              </a:buClr>
              <a:buSzPct val="75000"/>
              <a:buFont typeface="Monotype Sorts"/>
              <a:buNone/>
            </a:pPr>
            <a:r>
              <a:rPr lang="en-US" altLang="en-US" sz="2200" dirty="0">
                <a:solidFill>
                  <a:schemeClr val="tx2"/>
                </a:solidFill>
              </a:rPr>
              <a:t>public static &lt;E extends GeometricObject&gt; </a:t>
            </a:r>
            <a:r>
              <a:rPr lang="en-US" altLang="en-US" sz="2200" dirty="0" err="1">
                <a:solidFill>
                  <a:schemeClr val="tx2"/>
                </a:solidFill>
              </a:rPr>
              <a:t>boolean</a:t>
            </a:r>
            <a:r>
              <a:rPr lang="en-US" altLang="en-US" sz="2200" dirty="0">
                <a:solidFill>
                  <a:schemeClr val="tx2"/>
                </a:solidFill>
              </a:rPr>
              <a:t>     </a:t>
            </a:r>
          </a:p>
          <a:p>
            <a:pPr>
              <a:spcBef>
                <a:spcPct val="20000"/>
              </a:spcBef>
              <a:buClr>
                <a:schemeClr val="tx2"/>
              </a:buClr>
              <a:buSzPct val="75000"/>
              <a:buFont typeface="Monotype Sorts"/>
              <a:buNone/>
            </a:pPr>
            <a:r>
              <a:rPr lang="en-US" altLang="en-US" sz="2200" dirty="0">
                <a:solidFill>
                  <a:schemeClr val="tx2"/>
                </a:solidFill>
              </a:rPr>
              <a:t>       </a:t>
            </a:r>
            <a:r>
              <a:rPr lang="en-US" altLang="en-US" sz="2200" dirty="0" err="1">
                <a:solidFill>
                  <a:schemeClr val="tx2"/>
                </a:solidFill>
              </a:rPr>
              <a:t>equalArea</a:t>
            </a:r>
            <a:r>
              <a:rPr lang="en-US" altLang="en-US" sz="2200" dirty="0">
                <a:solidFill>
                  <a:schemeClr val="tx2"/>
                </a:solidFill>
              </a:rPr>
              <a:t>(E object1, E object2) {</a:t>
            </a:r>
          </a:p>
          <a:p>
            <a:pPr>
              <a:spcBef>
                <a:spcPct val="20000"/>
              </a:spcBef>
              <a:buClr>
                <a:schemeClr val="tx2"/>
              </a:buClr>
              <a:buSzPct val="75000"/>
              <a:buFont typeface="Monotype Sorts"/>
              <a:buNone/>
            </a:pPr>
            <a:r>
              <a:rPr lang="en-US" altLang="en-US" sz="2200" dirty="0">
                <a:solidFill>
                  <a:schemeClr val="tx2"/>
                </a:solidFill>
              </a:rPr>
              <a:t>    return object1.getArea() == object2.getArea();</a:t>
            </a:r>
          </a:p>
          <a:p>
            <a:pPr>
              <a:spcBef>
                <a:spcPct val="20000"/>
              </a:spcBef>
              <a:buClr>
                <a:schemeClr val="tx2"/>
              </a:buClr>
              <a:buSzPct val="75000"/>
              <a:buFont typeface="Monotype Sorts"/>
              <a:buNone/>
            </a:pPr>
            <a:r>
              <a:rPr lang="en-US" altLang="en-US" sz="2200" dirty="0">
                <a:solidFill>
                  <a:schemeClr val="tx2"/>
                </a:solidFill>
              </a:rPr>
              <a:t>}</a:t>
            </a:r>
          </a:p>
          <a:p>
            <a:pPr>
              <a:spcBef>
                <a:spcPct val="20000"/>
              </a:spcBef>
              <a:buClr>
                <a:schemeClr val="tx2"/>
              </a:buClr>
              <a:buSzPct val="75000"/>
              <a:buFont typeface="Monotype Sorts"/>
              <a:buNone/>
            </a:pPr>
            <a:r>
              <a:rPr lang="en-US" altLang="en-US" sz="2200" dirty="0">
                <a:solidFill>
                  <a:srgbClr val="00B050"/>
                </a:solidFill>
              </a:rPr>
              <a:t>Accepts GeometricObject or its subclasses</a:t>
            </a:r>
          </a:p>
          <a:p>
            <a:pPr>
              <a:spcBef>
                <a:spcPct val="20000"/>
              </a:spcBef>
              <a:buClr>
                <a:schemeClr val="tx2"/>
              </a:buClr>
              <a:buSzPct val="75000"/>
              <a:buFont typeface="Monotype Sorts"/>
              <a:buNone/>
            </a:pPr>
            <a:r>
              <a:rPr lang="en-US" altLang="en-US" sz="2200" b="1" dirty="0" err="1">
                <a:solidFill>
                  <a:schemeClr val="tx2"/>
                </a:solidFill>
              </a:rPr>
              <a:t>Eg.</a:t>
            </a:r>
            <a:r>
              <a:rPr lang="en-US" altLang="en-US" sz="2200" b="1" dirty="0">
                <a:solidFill>
                  <a:schemeClr val="tx2"/>
                </a:solidFill>
              </a:rPr>
              <a:t> Number class or its subclasses</a:t>
            </a:r>
          </a:p>
          <a:p>
            <a:pPr>
              <a:spcBef>
                <a:spcPct val="20000"/>
              </a:spcBef>
              <a:buClr>
                <a:schemeClr val="tx2"/>
              </a:buClr>
              <a:buSzPct val="75000"/>
              <a:buFont typeface="Monotype Sorts"/>
              <a:buNone/>
            </a:pPr>
            <a:endParaRPr lang="en-US" altLang="en-US" sz="2200" b="1" dirty="0">
              <a:solidFill>
                <a:schemeClr val="tx2"/>
              </a:solidFill>
            </a:endParaRPr>
          </a:p>
        </p:txBody>
      </p:sp>
    </p:spTree>
    <p:extLst>
      <p:ext uri="{BB962C8B-B14F-4D97-AF65-F5344CB8AC3E}">
        <p14:creationId xmlns:p14="http://schemas.microsoft.com/office/powerpoint/2010/main" val="108585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E989-07CF-43C8-B0FD-99F8643CFB22}"/>
              </a:ext>
            </a:extLst>
          </p:cNvPr>
          <p:cNvSpPr>
            <a:spLocks noGrp="1"/>
          </p:cNvSpPr>
          <p:nvPr>
            <p:ph type="title"/>
          </p:nvPr>
        </p:nvSpPr>
        <p:spPr>
          <a:xfrm>
            <a:off x="685800" y="285750"/>
            <a:ext cx="7772400" cy="1143000"/>
          </a:xfrm>
        </p:spPr>
        <p:txBody>
          <a:bodyPr/>
          <a:lstStyle/>
          <a:p>
            <a:r>
              <a:rPr lang="en-US"/>
              <a:t>Autoboxing and Diamond Operator</a:t>
            </a:r>
            <a:endParaRPr lang="en-US" dirty="0"/>
          </a:p>
        </p:txBody>
      </p:sp>
      <p:sp>
        <p:nvSpPr>
          <p:cNvPr id="4" name="Slide Number Placeholder 3">
            <a:extLst>
              <a:ext uri="{FF2B5EF4-FFF2-40B4-BE49-F238E27FC236}">
                <a16:creationId xmlns:a16="http://schemas.microsoft.com/office/drawing/2014/main" id="{86FD50A7-1197-43DC-8E6D-3BB31A848078}"/>
              </a:ext>
            </a:extLst>
          </p:cNvPr>
          <p:cNvSpPr>
            <a:spLocks noGrp="1"/>
          </p:cNvSpPr>
          <p:nvPr>
            <p:ph type="sldNum" sz="quarter" idx="11"/>
          </p:nvPr>
        </p:nvSpPr>
        <p:spPr>
          <a:xfrm>
            <a:off x="6553200" y="6399213"/>
            <a:ext cx="1905000" cy="457200"/>
          </a:xfrm>
        </p:spPr>
        <p:txBody>
          <a:bodyPr/>
          <a:lstStyle/>
          <a:p>
            <a:fld id="{6726EBBD-3D01-4055-B2F0-CA1F3545B486}" type="slidenum">
              <a:rPr lang="en-US" smtClean="0"/>
              <a:pPr/>
              <a:t>16</a:t>
            </a:fld>
            <a:endParaRPr lang="en-US"/>
          </a:p>
        </p:txBody>
      </p:sp>
      <p:pic>
        <p:nvPicPr>
          <p:cNvPr id="5" name="Picture 4">
            <a:extLst>
              <a:ext uri="{FF2B5EF4-FFF2-40B4-BE49-F238E27FC236}">
                <a16:creationId xmlns:a16="http://schemas.microsoft.com/office/drawing/2014/main" id="{9E395CDA-41B1-4430-9BF0-9559F638ACAF}"/>
              </a:ext>
            </a:extLst>
          </p:cNvPr>
          <p:cNvPicPr>
            <a:picLocks noChangeAspect="1"/>
          </p:cNvPicPr>
          <p:nvPr/>
        </p:nvPicPr>
        <p:blipFill>
          <a:blip r:embed="rId3"/>
          <a:stretch>
            <a:fillRect/>
          </a:stretch>
        </p:blipFill>
        <p:spPr>
          <a:xfrm>
            <a:off x="-25651" y="2122262"/>
            <a:ext cx="9144000" cy="4583338"/>
          </a:xfrm>
          <a:prstGeom prst="rect">
            <a:avLst/>
          </a:prstGeom>
        </p:spPr>
      </p:pic>
    </p:spTree>
    <p:extLst>
      <p:ext uri="{BB962C8B-B14F-4D97-AF65-F5344CB8AC3E}">
        <p14:creationId xmlns:p14="http://schemas.microsoft.com/office/powerpoint/2010/main" val="309541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xfrm>
            <a:off x="6553200" y="6399213"/>
            <a:ext cx="1905000" cy="457200"/>
          </a:xfrm>
          <a:noFill/>
          <a:ln>
            <a:miter lim="800000"/>
            <a:headEnd/>
            <a:tailEnd/>
          </a:ln>
        </p:spPr>
        <p:txBody>
          <a:bodyPr/>
          <a:lstStyle/>
          <a:p>
            <a:fld id="{2A497E23-3C96-40EA-ABCD-56D88CC88419}" type="slidenum">
              <a:rPr lang="en-US" altLang="en-US" smtClean="0"/>
              <a:pPr/>
              <a:t>17</a:t>
            </a:fld>
            <a:endParaRPr lang="en-US" altLang="en-US"/>
          </a:p>
        </p:txBody>
      </p:sp>
      <p:sp>
        <p:nvSpPr>
          <p:cNvPr id="11267" name="Rectangle 2"/>
          <p:cNvSpPr>
            <a:spLocks noGrp="1" noChangeArrowheads="1"/>
          </p:cNvSpPr>
          <p:nvPr>
            <p:ph type="title"/>
          </p:nvPr>
        </p:nvSpPr>
        <p:spPr>
          <a:xfrm>
            <a:off x="685800" y="304800"/>
            <a:ext cx="7772400" cy="838200"/>
          </a:xfrm>
        </p:spPr>
        <p:txBody>
          <a:bodyPr/>
          <a:lstStyle/>
          <a:p>
            <a:r>
              <a:rPr lang="en-US" altLang="en-US" dirty="0"/>
              <a:t>Autoboxing</a:t>
            </a:r>
            <a:br>
              <a:rPr lang="en-US" altLang="en-US" dirty="0"/>
            </a:br>
            <a:r>
              <a:rPr lang="en-US" altLang="en-US" dirty="0"/>
              <a:t>No Casting Needed</a:t>
            </a:r>
          </a:p>
        </p:txBody>
      </p:sp>
      <p:sp>
        <p:nvSpPr>
          <p:cNvPr id="11268" name="Rectangle 3"/>
          <p:cNvSpPr>
            <a:spLocks noGrp="1" noChangeArrowheads="1"/>
          </p:cNvSpPr>
          <p:nvPr>
            <p:ph type="body" idx="1"/>
          </p:nvPr>
        </p:nvSpPr>
        <p:spPr>
          <a:xfrm>
            <a:off x="1219200" y="4325045"/>
            <a:ext cx="7530974" cy="2438400"/>
          </a:xfrm>
          <a:solidFill>
            <a:schemeClr val="bg1"/>
          </a:solidFill>
        </p:spPr>
        <p:txBody>
          <a:bodyPr/>
          <a:lstStyle/>
          <a:p>
            <a:pPr>
              <a:lnSpc>
                <a:spcPct val="90000"/>
              </a:lnSpc>
              <a:buFont typeface="Monotype Sorts"/>
              <a:buNone/>
            </a:pPr>
            <a:r>
              <a:rPr lang="en-US" altLang="en-US" sz="2000" dirty="0" err="1">
                <a:solidFill>
                  <a:schemeClr val="tx2"/>
                </a:solidFill>
              </a:rPr>
              <a:t>ArrayList</a:t>
            </a:r>
            <a:r>
              <a:rPr lang="en-US" altLang="en-US" sz="2000" dirty="0">
                <a:solidFill>
                  <a:schemeClr val="tx2"/>
                </a:solidFill>
              </a:rPr>
              <a:t>&lt;Double&gt; list = new </a:t>
            </a:r>
            <a:r>
              <a:rPr lang="en-US" altLang="en-US" sz="2000" dirty="0" err="1">
                <a:solidFill>
                  <a:schemeClr val="tx2"/>
                </a:solidFill>
              </a:rPr>
              <a:t>ArrayList</a:t>
            </a:r>
            <a:r>
              <a:rPr lang="en-US" altLang="en-US" sz="2000" dirty="0">
                <a:solidFill>
                  <a:schemeClr val="tx2"/>
                </a:solidFill>
              </a:rPr>
              <a:t>&lt;&gt;();</a:t>
            </a:r>
          </a:p>
          <a:p>
            <a:pPr>
              <a:lnSpc>
                <a:spcPct val="90000"/>
              </a:lnSpc>
              <a:buFont typeface="Monotype Sorts"/>
              <a:buNone/>
            </a:pPr>
            <a:r>
              <a:rPr lang="en-US" altLang="en-US" sz="2000" dirty="0" err="1">
                <a:solidFill>
                  <a:schemeClr val="tx2"/>
                </a:solidFill>
              </a:rPr>
              <a:t>list.add</a:t>
            </a:r>
            <a:r>
              <a:rPr lang="en-US" altLang="en-US" sz="2000" dirty="0">
                <a:solidFill>
                  <a:schemeClr val="tx2"/>
                </a:solidFill>
              </a:rPr>
              <a:t>(5.5); // double auto-box to new Double(5.5)</a:t>
            </a:r>
          </a:p>
          <a:p>
            <a:pPr>
              <a:lnSpc>
                <a:spcPct val="90000"/>
              </a:lnSpc>
              <a:buFont typeface="Monotype Sorts"/>
              <a:buNone/>
            </a:pPr>
            <a:r>
              <a:rPr lang="en-US" altLang="en-US" sz="2000" dirty="0" err="1">
                <a:solidFill>
                  <a:schemeClr val="tx2"/>
                </a:solidFill>
              </a:rPr>
              <a:t>list.add</a:t>
            </a:r>
            <a:r>
              <a:rPr lang="en-US" altLang="en-US" sz="2000" dirty="0">
                <a:solidFill>
                  <a:schemeClr val="tx2"/>
                </a:solidFill>
              </a:rPr>
              <a:t>(3.0); // 3.0 is automatically converted to new Double(3.0)</a:t>
            </a:r>
          </a:p>
          <a:p>
            <a:pPr>
              <a:lnSpc>
                <a:spcPct val="90000"/>
              </a:lnSpc>
              <a:buFont typeface="Monotype Sorts"/>
              <a:buNone/>
            </a:pPr>
            <a:endParaRPr lang="en-US" altLang="en-US" sz="2000" dirty="0">
              <a:solidFill>
                <a:schemeClr val="tx2"/>
              </a:solidFill>
            </a:endParaRPr>
          </a:p>
          <a:p>
            <a:pPr>
              <a:lnSpc>
                <a:spcPct val="90000"/>
              </a:lnSpc>
              <a:buFont typeface="Monotype Sorts"/>
              <a:buNone/>
            </a:pPr>
            <a:r>
              <a:rPr lang="en-US" altLang="en-US" sz="2000" dirty="0">
                <a:solidFill>
                  <a:schemeClr val="tx2"/>
                </a:solidFill>
              </a:rPr>
              <a:t>Double </a:t>
            </a:r>
            <a:r>
              <a:rPr lang="en-US" altLang="en-US" sz="2000" dirty="0" err="1">
                <a:solidFill>
                  <a:schemeClr val="tx2"/>
                </a:solidFill>
              </a:rPr>
              <a:t>doubleObject</a:t>
            </a:r>
            <a:r>
              <a:rPr lang="en-US" altLang="en-US" sz="2000" dirty="0">
                <a:solidFill>
                  <a:schemeClr val="tx2"/>
                </a:solidFill>
              </a:rPr>
              <a:t> = </a:t>
            </a:r>
            <a:r>
              <a:rPr lang="en-US" altLang="en-US" sz="2000" dirty="0" err="1">
                <a:solidFill>
                  <a:schemeClr val="tx2"/>
                </a:solidFill>
              </a:rPr>
              <a:t>list.get</a:t>
            </a:r>
            <a:r>
              <a:rPr lang="en-US" altLang="en-US" sz="2000" dirty="0">
                <a:solidFill>
                  <a:schemeClr val="tx2"/>
                </a:solidFill>
              </a:rPr>
              <a:t>(0); // No casting is needed</a:t>
            </a:r>
          </a:p>
          <a:p>
            <a:pPr>
              <a:lnSpc>
                <a:spcPct val="90000"/>
              </a:lnSpc>
              <a:buFont typeface="Monotype Sorts"/>
              <a:buNone/>
            </a:pPr>
            <a:r>
              <a:rPr lang="en-US" altLang="en-US" sz="2000" dirty="0">
                <a:solidFill>
                  <a:schemeClr val="tx2"/>
                </a:solidFill>
              </a:rPr>
              <a:t>double d = </a:t>
            </a:r>
            <a:r>
              <a:rPr lang="en-US" altLang="en-US" sz="2000" dirty="0" err="1">
                <a:solidFill>
                  <a:schemeClr val="tx2"/>
                </a:solidFill>
              </a:rPr>
              <a:t>list.get</a:t>
            </a:r>
            <a:r>
              <a:rPr lang="en-US" altLang="en-US" sz="2000" dirty="0">
                <a:solidFill>
                  <a:schemeClr val="tx2"/>
                </a:solidFill>
              </a:rPr>
              <a:t>(1); // Auto-unboxed to double</a:t>
            </a:r>
          </a:p>
        </p:txBody>
      </p:sp>
      <p:pic>
        <p:nvPicPr>
          <p:cNvPr id="2" name="Picture 1">
            <a:extLst>
              <a:ext uri="{FF2B5EF4-FFF2-40B4-BE49-F238E27FC236}">
                <a16:creationId xmlns:a16="http://schemas.microsoft.com/office/drawing/2014/main" id="{F9533510-3588-4353-81C2-9756E3E96546}"/>
              </a:ext>
            </a:extLst>
          </p:cNvPr>
          <p:cNvPicPr>
            <a:picLocks noChangeAspect="1"/>
          </p:cNvPicPr>
          <p:nvPr/>
        </p:nvPicPr>
        <p:blipFill>
          <a:blip r:embed="rId3"/>
          <a:stretch>
            <a:fillRect/>
          </a:stretch>
        </p:blipFill>
        <p:spPr>
          <a:xfrm>
            <a:off x="152400" y="1709293"/>
            <a:ext cx="5484700" cy="2584655"/>
          </a:xfrm>
          <a:prstGeom prst="rect">
            <a:avLst/>
          </a:prstGeom>
          <a:solidFill>
            <a:schemeClr val="bg1"/>
          </a:solidFill>
        </p:spPr>
      </p:pic>
      <p:sp>
        <p:nvSpPr>
          <p:cNvPr id="3" name="Rectangle 2">
            <a:extLst>
              <a:ext uri="{FF2B5EF4-FFF2-40B4-BE49-F238E27FC236}">
                <a16:creationId xmlns:a16="http://schemas.microsoft.com/office/drawing/2014/main" id="{2D94D425-47B2-4904-9C84-2EBE2B44A19B}"/>
              </a:ext>
            </a:extLst>
          </p:cNvPr>
          <p:cNvSpPr/>
          <p:nvPr/>
        </p:nvSpPr>
        <p:spPr bwMode="auto">
          <a:xfrm>
            <a:off x="876300" y="3124200"/>
            <a:ext cx="3543300" cy="152400"/>
          </a:xfrm>
          <a:prstGeom prst="rect">
            <a:avLst/>
          </a:prstGeom>
          <a:no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4" name="Rectangle 3">
            <a:extLst>
              <a:ext uri="{FF2B5EF4-FFF2-40B4-BE49-F238E27FC236}">
                <a16:creationId xmlns:a16="http://schemas.microsoft.com/office/drawing/2014/main" id="{8410F6F7-A885-407B-AA52-A171281CF420}"/>
              </a:ext>
            </a:extLst>
          </p:cNvPr>
          <p:cNvSpPr/>
          <p:nvPr/>
        </p:nvSpPr>
        <p:spPr>
          <a:xfrm>
            <a:off x="5105400" y="2776093"/>
            <a:ext cx="4038600" cy="1077218"/>
          </a:xfrm>
          <a:prstGeom prst="rect">
            <a:avLst/>
          </a:prstGeom>
        </p:spPr>
        <p:txBody>
          <a:bodyPr wrap="square">
            <a:spAutoFit/>
          </a:bodyPr>
          <a:lstStyle/>
          <a:p>
            <a:r>
              <a:rPr lang="en-US" sz="1600" b="1" dirty="0">
                <a:latin typeface="+mj-lt"/>
              </a:rPr>
              <a:t>And if an Integer is passed in a place where an int is required, the compiler will insert a call to the </a:t>
            </a:r>
            <a:r>
              <a:rPr lang="en-US" sz="1600" b="1" i="1" dirty="0">
                <a:latin typeface="+mj-lt"/>
              </a:rPr>
              <a:t>intValue </a:t>
            </a:r>
            <a:r>
              <a:rPr lang="en-US" sz="1600" b="1" dirty="0">
                <a:latin typeface="+mj-lt"/>
              </a:rPr>
              <a:t>method behind the scenes.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8">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6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705C-3196-4534-9C70-7554AE78CBE0}"/>
              </a:ext>
            </a:extLst>
          </p:cNvPr>
          <p:cNvSpPr>
            <a:spLocks noGrp="1"/>
          </p:cNvSpPr>
          <p:nvPr>
            <p:ph type="title"/>
          </p:nvPr>
        </p:nvSpPr>
        <p:spPr/>
        <p:txBody>
          <a:bodyPr/>
          <a:lstStyle/>
          <a:p>
            <a:r>
              <a:rPr lang="en-US" dirty="0"/>
              <a:t>The Diamond Operator</a:t>
            </a:r>
          </a:p>
        </p:txBody>
      </p:sp>
      <p:sp>
        <p:nvSpPr>
          <p:cNvPr id="3" name="Content Placeholder 2">
            <a:extLst>
              <a:ext uri="{FF2B5EF4-FFF2-40B4-BE49-F238E27FC236}">
                <a16:creationId xmlns:a16="http://schemas.microsoft.com/office/drawing/2014/main" id="{E02AF60E-E101-4855-8A5C-B646006B8B35}"/>
              </a:ext>
            </a:extLst>
          </p:cNvPr>
          <p:cNvSpPr>
            <a:spLocks noGrp="1"/>
          </p:cNvSpPr>
          <p:nvPr>
            <p:ph idx="1"/>
          </p:nvPr>
        </p:nvSpPr>
        <p:spPr>
          <a:xfrm>
            <a:off x="685800" y="1657350"/>
            <a:ext cx="8153400" cy="4114800"/>
          </a:xfrm>
        </p:spPr>
        <p:txBody>
          <a:bodyPr/>
          <a:lstStyle/>
          <a:p>
            <a:pPr eaLnBrk="1" hangingPunct="1">
              <a:buFont typeface="Arial" panose="020B0604020202020204" pitchFamily="34" charset="0"/>
              <a:buChar char="•"/>
              <a:defRPr/>
            </a:pPr>
            <a:r>
              <a:rPr lang="en-US" dirty="0"/>
              <a:t>In Java 7, the declaration: </a:t>
            </a:r>
          </a:p>
          <a:p>
            <a:pPr marL="0" indent="0">
              <a:buNone/>
              <a:defRPr/>
            </a:pPr>
            <a:r>
              <a:rPr lang="en-US" dirty="0"/>
              <a:t>        </a:t>
            </a:r>
            <a:r>
              <a:rPr lang="en-US" sz="2400" dirty="0" err="1"/>
              <a:t>GenericMemoryCell</a:t>
            </a:r>
            <a:r>
              <a:rPr lang="en-US" sz="2400" dirty="0"/>
              <a:t>&lt;String&gt; m = </a:t>
            </a:r>
          </a:p>
          <a:p>
            <a:pPr marL="0" indent="0">
              <a:buNone/>
              <a:defRPr/>
            </a:pPr>
            <a:r>
              <a:rPr lang="en-US" sz="2400" dirty="0"/>
              <a:t>                     new </a:t>
            </a:r>
            <a:r>
              <a:rPr lang="en-US" sz="2400" dirty="0" err="1"/>
              <a:t>GenericMemoryCell</a:t>
            </a:r>
            <a:r>
              <a:rPr lang="en-US" sz="2400" dirty="0"/>
              <a:t>&lt;String&gt; ( );</a:t>
            </a:r>
          </a:p>
          <a:p>
            <a:pPr eaLnBrk="1" hangingPunct="1">
              <a:buFont typeface="Arial" panose="020B0604020202020204" pitchFamily="34" charset="0"/>
              <a:buChar char="•"/>
              <a:defRPr/>
            </a:pPr>
            <a:r>
              <a:rPr lang="en-US" dirty="0"/>
              <a:t>can be written as:</a:t>
            </a:r>
          </a:p>
          <a:p>
            <a:pPr marL="0" indent="0">
              <a:buNone/>
              <a:defRPr/>
            </a:pPr>
            <a:r>
              <a:rPr lang="en-US" dirty="0"/>
              <a:t>        </a:t>
            </a:r>
            <a:r>
              <a:rPr lang="en-US" sz="2400" dirty="0" err="1"/>
              <a:t>GenericMemoryCell</a:t>
            </a:r>
            <a:r>
              <a:rPr lang="en-US" sz="2400" dirty="0"/>
              <a:t>&lt;String&gt; m = </a:t>
            </a:r>
          </a:p>
          <a:p>
            <a:pPr marL="0" indent="0">
              <a:buNone/>
              <a:defRPr/>
            </a:pPr>
            <a:r>
              <a:rPr lang="en-US" sz="2400" dirty="0"/>
              <a:t>                     new </a:t>
            </a:r>
            <a:r>
              <a:rPr lang="en-US" sz="2400" dirty="0" err="1"/>
              <a:t>GenericMemoryCell</a:t>
            </a:r>
            <a:r>
              <a:rPr lang="en-US" sz="2400" b="1" dirty="0"/>
              <a:t>&lt; &gt; </a:t>
            </a:r>
            <a:r>
              <a:rPr lang="en-US" sz="2400" dirty="0"/>
              <a:t>( ); </a:t>
            </a:r>
            <a:r>
              <a:rPr lang="en-US" sz="2400" b="1" dirty="0"/>
              <a:t>// type inference</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7A5CF53-35F2-42F8-988D-B2892AB9B509}"/>
              </a:ext>
            </a:extLst>
          </p:cNvPr>
          <p:cNvSpPr>
            <a:spLocks noGrp="1"/>
          </p:cNvSpPr>
          <p:nvPr>
            <p:ph type="sldNum" sz="quarter" idx="11"/>
          </p:nvPr>
        </p:nvSpPr>
        <p:spPr/>
        <p:txBody>
          <a:bodyPr/>
          <a:lstStyle/>
          <a:p>
            <a:fld id="{6726EBBD-3D01-4055-B2F0-CA1F3545B486}" type="slidenum">
              <a:rPr lang="en-US" smtClean="0"/>
              <a:pPr/>
              <a:t>18</a:t>
            </a:fld>
            <a:endParaRPr lang="en-US"/>
          </a:p>
        </p:txBody>
      </p:sp>
    </p:spTree>
    <p:extLst>
      <p:ext uri="{BB962C8B-B14F-4D97-AF65-F5344CB8AC3E}">
        <p14:creationId xmlns:p14="http://schemas.microsoft.com/office/powerpoint/2010/main" val="76112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18885E7-7957-4673-A97B-F8E7A2A35DA8}"/>
              </a:ext>
            </a:extLst>
          </p:cNvPr>
          <p:cNvSpPr>
            <a:spLocks noGrp="1" noChangeArrowheads="1"/>
          </p:cNvSpPr>
          <p:nvPr>
            <p:ph type="title"/>
          </p:nvPr>
        </p:nvSpPr>
        <p:spPr/>
        <p:txBody>
          <a:bodyPr/>
          <a:lstStyle/>
          <a:p>
            <a:pPr eaLnBrk="1" hangingPunct="1"/>
            <a:r>
              <a:rPr lang="en-US" altLang="en-US" dirty="0"/>
              <a:t>Compatibility of Array Types</a:t>
            </a:r>
          </a:p>
        </p:txBody>
      </p:sp>
      <p:sp>
        <p:nvSpPr>
          <p:cNvPr id="35843" name="Content Placeholder 2">
            <a:extLst>
              <a:ext uri="{FF2B5EF4-FFF2-40B4-BE49-F238E27FC236}">
                <a16:creationId xmlns:a16="http://schemas.microsoft.com/office/drawing/2014/main" id="{D2B47E13-9673-48E8-83BC-D7CC7E4028D3}"/>
              </a:ext>
            </a:extLst>
          </p:cNvPr>
          <p:cNvSpPr>
            <a:spLocks noGrp="1" noChangeArrowheads="1"/>
          </p:cNvSpPr>
          <p:nvPr>
            <p:ph idx="1"/>
          </p:nvPr>
        </p:nvSpPr>
        <p:spPr>
          <a:xfrm>
            <a:off x="762000" y="1228659"/>
            <a:ext cx="8001000" cy="5486400"/>
          </a:xfrm>
          <a:solidFill>
            <a:schemeClr val="bg1"/>
          </a:solidFill>
        </p:spPr>
        <p:txBody>
          <a:bodyPr/>
          <a:lstStyle/>
          <a:p>
            <a:pPr eaLnBrk="1" hangingPunct="1">
              <a:buFont typeface="Arial" panose="020B0604020202020204" pitchFamily="34" charset="0"/>
              <a:buChar char="•"/>
            </a:pPr>
            <a:r>
              <a:rPr lang="en-US" altLang="en-US" sz="2800" dirty="0"/>
              <a:t>If a Person class has a subclass of Employee, then it is possible to write:</a:t>
            </a:r>
          </a:p>
          <a:p>
            <a:pPr marL="0" indent="0">
              <a:buNone/>
            </a:pPr>
            <a:r>
              <a:rPr lang="en-US" altLang="en-US" sz="2800" b="1" dirty="0"/>
              <a:t>	Person x = new Employee();</a:t>
            </a:r>
          </a:p>
          <a:p>
            <a:pPr eaLnBrk="1" hangingPunct="1">
              <a:buFont typeface="Arial" panose="020B0604020202020204" pitchFamily="34" charset="0"/>
              <a:buChar char="•"/>
            </a:pPr>
            <a:r>
              <a:rPr lang="en-US" altLang="en-US" sz="2800" dirty="0"/>
              <a:t>In terms of array, we can write as follows:</a:t>
            </a:r>
          </a:p>
          <a:p>
            <a:pPr marL="0" indent="0">
              <a:buNone/>
            </a:pPr>
            <a:r>
              <a:rPr lang="en-US" altLang="en-US" sz="2800" dirty="0"/>
              <a:t>	</a:t>
            </a:r>
            <a:r>
              <a:rPr lang="en-US" altLang="en-US" sz="2800" b="1" dirty="0"/>
              <a:t>Person x[] = new Employee[5];</a:t>
            </a:r>
          </a:p>
          <a:p>
            <a:pPr eaLnBrk="1" hangingPunct="1">
              <a:buFont typeface="Arial" panose="020B0604020202020204" pitchFamily="34" charset="0"/>
              <a:buChar char="•"/>
            </a:pPr>
            <a:r>
              <a:rPr lang="en-US" altLang="en-US" sz="2800" dirty="0"/>
              <a:t>Arrays in Java are “covariant” or type-</a:t>
            </a:r>
            <a:r>
              <a:rPr lang="en-US" altLang="en-US" sz="2800" dirty="0" err="1"/>
              <a:t>compatiable</a:t>
            </a:r>
            <a:r>
              <a:rPr lang="en-US" altLang="en-US" sz="2800" dirty="0"/>
              <a:t>, so the above assignment works.</a:t>
            </a:r>
          </a:p>
          <a:p>
            <a:pPr eaLnBrk="1" hangingPunct="1">
              <a:buFont typeface="Arial" panose="020B0604020202020204" pitchFamily="34" charset="0"/>
              <a:buChar char="•"/>
            </a:pPr>
            <a:r>
              <a:rPr lang="en-US" altLang="en-US" sz="2800" dirty="0"/>
              <a:t>Each array keeps track of the type of object is allowed, otherwise ArrayStoreException will occur</a:t>
            </a:r>
          </a:p>
          <a:p>
            <a:pPr eaLnBrk="1" hangingPunct="1">
              <a:buFontTx/>
              <a:buNone/>
            </a:pPr>
            <a:endParaRPr lang="en-US" altLang="en-US" sz="2800" dirty="0"/>
          </a:p>
        </p:txBody>
      </p:sp>
      <p:sp>
        <p:nvSpPr>
          <p:cNvPr id="35844" name="Slide Number Placeholder 3">
            <a:extLst>
              <a:ext uri="{FF2B5EF4-FFF2-40B4-BE49-F238E27FC236}">
                <a16:creationId xmlns:a16="http://schemas.microsoft.com/office/drawing/2014/main" id="{303D79CE-1CAB-4EA6-AC28-F5DA6C95BD57}"/>
              </a:ext>
            </a:extLst>
          </p:cNvPr>
          <p:cNvSpPr>
            <a:spLocks noGrp="1"/>
          </p:cNvSpPr>
          <p:nvPr>
            <p:ph type="sldNum" sz="quarter" idx="12"/>
          </p:nvPr>
        </p:nvSpPr>
        <p:spPr>
          <a:xfrm>
            <a:off x="7162800" y="6248400"/>
            <a:ext cx="1295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313515A-1EE3-47C5-923A-5FE2C702F08E}" type="slidenum">
              <a:rPr lang="en-US" altLang="en-US" sz="1400"/>
              <a:pPr>
                <a:spcBef>
                  <a:spcPct val="0"/>
                </a:spcBef>
                <a:buFontTx/>
                <a:buNone/>
              </a:pPr>
              <a:t>19</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E381-066A-4E93-A7CA-75A782C5A631}"/>
              </a:ext>
            </a:extLst>
          </p:cNvPr>
          <p:cNvSpPr>
            <a:spLocks noGrp="1"/>
          </p:cNvSpPr>
          <p:nvPr>
            <p:ph type="title"/>
          </p:nvPr>
        </p:nvSpPr>
        <p:spPr>
          <a:xfrm>
            <a:off x="0" y="285751"/>
            <a:ext cx="9067800" cy="6496051"/>
          </a:xfrm>
          <a:solidFill>
            <a:schemeClr val="bg1"/>
          </a:solidFill>
        </p:spPr>
        <p:txBody>
          <a:bodyPr/>
          <a:lstStyle/>
          <a:p>
            <a:endParaRPr lang="en-US" dirty="0"/>
          </a:p>
        </p:txBody>
      </p:sp>
      <p:sp>
        <p:nvSpPr>
          <p:cNvPr id="4" name="Slide Number Placeholder 3">
            <a:extLst>
              <a:ext uri="{FF2B5EF4-FFF2-40B4-BE49-F238E27FC236}">
                <a16:creationId xmlns:a16="http://schemas.microsoft.com/office/drawing/2014/main" id="{DD6190E6-7C6F-4993-9D91-B551A1CAF92B}"/>
              </a:ext>
            </a:extLst>
          </p:cNvPr>
          <p:cNvSpPr>
            <a:spLocks noGrp="1"/>
          </p:cNvSpPr>
          <p:nvPr>
            <p:ph type="sldNum" sz="quarter" idx="11"/>
          </p:nvPr>
        </p:nvSpPr>
        <p:spPr>
          <a:xfrm>
            <a:off x="6553200" y="6399213"/>
            <a:ext cx="1905000" cy="457200"/>
          </a:xfrm>
        </p:spPr>
        <p:txBody>
          <a:bodyPr/>
          <a:lstStyle/>
          <a:p>
            <a:fld id="{6726EBBD-3D01-4055-B2F0-CA1F3545B486}" type="slidenum">
              <a:rPr lang="en-US" smtClean="0"/>
              <a:pPr/>
              <a:t>2</a:t>
            </a:fld>
            <a:endParaRPr lang="en-US"/>
          </a:p>
        </p:txBody>
      </p:sp>
      <p:pic>
        <p:nvPicPr>
          <p:cNvPr id="5" name="Picture 4">
            <a:extLst>
              <a:ext uri="{FF2B5EF4-FFF2-40B4-BE49-F238E27FC236}">
                <a16:creationId xmlns:a16="http://schemas.microsoft.com/office/drawing/2014/main" id="{D527A2A6-DB1A-4858-B562-C9732F5E4D45}"/>
              </a:ext>
            </a:extLst>
          </p:cNvPr>
          <p:cNvPicPr>
            <a:picLocks noChangeAspect="1"/>
          </p:cNvPicPr>
          <p:nvPr/>
        </p:nvPicPr>
        <p:blipFill>
          <a:blip r:embed="rId3"/>
          <a:stretch>
            <a:fillRect/>
          </a:stretch>
        </p:blipFill>
        <p:spPr>
          <a:xfrm>
            <a:off x="2085040" y="533401"/>
            <a:ext cx="4973920" cy="6270391"/>
          </a:xfrm>
          <a:prstGeom prst="rect">
            <a:avLst/>
          </a:prstGeom>
        </p:spPr>
      </p:pic>
      <p:sp>
        <p:nvSpPr>
          <p:cNvPr id="6" name="TextBox 5">
            <a:extLst>
              <a:ext uri="{FF2B5EF4-FFF2-40B4-BE49-F238E27FC236}">
                <a16:creationId xmlns:a16="http://schemas.microsoft.com/office/drawing/2014/main" id="{33129EFD-7C3D-4FE3-9379-23384ED44BEF}"/>
              </a:ext>
            </a:extLst>
          </p:cNvPr>
          <p:cNvSpPr txBox="1"/>
          <p:nvPr/>
        </p:nvSpPr>
        <p:spPr>
          <a:xfrm>
            <a:off x="0" y="76200"/>
            <a:ext cx="9144000" cy="369332"/>
          </a:xfrm>
          <a:prstGeom prst="rect">
            <a:avLst/>
          </a:prstGeom>
          <a:noFill/>
        </p:spPr>
        <p:txBody>
          <a:bodyPr wrap="square" rtlCol="0">
            <a:spAutoFit/>
          </a:bodyPr>
          <a:lstStyle/>
          <a:p>
            <a:pPr algn="ctr"/>
            <a:r>
              <a:rPr lang="en-US" dirty="0"/>
              <a:t>Generic Class (Pre-Java 5)</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D91DD70-3B09-4E46-90F3-80E5CF1262F7}"/>
                  </a:ext>
                </a:extLst>
              </p14:cNvPr>
              <p14:cNvContentPartPr/>
              <p14:nvPr/>
            </p14:nvContentPartPr>
            <p14:xfrm>
              <a:off x="4254480" y="5635800"/>
              <a:ext cx="556200" cy="32040"/>
            </p14:xfrm>
          </p:contentPart>
        </mc:Choice>
        <mc:Fallback xmlns="">
          <p:pic>
            <p:nvPicPr>
              <p:cNvPr id="3" name="Ink 2">
                <a:extLst>
                  <a:ext uri="{FF2B5EF4-FFF2-40B4-BE49-F238E27FC236}">
                    <a16:creationId xmlns:a16="http://schemas.microsoft.com/office/drawing/2014/main" id="{5D91DD70-3B09-4E46-90F3-80E5CF1262F7}"/>
                  </a:ext>
                </a:extLst>
              </p:cNvPr>
              <p:cNvPicPr/>
              <p:nvPr/>
            </p:nvPicPr>
            <p:blipFill>
              <a:blip r:embed="rId5"/>
              <a:stretch>
                <a:fillRect/>
              </a:stretch>
            </p:blipFill>
            <p:spPr>
              <a:xfrm>
                <a:off x="4238640" y="5572440"/>
                <a:ext cx="587520" cy="158760"/>
              </a:xfrm>
              <a:prstGeom prst="rect">
                <a:avLst/>
              </a:prstGeom>
            </p:spPr>
          </p:pic>
        </mc:Fallback>
      </mc:AlternateContent>
    </p:spTree>
    <p:extLst>
      <p:ext uri="{BB962C8B-B14F-4D97-AF65-F5344CB8AC3E}">
        <p14:creationId xmlns:p14="http://schemas.microsoft.com/office/powerpoint/2010/main" val="145921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7134A67-58A9-4EBF-AFA4-E2842A69723D}"/>
              </a:ext>
            </a:extLst>
          </p:cNvPr>
          <p:cNvSpPr>
            <a:spLocks noGrp="1" noChangeArrowheads="1"/>
          </p:cNvSpPr>
          <p:nvPr>
            <p:ph type="title"/>
          </p:nvPr>
        </p:nvSpPr>
        <p:spPr/>
        <p:txBody>
          <a:bodyPr/>
          <a:lstStyle/>
          <a:p>
            <a:pPr eaLnBrk="1" hangingPunct="1"/>
            <a:r>
              <a:rPr lang="en-US" altLang="en-US"/>
              <a:t>Array Types</a:t>
            </a:r>
          </a:p>
        </p:txBody>
      </p:sp>
      <p:sp>
        <p:nvSpPr>
          <p:cNvPr id="36867" name="Content Placeholder 2">
            <a:extLst>
              <a:ext uri="{FF2B5EF4-FFF2-40B4-BE49-F238E27FC236}">
                <a16:creationId xmlns:a16="http://schemas.microsoft.com/office/drawing/2014/main" id="{28AA86D8-FBCD-467E-B7FC-27495B46CE0C}"/>
              </a:ext>
            </a:extLst>
          </p:cNvPr>
          <p:cNvSpPr>
            <a:spLocks noGrp="1" noChangeArrowheads="1"/>
          </p:cNvSpPr>
          <p:nvPr>
            <p:ph idx="1"/>
          </p:nvPr>
        </p:nvSpPr>
        <p:spPr/>
        <p:txBody>
          <a:bodyPr/>
          <a:lstStyle/>
          <a:p>
            <a:pPr eaLnBrk="1" hangingPunct="1">
              <a:buFont typeface="Arial" panose="020B0604020202020204" pitchFamily="34" charset="0"/>
              <a:buChar char="•"/>
            </a:pPr>
            <a:r>
              <a:rPr lang="en-US" altLang="en-US" dirty="0"/>
              <a:t>Now consider this code if both Employee and Student are subclasses of Person:</a:t>
            </a:r>
          </a:p>
          <a:p>
            <a:pPr marL="0" indent="0">
              <a:buNone/>
            </a:pPr>
            <a:r>
              <a:rPr lang="en-US" altLang="en-US" dirty="0"/>
              <a:t>	</a:t>
            </a:r>
            <a:r>
              <a:rPr lang="en-US" altLang="en-US" b="1" dirty="0"/>
              <a:t>   Person[] </a:t>
            </a:r>
            <a:r>
              <a:rPr lang="en-US" altLang="en-US" b="1" dirty="0" err="1"/>
              <a:t>arr</a:t>
            </a:r>
            <a:r>
              <a:rPr lang="en-US" altLang="en-US" b="1" dirty="0"/>
              <a:t> = new Employee[5];</a:t>
            </a:r>
          </a:p>
          <a:p>
            <a:pPr marL="0" indent="0">
              <a:buNone/>
            </a:pPr>
            <a:r>
              <a:rPr lang="en-US" altLang="en-US" b="1" dirty="0"/>
              <a:t>	   </a:t>
            </a:r>
            <a:r>
              <a:rPr lang="en-US" altLang="en-US" b="1" dirty="0" err="1"/>
              <a:t>arr</a:t>
            </a:r>
            <a:r>
              <a:rPr lang="en-US" altLang="en-US" b="1" dirty="0"/>
              <a:t>[0] = new Student();</a:t>
            </a:r>
          </a:p>
          <a:p>
            <a:pPr eaLnBrk="1" hangingPunct="1">
              <a:buFont typeface="Arial" panose="020B0604020202020204" pitchFamily="34" charset="0"/>
              <a:buChar char="•"/>
            </a:pPr>
            <a:r>
              <a:rPr lang="en-US" altLang="en-US" dirty="0"/>
              <a:t>The compiler doesn’t catch this since </a:t>
            </a:r>
            <a:r>
              <a:rPr lang="en-US" altLang="en-US" dirty="0" err="1"/>
              <a:t>arr’s</a:t>
            </a:r>
            <a:r>
              <a:rPr lang="en-US" altLang="en-US" dirty="0"/>
              <a:t> type is Person and Student is a Person.</a:t>
            </a:r>
          </a:p>
          <a:p>
            <a:pPr eaLnBrk="1" hangingPunct="1">
              <a:buFont typeface="Arial" panose="020B0604020202020204" pitchFamily="34" charset="0"/>
              <a:buChar char="•"/>
            </a:pPr>
            <a:r>
              <a:rPr lang="en-US" altLang="en-US" dirty="0"/>
              <a:t>But at </a:t>
            </a:r>
            <a:r>
              <a:rPr lang="en-US" altLang="en-US" b="1" dirty="0"/>
              <a:t>runtime</a:t>
            </a:r>
            <a:r>
              <a:rPr lang="en-US" altLang="en-US" dirty="0"/>
              <a:t>, this is an error since Student is not an Employee.</a:t>
            </a:r>
          </a:p>
        </p:txBody>
      </p:sp>
      <p:sp>
        <p:nvSpPr>
          <p:cNvPr id="36868" name="Slide Number Placeholder 3">
            <a:extLst>
              <a:ext uri="{FF2B5EF4-FFF2-40B4-BE49-F238E27FC236}">
                <a16:creationId xmlns:a16="http://schemas.microsoft.com/office/drawing/2014/main" id="{F01AB04F-9BD1-478C-9E5F-B4D435496583}"/>
              </a:ext>
            </a:extLst>
          </p:cNvPr>
          <p:cNvSpPr>
            <a:spLocks noGrp="1"/>
          </p:cNvSpPr>
          <p:nvPr>
            <p:ph type="sldNum" sz="quarter" idx="12"/>
          </p:nvPr>
        </p:nvSpPr>
        <p:spPr bwMode="auto">
          <a:xfrm>
            <a:off x="7162800" y="6248400"/>
            <a:ext cx="12954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3ACFC8C5-05BB-448B-84D8-3C033D58A914}" type="slidenum">
              <a:rPr lang="en-US" altLang="en-US" smtClean="0"/>
              <a:pPr>
                <a:spcBef>
                  <a:spcPct val="0"/>
                </a:spcBef>
                <a:buFontTx/>
                <a:buNone/>
                <a:defRPr/>
              </a:pPr>
              <a:t>20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7997-31FB-46E2-A786-21292DBA0107}"/>
              </a:ext>
            </a:extLst>
          </p:cNvPr>
          <p:cNvSpPr>
            <a:spLocks noGrp="1"/>
          </p:cNvSpPr>
          <p:nvPr>
            <p:ph type="title"/>
          </p:nvPr>
        </p:nvSpPr>
        <p:spPr/>
        <p:txBody>
          <a:bodyPr/>
          <a:lstStyle/>
          <a:p>
            <a:r>
              <a:rPr lang="en-US" dirty="0"/>
              <a:t>Generics is not covariant</a:t>
            </a:r>
          </a:p>
        </p:txBody>
      </p:sp>
      <p:sp>
        <p:nvSpPr>
          <p:cNvPr id="3" name="Content Placeholder 2">
            <a:extLst>
              <a:ext uri="{FF2B5EF4-FFF2-40B4-BE49-F238E27FC236}">
                <a16:creationId xmlns:a16="http://schemas.microsoft.com/office/drawing/2014/main" id="{A443C15E-0D24-4E49-8DF9-BC2DFDADE7AE}"/>
              </a:ext>
            </a:extLst>
          </p:cNvPr>
          <p:cNvSpPr>
            <a:spLocks noGrp="1"/>
          </p:cNvSpPr>
          <p:nvPr>
            <p:ph idx="1"/>
          </p:nvPr>
        </p:nvSpPr>
        <p:spPr>
          <a:xfrm>
            <a:off x="711044" y="1219200"/>
            <a:ext cx="7772400" cy="4114800"/>
          </a:xfrm>
        </p:spPr>
        <p:txBody>
          <a:bodyPr/>
          <a:lstStyle/>
          <a:p>
            <a:pPr>
              <a:buFont typeface="Arial" panose="020B0604020202020204" pitchFamily="34" charset="0"/>
              <a:buChar char="•"/>
            </a:pPr>
            <a:r>
              <a:rPr lang="en-US" dirty="0"/>
              <a:t>Java Generics with a specific type T, do not support covariant or contravariant substitutions. That's because to avoid the situation like </a:t>
            </a:r>
            <a:r>
              <a:rPr lang="en-US" i="1" dirty="0" err="1"/>
              <a:t>ArrayStoreException</a:t>
            </a:r>
            <a:r>
              <a:rPr lang="en-US" dirty="0"/>
              <a:t> which we saw in the case of arrays.</a:t>
            </a:r>
          </a:p>
        </p:txBody>
      </p:sp>
      <p:sp>
        <p:nvSpPr>
          <p:cNvPr id="4" name="Slide Number Placeholder 3">
            <a:extLst>
              <a:ext uri="{FF2B5EF4-FFF2-40B4-BE49-F238E27FC236}">
                <a16:creationId xmlns:a16="http://schemas.microsoft.com/office/drawing/2014/main" id="{62AE2C09-0C14-4622-9E76-713E055C4237}"/>
              </a:ext>
            </a:extLst>
          </p:cNvPr>
          <p:cNvSpPr>
            <a:spLocks noGrp="1"/>
          </p:cNvSpPr>
          <p:nvPr>
            <p:ph type="sldNum" sz="quarter" idx="11"/>
          </p:nvPr>
        </p:nvSpPr>
        <p:spPr/>
        <p:txBody>
          <a:bodyPr/>
          <a:lstStyle/>
          <a:p>
            <a:fld id="{6726EBBD-3D01-4055-B2F0-CA1F3545B486}" type="slidenum">
              <a:rPr lang="en-US" smtClean="0"/>
              <a:pPr/>
              <a:t>21</a:t>
            </a:fld>
            <a:endParaRPr lang="en-US"/>
          </a:p>
        </p:txBody>
      </p:sp>
      <p:pic>
        <p:nvPicPr>
          <p:cNvPr id="23554" name="Picture 2" descr="diagram showing that Box&lt;Integer&gt; is not a subtype of Box&lt;Number&gt;">
            <a:extLst>
              <a:ext uri="{FF2B5EF4-FFF2-40B4-BE49-F238E27FC236}">
                <a16:creationId xmlns:a16="http://schemas.microsoft.com/office/drawing/2014/main" id="{7DD511D4-BC9E-49DD-9A6B-5584B7B23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79129"/>
            <a:ext cx="3219450"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35E42D-E2E0-4995-B8AC-2835082E5714}"/>
              </a:ext>
            </a:extLst>
          </p:cNvPr>
          <p:cNvSpPr/>
          <p:nvPr/>
        </p:nvSpPr>
        <p:spPr>
          <a:xfrm>
            <a:off x="2438400" y="5990451"/>
            <a:ext cx="4572000" cy="276999"/>
          </a:xfrm>
          <a:prstGeom prst="rect">
            <a:avLst/>
          </a:prstGeom>
        </p:spPr>
        <p:txBody>
          <a:bodyPr>
            <a:spAutoFit/>
          </a:bodyPr>
          <a:lstStyle/>
          <a:p>
            <a:r>
              <a:rPr lang="en-US" sz="1200" dirty="0">
                <a:hlinkClick r:id="rId4">
                  <a:extLst>
                    <a:ext uri="{A12FA001-AC4F-418D-AE19-62706E023703}">
                      <ahyp:hlinkClr xmlns:ahyp="http://schemas.microsoft.com/office/drawing/2018/hyperlinkcolor" val="tx"/>
                    </a:ext>
                  </a:extLst>
                </a:hlinkClick>
              </a:rPr>
              <a:t>https://docs.oracle.com/javase/tutorial/java/generics/inheritance.html</a:t>
            </a:r>
            <a:endParaRPr lang="en-US" sz="1200" dirty="0"/>
          </a:p>
        </p:txBody>
      </p:sp>
      <p:pic>
        <p:nvPicPr>
          <p:cNvPr id="23556" name="Picture 4" descr="diagram showing a sample collections hierarchy: ArrayList&lt;String&gt; is a subtype of List&lt;String&gt;, which is a subtype of Collection&lt;String&gt;.">
            <a:extLst>
              <a:ext uri="{FF2B5EF4-FFF2-40B4-BE49-F238E27FC236}">
                <a16:creationId xmlns:a16="http://schemas.microsoft.com/office/drawing/2014/main" id="{EF55952D-0512-436A-8145-CE4C27E07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398241"/>
            <a:ext cx="140017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10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miter lim="800000"/>
            <a:headEnd/>
            <a:tailEnd/>
          </a:ln>
        </p:spPr>
        <p:txBody>
          <a:bodyPr/>
          <a:lstStyle/>
          <a:p>
            <a:fld id="{9B6EEBFA-46D9-481C-B4FF-08522395493C}" type="slidenum">
              <a:rPr lang="en-US" altLang="en-US"/>
              <a:pPr/>
              <a:t>22</a:t>
            </a:fld>
            <a:endParaRPr lang="en-US" altLang="en-US"/>
          </a:p>
        </p:txBody>
      </p:sp>
      <p:sp>
        <p:nvSpPr>
          <p:cNvPr id="18435" name="Rectangle 2"/>
          <p:cNvSpPr>
            <a:spLocks noGrp="1" noChangeArrowheads="1"/>
          </p:cNvSpPr>
          <p:nvPr>
            <p:ph type="title"/>
          </p:nvPr>
        </p:nvSpPr>
        <p:spPr>
          <a:xfrm>
            <a:off x="685800" y="228600"/>
            <a:ext cx="7772400" cy="685800"/>
          </a:xfrm>
        </p:spPr>
        <p:txBody>
          <a:bodyPr/>
          <a:lstStyle/>
          <a:p>
            <a:r>
              <a:rPr lang="en-US" altLang="en-US" dirty="0"/>
              <a:t>Wildcards </a:t>
            </a:r>
          </a:p>
        </p:txBody>
      </p:sp>
      <p:sp>
        <p:nvSpPr>
          <p:cNvPr id="18437" name="Rectangle 4"/>
          <p:cNvSpPr>
            <a:spLocks noGrp="1" noChangeArrowheads="1"/>
          </p:cNvSpPr>
          <p:nvPr>
            <p:ph type="body" idx="1"/>
          </p:nvPr>
        </p:nvSpPr>
        <p:spPr>
          <a:xfrm>
            <a:off x="228600" y="1219200"/>
            <a:ext cx="8686800" cy="685800"/>
          </a:xfrm>
          <a:noFill/>
        </p:spPr>
        <p:txBody>
          <a:bodyPr/>
          <a:lstStyle/>
          <a:p>
            <a:pPr marL="609600" indent="-609600">
              <a:buNone/>
            </a:pPr>
            <a:r>
              <a:rPr lang="en-US" altLang="en-US" dirty="0"/>
              <a:t>Why wildcards are necessary? To achieve true generics and covariance </a:t>
            </a:r>
          </a:p>
        </p:txBody>
      </p:sp>
      <p:grpSp>
        <p:nvGrpSpPr>
          <p:cNvPr id="7" name="Group 6">
            <a:extLst>
              <a:ext uri="{FF2B5EF4-FFF2-40B4-BE49-F238E27FC236}">
                <a16:creationId xmlns:a16="http://schemas.microsoft.com/office/drawing/2014/main" id="{279163AC-8E3D-48AC-88C8-6EAC5296EB06}"/>
              </a:ext>
            </a:extLst>
          </p:cNvPr>
          <p:cNvGrpSpPr/>
          <p:nvPr/>
        </p:nvGrpSpPr>
        <p:grpSpPr>
          <a:xfrm>
            <a:off x="5105400" y="2590800"/>
            <a:ext cx="2209800" cy="1049395"/>
            <a:chOff x="7437264" y="3410368"/>
            <a:chExt cx="1447800" cy="1346775"/>
          </a:xfrm>
        </p:grpSpPr>
        <p:sp>
          <p:nvSpPr>
            <p:cNvPr id="13" name="TextBox 12">
              <a:extLst>
                <a:ext uri="{FF2B5EF4-FFF2-40B4-BE49-F238E27FC236}">
                  <a16:creationId xmlns:a16="http://schemas.microsoft.com/office/drawing/2014/main" id="{C2F31917-BB9C-4D20-B010-14AB36F10B0F}"/>
                </a:ext>
              </a:extLst>
            </p:cNvPr>
            <p:cNvSpPr txBox="1"/>
            <p:nvPr/>
          </p:nvSpPr>
          <p:spPr>
            <a:xfrm>
              <a:off x="7437264" y="3410368"/>
              <a:ext cx="1447800" cy="584775"/>
            </a:xfrm>
            <a:prstGeom prst="rect">
              <a:avLst/>
            </a:prstGeom>
            <a:noFill/>
            <a:ln>
              <a:solidFill>
                <a:schemeClr val="tx1"/>
              </a:solidFill>
            </a:ln>
          </p:spPr>
          <p:txBody>
            <a:bodyPr wrap="square" rtlCol="0">
              <a:spAutoFit/>
            </a:bodyPr>
            <a:lstStyle/>
            <a:p>
              <a:pPr algn="ctr"/>
              <a:r>
                <a:rPr lang="en-US" sz="1600" dirty="0"/>
                <a:t>List&lt;</a:t>
              </a:r>
              <a:r>
                <a:rPr lang="en-US" sz="1600" dirty="0" err="1"/>
                <a:t>GeometricObject</a:t>
              </a:r>
              <a:r>
                <a:rPr lang="en-US" sz="1600" dirty="0"/>
                <a:t>&gt;</a:t>
              </a:r>
            </a:p>
          </p:txBody>
        </p:sp>
        <p:sp>
          <p:nvSpPr>
            <p:cNvPr id="14" name="TextBox 13">
              <a:extLst>
                <a:ext uri="{FF2B5EF4-FFF2-40B4-BE49-F238E27FC236}">
                  <a16:creationId xmlns:a16="http://schemas.microsoft.com/office/drawing/2014/main" id="{895A803A-70EF-4BF1-A36E-5FC928C2285D}"/>
                </a:ext>
              </a:extLst>
            </p:cNvPr>
            <p:cNvSpPr txBox="1"/>
            <p:nvPr/>
          </p:nvSpPr>
          <p:spPr>
            <a:xfrm>
              <a:off x="7437264" y="4172368"/>
              <a:ext cx="1447800" cy="584775"/>
            </a:xfrm>
            <a:prstGeom prst="rect">
              <a:avLst/>
            </a:prstGeom>
            <a:noFill/>
            <a:ln>
              <a:solidFill>
                <a:schemeClr val="tx1"/>
              </a:solidFill>
            </a:ln>
          </p:spPr>
          <p:txBody>
            <a:bodyPr wrap="square" rtlCol="0">
              <a:spAutoFit/>
            </a:bodyPr>
            <a:lstStyle/>
            <a:p>
              <a:pPr algn="ctr"/>
              <a:r>
                <a:rPr lang="en-US" sz="1600" dirty="0"/>
                <a:t>List&lt;Rectangle&gt;</a:t>
              </a:r>
            </a:p>
          </p:txBody>
        </p:sp>
        <p:cxnSp>
          <p:nvCxnSpPr>
            <p:cNvPr id="15" name="Straight Arrow Connector 14">
              <a:extLst>
                <a:ext uri="{FF2B5EF4-FFF2-40B4-BE49-F238E27FC236}">
                  <a16:creationId xmlns:a16="http://schemas.microsoft.com/office/drawing/2014/main" id="{408DE08E-B592-473A-AC6D-D1ECB8E7CFF6}"/>
                </a:ext>
              </a:extLst>
            </p:cNvPr>
            <p:cNvCxnSpPr>
              <a:stCxn id="14" idx="0"/>
              <a:endCxn id="13" idx="2"/>
            </p:cNvCxnSpPr>
            <p:nvPr/>
          </p:nvCxnSpPr>
          <p:spPr bwMode="auto">
            <a:xfrm flipV="1">
              <a:off x="8161164" y="3995143"/>
              <a:ext cx="0" cy="177225"/>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17">
            <a:extLst>
              <a:ext uri="{FF2B5EF4-FFF2-40B4-BE49-F238E27FC236}">
                <a16:creationId xmlns:a16="http://schemas.microsoft.com/office/drawing/2014/main" id="{C914118B-1692-4E4A-8D07-57D7DC97B38B}"/>
              </a:ext>
            </a:extLst>
          </p:cNvPr>
          <p:cNvGrpSpPr/>
          <p:nvPr/>
        </p:nvGrpSpPr>
        <p:grpSpPr>
          <a:xfrm>
            <a:off x="2895600" y="2514600"/>
            <a:ext cx="1447800" cy="1100554"/>
            <a:chOff x="6172200" y="1981200"/>
            <a:chExt cx="1447800" cy="1100554"/>
          </a:xfrm>
        </p:grpSpPr>
        <p:sp>
          <p:nvSpPr>
            <p:cNvPr id="19" name="TextBox 18">
              <a:extLst>
                <a:ext uri="{FF2B5EF4-FFF2-40B4-BE49-F238E27FC236}">
                  <a16:creationId xmlns:a16="http://schemas.microsoft.com/office/drawing/2014/main" id="{CB67D00D-801C-4DD4-BAA3-70518F1E0915}"/>
                </a:ext>
              </a:extLst>
            </p:cNvPr>
            <p:cNvSpPr txBox="1"/>
            <p:nvPr/>
          </p:nvSpPr>
          <p:spPr>
            <a:xfrm>
              <a:off x="6172200" y="1981200"/>
              <a:ext cx="1447800" cy="338554"/>
            </a:xfrm>
            <a:prstGeom prst="rect">
              <a:avLst/>
            </a:prstGeom>
            <a:noFill/>
            <a:ln>
              <a:solidFill>
                <a:schemeClr val="tx1"/>
              </a:solidFill>
            </a:ln>
          </p:spPr>
          <p:txBody>
            <a:bodyPr wrap="square" rtlCol="0">
              <a:spAutoFit/>
            </a:bodyPr>
            <a:lstStyle/>
            <a:p>
              <a:pPr algn="ctr"/>
              <a:r>
                <a:rPr lang="en-US" sz="1600" dirty="0"/>
                <a:t>Number</a:t>
              </a:r>
            </a:p>
          </p:txBody>
        </p:sp>
        <p:sp>
          <p:nvSpPr>
            <p:cNvPr id="20" name="TextBox 19">
              <a:extLst>
                <a:ext uri="{FF2B5EF4-FFF2-40B4-BE49-F238E27FC236}">
                  <a16:creationId xmlns:a16="http://schemas.microsoft.com/office/drawing/2014/main" id="{7529802C-BC4E-4135-B13E-1C1241A1D5BD}"/>
                </a:ext>
              </a:extLst>
            </p:cNvPr>
            <p:cNvSpPr txBox="1"/>
            <p:nvPr/>
          </p:nvSpPr>
          <p:spPr>
            <a:xfrm>
              <a:off x="6172200" y="2743200"/>
              <a:ext cx="1447800" cy="338554"/>
            </a:xfrm>
            <a:prstGeom prst="rect">
              <a:avLst/>
            </a:prstGeom>
            <a:noFill/>
            <a:ln>
              <a:solidFill>
                <a:schemeClr val="tx1"/>
              </a:solidFill>
            </a:ln>
          </p:spPr>
          <p:txBody>
            <a:bodyPr wrap="square" rtlCol="0">
              <a:spAutoFit/>
            </a:bodyPr>
            <a:lstStyle/>
            <a:p>
              <a:pPr algn="ctr"/>
              <a:r>
                <a:rPr lang="en-US" sz="1600" dirty="0"/>
                <a:t>Integer</a:t>
              </a:r>
            </a:p>
          </p:txBody>
        </p:sp>
        <p:cxnSp>
          <p:nvCxnSpPr>
            <p:cNvPr id="21" name="Straight Arrow Connector 20">
              <a:extLst>
                <a:ext uri="{FF2B5EF4-FFF2-40B4-BE49-F238E27FC236}">
                  <a16:creationId xmlns:a16="http://schemas.microsoft.com/office/drawing/2014/main" id="{FDF57F84-85BC-43A0-BED4-D8D9908CCA09}"/>
                </a:ext>
              </a:extLst>
            </p:cNvPr>
            <p:cNvCxnSpPr>
              <a:stCxn id="20" idx="0"/>
              <a:endCxn id="19" idx="2"/>
            </p:cNvCxnSpPr>
            <p:nvPr/>
          </p:nvCxnSpPr>
          <p:spPr bwMode="auto">
            <a:xfrm flipV="1">
              <a:off x="6896100" y="2319754"/>
              <a:ext cx="0" cy="42344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1">
            <a:extLst>
              <a:ext uri="{FF2B5EF4-FFF2-40B4-BE49-F238E27FC236}">
                <a16:creationId xmlns:a16="http://schemas.microsoft.com/office/drawing/2014/main" id="{E33157E4-07F2-4D72-A66C-B7F493290FC6}"/>
              </a:ext>
            </a:extLst>
          </p:cNvPr>
          <p:cNvGrpSpPr/>
          <p:nvPr/>
        </p:nvGrpSpPr>
        <p:grpSpPr>
          <a:xfrm>
            <a:off x="7620000" y="2519656"/>
            <a:ext cx="1447800" cy="1100554"/>
            <a:chOff x="7437264" y="3410368"/>
            <a:chExt cx="1447800" cy="1100554"/>
          </a:xfrm>
        </p:grpSpPr>
        <p:sp>
          <p:nvSpPr>
            <p:cNvPr id="23" name="TextBox 22">
              <a:extLst>
                <a:ext uri="{FF2B5EF4-FFF2-40B4-BE49-F238E27FC236}">
                  <a16:creationId xmlns:a16="http://schemas.microsoft.com/office/drawing/2014/main" id="{391A5239-6DC9-4BC4-AFB9-D3D89FECB68A}"/>
                </a:ext>
              </a:extLst>
            </p:cNvPr>
            <p:cNvSpPr txBox="1"/>
            <p:nvPr/>
          </p:nvSpPr>
          <p:spPr>
            <a:xfrm>
              <a:off x="7437264" y="3410368"/>
              <a:ext cx="1447800" cy="338554"/>
            </a:xfrm>
            <a:prstGeom prst="rect">
              <a:avLst/>
            </a:prstGeom>
            <a:noFill/>
            <a:ln>
              <a:solidFill>
                <a:schemeClr val="tx1"/>
              </a:solidFill>
            </a:ln>
          </p:spPr>
          <p:txBody>
            <a:bodyPr wrap="square" rtlCol="0">
              <a:spAutoFit/>
            </a:bodyPr>
            <a:lstStyle/>
            <a:p>
              <a:pPr algn="ctr"/>
              <a:r>
                <a:rPr lang="en-US" sz="1600" dirty="0"/>
                <a:t>List&lt;Number&gt;</a:t>
              </a:r>
            </a:p>
          </p:txBody>
        </p:sp>
        <p:sp>
          <p:nvSpPr>
            <p:cNvPr id="24" name="TextBox 23">
              <a:extLst>
                <a:ext uri="{FF2B5EF4-FFF2-40B4-BE49-F238E27FC236}">
                  <a16:creationId xmlns:a16="http://schemas.microsoft.com/office/drawing/2014/main" id="{85552F94-F2E9-4228-A2DF-705D77768970}"/>
                </a:ext>
              </a:extLst>
            </p:cNvPr>
            <p:cNvSpPr txBox="1"/>
            <p:nvPr/>
          </p:nvSpPr>
          <p:spPr>
            <a:xfrm>
              <a:off x="7437264" y="4172368"/>
              <a:ext cx="1447800" cy="338554"/>
            </a:xfrm>
            <a:prstGeom prst="rect">
              <a:avLst/>
            </a:prstGeom>
            <a:noFill/>
            <a:ln>
              <a:solidFill>
                <a:schemeClr val="tx1"/>
              </a:solidFill>
            </a:ln>
          </p:spPr>
          <p:txBody>
            <a:bodyPr wrap="square" rtlCol="0">
              <a:spAutoFit/>
            </a:bodyPr>
            <a:lstStyle/>
            <a:p>
              <a:pPr algn="ctr"/>
              <a:r>
                <a:rPr lang="en-US" sz="1600" dirty="0"/>
                <a:t>List&lt;Integer&gt;</a:t>
              </a:r>
            </a:p>
          </p:txBody>
        </p:sp>
        <p:cxnSp>
          <p:nvCxnSpPr>
            <p:cNvPr id="25" name="Straight Arrow Connector 24">
              <a:extLst>
                <a:ext uri="{FF2B5EF4-FFF2-40B4-BE49-F238E27FC236}">
                  <a16:creationId xmlns:a16="http://schemas.microsoft.com/office/drawing/2014/main" id="{051066B1-0F3B-4C0C-8D76-ACB8C20C44E8}"/>
                </a:ext>
              </a:extLst>
            </p:cNvPr>
            <p:cNvCxnSpPr>
              <a:stCxn id="24" idx="0"/>
              <a:endCxn id="23" idx="2"/>
            </p:cNvCxnSpPr>
            <p:nvPr/>
          </p:nvCxnSpPr>
          <p:spPr bwMode="auto">
            <a:xfrm flipV="1">
              <a:off x="8161164" y="3748922"/>
              <a:ext cx="0" cy="42344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30">
            <a:extLst>
              <a:ext uri="{FF2B5EF4-FFF2-40B4-BE49-F238E27FC236}">
                <a16:creationId xmlns:a16="http://schemas.microsoft.com/office/drawing/2014/main" id="{5AAACBA0-F4E7-4FC5-AA29-324D1F10834F}"/>
              </a:ext>
            </a:extLst>
          </p:cNvPr>
          <p:cNvGrpSpPr/>
          <p:nvPr/>
        </p:nvGrpSpPr>
        <p:grpSpPr>
          <a:xfrm>
            <a:off x="304800" y="2598728"/>
            <a:ext cx="2209800" cy="932298"/>
            <a:chOff x="7437264" y="3410368"/>
            <a:chExt cx="1447800" cy="1196495"/>
          </a:xfrm>
        </p:grpSpPr>
        <p:sp>
          <p:nvSpPr>
            <p:cNvPr id="32" name="TextBox 31">
              <a:extLst>
                <a:ext uri="{FF2B5EF4-FFF2-40B4-BE49-F238E27FC236}">
                  <a16:creationId xmlns:a16="http://schemas.microsoft.com/office/drawing/2014/main" id="{0C5D2853-C1E6-42C3-B7FD-30CBFE4EFF1C}"/>
                </a:ext>
              </a:extLst>
            </p:cNvPr>
            <p:cNvSpPr txBox="1"/>
            <p:nvPr/>
          </p:nvSpPr>
          <p:spPr>
            <a:xfrm>
              <a:off x="7437264" y="3410368"/>
              <a:ext cx="1447800" cy="434494"/>
            </a:xfrm>
            <a:prstGeom prst="rect">
              <a:avLst/>
            </a:prstGeom>
            <a:noFill/>
            <a:ln>
              <a:solidFill>
                <a:schemeClr val="tx1"/>
              </a:solidFill>
            </a:ln>
          </p:spPr>
          <p:txBody>
            <a:bodyPr wrap="square" rtlCol="0">
              <a:spAutoFit/>
            </a:bodyPr>
            <a:lstStyle/>
            <a:p>
              <a:pPr algn="ctr"/>
              <a:r>
                <a:rPr lang="en-US" sz="1600" dirty="0" err="1"/>
                <a:t>GeometricObject</a:t>
              </a:r>
              <a:endParaRPr lang="en-US" sz="1600" dirty="0"/>
            </a:p>
          </p:txBody>
        </p:sp>
        <p:sp>
          <p:nvSpPr>
            <p:cNvPr id="33" name="TextBox 32">
              <a:extLst>
                <a:ext uri="{FF2B5EF4-FFF2-40B4-BE49-F238E27FC236}">
                  <a16:creationId xmlns:a16="http://schemas.microsoft.com/office/drawing/2014/main" id="{898A6660-4BF6-41D9-AB96-3231C1E6F71D}"/>
                </a:ext>
              </a:extLst>
            </p:cNvPr>
            <p:cNvSpPr txBox="1"/>
            <p:nvPr/>
          </p:nvSpPr>
          <p:spPr>
            <a:xfrm>
              <a:off x="7437264" y="4172369"/>
              <a:ext cx="1447800" cy="434494"/>
            </a:xfrm>
            <a:prstGeom prst="rect">
              <a:avLst/>
            </a:prstGeom>
            <a:noFill/>
            <a:ln>
              <a:solidFill>
                <a:schemeClr val="tx1"/>
              </a:solidFill>
            </a:ln>
          </p:spPr>
          <p:txBody>
            <a:bodyPr wrap="square" rtlCol="0">
              <a:spAutoFit/>
            </a:bodyPr>
            <a:lstStyle/>
            <a:p>
              <a:pPr algn="ctr"/>
              <a:r>
                <a:rPr lang="en-US" sz="1600" dirty="0"/>
                <a:t>Rectangle</a:t>
              </a:r>
            </a:p>
          </p:txBody>
        </p:sp>
        <p:cxnSp>
          <p:nvCxnSpPr>
            <p:cNvPr id="34" name="Straight Arrow Connector 33">
              <a:extLst>
                <a:ext uri="{FF2B5EF4-FFF2-40B4-BE49-F238E27FC236}">
                  <a16:creationId xmlns:a16="http://schemas.microsoft.com/office/drawing/2014/main" id="{CCAE3428-BC08-4600-B631-F6C99699A260}"/>
                </a:ext>
              </a:extLst>
            </p:cNvPr>
            <p:cNvCxnSpPr>
              <a:stCxn id="33" idx="0"/>
              <a:endCxn id="32" idx="2"/>
            </p:cNvCxnSpPr>
            <p:nvPr/>
          </p:nvCxnSpPr>
          <p:spPr bwMode="auto">
            <a:xfrm flipV="1">
              <a:off x="8161164" y="3844862"/>
              <a:ext cx="0" cy="32750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 name="Graphic 34" descr="Close">
            <a:extLst>
              <a:ext uri="{FF2B5EF4-FFF2-40B4-BE49-F238E27FC236}">
                <a16:creationId xmlns:a16="http://schemas.microsoft.com/office/drawing/2014/main" id="{1403C235-CE1D-4391-BDBB-0426C96DBD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1663" y="3488491"/>
            <a:ext cx="732544" cy="732544"/>
          </a:xfrm>
          <a:prstGeom prst="rect">
            <a:avLst/>
          </a:prstGeom>
        </p:spPr>
      </p:pic>
      <p:pic>
        <p:nvPicPr>
          <p:cNvPr id="40" name="Graphic 39" descr="Checkmark">
            <a:extLst>
              <a:ext uri="{FF2B5EF4-FFF2-40B4-BE49-F238E27FC236}">
                <a16:creationId xmlns:a16="http://schemas.microsoft.com/office/drawing/2014/main" id="{F57E0587-DAF7-44A2-968F-4CF148D1CA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50808" y="3539497"/>
            <a:ext cx="516524" cy="516524"/>
          </a:xfrm>
          <a:prstGeom prst="rect">
            <a:avLst/>
          </a:prstGeom>
        </p:spPr>
      </p:pic>
      <p:sp>
        <p:nvSpPr>
          <p:cNvPr id="36" name="TextBox 35">
            <a:extLst>
              <a:ext uri="{FF2B5EF4-FFF2-40B4-BE49-F238E27FC236}">
                <a16:creationId xmlns:a16="http://schemas.microsoft.com/office/drawing/2014/main" id="{6FF99336-7BE2-436C-9ED6-CE4294F508F1}"/>
              </a:ext>
            </a:extLst>
          </p:cNvPr>
          <p:cNvSpPr txBox="1"/>
          <p:nvPr/>
        </p:nvSpPr>
        <p:spPr>
          <a:xfrm>
            <a:off x="61492" y="4133241"/>
            <a:ext cx="6019800" cy="954107"/>
          </a:xfrm>
          <a:prstGeom prst="rect">
            <a:avLst/>
          </a:prstGeom>
          <a:noFill/>
        </p:spPr>
        <p:txBody>
          <a:bodyPr wrap="square" rtlCol="0">
            <a:spAutoFit/>
          </a:bodyPr>
          <a:lstStyle/>
          <a:p>
            <a:r>
              <a:rPr lang="en-US" sz="1400" dirty="0" err="1">
                <a:latin typeface="Courier New" panose="02070309020205020404" pitchFamily="49" charset="0"/>
                <a:cs typeface="Courier New" panose="02070309020205020404" pitchFamily="49" charset="0"/>
              </a:rPr>
              <a:t>GeometricObject</a:t>
            </a:r>
            <a:r>
              <a:rPr lang="en-US" sz="1400" dirty="0">
                <a:latin typeface="Courier New" panose="02070309020205020404" pitchFamily="49" charset="0"/>
                <a:cs typeface="Courier New" panose="02070309020205020404" pitchFamily="49" charset="0"/>
              </a:rPr>
              <a:t> obj1 = new </a:t>
            </a:r>
            <a:r>
              <a:rPr lang="en-US" sz="1400" dirty="0" err="1">
                <a:latin typeface="Courier New" panose="02070309020205020404" pitchFamily="49" charset="0"/>
                <a:cs typeface="Courier New" panose="02070309020205020404" pitchFamily="49" charset="0"/>
              </a:rPr>
              <a:t>GeometricObject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Rectangle obj2  = new Rectangle()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obj1 = obj2;</a:t>
            </a:r>
          </a:p>
        </p:txBody>
      </p:sp>
      <p:sp>
        <p:nvSpPr>
          <p:cNvPr id="43" name="TextBox 42">
            <a:extLst>
              <a:ext uri="{FF2B5EF4-FFF2-40B4-BE49-F238E27FC236}">
                <a16:creationId xmlns:a16="http://schemas.microsoft.com/office/drawing/2014/main" id="{0B435739-AE63-4DBE-8E90-2D5D80A7D4C9}"/>
              </a:ext>
            </a:extLst>
          </p:cNvPr>
          <p:cNvSpPr txBox="1"/>
          <p:nvPr/>
        </p:nvSpPr>
        <p:spPr>
          <a:xfrm>
            <a:off x="5029201" y="4224409"/>
            <a:ext cx="4114800" cy="1384995"/>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List&lt;</a:t>
            </a:r>
            <a:r>
              <a:rPr lang="en-US" sz="1400" dirty="0" err="1">
                <a:latin typeface="Courier New" panose="02070309020205020404" pitchFamily="49" charset="0"/>
                <a:cs typeface="Courier New" panose="02070309020205020404" pitchFamily="49" charset="0"/>
              </a:rPr>
              <a:t>GeometricObject</a:t>
            </a:r>
            <a:r>
              <a:rPr lang="en-US" sz="1400" dirty="0">
                <a:latin typeface="Courier New" panose="02070309020205020404" pitchFamily="49" charset="0"/>
                <a:cs typeface="Courier New" panose="02070309020205020404" pitchFamily="49" charset="0"/>
              </a:rPr>
              <a:t>&gt; obj1 = new List&lt;</a:t>
            </a:r>
            <a:r>
              <a:rPr lang="en-US" sz="1400" dirty="0" err="1">
                <a:latin typeface="Courier New" panose="02070309020205020404" pitchFamily="49" charset="0"/>
                <a:cs typeface="Courier New" panose="02070309020205020404" pitchFamily="49" charset="0"/>
              </a:rPr>
              <a:t>GeometericObject</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List&lt;Rectangle&gt; obj2 = new List&lt;Rectangle&gt;();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obj1 = obj2;</a:t>
            </a:r>
          </a:p>
        </p:txBody>
      </p:sp>
      <p:sp>
        <p:nvSpPr>
          <p:cNvPr id="44" name="TextBox 43">
            <a:extLst>
              <a:ext uri="{FF2B5EF4-FFF2-40B4-BE49-F238E27FC236}">
                <a16:creationId xmlns:a16="http://schemas.microsoft.com/office/drawing/2014/main" id="{8A7507DF-16EC-4F05-8E08-65E799F98123}"/>
              </a:ext>
            </a:extLst>
          </p:cNvPr>
          <p:cNvSpPr txBox="1"/>
          <p:nvPr/>
        </p:nvSpPr>
        <p:spPr>
          <a:xfrm>
            <a:off x="0" y="5402139"/>
            <a:ext cx="6019800"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Number num1 = new Integer()</a:t>
            </a:r>
          </a:p>
          <a:p>
            <a:endParaRPr lang="en-US" sz="1400" dirty="0">
              <a:latin typeface="Courier New" panose="02070309020205020404" pitchFamily="49" charset="0"/>
              <a:cs typeface="Courier New" panose="02070309020205020404" pitchFamily="49" charset="0"/>
            </a:endParaRPr>
          </a:p>
          <a:p>
            <a:r>
              <a:rPr lang="en-US" sz="1400" dirty="0">
                <a:latin typeface="+mj-lt"/>
                <a:cs typeface="Courier New" panose="02070309020205020404" pitchFamily="49" charset="0"/>
              </a:rPr>
              <a:t>Above statement allowed based on inheritance (super and subclass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883F-B785-4BC2-B2D0-FF3FB0A266D6}"/>
              </a:ext>
            </a:extLst>
          </p:cNvPr>
          <p:cNvSpPr>
            <a:spLocks noGrp="1"/>
          </p:cNvSpPr>
          <p:nvPr>
            <p:ph type="title"/>
          </p:nvPr>
        </p:nvSpPr>
        <p:spPr/>
        <p:txBody>
          <a:bodyPr/>
          <a:lstStyle/>
          <a:p>
            <a:r>
              <a:rPr lang="en-US"/>
              <a:t>Wildcards</a:t>
            </a:r>
            <a:endParaRPr lang="en-US" dirty="0"/>
          </a:p>
        </p:txBody>
      </p:sp>
      <p:sp>
        <p:nvSpPr>
          <p:cNvPr id="3" name="Content Placeholder 2">
            <a:extLst>
              <a:ext uri="{FF2B5EF4-FFF2-40B4-BE49-F238E27FC236}">
                <a16:creationId xmlns:a16="http://schemas.microsoft.com/office/drawing/2014/main" id="{C5B34620-4D0F-431B-B0E3-ACCB92227840}"/>
              </a:ext>
            </a:extLst>
          </p:cNvPr>
          <p:cNvSpPr>
            <a:spLocks noGrp="1"/>
          </p:cNvSpPr>
          <p:nvPr>
            <p:ph idx="1"/>
          </p:nvPr>
        </p:nvSpPr>
        <p:spPr>
          <a:xfrm>
            <a:off x="381000" y="1295400"/>
            <a:ext cx="8610600" cy="5429250"/>
          </a:xfrm>
          <a:solidFill>
            <a:schemeClr val="bg1"/>
          </a:solidFill>
        </p:spPr>
        <p:txBody>
          <a:bodyPr/>
          <a:lstStyle/>
          <a:p>
            <a:pPr>
              <a:buFont typeface="Arial" panose="020B0604020202020204" pitchFamily="34" charset="0"/>
              <a:buChar char="•"/>
            </a:pPr>
            <a:r>
              <a:rPr lang="en-US" dirty="0"/>
              <a:t>?: known as wildcard</a:t>
            </a:r>
          </a:p>
          <a:p>
            <a:pPr>
              <a:buFont typeface="Arial" panose="020B0604020202020204" pitchFamily="34" charset="0"/>
              <a:buChar char="•"/>
            </a:pPr>
            <a:r>
              <a:rPr lang="en-US" dirty="0"/>
              <a:t>Java5: wildcards are used to express subclasses (or </a:t>
            </a:r>
            <a:r>
              <a:rPr lang="en-US" dirty="0" err="1"/>
              <a:t>superclasses</a:t>
            </a:r>
            <a:r>
              <a:rPr lang="en-US" dirty="0"/>
              <a:t>) of parameter types</a:t>
            </a:r>
          </a:p>
          <a:p>
            <a:pPr marL="0" indent="0" algn="ctr">
              <a:buNone/>
            </a:pPr>
            <a:r>
              <a:rPr lang="en-US" sz="2400" dirty="0"/>
              <a:t>List&lt;?&gt; list </a:t>
            </a:r>
          </a:p>
          <a:p>
            <a:pPr marL="0" indent="0" algn="ctr">
              <a:buNone/>
            </a:pPr>
            <a:r>
              <a:rPr lang="en-US" sz="2400" dirty="0"/>
              <a:t>List&lt;Integers&gt; or List&lt;Double&gt; // anything</a:t>
            </a:r>
          </a:p>
          <a:p>
            <a:pPr>
              <a:buFont typeface="Arial" panose="020B0604020202020204" pitchFamily="34" charset="0"/>
              <a:buChar char="•"/>
            </a:pPr>
            <a:r>
              <a:rPr lang="en-US" dirty="0"/>
              <a:t>Difference between List&lt;?&gt; and List&lt;Number&gt; :</a:t>
            </a:r>
          </a:p>
          <a:p>
            <a:pPr lvl="1">
              <a:buFont typeface="Arial" panose="020B0604020202020204" pitchFamily="34" charset="0"/>
              <a:buChar char="•"/>
            </a:pPr>
            <a:r>
              <a:rPr lang="en-US" sz="2400" dirty="0"/>
              <a:t>? can become any particular type;  Number is just one such type.</a:t>
            </a:r>
          </a:p>
          <a:p>
            <a:pPr lvl="1">
              <a:buFont typeface="Arial" panose="020B0604020202020204" pitchFamily="34" charset="0"/>
              <a:buChar char="•"/>
            </a:pPr>
            <a:r>
              <a:rPr lang="en-US" sz="2400" dirty="0"/>
              <a:t>List&lt;Number&gt; is restrictive; wouldn't take a List&lt;Integer&gt;</a:t>
            </a:r>
          </a:p>
          <a:p>
            <a:pPr lvl="2">
              <a:buFont typeface="Arial" panose="020B0604020202020204" pitchFamily="34" charset="0"/>
              <a:buChar char="•"/>
            </a:pPr>
            <a:r>
              <a:rPr lang="en-US" sz="2000" dirty="0"/>
              <a:t>As Integer is subtype of Number, but List&lt;Number&gt; is not a subtype of List&lt;Number&gt;</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7B88880-D042-4942-B20B-DF844CF21BD6}"/>
              </a:ext>
            </a:extLst>
          </p:cNvPr>
          <p:cNvSpPr>
            <a:spLocks noGrp="1"/>
          </p:cNvSpPr>
          <p:nvPr>
            <p:ph type="sldNum" sz="quarter" idx="11"/>
          </p:nvPr>
        </p:nvSpPr>
        <p:spPr/>
        <p:txBody>
          <a:bodyPr/>
          <a:lstStyle/>
          <a:p>
            <a:fld id="{6726EBBD-3D01-4055-B2F0-CA1F3545B486}" type="slidenum">
              <a:rPr lang="en-US" smtClean="0"/>
              <a:pPr/>
              <a:t>23</a:t>
            </a:fld>
            <a:endParaRPr lang="en-US"/>
          </a:p>
        </p:txBody>
      </p:sp>
    </p:spTree>
    <p:extLst>
      <p:ext uri="{BB962C8B-B14F-4D97-AF65-F5344CB8AC3E}">
        <p14:creationId xmlns:p14="http://schemas.microsoft.com/office/powerpoint/2010/main" val="75536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miter lim="800000"/>
            <a:headEnd/>
            <a:tailEnd/>
          </a:ln>
        </p:spPr>
        <p:txBody>
          <a:bodyPr/>
          <a:lstStyle/>
          <a:p>
            <a:fld id="{9B6EEBFA-46D9-481C-B4FF-08522395493C}" type="slidenum">
              <a:rPr lang="en-US" altLang="en-US"/>
              <a:pPr/>
              <a:t>24</a:t>
            </a:fld>
            <a:endParaRPr lang="en-US" altLang="en-US"/>
          </a:p>
        </p:txBody>
      </p:sp>
      <p:sp>
        <p:nvSpPr>
          <p:cNvPr id="18435" name="Rectangle 2"/>
          <p:cNvSpPr>
            <a:spLocks noGrp="1" noChangeArrowheads="1"/>
          </p:cNvSpPr>
          <p:nvPr>
            <p:ph type="title"/>
          </p:nvPr>
        </p:nvSpPr>
        <p:spPr>
          <a:xfrm>
            <a:off x="685800" y="228600"/>
            <a:ext cx="7772400" cy="685800"/>
          </a:xfrm>
        </p:spPr>
        <p:txBody>
          <a:bodyPr/>
          <a:lstStyle/>
          <a:p>
            <a:r>
              <a:rPr lang="en-US" altLang="en-US"/>
              <a:t>Wildcards </a:t>
            </a:r>
          </a:p>
        </p:txBody>
      </p:sp>
      <p:sp>
        <p:nvSpPr>
          <p:cNvPr id="18437" name="Rectangle 4"/>
          <p:cNvSpPr>
            <a:spLocks noGrp="1" noChangeArrowheads="1"/>
          </p:cNvSpPr>
          <p:nvPr>
            <p:ph type="body" idx="1"/>
          </p:nvPr>
        </p:nvSpPr>
        <p:spPr>
          <a:xfrm>
            <a:off x="228600" y="1219200"/>
            <a:ext cx="8686800" cy="685800"/>
          </a:xfrm>
          <a:noFill/>
        </p:spPr>
        <p:txBody>
          <a:bodyPr/>
          <a:lstStyle/>
          <a:p>
            <a:pPr marL="609600" indent="-609600">
              <a:buNone/>
            </a:pPr>
            <a:r>
              <a:rPr lang="en-US" altLang="en-US" dirty="0"/>
              <a:t>Why wildcards are necessary? To achieve true generics and covariance </a:t>
            </a:r>
          </a:p>
        </p:txBody>
      </p:sp>
      <p:sp>
        <p:nvSpPr>
          <p:cNvPr id="18438" name="Rectangle 5"/>
          <p:cNvSpPr>
            <a:spLocks noChangeArrowheads="1"/>
          </p:cNvSpPr>
          <p:nvPr/>
        </p:nvSpPr>
        <p:spPr bwMode="auto">
          <a:xfrm>
            <a:off x="33191" y="2542932"/>
            <a:ext cx="5247640" cy="4114800"/>
          </a:xfrm>
          <a:prstGeom prst="rect">
            <a:avLst/>
          </a:prstGeom>
          <a:solidFill>
            <a:schemeClr val="bg1"/>
          </a:solidFill>
          <a:ln w="9525">
            <a:noFill/>
            <a:miter lim="800000"/>
            <a:headEnd/>
            <a:tailEnd/>
          </a:ln>
          <a:effectLst/>
        </p:spPr>
        <p:txBody>
          <a:bodyPr lIns="92075" tIns="46038" rIns="92075" bIns="46038"/>
          <a:lstStyle/>
          <a:p>
            <a:pPr marL="609600" indent="-609600">
              <a:spcBef>
                <a:spcPct val="20000"/>
              </a:spcBef>
              <a:buClr>
                <a:schemeClr val="tx2"/>
              </a:buClr>
              <a:buSzPct val="75000"/>
            </a:pPr>
            <a:r>
              <a:rPr lang="en-US" altLang="en-US" dirty="0"/>
              <a:t>?                        unbounded wildcard</a:t>
            </a:r>
          </a:p>
          <a:p>
            <a:pPr marL="609600" indent="-609600" algn="ctr">
              <a:spcBef>
                <a:spcPct val="20000"/>
              </a:spcBef>
              <a:buClr>
                <a:schemeClr val="tx2"/>
              </a:buClr>
              <a:buSzPct val="75000"/>
            </a:pPr>
            <a:r>
              <a:rPr lang="en-US" sz="1800" dirty="0">
                <a:solidFill>
                  <a:srgbClr val="00B050"/>
                </a:solidFill>
              </a:rPr>
              <a:t>List&lt;?&gt; </a:t>
            </a:r>
            <a:r>
              <a:rPr lang="en-US" sz="1800" dirty="0" err="1">
                <a:solidFill>
                  <a:srgbClr val="00B050"/>
                </a:solidFill>
              </a:rPr>
              <a:t>listUknown</a:t>
            </a:r>
            <a:r>
              <a:rPr lang="en-US" sz="1800" dirty="0">
                <a:solidFill>
                  <a:srgbClr val="00B050"/>
                </a:solidFill>
              </a:rPr>
              <a:t> = new ArrayList&lt;A&gt;();</a:t>
            </a:r>
            <a:endParaRPr lang="en-US" altLang="en-US" sz="1800" dirty="0">
              <a:solidFill>
                <a:srgbClr val="00B050"/>
              </a:solidFill>
            </a:endParaRPr>
          </a:p>
          <a:p>
            <a:pPr marL="609600" indent="-609600">
              <a:spcBef>
                <a:spcPct val="20000"/>
              </a:spcBef>
              <a:buClr>
                <a:schemeClr val="tx2"/>
              </a:buClr>
              <a:buSzPct val="75000"/>
            </a:pPr>
            <a:r>
              <a:rPr lang="en-US" altLang="en-US" dirty="0"/>
              <a:t>? extends T       upper bounded wildcard</a:t>
            </a:r>
          </a:p>
          <a:p>
            <a:pPr marL="609600" indent="-609600">
              <a:spcBef>
                <a:spcPct val="20000"/>
              </a:spcBef>
              <a:buClr>
                <a:schemeClr val="tx2"/>
              </a:buClr>
              <a:buSzPct val="75000"/>
            </a:pPr>
            <a:r>
              <a:rPr lang="en-US" sz="1800" dirty="0">
                <a:solidFill>
                  <a:srgbClr val="00B050"/>
                </a:solidFill>
              </a:rPr>
              <a:t>List&lt;? extends A&gt; </a:t>
            </a:r>
            <a:r>
              <a:rPr lang="en-US" sz="1800" dirty="0" err="1">
                <a:solidFill>
                  <a:srgbClr val="00B050"/>
                </a:solidFill>
              </a:rPr>
              <a:t>listUknown</a:t>
            </a:r>
            <a:r>
              <a:rPr lang="en-US" sz="1800" dirty="0">
                <a:solidFill>
                  <a:srgbClr val="00B050"/>
                </a:solidFill>
              </a:rPr>
              <a:t> = new ArrayList&lt;A&gt;();</a:t>
            </a:r>
            <a:endParaRPr lang="en-US" altLang="en-US" sz="1800" dirty="0">
              <a:solidFill>
                <a:srgbClr val="00B050"/>
              </a:solidFill>
            </a:endParaRPr>
          </a:p>
          <a:p>
            <a:pPr marL="609600" indent="-609600">
              <a:spcBef>
                <a:spcPct val="20000"/>
              </a:spcBef>
              <a:buClr>
                <a:schemeClr val="tx2"/>
              </a:buClr>
              <a:buSzPct val="75000"/>
            </a:pPr>
            <a:r>
              <a:rPr lang="en-US" altLang="en-US" dirty="0"/>
              <a:t>? super T           lower bound wildcard </a:t>
            </a:r>
          </a:p>
          <a:p>
            <a:pPr marL="609600" indent="-609600" algn="ctr">
              <a:spcBef>
                <a:spcPct val="20000"/>
              </a:spcBef>
              <a:buClr>
                <a:schemeClr val="tx2"/>
              </a:buClr>
              <a:buSzPct val="75000"/>
            </a:pPr>
            <a:r>
              <a:rPr lang="en-US" sz="1800" dirty="0">
                <a:solidFill>
                  <a:srgbClr val="00B050"/>
                </a:solidFill>
              </a:rPr>
              <a:t>List&lt;? super A&gt; </a:t>
            </a:r>
            <a:r>
              <a:rPr lang="en-US" sz="1800" dirty="0" err="1">
                <a:solidFill>
                  <a:srgbClr val="00B050"/>
                </a:solidFill>
              </a:rPr>
              <a:t>listUknown</a:t>
            </a:r>
            <a:r>
              <a:rPr lang="en-US" sz="1800" dirty="0">
                <a:solidFill>
                  <a:srgbClr val="00B050"/>
                </a:solidFill>
              </a:rPr>
              <a:t> = new ArrayList&lt;A&gt;(); </a:t>
            </a:r>
            <a:br>
              <a:rPr lang="en-US" dirty="0"/>
            </a:br>
            <a:endParaRPr lang="en-US" altLang="en-US" dirty="0"/>
          </a:p>
          <a:p>
            <a:pPr marL="609600" indent="-609600" algn="ctr">
              <a:spcBef>
                <a:spcPct val="20000"/>
              </a:spcBef>
              <a:buClr>
                <a:schemeClr val="tx2"/>
              </a:buClr>
              <a:buSzPct val="75000"/>
            </a:pPr>
            <a:r>
              <a:rPr lang="en-US" altLang="en-US" sz="1600" dirty="0"/>
              <a:t> </a:t>
            </a:r>
            <a:r>
              <a:rPr lang="en-US" sz="1600" dirty="0">
                <a:solidFill>
                  <a:srgbClr val="00B050"/>
                </a:solidFill>
              </a:rPr>
              <a:t>  </a:t>
            </a:r>
          </a:p>
          <a:p>
            <a:pPr marL="609600" indent="-609600">
              <a:spcBef>
                <a:spcPct val="20000"/>
              </a:spcBef>
              <a:buClr>
                <a:schemeClr val="tx2"/>
              </a:buClr>
              <a:buSzPct val="75000"/>
            </a:pPr>
            <a:endParaRPr lang="en-US" altLang="en-US" dirty="0"/>
          </a:p>
        </p:txBody>
      </p:sp>
      <p:pic>
        <p:nvPicPr>
          <p:cNvPr id="6" name="Picture 2" descr="diagram showing that List&lt;Integer&gt; is a subtype of both List&lt;? extends Integer&gt; and List&lt;?super Integer&gt;. List&lt;? extends Integer&gt; is a subtype of List&lt;? extends Number&gt; which is a subtype of List&lt;?&gt;. List&lt;Number&gt; is a subtype of List&lt;? super Number&gt; and List&gt;? extends Number&gt;. List&lt;? super Number&gt; is a subtype of List&lt;? super Integer&gt; which is a subtype of List&lt;?&gt;.">
            <a:extLst>
              <a:ext uri="{FF2B5EF4-FFF2-40B4-BE49-F238E27FC236}">
                <a16:creationId xmlns:a16="http://schemas.microsoft.com/office/drawing/2014/main" id="{0B1EBA29-4C21-4ECD-AD3B-AB7FFCB2E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312" y="2667000"/>
            <a:ext cx="3815497" cy="22209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DBC5-7393-47D1-8B5B-F36507B8C44B}"/>
              </a:ext>
            </a:extLst>
          </p:cNvPr>
          <p:cNvSpPr>
            <a:spLocks noGrp="1"/>
          </p:cNvSpPr>
          <p:nvPr>
            <p:ph type="title"/>
          </p:nvPr>
        </p:nvSpPr>
        <p:spPr/>
        <p:txBody>
          <a:bodyPr/>
          <a:lstStyle/>
          <a:p>
            <a:r>
              <a:rPr lang="en-US" dirty="0"/>
              <a:t>Example of using ?</a:t>
            </a:r>
          </a:p>
        </p:txBody>
      </p:sp>
      <p:sp>
        <p:nvSpPr>
          <p:cNvPr id="3" name="Content Placeholder 2">
            <a:extLst>
              <a:ext uri="{FF2B5EF4-FFF2-40B4-BE49-F238E27FC236}">
                <a16:creationId xmlns:a16="http://schemas.microsoft.com/office/drawing/2014/main" id="{E776BDB8-AD71-43F5-847C-A6AEFE2E6C40}"/>
              </a:ext>
            </a:extLst>
          </p:cNvPr>
          <p:cNvSpPr>
            <a:spLocks noGrp="1"/>
          </p:cNvSpPr>
          <p:nvPr>
            <p:ph idx="1"/>
          </p:nvPr>
        </p:nvSpPr>
        <p:spPr>
          <a:xfrm>
            <a:off x="685800" y="1809750"/>
            <a:ext cx="7772400" cy="4114800"/>
          </a:xfrm>
        </p:spPr>
        <p:txBody>
          <a:bodyPr/>
          <a:lstStyle/>
          <a:p>
            <a:r>
              <a:rPr lang="en-US" dirty="0"/>
              <a:t>The </a:t>
            </a:r>
            <a:r>
              <a:rPr lang="en-US" dirty="0" err="1"/>
              <a:t>sumOfList</a:t>
            </a:r>
            <a:r>
              <a:rPr lang="en-US" dirty="0"/>
              <a:t> method returns the sum of the numbers in a list:</a:t>
            </a:r>
          </a:p>
          <a:p>
            <a:pPr marL="0" indent="0">
              <a:buNone/>
            </a:pPr>
            <a:endParaRPr lang="en-US" dirty="0"/>
          </a:p>
        </p:txBody>
      </p:sp>
      <p:sp>
        <p:nvSpPr>
          <p:cNvPr id="4" name="Slide Number Placeholder 3">
            <a:extLst>
              <a:ext uri="{FF2B5EF4-FFF2-40B4-BE49-F238E27FC236}">
                <a16:creationId xmlns:a16="http://schemas.microsoft.com/office/drawing/2014/main" id="{5F1D1C1C-7E52-40D1-8342-37BFC60C811B}"/>
              </a:ext>
            </a:extLst>
          </p:cNvPr>
          <p:cNvSpPr>
            <a:spLocks noGrp="1"/>
          </p:cNvSpPr>
          <p:nvPr>
            <p:ph type="sldNum" sz="quarter" idx="11"/>
          </p:nvPr>
        </p:nvSpPr>
        <p:spPr/>
        <p:txBody>
          <a:bodyPr/>
          <a:lstStyle/>
          <a:p>
            <a:fld id="{6726EBBD-3D01-4055-B2F0-CA1F3545B486}" type="slidenum">
              <a:rPr lang="en-US" smtClean="0"/>
              <a:pPr/>
              <a:t>25</a:t>
            </a:fld>
            <a:endParaRPr lang="en-US"/>
          </a:p>
        </p:txBody>
      </p:sp>
      <p:sp>
        <p:nvSpPr>
          <p:cNvPr id="8" name="Rectangle 4">
            <a:extLst>
              <a:ext uri="{FF2B5EF4-FFF2-40B4-BE49-F238E27FC236}">
                <a16:creationId xmlns:a16="http://schemas.microsoft.com/office/drawing/2014/main" id="{2DED769E-6E6A-45DB-AA6C-8930BD5F82D9}"/>
              </a:ext>
            </a:extLst>
          </p:cNvPr>
          <p:cNvSpPr>
            <a:spLocks noChangeArrowheads="1"/>
          </p:cNvSpPr>
          <p:nvPr/>
        </p:nvSpPr>
        <p:spPr bwMode="auto">
          <a:xfrm>
            <a:off x="1066800" y="3012341"/>
            <a:ext cx="746710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public static double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sumOfList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 extends Number&gt;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 s = 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(Number n :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n.doubleValue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cs typeface="Courier New" panose="02070309020205020404" pitchFamily="49" charset="0"/>
            </a:endParaRPr>
          </a:p>
          <a:p>
            <a:pPr lvl="0"/>
            <a:r>
              <a:rPr lang="en-US" altLang="en-US" sz="1600" dirty="0">
                <a:latin typeface="Courier New" panose="02070309020205020404" pitchFamily="49" charset="0"/>
                <a:cs typeface="Courier New" panose="02070309020205020404" pitchFamily="49" charset="0"/>
              </a:rPr>
              <a:t>List&lt;Integer&gt; li = </a:t>
            </a:r>
            <a:r>
              <a:rPr lang="en-US" altLang="en-US" sz="1600" dirty="0" err="1">
                <a:latin typeface="Courier New" panose="02070309020205020404" pitchFamily="49" charset="0"/>
                <a:cs typeface="Courier New" panose="02070309020205020404" pitchFamily="49" charset="0"/>
              </a:rPr>
              <a:t>Arrays.asList</a:t>
            </a:r>
            <a:r>
              <a:rPr lang="en-US" altLang="en-US" sz="1600" dirty="0">
                <a:latin typeface="Courier New" panose="02070309020205020404" pitchFamily="49" charset="0"/>
                <a:cs typeface="Courier New" panose="02070309020205020404" pitchFamily="49" charset="0"/>
              </a:rPr>
              <a:t>(1, 2, 3);</a:t>
            </a:r>
          </a:p>
          <a:p>
            <a:pPr lvl="0"/>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("sum = " + </a:t>
            </a:r>
            <a:r>
              <a:rPr lang="en-US" altLang="en-US" sz="1600" dirty="0" err="1">
                <a:latin typeface="Courier New" panose="02070309020205020404" pitchFamily="49" charset="0"/>
                <a:cs typeface="Courier New" panose="02070309020205020404" pitchFamily="49" charset="0"/>
              </a:rPr>
              <a:t>sumOfList</a:t>
            </a:r>
            <a:r>
              <a:rPr lang="en-US" altLang="en-US" sz="1600" dirty="0">
                <a:latin typeface="Courier New" panose="02070309020205020404" pitchFamily="49" charset="0"/>
                <a:cs typeface="Courier New" panose="02070309020205020404" pitchFamily="49" charset="0"/>
              </a:rPr>
              <a:t>(li));</a:t>
            </a:r>
          </a:p>
          <a:p>
            <a:pPr lvl="0"/>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lvl="0"/>
            <a:r>
              <a:rPr lang="en-US" altLang="en-US" sz="1600" dirty="0">
                <a:latin typeface="Courier New" panose="02070309020205020404" pitchFamily="49" charset="0"/>
                <a:cs typeface="Courier New" panose="02070309020205020404" pitchFamily="49" charset="0"/>
              </a:rPr>
              <a:t>List&lt;Double&gt; </a:t>
            </a:r>
            <a:r>
              <a:rPr lang="en-US" altLang="en-US" sz="1600" dirty="0" err="1">
                <a:latin typeface="Courier New" panose="02070309020205020404" pitchFamily="49" charset="0"/>
                <a:cs typeface="Courier New" panose="02070309020205020404" pitchFamily="49" charset="0"/>
              </a:rPr>
              <a:t>ld</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Arrays.asList</a:t>
            </a:r>
            <a:r>
              <a:rPr lang="en-US" altLang="en-US" sz="1600" dirty="0">
                <a:latin typeface="Courier New" panose="02070309020205020404" pitchFamily="49" charset="0"/>
                <a:cs typeface="Courier New" panose="02070309020205020404" pitchFamily="49" charset="0"/>
              </a:rPr>
              <a:t>(1.2, 2.3, 3.5);</a:t>
            </a:r>
          </a:p>
          <a:p>
            <a:pPr lvl="0"/>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("sum = " + </a:t>
            </a:r>
            <a:r>
              <a:rPr lang="en-US" altLang="en-US" sz="1600" dirty="0" err="1">
                <a:latin typeface="Courier New" panose="02070309020205020404" pitchFamily="49" charset="0"/>
                <a:cs typeface="Courier New" panose="02070309020205020404" pitchFamily="49" charset="0"/>
              </a:rPr>
              <a:t>sumOfList</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ld</a:t>
            </a:r>
            <a:r>
              <a:rPr lang="en-US" altLang="en-US" sz="1600" dirty="0">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1099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miter lim="800000"/>
            <a:headEnd/>
            <a:tailEnd/>
          </a:ln>
        </p:spPr>
        <p:txBody>
          <a:bodyPr/>
          <a:lstStyle/>
          <a:p>
            <a:fld id="{9B6EEBFA-46D9-481C-B4FF-08522395493C}" type="slidenum">
              <a:rPr lang="en-US" altLang="en-US"/>
              <a:pPr/>
              <a:t>26</a:t>
            </a:fld>
            <a:endParaRPr lang="en-US" altLang="en-US"/>
          </a:p>
        </p:txBody>
      </p:sp>
      <p:sp>
        <p:nvSpPr>
          <p:cNvPr id="18435" name="Rectangle 2"/>
          <p:cNvSpPr>
            <a:spLocks noGrp="1" noChangeArrowheads="1"/>
          </p:cNvSpPr>
          <p:nvPr>
            <p:ph type="title"/>
          </p:nvPr>
        </p:nvSpPr>
        <p:spPr>
          <a:xfrm>
            <a:off x="685800" y="228600"/>
            <a:ext cx="7772400" cy="685800"/>
          </a:xfrm>
        </p:spPr>
        <p:txBody>
          <a:bodyPr/>
          <a:lstStyle/>
          <a:p>
            <a:r>
              <a:rPr lang="en-US" altLang="en-US"/>
              <a:t>Wildcards </a:t>
            </a:r>
          </a:p>
        </p:txBody>
      </p:sp>
      <p:sp>
        <p:nvSpPr>
          <p:cNvPr id="18438" name="Rectangle 5"/>
          <p:cNvSpPr>
            <a:spLocks noChangeArrowheads="1"/>
          </p:cNvSpPr>
          <p:nvPr/>
        </p:nvSpPr>
        <p:spPr bwMode="auto">
          <a:xfrm>
            <a:off x="233680" y="990600"/>
            <a:ext cx="8691880" cy="5715000"/>
          </a:xfrm>
          <a:prstGeom prst="rect">
            <a:avLst/>
          </a:prstGeom>
          <a:solidFill>
            <a:schemeClr val="bg1"/>
          </a:solidFill>
          <a:ln w="9525">
            <a:noFill/>
            <a:miter lim="800000"/>
            <a:headEnd/>
            <a:tailEnd/>
          </a:ln>
          <a:effectLst/>
        </p:spPr>
        <p:txBody>
          <a:bodyPr lIns="92075" tIns="46038" rIns="92075" bIns="46038"/>
          <a:lstStyle/>
          <a:p>
            <a:pPr marL="609600" indent="-609600">
              <a:spcBef>
                <a:spcPct val="20000"/>
              </a:spcBef>
              <a:buClr>
                <a:schemeClr val="tx2"/>
              </a:buClr>
              <a:buSzPct val="75000"/>
            </a:pPr>
            <a:r>
              <a:rPr lang="en-US" altLang="en-US" sz="3200" dirty="0"/>
              <a:t>	List&lt;Integer&gt; integers = new ArrayList&lt;&gt;();</a:t>
            </a:r>
          </a:p>
          <a:p>
            <a:pPr marL="609600" indent="-609600">
              <a:spcBef>
                <a:spcPct val="20000"/>
              </a:spcBef>
              <a:buClr>
                <a:schemeClr val="tx2"/>
              </a:buClr>
              <a:buSzPct val="75000"/>
            </a:pPr>
            <a:r>
              <a:rPr lang="en-US" altLang="en-US" sz="3200" dirty="0"/>
              <a:t>      List&lt;Number&gt; numbers = new ArrayList&lt;&gt;();</a:t>
            </a:r>
          </a:p>
          <a:p>
            <a:pPr marL="609600" indent="-609600">
              <a:spcBef>
                <a:spcPct val="20000"/>
              </a:spcBef>
              <a:buClr>
                <a:schemeClr val="tx2"/>
              </a:buClr>
              <a:buSzPct val="75000"/>
            </a:pPr>
            <a:r>
              <a:rPr lang="en-US" altLang="en-US" sz="3200" dirty="0"/>
              <a:t>      numbers = integers;  // </a:t>
            </a:r>
            <a:r>
              <a:rPr lang="en-US" altLang="en-US" sz="2000" dirty="0">
                <a:solidFill>
                  <a:srgbClr val="FF0000"/>
                </a:solidFill>
              </a:rPr>
              <a:t>incompatible types: </a:t>
            </a:r>
            <a:r>
              <a:rPr lang="en-US" altLang="en-US" sz="2000" dirty="0" err="1">
                <a:solidFill>
                  <a:srgbClr val="FF0000"/>
                </a:solidFill>
              </a:rPr>
              <a:t>java.util.List</a:t>
            </a:r>
            <a:r>
              <a:rPr lang="en-US" altLang="en-US" sz="2000" dirty="0">
                <a:solidFill>
                  <a:srgbClr val="FF0000"/>
                </a:solidFill>
              </a:rPr>
              <a:t>&lt;</a:t>
            </a:r>
            <a:r>
              <a:rPr lang="en-US" altLang="en-US" sz="2000" dirty="0" err="1">
                <a:solidFill>
                  <a:srgbClr val="FF0000"/>
                </a:solidFill>
              </a:rPr>
              <a:t>java.lang.Integer</a:t>
            </a:r>
            <a:r>
              <a:rPr lang="en-US" altLang="en-US" sz="2000" dirty="0">
                <a:solidFill>
                  <a:srgbClr val="FF0000"/>
                </a:solidFill>
              </a:rPr>
              <a:t>&gt; cannot be converted to </a:t>
            </a:r>
            <a:r>
              <a:rPr lang="en-US" altLang="en-US" sz="2000" dirty="0" err="1">
                <a:solidFill>
                  <a:srgbClr val="FF0000"/>
                </a:solidFill>
              </a:rPr>
              <a:t>java.util.List</a:t>
            </a:r>
            <a:r>
              <a:rPr lang="en-US" altLang="en-US" sz="2000" dirty="0">
                <a:solidFill>
                  <a:srgbClr val="FF0000"/>
                </a:solidFill>
              </a:rPr>
              <a:t>&lt;</a:t>
            </a:r>
            <a:r>
              <a:rPr lang="en-US" altLang="en-US" sz="2000" dirty="0" err="1">
                <a:solidFill>
                  <a:srgbClr val="FF0000"/>
                </a:solidFill>
              </a:rPr>
              <a:t>java.lang.Number</a:t>
            </a:r>
            <a:r>
              <a:rPr lang="en-US" altLang="en-US" sz="2000" dirty="0">
                <a:solidFill>
                  <a:srgbClr val="FF0000"/>
                </a:solidFill>
              </a:rPr>
              <a:t>&gt;</a:t>
            </a:r>
          </a:p>
          <a:p>
            <a:pPr marL="609600" indent="-609600">
              <a:spcBef>
                <a:spcPct val="20000"/>
              </a:spcBef>
              <a:buClr>
                <a:schemeClr val="tx2"/>
              </a:buClr>
              <a:buSzPct val="75000"/>
            </a:pPr>
            <a:r>
              <a:rPr lang="en-US" altLang="en-US" sz="2000" dirty="0">
                <a:solidFill>
                  <a:srgbClr val="FF0000"/>
                </a:solidFill>
              </a:rPr>
              <a:t>	</a:t>
            </a:r>
          </a:p>
          <a:p>
            <a:pPr marL="609600" indent="-609600">
              <a:spcBef>
                <a:spcPct val="20000"/>
              </a:spcBef>
              <a:buClr>
                <a:schemeClr val="tx2"/>
              </a:buClr>
              <a:buSzPct val="75000"/>
            </a:pPr>
            <a:endParaRPr lang="en-US" altLang="en-US" sz="2000" dirty="0">
              <a:solidFill>
                <a:srgbClr val="FF0000"/>
              </a:solidFill>
            </a:endParaRPr>
          </a:p>
          <a:p>
            <a:pPr marL="609600" indent="-609600">
              <a:spcBef>
                <a:spcPct val="20000"/>
              </a:spcBef>
              <a:buClr>
                <a:schemeClr val="tx2"/>
              </a:buClr>
              <a:buSzPct val="75000"/>
            </a:pPr>
            <a:r>
              <a:rPr lang="en-US" altLang="en-US" sz="2800" dirty="0"/>
              <a:t>	</a:t>
            </a:r>
            <a:r>
              <a:rPr lang="en-US" altLang="en-US" sz="2800" dirty="0">
                <a:solidFill>
                  <a:srgbClr val="00B050"/>
                </a:solidFill>
              </a:rPr>
              <a:t>List&lt;Integer&gt; integers = new ArrayList&lt;&gt;();</a:t>
            </a:r>
          </a:p>
          <a:p>
            <a:pPr marL="609600" indent="-609600">
              <a:spcBef>
                <a:spcPct val="20000"/>
              </a:spcBef>
              <a:buClr>
                <a:schemeClr val="tx2"/>
              </a:buClr>
              <a:buSzPct val="75000"/>
            </a:pPr>
            <a:r>
              <a:rPr lang="en-US" altLang="en-US" sz="2800" dirty="0">
                <a:solidFill>
                  <a:srgbClr val="00B050"/>
                </a:solidFill>
              </a:rPr>
              <a:t>      </a:t>
            </a:r>
            <a:r>
              <a:rPr lang="en-US" altLang="en-US" sz="2800" dirty="0" err="1">
                <a:solidFill>
                  <a:srgbClr val="00B050"/>
                </a:solidFill>
              </a:rPr>
              <a:t>integers.add</a:t>
            </a:r>
            <a:r>
              <a:rPr lang="en-US" altLang="en-US" sz="2800" dirty="0">
                <a:solidFill>
                  <a:srgbClr val="00B050"/>
                </a:solidFill>
              </a:rPr>
              <a:t>(1);</a:t>
            </a:r>
          </a:p>
          <a:p>
            <a:pPr marL="609600" indent="-609600">
              <a:spcBef>
                <a:spcPct val="20000"/>
              </a:spcBef>
              <a:buClr>
                <a:schemeClr val="tx2"/>
              </a:buClr>
              <a:buSzPct val="75000"/>
            </a:pPr>
            <a:r>
              <a:rPr lang="en-US" altLang="en-US" sz="2800" dirty="0">
                <a:solidFill>
                  <a:srgbClr val="00B050"/>
                </a:solidFill>
              </a:rPr>
              <a:t>      List&lt;? extends Number&gt; numbers = integers;</a:t>
            </a:r>
          </a:p>
          <a:p>
            <a:pPr marL="609600" indent="-609600">
              <a:spcBef>
                <a:spcPct val="20000"/>
              </a:spcBef>
              <a:buClr>
                <a:schemeClr val="tx2"/>
              </a:buClr>
              <a:buSzPct val="75000"/>
            </a:pPr>
            <a:r>
              <a:rPr lang="en-US" altLang="en-US" sz="2800" dirty="0">
                <a:solidFill>
                  <a:srgbClr val="00B050"/>
                </a:solidFill>
              </a:rPr>
              <a:t>      </a:t>
            </a:r>
            <a:r>
              <a:rPr lang="en-US" altLang="en-US" sz="2800" dirty="0" err="1">
                <a:solidFill>
                  <a:srgbClr val="00B050"/>
                </a:solidFill>
              </a:rPr>
              <a:t>System.out.println</a:t>
            </a:r>
            <a:r>
              <a:rPr lang="en-US" altLang="en-US" sz="2800" dirty="0">
                <a:solidFill>
                  <a:srgbClr val="00B050"/>
                </a:solidFill>
              </a:rPr>
              <a:t>(numbers);</a:t>
            </a:r>
          </a:p>
        </p:txBody>
      </p:sp>
    </p:spTree>
    <p:extLst>
      <p:ext uri="{BB962C8B-B14F-4D97-AF65-F5344CB8AC3E}">
        <p14:creationId xmlns:p14="http://schemas.microsoft.com/office/powerpoint/2010/main" val="3893012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miter lim="800000"/>
            <a:headEnd/>
            <a:tailEnd/>
          </a:ln>
        </p:spPr>
        <p:txBody>
          <a:bodyPr/>
          <a:lstStyle/>
          <a:p>
            <a:fld id="{1A154FF8-6131-4FE4-B639-48B98BD8F7E7}" type="slidenum">
              <a:rPr lang="en-US" altLang="en-US"/>
              <a:pPr/>
              <a:t>27</a:t>
            </a:fld>
            <a:endParaRPr lang="en-US" altLang="en-US"/>
          </a:p>
        </p:txBody>
      </p:sp>
      <p:sp>
        <p:nvSpPr>
          <p:cNvPr id="19459" name="Rectangle 2"/>
          <p:cNvSpPr>
            <a:spLocks noGrp="1" noChangeArrowheads="1"/>
          </p:cNvSpPr>
          <p:nvPr>
            <p:ph type="title"/>
          </p:nvPr>
        </p:nvSpPr>
        <p:spPr>
          <a:xfrm>
            <a:off x="685800" y="0"/>
            <a:ext cx="7772400" cy="1428750"/>
          </a:xfrm>
        </p:spPr>
        <p:txBody>
          <a:bodyPr/>
          <a:lstStyle/>
          <a:p>
            <a:r>
              <a:rPr lang="en-US" altLang="en-US" sz="4000" dirty="0"/>
              <a:t>Generic Types and Wildcard Types</a:t>
            </a:r>
          </a:p>
        </p:txBody>
      </p:sp>
      <p:sp>
        <p:nvSpPr>
          <p:cNvPr id="19460" name="Rectangle 8"/>
          <p:cNvSpPr>
            <a:spLocks noChangeArrowheads="1"/>
          </p:cNvSpPr>
          <p:nvPr/>
        </p:nvSpPr>
        <p:spPr bwMode="auto">
          <a:xfrm>
            <a:off x="2" y="2356922"/>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sp>
        <p:nvSpPr>
          <p:cNvPr id="19461" name="Rectangle 10"/>
          <p:cNvSpPr>
            <a:spLocks noChangeArrowheads="1"/>
          </p:cNvSpPr>
          <p:nvPr/>
        </p:nvSpPr>
        <p:spPr bwMode="auto">
          <a:xfrm>
            <a:off x="2" y="2356922"/>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pic>
        <p:nvPicPr>
          <p:cNvPr id="19462" name="Picture 8"/>
          <p:cNvPicPr>
            <a:picLocks noChangeAspect="1" noChangeArrowheads="1"/>
          </p:cNvPicPr>
          <p:nvPr/>
        </p:nvPicPr>
        <p:blipFill>
          <a:blip r:embed="rId3"/>
          <a:srcRect/>
          <a:stretch>
            <a:fillRect/>
          </a:stretch>
        </p:blipFill>
        <p:spPr bwMode="auto">
          <a:xfrm>
            <a:off x="80965" y="2057402"/>
            <a:ext cx="8982075" cy="2549525"/>
          </a:xfrm>
          <a:prstGeom prst="rect">
            <a:avLst/>
          </a:prstGeom>
          <a:noFill/>
          <a:ln w="12700">
            <a:noFill/>
            <a:miter lim="800000"/>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miter lim="800000"/>
            <a:headEnd/>
            <a:tailEnd/>
          </a:ln>
        </p:spPr>
        <p:txBody>
          <a:bodyPr/>
          <a:lstStyle/>
          <a:p>
            <a:fld id="{D9395D87-D898-4CC9-8216-A8BE91CF2544}" type="slidenum">
              <a:rPr lang="en-US" altLang="en-US"/>
              <a:pPr/>
              <a:t>28</a:t>
            </a:fld>
            <a:endParaRPr lang="en-US" altLang="en-US"/>
          </a:p>
        </p:txBody>
      </p:sp>
      <p:sp>
        <p:nvSpPr>
          <p:cNvPr id="21507" name="Rectangle 2"/>
          <p:cNvSpPr>
            <a:spLocks noGrp="1" noChangeArrowheads="1"/>
          </p:cNvSpPr>
          <p:nvPr>
            <p:ph type="title"/>
          </p:nvPr>
        </p:nvSpPr>
        <p:spPr>
          <a:xfrm>
            <a:off x="685800" y="228600"/>
            <a:ext cx="7772400" cy="685800"/>
          </a:xfrm>
        </p:spPr>
        <p:txBody>
          <a:bodyPr/>
          <a:lstStyle/>
          <a:p>
            <a:r>
              <a:rPr lang="en-US" altLang="en-US" sz="4000"/>
              <a:t>Erasure and Restrictions on Generics</a:t>
            </a:r>
            <a:r>
              <a:rPr lang="en-US" altLang="en-US"/>
              <a:t> </a:t>
            </a:r>
            <a:r>
              <a:rPr lang="en-US" altLang="en-US" sz="4000"/>
              <a:t> </a:t>
            </a:r>
          </a:p>
        </p:txBody>
      </p:sp>
      <p:sp>
        <p:nvSpPr>
          <p:cNvPr id="21508" name="Rectangle 3"/>
          <p:cNvSpPr>
            <a:spLocks noGrp="1" noChangeArrowheads="1"/>
          </p:cNvSpPr>
          <p:nvPr>
            <p:ph type="body" idx="1"/>
          </p:nvPr>
        </p:nvSpPr>
        <p:spPr>
          <a:xfrm>
            <a:off x="228600" y="1219200"/>
            <a:ext cx="8686800" cy="5410200"/>
          </a:xfrm>
          <a:solidFill>
            <a:schemeClr val="bg1"/>
          </a:solidFill>
        </p:spPr>
        <p:txBody>
          <a:bodyPr/>
          <a:lstStyle/>
          <a:p>
            <a:pPr marL="0" indent="0">
              <a:spcBef>
                <a:spcPct val="0"/>
              </a:spcBef>
              <a:buNone/>
            </a:pPr>
            <a:r>
              <a:rPr lang="en-US" altLang="en-US" dirty="0">
                <a:latin typeface="+mj-lt"/>
              </a:rPr>
              <a:t>Generics are implemented using an approach called </a:t>
            </a:r>
            <a:r>
              <a:rPr lang="en-US" altLang="en-US" i="1" dirty="0">
                <a:latin typeface="+mj-lt"/>
              </a:rPr>
              <a:t>type erasure</a:t>
            </a:r>
            <a:r>
              <a:rPr lang="en-US" altLang="en-US" dirty="0">
                <a:latin typeface="+mj-lt"/>
              </a:rPr>
              <a:t>. The compiler uses the generic type information to compile the code, but erases it afterwards. </a:t>
            </a:r>
            <a:r>
              <a:rPr lang="en-US" altLang="en-US" b="1" dirty="0">
                <a:latin typeface="+mj-lt"/>
              </a:rPr>
              <a:t>So the generic information is not available at run time.</a:t>
            </a:r>
            <a:endParaRPr lang="en-US" altLang="en-US" dirty="0">
              <a:latin typeface="+mj-lt"/>
            </a:endParaRPr>
          </a:p>
          <a:p>
            <a:pPr marL="0" indent="0">
              <a:buNone/>
            </a:pPr>
            <a:r>
              <a:rPr lang="en-US" altLang="en-US" dirty="0">
                <a:solidFill>
                  <a:srgbClr val="262626"/>
                </a:solidFill>
                <a:latin typeface="+mj-lt"/>
              </a:rPr>
              <a:t>All generics types become type Object once compiled.</a:t>
            </a:r>
          </a:p>
          <a:p>
            <a:pPr lvl="1"/>
            <a:r>
              <a:rPr lang="en-US" altLang="en-US" dirty="0">
                <a:solidFill>
                  <a:srgbClr val="404040"/>
                </a:solidFill>
                <a:latin typeface="+mj-lt"/>
              </a:rPr>
              <a:t>One reason: Backward compatibility with old byte code.</a:t>
            </a:r>
          </a:p>
          <a:p>
            <a:pPr lvl="1"/>
            <a:r>
              <a:rPr lang="en-US" altLang="en-US" dirty="0">
                <a:solidFill>
                  <a:srgbClr val="404040"/>
                </a:solidFill>
                <a:latin typeface="+mj-lt"/>
              </a:rPr>
              <a:t>At runtime, all generic instantiations have the same type.</a:t>
            </a:r>
          </a:p>
          <a:p>
            <a:pPr marL="0" indent="0">
              <a:spcBef>
                <a:spcPct val="0"/>
              </a:spcBef>
              <a:buNone/>
            </a:pPr>
            <a:endParaRPr lang="en-US"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miter lim="800000"/>
            <a:headEnd/>
            <a:tailEnd/>
          </a:ln>
        </p:spPr>
        <p:txBody>
          <a:bodyPr/>
          <a:lstStyle/>
          <a:p>
            <a:fld id="{C306D50D-543D-49E5-A116-6C7AA18F714C}" type="slidenum">
              <a:rPr lang="en-US" altLang="en-US"/>
              <a:pPr/>
              <a:t>29</a:t>
            </a:fld>
            <a:endParaRPr lang="en-US" altLang="en-US"/>
          </a:p>
        </p:txBody>
      </p:sp>
      <p:sp>
        <p:nvSpPr>
          <p:cNvPr id="22531" name="Rectangle 2"/>
          <p:cNvSpPr>
            <a:spLocks noGrp="1" noChangeArrowheads="1"/>
          </p:cNvSpPr>
          <p:nvPr>
            <p:ph type="title"/>
          </p:nvPr>
        </p:nvSpPr>
        <p:spPr>
          <a:xfrm>
            <a:off x="685800" y="228600"/>
            <a:ext cx="7772400" cy="685800"/>
          </a:xfrm>
        </p:spPr>
        <p:txBody>
          <a:bodyPr/>
          <a:lstStyle/>
          <a:p>
            <a:r>
              <a:rPr lang="en-US" altLang="en-US" sz="4000" dirty="0"/>
              <a:t>Compile Time Checking</a:t>
            </a:r>
            <a:r>
              <a:rPr lang="en-US" altLang="en-US" dirty="0"/>
              <a:t> </a:t>
            </a:r>
            <a:r>
              <a:rPr lang="en-US" altLang="en-US" sz="4000" dirty="0"/>
              <a:t> </a:t>
            </a:r>
          </a:p>
        </p:txBody>
      </p:sp>
      <p:sp>
        <p:nvSpPr>
          <p:cNvPr id="22532" name="Rectangle 3"/>
          <p:cNvSpPr>
            <a:spLocks noGrp="1" noChangeArrowheads="1"/>
          </p:cNvSpPr>
          <p:nvPr>
            <p:ph type="body" idx="1"/>
          </p:nvPr>
        </p:nvSpPr>
        <p:spPr>
          <a:xfrm>
            <a:off x="228600" y="1219200"/>
            <a:ext cx="8686800" cy="2667000"/>
          </a:xfrm>
        </p:spPr>
        <p:txBody>
          <a:bodyPr/>
          <a:lstStyle/>
          <a:p>
            <a:pPr marL="0" indent="0">
              <a:spcBef>
                <a:spcPct val="0"/>
              </a:spcBef>
              <a:buNone/>
            </a:pPr>
            <a:r>
              <a:rPr lang="en-US" altLang="en-US" dirty="0"/>
              <a:t>For example, the compiler checks whether generics is used correctly for the following code in (a) and translates it into the equivalent code in (b) for runtime use. The code in (b) uses the </a:t>
            </a:r>
            <a:r>
              <a:rPr lang="en-US" altLang="en-US" i="1" dirty="0"/>
              <a:t>raw type</a:t>
            </a:r>
            <a:r>
              <a:rPr lang="en-US" altLang="en-US" dirty="0"/>
              <a:t>.</a:t>
            </a:r>
          </a:p>
        </p:txBody>
      </p:sp>
      <p:sp>
        <p:nvSpPr>
          <p:cNvPr id="22533" name="Rectangle 5"/>
          <p:cNvSpPr>
            <a:spLocks noChangeArrowheads="1"/>
          </p:cNvSpPr>
          <p:nvPr/>
        </p:nvSpPr>
        <p:spPr bwMode="auto">
          <a:xfrm>
            <a:off x="2" y="2871272"/>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graphicFrame>
        <p:nvGraphicFramePr>
          <p:cNvPr id="22534" name="Object 4"/>
          <p:cNvGraphicFramePr>
            <a:graphicFrameLocks noChangeAspect="1"/>
          </p:cNvGraphicFramePr>
          <p:nvPr/>
        </p:nvGraphicFramePr>
        <p:xfrm>
          <a:off x="230190" y="4114800"/>
          <a:ext cx="8834437" cy="1201738"/>
        </p:xfrm>
        <a:graphic>
          <a:graphicData uri="http://schemas.openxmlformats.org/presentationml/2006/ole">
            <mc:AlternateContent xmlns:mc="http://schemas.openxmlformats.org/markup-compatibility/2006">
              <mc:Choice xmlns:v="urn:schemas-microsoft-com:vml" Requires="v">
                <p:oleObj name="Picture" r:id="rId3" imgW="6290889" imgH="853338" progId="Word.Picture.8">
                  <p:embed/>
                </p:oleObj>
              </mc:Choice>
              <mc:Fallback>
                <p:oleObj name="Picture" r:id="rId3" imgW="6290889" imgH="85333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90" y="4114800"/>
                        <a:ext cx="8834437" cy="120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miter lim="800000"/>
            <a:headEnd/>
            <a:tailEnd/>
          </a:ln>
        </p:spPr>
        <p:txBody>
          <a:bodyPr/>
          <a:lstStyle/>
          <a:p>
            <a:fld id="{53B3D7D9-5A01-4205-A80F-EB18FEF8B863}" type="slidenum">
              <a:rPr lang="en-US" altLang="en-US"/>
              <a:pPr/>
              <a:t>3</a:t>
            </a:fld>
            <a:endParaRPr lang="en-US" altLang="en-US"/>
          </a:p>
        </p:txBody>
      </p:sp>
      <p:sp>
        <p:nvSpPr>
          <p:cNvPr id="7171" name="Rectangle 2"/>
          <p:cNvSpPr>
            <a:spLocks noGrp="1" noChangeArrowheads="1"/>
          </p:cNvSpPr>
          <p:nvPr>
            <p:ph type="title"/>
          </p:nvPr>
        </p:nvSpPr>
        <p:spPr>
          <a:xfrm>
            <a:off x="685800" y="228600"/>
            <a:ext cx="7772400" cy="685800"/>
          </a:xfrm>
        </p:spPr>
        <p:txBody>
          <a:bodyPr/>
          <a:lstStyle/>
          <a:p>
            <a:r>
              <a:rPr lang="en-US" altLang="en-US" sz="4000" dirty="0"/>
              <a:t>What is Java Generics? </a:t>
            </a:r>
          </a:p>
        </p:txBody>
      </p:sp>
      <p:sp>
        <p:nvSpPr>
          <p:cNvPr id="7172" name="Rectangle 3"/>
          <p:cNvSpPr>
            <a:spLocks noGrp="1" noChangeArrowheads="1"/>
          </p:cNvSpPr>
          <p:nvPr>
            <p:ph type="body" idx="1"/>
          </p:nvPr>
        </p:nvSpPr>
        <p:spPr>
          <a:xfrm>
            <a:off x="273868" y="990600"/>
            <a:ext cx="8915400" cy="5782614"/>
          </a:xfrm>
          <a:solidFill>
            <a:schemeClr val="bg1"/>
          </a:solidFill>
        </p:spPr>
        <p:txBody>
          <a:bodyPr/>
          <a:lstStyle/>
          <a:p>
            <a:pPr>
              <a:buFont typeface="Arial" panose="020B0604020202020204" pitchFamily="34" charset="0"/>
              <a:buChar char="•"/>
            </a:pPr>
            <a:r>
              <a:rPr lang="en-US" altLang="en-US" sz="2700" i="1" dirty="0"/>
              <a:t>Generics</a:t>
            </a:r>
            <a:r>
              <a:rPr lang="en-US" altLang="en-US" sz="2700" dirty="0"/>
              <a:t> is the capability to parameterize types. With this capability, you can define a class or a method </a:t>
            </a:r>
            <a:r>
              <a:rPr lang="en-US" altLang="en-US" sz="2700" b="1" dirty="0"/>
              <a:t>with generic types that can be substituted using concrete types by the compiler. </a:t>
            </a:r>
          </a:p>
          <a:p>
            <a:pPr marL="0" indent="0">
              <a:buNone/>
            </a:pPr>
            <a:r>
              <a:rPr lang="en-US" altLang="en-US" sz="2800" dirty="0"/>
              <a:t>		Public class </a:t>
            </a:r>
            <a:r>
              <a:rPr lang="en-US" altLang="en-US" sz="2800" dirty="0" err="1"/>
              <a:t>MemoryCell</a:t>
            </a:r>
            <a:r>
              <a:rPr lang="en-US" altLang="en-US" sz="2800" dirty="0">
                <a:highlight>
                  <a:srgbClr val="FFFF00"/>
                </a:highlight>
              </a:rPr>
              <a:t>&lt;T&gt;</a:t>
            </a:r>
          </a:p>
          <a:p>
            <a:pPr>
              <a:buFont typeface="Arial" panose="020B0604020202020204" pitchFamily="34" charset="0"/>
              <a:buChar char="•"/>
            </a:pPr>
            <a:r>
              <a:rPr lang="en-US" altLang="en-US" sz="2700" dirty="0"/>
              <a:t>For example, from this generic class </a:t>
            </a:r>
            <a:r>
              <a:rPr lang="en-US" altLang="en-US" sz="2700" dirty="0" err="1"/>
              <a:t>MemoryCell</a:t>
            </a:r>
            <a:r>
              <a:rPr lang="en-US" altLang="en-US" sz="2700" dirty="0"/>
              <a:t>&lt;T&gt;, you may create a </a:t>
            </a:r>
            <a:r>
              <a:rPr lang="en-US" altLang="en-US" sz="2700" dirty="0" err="1"/>
              <a:t>MemoryCell</a:t>
            </a:r>
            <a:r>
              <a:rPr lang="en-US" altLang="en-US" sz="2700" dirty="0"/>
              <a:t> object for holding strings and a </a:t>
            </a:r>
            <a:r>
              <a:rPr lang="en-US" altLang="en-US" sz="2700" dirty="0" err="1"/>
              <a:t>MemoryCell</a:t>
            </a:r>
            <a:r>
              <a:rPr lang="en-US" altLang="en-US" sz="2700" dirty="0"/>
              <a:t> object for holding numbers. </a:t>
            </a:r>
            <a:r>
              <a:rPr lang="en-US" altLang="en-US" sz="2700" b="1" dirty="0"/>
              <a:t>Here, strings and numbers are concrete types that replace the generic type.</a:t>
            </a:r>
          </a:p>
          <a:p>
            <a:pPr marL="0" indent="0">
              <a:buNone/>
            </a:pPr>
            <a:r>
              <a:rPr lang="en-US" altLang="en-US" sz="2400" dirty="0"/>
              <a:t>    </a:t>
            </a:r>
            <a:endParaRPr lang="en-US" altLang="en-US" sz="2700" b="1" dirty="0"/>
          </a:p>
        </p:txBody>
      </p:sp>
      <p:sp>
        <p:nvSpPr>
          <p:cNvPr id="4" name="Rectangle 3">
            <a:extLst>
              <a:ext uri="{FF2B5EF4-FFF2-40B4-BE49-F238E27FC236}">
                <a16:creationId xmlns:a16="http://schemas.microsoft.com/office/drawing/2014/main" id="{F8481881-B4B5-4B0C-B685-A8F3CB8282B8}"/>
              </a:ext>
            </a:extLst>
          </p:cNvPr>
          <p:cNvSpPr/>
          <p:nvPr/>
        </p:nvSpPr>
        <p:spPr>
          <a:xfrm>
            <a:off x="1143000" y="5334002"/>
            <a:ext cx="7543800" cy="618631"/>
          </a:xfrm>
          <a:prstGeom prst="rect">
            <a:avLst/>
          </a:prstGeom>
        </p:spPr>
        <p:txBody>
          <a:bodyPr wrap="square">
            <a:spAutoFit/>
          </a:bodyPr>
          <a:lstStyle/>
          <a:p>
            <a:r>
              <a:rPr lang="en-US" altLang="en-US" dirty="0" err="1"/>
              <a:t>MemoryCell</a:t>
            </a:r>
            <a:r>
              <a:rPr lang="en-US" altLang="en-US" dirty="0"/>
              <a:t>&lt;</a:t>
            </a:r>
            <a:r>
              <a:rPr lang="en-US" altLang="en-US" b="1" dirty="0"/>
              <a:t>Integer</a:t>
            </a:r>
            <a:r>
              <a:rPr lang="en-US" altLang="en-US" dirty="0"/>
              <a:t>&gt; n  = new </a:t>
            </a:r>
            <a:r>
              <a:rPr lang="en-US" altLang="en-US" dirty="0" err="1"/>
              <a:t>MemoryCell</a:t>
            </a:r>
            <a:r>
              <a:rPr lang="en-US" altLang="en-US" dirty="0"/>
              <a:t>&lt;</a:t>
            </a:r>
            <a:r>
              <a:rPr lang="en-US" altLang="en-US" b="1" dirty="0"/>
              <a:t>Integer</a:t>
            </a:r>
            <a:r>
              <a:rPr lang="en-US" altLang="en-US" dirty="0"/>
              <a:t>&gt; ( );</a:t>
            </a:r>
          </a:p>
          <a:p>
            <a:pPr>
              <a:lnSpc>
                <a:spcPct val="90000"/>
              </a:lnSpc>
            </a:pPr>
            <a:r>
              <a:rPr lang="en-US" altLang="en-US" dirty="0" err="1"/>
              <a:t>MemoryCell</a:t>
            </a:r>
            <a:r>
              <a:rPr lang="en-US" altLang="en-US" dirty="0"/>
              <a:t>&lt;</a:t>
            </a:r>
            <a:r>
              <a:rPr lang="en-US" altLang="en-US" b="1" dirty="0"/>
              <a:t>String</a:t>
            </a:r>
            <a:r>
              <a:rPr lang="en-US" altLang="en-US" dirty="0"/>
              <a:t>&gt; s = new </a:t>
            </a:r>
            <a:r>
              <a:rPr lang="en-US" altLang="en-US" dirty="0" err="1"/>
              <a:t>MemoryCell</a:t>
            </a:r>
            <a:r>
              <a:rPr lang="en-US" altLang="en-US" dirty="0"/>
              <a:t>&lt;</a:t>
            </a:r>
            <a:r>
              <a:rPr lang="en-US" altLang="en-US" b="1" dirty="0"/>
              <a:t>String</a:t>
            </a:r>
            <a:r>
              <a:rPr lang="en-US" altLang="en-US" dirty="0"/>
              <a:t>&gt;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miter lim="800000"/>
            <a:headEnd/>
            <a:tailEnd/>
          </a:ln>
        </p:spPr>
        <p:txBody>
          <a:bodyPr/>
          <a:lstStyle/>
          <a:p>
            <a:fld id="{683E0E46-B51F-4CF7-8996-2FD7A04AF4FE}" type="slidenum">
              <a:rPr lang="en-US" altLang="en-US"/>
              <a:pPr/>
              <a:t>30</a:t>
            </a:fld>
            <a:endParaRPr lang="en-US" altLang="en-US"/>
          </a:p>
        </p:txBody>
      </p:sp>
      <p:sp>
        <p:nvSpPr>
          <p:cNvPr id="24579" name="Rectangle 2"/>
          <p:cNvSpPr>
            <a:spLocks noGrp="1" noChangeArrowheads="1"/>
          </p:cNvSpPr>
          <p:nvPr>
            <p:ph type="title"/>
          </p:nvPr>
        </p:nvSpPr>
        <p:spPr>
          <a:xfrm>
            <a:off x="685800" y="228600"/>
            <a:ext cx="7772400" cy="685800"/>
          </a:xfrm>
        </p:spPr>
        <p:txBody>
          <a:bodyPr/>
          <a:lstStyle/>
          <a:p>
            <a:r>
              <a:rPr lang="en-US" altLang="en-US" sz="4000"/>
              <a:t>Restrictions on Generics </a:t>
            </a:r>
          </a:p>
        </p:txBody>
      </p:sp>
      <p:sp>
        <p:nvSpPr>
          <p:cNvPr id="24580" name="Rectangle 3"/>
          <p:cNvSpPr>
            <a:spLocks noGrp="1" noChangeArrowheads="1"/>
          </p:cNvSpPr>
          <p:nvPr>
            <p:ph type="body" idx="1"/>
          </p:nvPr>
        </p:nvSpPr>
        <p:spPr>
          <a:xfrm>
            <a:off x="228600" y="1447800"/>
            <a:ext cx="8686800" cy="4800600"/>
          </a:xfrm>
        </p:spPr>
        <p:txBody>
          <a:bodyPr/>
          <a:lstStyle/>
          <a:p>
            <a:pPr>
              <a:lnSpc>
                <a:spcPct val="90000"/>
              </a:lnSpc>
              <a:buFont typeface="Wingdings" pitchFamily="2" charset="2"/>
              <a:buChar char="q"/>
            </a:pPr>
            <a:r>
              <a:rPr lang="en-US" altLang="en-US" sz="2800" dirty="0"/>
              <a:t>Restriction 1: Cannot Create an Instance of a Generic Type. (i.e., new E()).</a:t>
            </a:r>
          </a:p>
          <a:p>
            <a:pPr>
              <a:lnSpc>
                <a:spcPct val="90000"/>
              </a:lnSpc>
              <a:buFont typeface="Wingdings" pitchFamily="2" charset="2"/>
              <a:buChar char="q"/>
            </a:pPr>
            <a:endParaRPr lang="en-US" altLang="en-US" sz="2800" dirty="0"/>
          </a:p>
          <a:p>
            <a:pPr>
              <a:lnSpc>
                <a:spcPct val="90000"/>
              </a:lnSpc>
              <a:buFont typeface="Wingdings" pitchFamily="2" charset="2"/>
              <a:buChar char="q"/>
            </a:pPr>
            <a:r>
              <a:rPr lang="en-US" altLang="en-US" sz="2800" dirty="0"/>
              <a:t>Restriction 2: Generic Array Creation is Not Allowed. (i.e., new E[100]).</a:t>
            </a:r>
          </a:p>
          <a:p>
            <a:pPr>
              <a:lnSpc>
                <a:spcPct val="90000"/>
              </a:lnSpc>
              <a:buFont typeface="Wingdings" pitchFamily="2" charset="2"/>
              <a:buChar char="q"/>
            </a:pPr>
            <a:endParaRPr lang="en-US" altLang="en-US" sz="2800" dirty="0"/>
          </a:p>
          <a:p>
            <a:pPr>
              <a:lnSpc>
                <a:spcPct val="90000"/>
              </a:lnSpc>
              <a:buFont typeface="Wingdings" pitchFamily="2" charset="2"/>
              <a:buChar char="q"/>
            </a:pPr>
            <a:r>
              <a:rPr lang="en-US" altLang="en-US" sz="2800" dirty="0"/>
              <a:t>Restriction 3: A Generic Type Parameter of a Class Is Not Allowed in a Static Context.</a:t>
            </a:r>
          </a:p>
          <a:p>
            <a:pPr>
              <a:lnSpc>
                <a:spcPct val="90000"/>
              </a:lnSpc>
              <a:buFont typeface="Wingdings" pitchFamily="2" charset="2"/>
              <a:buChar char="q"/>
            </a:pPr>
            <a:endParaRPr lang="en-US" altLang="en-US" sz="2800" dirty="0"/>
          </a:p>
          <a:p>
            <a:pPr>
              <a:lnSpc>
                <a:spcPct val="90000"/>
              </a:lnSpc>
              <a:buFont typeface="Wingdings" pitchFamily="2" charset="2"/>
              <a:buChar char="q"/>
            </a:pPr>
            <a:r>
              <a:rPr lang="en-US" altLang="en-US" sz="2800" dirty="0"/>
              <a:t>Restriction 4: Exception Classes Cannot be Generic.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12EC1CBB-1AC2-4AFA-8E6C-A44CA6B7D7B2}"/>
              </a:ext>
            </a:extLst>
          </p:cNvPr>
          <p:cNvSpPr>
            <a:spLocks noGrp="1" noChangeArrowheads="1"/>
          </p:cNvSpPr>
          <p:nvPr>
            <p:ph type="title"/>
          </p:nvPr>
        </p:nvSpPr>
        <p:spPr>
          <a:xfrm>
            <a:off x="685800" y="-228600"/>
            <a:ext cx="7772400" cy="1143000"/>
          </a:xfrm>
        </p:spPr>
        <p:txBody>
          <a:bodyPr/>
          <a:lstStyle/>
          <a:p>
            <a:r>
              <a:rPr lang="en-US" altLang="en-US" dirty="0"/>
              <a:t>Implementing generics</a:t>
            </a:r>
          </a:p>
        </p:txBody>
      </p:sp>
      <p:sp>
        <p:nvSpPr>
          <p:cNvPr id="489475" name="Rectangle 3">
            <a:extLst>
              <a:ext uri="{FF2B5EF4-FFF2-40B4-BE49-F238E27FC236}">
                <a16:creationId xmlns:a16="http://schemas.microsoft.com/office/drawing/2014/main" id="{ED0BB972-824F-4609-BE7F-AD55A1A733DC}"/>
              </a:ext>
            </a:extLst>
          </p:cNvPr>
          <p:cNvSpPr>
            <a:spLocks noGrp="1" noChangeArrowheads="1"/>
          </p:cNvSpPr>
          <p:nvPr>
            <p:ph type="body" idx="1"/>
          </p:nvPr>
        </p:nvSpPr>
        <p:spPr>
          <a:xfrm>
            <a:off x="110383" y="914400"/>
            <a:ext cx="9144000" cy="5562600"/>
          </a:xfrm>
          <a:solidFill>
            <a:schemeClr val="bg1"/>
          </a:solidFill>
        </p:spPr>
        <p:txBody>
          <a:bodyPr/>
          <a:lstStyle/>
          <a:p>
            <a:pPr>
              <a:lnSpc>
                <a:spcPct val="80000"/>
              </a:lnSpc>
              <a:buFontTx/>
              <a:buNone/>
            </a:pPr>
            <a:r>
              <a:rPr lang="en-US" altLang="en-US" sz="2400" b="1" dirty="0">
                <a:solidFill>
                  <a:srgbClr val="008000"/>
                </a:solidFill>
                <a:latin typeface="Courier New" panose="02070309020205020404" pitchFamily="49" charset="0"/>
              </a:rPr>
              <a:t>// a parameterized (generic) class</a:t>
            </a:r>
          </a:p>
          <a:p>
            <a:pPr>
              <a:lnSpc>
                <a:spcPct val="80000"/>
              </a:lnSpc>
              <a:buFontTx/>
              <a:buNone/>
            </a:pPr>
            <a:r>
              <a:rPr lang="en-US" altLang="en-US" sz="2400" dirty="0">
                <a:solidFill>
                  <a:srgbClr val="262626"/>
                </a:solidFill>
                <a:latin typeface="Courier New" panose="02070309020205020404" pitchFamily="49" charset="0"/>
              </a:rPr>
              <a:t>public class </a:t>
            </a:r>
            <a:r>
              <a:rPr lang="en-US" altLang="en-US" sz="2400" b="1" dirty="0">
                <a:solidFill>
                  <a:srgbClr val="262626"/>
                </a:solidFill>
              </a:rPr>
              <a:t>name</a:t>
            </a:r>
            <a:r>
              <a:rPr lang="en-US" altLang="en-US" sz="2400" dirty="0">
                <a:solidFill>
                  <a:srgbClr val="262626"/>
                </a:solidFill>
                <a:latin typeface="Courier New" panose="02070309020205020404" pitchFamily="49" charset="0"/>
              </a:rPr>
              <a:t>&lt;</a:t>
            </a:r>
            <a:r>
              <a:rPr lang="en-US" altLang="en-US" sz="2400" b="1" dirty="0">
                <a:solidFill>
                  <a:srgbClr val="262626"/>
                </a:solidFill>
              </a:rPr>
              <a:t>Type</a:t>
            </a:r>
            <a:r>
              <a:rPr lang="en-US" altLang="en-US" sz="2400" dirty="0">
                <a:solidFill>
                  <a:srgbClr val="262626"/>
                </a:solidFill>
                <a:latin typeface="Courier New" panose="02070309020205020404" pitchFamily="49" charset="0"/>
              </a:rPr>
              <a:t>&gt; {</a:t>
            </a:r>
          </a:p>
          <a:p>
            <a:pPr>
              <a:lnSpc>
                <a:spcPct val="80000"/>
              </a:lnSpc>
              <a:buFontTx/>
              <a:buNone/>
            </a:pPr>
            <a:r>
              <a:rPr lang="en-US" altLang="en-US" sz="2400" dirty="0">
                <a:solidFill>
                  <a:srgbClr val="262626"/>
                </a:solidFill>
              </a:rPr>
              <a:t>or</a:t>
            </a:r>
          </a:p>
          <a:p>
            <a:pPr>
              <a:lnSpc>
                <a:spcPct val="80000"/>
              </a:lnSpc>
              <a:buFontTx/>
              <a:buNone/>
            </a:pPr>
            <a:r>
              <a:rPr lang="en-US" altLang="en-US" sz="2400" dirty="0">
                <a:solidFill>
                  <a:srgbClr val="262626"/>
                </a:solidFill>
                <a:latin typeface="Courier New" panose="02070309020205020404" pitchFamily="49" charset="0"/>
              </a:rPr>
              <a:t>public class </a:t>
            </a:r>
            <a:r>
              <a:rPr lang="en-US" altLang="en-US" sz="2400" b="1" dirty="0">
                <a:solidFill>
                  <a:srgbClr val="262626"/>
                </a:solidFill>
              </a:rPr>
              <a:t>name</a:t>
            </a:r>
            <a:r>
              <a:rPr lang="en-US" altLang="en-US" sz="2400" dirty="0">
                <a:solidFill>
                  <a:srgbClr val="262626"/>
                </a:solidFill>
                <a:latin typeface="Courier New" panose="02070309020205020404" pitchFamily="49" charset="0"/>
              </a:rPr>
              <a:t>&lt;</a:t>
            </a:r>
            <a:r>
              <a:rPr lang="en-US" altLang="en-US" sz="2400" b="1" dirty="0">
                <a:solidFill>
                  <a:srgbClr val="262626"/>
                </a:solidFill>
              </a:rPr>
              <a:t>Type</a:t>
            </a:r>
            <a:r>
              <a:rPr lang="en-US" altLang="en-US" sz="2400" dirty="0">
                <a:solidFill>
                  <a:srgbClr val="262626"/>
                </a:solidFill>
                <a:latin typeface="Courier New" panose="02070309020205020404" pitchFamily="49" charset="0"/>
              </a:rPr>
              <a:t>, </a:t>
            </a:r>
            <a:r>
              <a:rPr lang="en-US" altLang="en-US" sz="2400" b="1" dirty="0">
                <a:solidFill>
                  <a:srgbClr val="262626"/>
                </a:solidFill>
              </a:rPr>
              <a:t>Type</a:t>
            </a:r>
            <a:r>
              <a:rPr lang="en-US" altLang="en-US" sz="2400" dirty="0">
                <a:solidFill>
                  <a:srgbClr val="262626"/>
                </a:solidFill>
                <a:latin typeface="Courier New" panose="02070309020205020404" pitchFamily="49" charset="0"/>
              </a:rPr>
              <a:t>, ..., </a:t>
            </a:r>
            <a:r>
              <a:rPr lang="en-US" altLang="en-US" sz="2400" b="1" dirty="0">
                <a:solidFill>
                  <a:srgbClr val="262626"/>
                </a:solidFill>
              </a:rPr>
              <a:t>Type</a:t>
            </a:r>
            <a:r>
              <a:rPr lang="en-US" altLang="en-US" sz="2400" dirty="0">
                <a:solidFill>
                  <a:srgbClr val="262626"/>
                </a:solidFill>
                <a:latin typeface="Courier New" panose="02070309020205020404" pitchFamily="49" charset="0"/>
              </a:rPr>
              <a:t>&gt; {</a:t>
            </a:r>
            <a:endParaRPr lang="en-US" altLang="en-US" sz="2400" dirty="0">
              <a:solidFill>
                <a:srgbClr val="262626"/>
              </a:solidFill>
            </a:endParaRPr>
          </a:p>
          <a:p>
            <a:pPr lvl="1"/>
            <a:endParaRPr lang="en-US" altLang="en-US" sz="2000" dirty="0">
              <a:solidFill>
                <a:srgbClr val="404040"/>
              </a:solidFill>
            </a:endParaRPr>
          </a:p>
          <a:p>
            <a:pPr>
              <a:buFont typeface="Arial" panose="020B0604020202020204" pitchFamily="34" charset="0"/>
              <a:buChar char="•"/>
            </a:pPr>
            <a:r>
              <a:rPr lang="en-US" altLang="en-US" sz="2400" dirty="0">
                <a:solidFill>
                  <a:srgbClr val="404040"/>
                </a:solidFill>
              </a:rPr>
              <a:t>By putting the </a:t>
            </a:r>
            <a:r>
              <a:rPr lang="en-US" altLang="en-US" sz="2400" b="1" dirty="0">
                <a:solidFill>
                  <a:srgbClr val="404040"/>
                </a:solidFill>
              </a:rPr>
              <a:t>Type</a:t>
            </a:r>
            <a:r>
              <a:rPr lang="en-US" altLang="en-US" sz="2400" dirty="0">
                <a:solidFill>
                  <a:srgbClr val="404040"/>
                </a:solidFill>
              </a:rPr>
              <a:t> in </a:t>
            </a:r>
            <a:r>
              <a:rPr lang="en-US" altLang="en-US" sz="2400" dirty="0">
                <a:solidFill>
                  <a:srgbClr val="404040"/>
                </a:solidFill>
                <a:latin typeface="Courier New" panose="02070309020205020404" pitchFamily="49" charset="0"/>
              </a:rPr>
              <a:t>&lt;</a:t>
            </a:r>
            <a:r>
              <a:rPr lang="en-US" altLang="en-US" sz="2400" dirty="0">
                <a:solidFill>
                  <a:srgbClr val="404040"/>
                </a:solidFill>
              </a:rPr>
              <a:t> </a:t>
            </a:r>
            <a:r>
              <a:rPr lang="en-US" altLang="en-US" sz="2400" dirty="0">
                <a:solidFill>
                  <a:srgbClr val="404040"/>
                </a:solidFill>
                <a:latin typeface="Courier New" panose="02070309020205020404" pitchFamily="49" charset="0"/>
              </a:rPr>
              <a:t>&gt;</a:t>
            </a:r>
            <a:r>
              <a:rPr lang="en-US" altLang="en-US" sz="2400" dirty="0">
                <a:solidFill>
                  <a:srgbClr val="404040"/>
                </a:solidFill>
              </a:rPr>
              <a:t>, you are demanding that any client that constructs your object must supply a type parameter.</a:t>
            </a:r>
          </a:p>
          <a:p>
            <a:pPr lvl="1">
              <a:buFont typeface="Arial" panose="020B0604020202020204" pitchFamily="34" charset="0"/>
              <a:buChar char="•"/>
            </a:pPr>
            <a:r>
              <a:rPr lang="en-US" altLang="en-US" sz="2200" dirty="0"/>
              <a:t>You can require multiple type parameters separated by commas.</a:t>
            </a:r>
          </a:p>
          <a:p>
            <a:pPr lvl="1">
              <a:buFont typeface="Arial" panose="020B0604020202020204" pitchFamily="34" charset="0"/>
              <a:buChar char="•"/>
            </a:pPr>
            <a:endParaRPr lang="en-US" altLang="en-US" sz="1450" dirty="0"/>
          </a:p>
          <a:p>
            <a:pPr>
              <a:buFont typeface="Arial" panose="020B0604020202020204" pitchFamily="34" charset="0"/>
              <a:buChar char="•"/>
            </a:pPr>
            <a:r>
              <a:rPr lang="en-US" altLang="en-US" sz="2400" dirty="0">
                <a:solidFill>
                  <a:srgbClr val="404040"/>
                </a:solidFill>
              </a:rPr>
              <a:t>The rest of your class's code can refer to that type by name.</a:t>
            </a:r>
          </a:p>
          <a:p>
            <a:pPr lvl="1">
              <a:buFont typeface="Arial" panose="020B0604020202020204" pitchFamily="34" charset="0"/>
              <a:buChar char="•"/>
            </a:pPr>
            <a:r>
              <a:rPr lang="en-US" altLang="en-US" sz="2200" dirty="0"/>
              <a:t>The convention is to use a 1-letter name such as:</a:t>
            </a:r>
          </a:p>
          <a:p>
            <a:pPr marL="457200" lvl="1" indent="0">
              <a:buNone/>
            </a:pPr>
            <a:r>
              <a:rPr lang="en-US" altLang="en-US" sz="2200" b="1" dirty="0"/>
              <a:t>	T for Type, E for Element, N for Number, K for Key, or V for 	Value. (</a:t>
            </a:r>
            <a:r>
              <a:rPr lang="en-US" altLang="en-US" sz="2200" b="1" dirty="0" err="1"/>
              <a:t>eg.</a:t>
            </a:r>
            <a:r>
              <a:rPr lang="en-US" altLang="en-US" sz="2200" b="1" dirty="0"/>
              <a:t> </a:t>
            </a:r>
            <a:r>
              <a:rPr lang="en-US" altLang="en-US" sz="2200" b="1" dirty="0" err="1"/>
              <a:t>Hashmap</a:t>
            </a:r>
            <a:r>
              <a:rPr lang="en-US" altLang="en-US" sz="2200" b="1" dirty="0"/>
              <a:t>&lt;K,V&gt;)</a:t>
            </a:r>
            <a:endParaRPr lang="en-US" altLang="en-US" sz="1050" dirty="0"/>
          </a:p>
          <a:p>
            <a:pPr>
              <a:buFont typeface="Arial" panose="020B0604020202020204" pitchFamily="34" charset="0"/>
              <a:buChar char="•"/>
            </a:pPr>
            <a:r>
              <a:rPr lang="en-US" altLang="en-US" sz="2400" dirty="0">
                <a:solidFill>
                  <a:srgbClr val="404040"/>
                </a:solidFill>
              </a:rPr>
              <a:t>The type parameter is </a:t>
            </a:r>
            <a:r>
              <a:rPr lang="en-US" altLang="en-US" sz="2400" i="1" dirty="0">
                <a:solidFill>
                  <a:srgbClr val="404040"/>
                </a:solidFill>
              </a:rPr>
              <a:t>instantiated </a:t>
            </a:r>
            <a:r>
              <a:rPr lang="en-US" altLang="en-US" sz="2400" dirty="0">
                <a:solidFill>
                  <a:srgbClr val="404040"/>
                </a:solidFill>
              </a:rPr>
              <a:t>by the client. (e.g. </a:t>
            </a:r>
            <a:r>
              <a:rPr lang="en-US" altLang="en-US" sz="2400" dirty="0">
                <a:solidFill>
                  <a:srgbClr val="404040"/>
                </a:solidFill>
                <a:latin typeface="Courier New" panose="02070309020205020404" pitchFamily="49" charset="0"/>
              </a:rPr>
              <a:t>E</a:t>
            </a:r>
            <a:r>
              <a:rPr lang="en-US" altLang="en-US" sz="2400" dirty="0">
                <a:solidFill>
                  <a:srgbClr val="404040"/>
                </a:solidFill>
              </a:rPr>
              <a:t> → </a:t>
            </a:r>
            <a:r>
              <a:rPr lang="en-US" altLang="en-US" sz="2400" dirty="0">
                <a:solidFill>
                  <a:srgbClr val="404040"/>
                </a:solidFill>
                <a:latin typeface="Courier New" panose="02070309020205020404" pitchFamily="49" charset="0"/>
              </a:rPr>
              <a:t>String</a:t>
            </a:r>
            <a:r>
              <a:rPr lang="en-US" altLang="en-US" sz="2400" dirty="0">
                <a:solidFill>
                  <a:srgbClr val="40404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47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47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4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9B9E-647E-4BD3-9CEB-6F1C067F4689}"/>
              </a:ext>
            </a:extLst>
          </p:cNvPr>
          <p:cNvSpPr>
            <a:spLocks noGrp="1"/>
          </p:cNvSpPr>
          <p:nvPr>
            <p:ph type="title"/>
          </p:nvPr>
        </p:nvSpPr>
        <p:spPr/>
        <p:txBody>
          <a:bodyPr/>
          <a:lstStyle/>
          <a:p>
            <a:r>
              <a:rPr lang="en-US" dirty="0"/>
              <a:t>Example of Type Parameters</a:t>
            </a:r>
          </a:p>
        </p:txBody>
      </p:sp>
      <p:sp>
        <p:nvSpPr>
          <p:cNvPr id="3" name="Content Placeholder 2">
            <a:extLst>
              <a:ext uri="{FF2B5EF4-FFF2-40B4-BE49-F238E27FC236}">
                <a16:creationId xmlns:a16="http://schemas.microsoft.com/office/drawing/2014/main" id="{92647057-572F-4482-849B-2D6831EED162}"/>
              </a:ext>
            </a:extLst>
          </p:cNvPr>
          <p:cNvSpPr>
            <a:spLocks noGrp="1"/>
          </p:cNvSpPr>
          <p:nvPr>
            <p:ph idx="1"/>
          </p:nvPr>
        </p:nvSpPr>
        <p:spPr>
          <a:xfrm>
            <a:off x="228600" y="1657350"/>
            <a:ext cx="8839200" cy="4114800"/>
          </a:xfrm>
        </p:spPr>
        <p:txBody>
          <a:bodyPr/>
          <a:lstStyle/>
          <a:p>
            <a:pPr marL="0" indent="0" algn="ctr">
              <a:buNone/>
            </a:pPr>
            <a:r>
              <a:rPr lang="en-US" altLang="en-US" sz="2400" dirty="0">
                <a:solidFill>
                  <a:srgbClr val="262626"/>
                </a:solidFill>
                <a:latin typeface="Courier New" panose="02070309020205020404" pitchFamily="49" charset="0"/>
              </a:rPr>
              <a:t>List&lt;</a:t>
            </a:r>
            <a:r>
              <a:rPr lang="en-US" altLang="en-US" sz="2400" b="1" dirty="0">
                <a:solidFill>
                  <a:srgbClr val="262626"/>
                </a:solidFill>
              </a:rPr>
              <a:t>Type</a:t>
            </a:r>
            <a:r>
              <a:rPr lang="en-US" altLang="en-US" sz="2400" dirty="0">
                <a:solidFill>
                  <a:srgbClr val="262626"/>
                </a:solidFill>
                <a:latin typeface="Courier New" panose="02070309020205020404" pitchFamily="49" charset="0"/>
              </a:rPr>
              <a:t>&gt; </a:t>
            </a:r>
            <a:r>
              <a:rPr lang="en-US" altLang="en-US" sz="2400" b="1" dirty="0">
                <a:solidFill>
                  <a:srgbClr val="262626"/>
                </a:solidFill>
              </a:rPr>
              <a:t>name</a:t>
            </a:r>
            <a:r>
              <a:rPr lang="en-US" altLang="en-US" sz="2400" dirty="0">
                <a:solidFill>
                  <a:srgbClr val="262626"/>
                </a:solidFill>
                <a:latin typeface="Courier New" panose="02070309020205020404" pitchFamily="49" charset="0"/>
              </a:rPr>
              <a:t> = new ArrayList&lt;</a:t>
            </a:r>
            <a:r>
              <a:rPr lang="en-US" altLang="en-US" sz="2400" b="1" dirty="0">
                <a:solidFill>
                  <a:srgbClr val="262626"/>
                </a:solidFill>
              </a:rPr>
              <a:t>Type</a:t>
            </a:r>
            <a:r>
              <a:rPr lang="en-US" altLang="en-US" sz="2400" dirty="0">
                <a:solidFill>
                  <a:srgbClr val="262626"/>
                </a:solidFill>
                <a:latin typeface="Courier New" panose="02070309020205020404" pitchFamily="49" charset="0"/>
              </a:rPr>
              <a:t>&gt;();</a:t>
            </a:r>
          </a:p>
          <a:p>
            <a:pPr lvl="1"/>
            <a:r>
              <a:rPr lang="en-US" altLang="en-US" dirty="0">
                <a:solidFill>
                  <a:srgbClr val="404040"/>
                </a:solidFill>
              </a:rPr>
              <a:t>We say that the </a:t>
            </a:r>
            <a:r>
              <a:rPr lang="en-US" altLang="en-US" dirty="0">
                <a:solidFill>
                  <a:srgbClr val="404040"/>
                </a:solidFill>
                <a:latin typeface="Courier New" panose="02070309020205020404" pitchFamily="49" charset="0"/>
              </a:rPr>
              <a:t>ArrayList</a:t>
            </a:r>
            <a:r>
              <a:rPr lang="en-US" altLang="en-US" dirty="0">
                <a:solidFill>
                  <a:srgbClr val="404040"/>
                </a:solidFill>
              </a:rPr>
              <a:t> class accepts a </a:t>
            </a:r>
            <a:r>
              <a:rPr lang="en-US" altLang="en-US" b="1" dirty="0">
                <a:solidFill>
                  <a:srgbClr val="404040"/>
                </a:solidFill>
              </a:rPr>
              <a:t>type parameter</a:t>
            </a:r>
            <a:r>
              <a:rPr lang="en-US" altLang="en-US" dirty="0">
                <a:solidFill>
                  <a:srgbClr val="404040"/>
                </a:solidFill>
              </a:rPr>
              <a:t>, or that it is a </a:t>
            </a:r>
            <a:r>
              <a:rPr lang="en-US" altLang="en-US" b="1" dirty="0">
                <a:solidFill>
                  <a:srgbClr val="404040"/>
                </a:solidFill>
              </a:rPr>
              <a:t>generic</a:t>
            </a:r>
            <a:r>
              <a:rPr lang="en-US" altLang="en-US" i="1" dirty="0">
                <a:solidFill>
                  <a:srgbClr val="404040"/>
                </a:solidFill>
              </a:rPr>
              <a:t> </a:t>
            </a:r>
            <a:r>
              <a:rPr lang="en-US" altLang="en-US" dirty="0">
                <a:solidFill>
                  <a:srgbClr val="404040"/>
                </a:solidFill>
              </a:rPr>
              <a:t>class.</a:t>
            </a:r>
          </a:p>
          <a:p>
            <a:pPr lvl="1">
              <a:lnSpc>
                <a:spcPct val="80000"/>
              </a:lnSpc>
              <a:buFont typeface="Wingdings" panose="05000000000000000000" pitchFamily="2" charset="2"/>
              <a:buNone/>
            </a:pPr>
            <a:endParaRPr lang="en-US" altLang="en-US" dirty="0">
              <a:solidFill>
                <a:srgbClr val="404040"/>
              </a:solidFill>
              <a:latin typeface="Courier New" panose="02070309020205020404" pitchFamily="49" charset="0"/>
            </a:endParaRPr>
          </a:p>
          <a:p>
            <a:pPr lvl="1">
              <a:lnSpc>
                <a:spcPct val="80000"/>
              </a:lnSpc>
              <a:buFont typeface="Wingdings" panose="05000000000000000000" pitchFamily="2" charset="2"/>
              <a:buNone/>
            </a:pPr>
            <a:r>
              <a:rPr lang="en-US" altLang="en-US" sz="2000" dirty="0">
                <a:solidFill>
                  <a:srgbClr val="404040"/>
                </a:solidFill>
                <a:latin typeface="Courier New" panose="02070309020205020404" pitchFamily="49" charset="0"/>
              </a:rPr>
              <a:t>List</a:t>
            </a:r>
            <a:r>
              <a:rPr lang="en-US" altLang="en-US" sz="2000" b="1" dirty="0">
                <a:solidFill>
                  <a:srgbClr val="00B050"/>
                </a:solidFill>
                <a:latin typeface="Courier New" panose="02070309020205020404" pitchFamily="49" charset="0"/>
              </a:rPr>
              <a:t>&lt;String&gt;</a:t>
            </a:r>
            <a:r>
              <a:rPr lang="en-US" altLang="en-US" sz="2000" dirty="0">
                <a:solidFill>
                  <a:srgbClr val="00B050"/>
                </a:solidFill>
                <a:latin typeface="Courier New" panose="02070309020205020404" pitchFamily="49" charset="0"/>
              </a:rPr>
              <a:t> </a:t>
            </a:r>
            <a:r>
              <a:rPr lang="en-US" altLang="en-US" sz="2000" dirty="0">
                <a:solidFill>
                  <a:srgbClr val="404040"/>
                </a:solidFill>
                <a:latin typeface="Courier New" panose="02070309020205020404" pitchFamily="49" charset="0"/>
              </a:rPr>
              <a:t>names = new ArrayList</a:t>
            </a:r>
            <a:r>
              <a:rPr lang="en-US" altLang="en-US" sz="2000" b="1" dirty="0">
                <a:solidFill>
                  <a:srgbClr val="00B050"/>
                </a:solidFill>
                <a:latin typeface="Courier New" panose="02070309020205020404" pitchFamily="49" charset="0"/>
              </a:rPr>
              <a:t>&lt;String&gt;</a:t>
            </a:r>
            <a:r>
              <a:rPr lang="en-US" altLang="en-US" sz="2000" dirty="0">
                <a:solidFill>
                  <a:srgbClr val="404040"/>
                </a:solidFill>
                <a:latin typeface="Courier New" panose="02070309020205020404" pitchFamily="49" charset="0"/>
              </a:rPr>
              <a:t>();</a:t>
            </a:r>
          </a:p>
          <a:p>
            <a:pPr lvl="1">
              <a:lnSpc>
                <a:spcPct val="80000"/>
              </a:lnSpc>
              <a:buNone/>
            </a:pPr>
            <a:r>
              <a:rPr lang="en-US" altLang="en-US" sz="2000" dirty="0">
                <a:solidFill>
                  <a:srgbClr val="404040"/>
                </a:solidFill>
                <a:latin typeface="Courier New" panose="02070309020205020404" pitchFamily="49" charset="0"/>
              </a:rPr>
              <a:t>List</a:t>
            </a:r>
            <a:r>
              <a:rPr lang="en-US" altLang="en-US" sz="2000" b="1" dirty="0">
                <a:solidFill>
                  <a:srgbClr val="00B050"/>
                </a:solidFill>
                <a:latin typeface="Courier New" panose="02070309020205020404" pitchFamily="49" charset="0"/>
              </a:rPr>
              <a:t>&lt;Double&gt;</a:t>
            </a:r>
            <a:r>
              <a:rPr lang="en-US" altLang="en-US" sz="2000" dirty="0">
                <a:solidFill>
                  <a:srgbClr val="00B050"/>
                </a:solidFill>
                <a:latin typeface="Courier New" panose="02070309020205020404" pitchFamily="49" charset="0"/>
              </a:rPr>
              <a:t> </a:t>
            </a:r>
            <a:r>
              <a:rPr lang="en-US" altLang="en-US" sz="2000" dirty="0">
                <a:solidFill>
                  <a:srgbClr val="404040"/>
                </a:solidFill>
                <a:latin typeface="Courier New" panose="02070309020205020404" pitchFamily="49" charset="0"/>
              </a:rPr>
              <a:t>names = new ArrayList</a:t>
            </a:r>
            <a:r>
              <a:rPr lang="en-US" altLang="en-US" sz="2000" b="1" dirty="0">
                <a:solidFill>
                  <a:srgbClr val="00B050"/>
                </a:solidFill>
                <a:latin typeface="Courier New" panose="02070309020205020404" pitchFamily="49" charset="0"/>
              </a:rPr>
              <a:t>&lt;Double&gt;</a:t>
            </a:r>
            <a:r>
              <a:rPr lang="en-US" altLang="en-US" sz="2000" dirty="0">
                <a:solidFill>
                  <a:srgbClr val="404040"/>
                </a:solidFill>
                <a:latin typeface="Courier New" panose="02070309020205020404" pitchFamily="49" charset="0"/>
              </a:rPr>
              <a:t>();</a:t>
            </a:r>
          </a:p>
          <a:p>
            <a:pPr lvl="1">
              <a:lnSpc>
                <a:spcPct val="80000"/>
              </a:lnSpc>
              <a:buNone/>
            </a:pPr>
            <a:r>
              <a:rPr lang="en-US" altLang="en-US" sz="2000" dirty="0">
                <a:solidFill>
                  <a:srgbClr val="404040"/>
                </a:solidFill>
                <a:latin typeface="Courier New" panose="02070309020205020404" pitchFamily="49" charset="0"/>
              </a:rPr>
              <a:t>List</a:t>
            </a:r>
            <a:r>
              <a:rPr lang="en-US" altLang="en-US" sz="2000" b="1" dirty="0">
                <a:solidFill>
                  <a:srgbClr val="00B050"/>
                </a:solidFill>
                <a:latin typeface="Courier New" panose="02070309020205020404" pitchFamily="49" charset="0"/>
              </a:rPr>
              <a:t>&lt;Integer&gt;</a:t>
            </a:r>
            <a:r>
              <a:rPr lang="en-US" altLang="en-US" sz="2000" dirty="0">
                <a:solidFill>
                  <a:srgbClr val="00B050"/>
                </a:solidFill>
                <a:latin typeface="Courier New" panose="02070309020205020404" pitchFamily="49" charset="0"/>
              </a:rPr>
              <a:t> </a:t>
            </a:r>
            <a:r>
              <a:rPr lang="en-US" altLang="en-US" sz="2000" dirty="0">
                <a:solidFill>
                  <a:srgbClr val="404040"/>
                </a:solidFill>
                <a:latin typeface="Courier New" panose="02070309020205020404" pitchFamily="49" charset="0"/>
              </a:rPr>
              <a:t>names = new ArrayList</a:t>
            </a:r>
            <a:r>
              <a:rPr lang="en-US" altLang="en-US" sz="2000" b="1" dirty="0">
                <a:solidFill>
                  <a:srgbClr val="00B050"/>
                </a:solidFill>
                <a:latin typeface="Courier New" panose="02070309020205020404" pitchFamily="49" charset="0"/>
              </a:rPr>
              <a:t>&lt;Integer&gt;</a:t>
            </a:r>
            <a:r>
              <a:rPr lang="en-US" altLang="en-US" sz="2000" dirty="0">
                <a:solidFill>
                  <a:srgbClr val="404040"/>
                </a:solidFill>
                <a:latin typeface="Courier New" panose="02070309020205020404" pitchFamily="49" charset="0"/>
              </a:rPr>
              <a:t>();</a:t>
            </a:r>
          </a:p>
          <a:p>
            <a:pPr lvl="1">
              <a:lnSpc>
                <a:spcPct val="80000"/>
              </a:lnSpc>
              <a:buNone/>
            </a:pPr>
            <a:r>
              <a:rPr lang="en-US" altLang="en-US" sz="2000" dirty="0">
                <a:solidFill>
                  <a:srgbClr val="404040"/>
                </a:solidFill>
                <a:latin typeface="Courier New" panose="02070309020205020404" pitchFamily="49" charset="0"/>
              </a:rPr>
              <a:t>List</a:t>
            </a:r>
            <a:r>
              <a:rPr lang="en-US" altLang="en-US" sz="2000" b="1" dirty="0">
                <a:solidFill>
                  <a:srgbClr val="00B050"/>
                </a:solidFill>
                <a:latin typeface="Courier New" panose="02070309020205020404" pitchFamily="49" charset="0"/>
              </a:rPr>
              <a:t>&lt;Class&gt;</a:t>
            </a:r>
            <a:r>
              <a:rPr lang="en-US" altLang="en-US" sz="2000" dirty="0">
                <a:solidFill>
                  <a:srgbClr val="00B050"/>
                </a:solidFill>
                <a:latin typeface="Courier New" panose="02070309020205020404" pitchFamily="49" charset="0"/>
              </a:rPr>
              <a:t> </a:t>
            </a:r>
            <a:r>
              <a:rPr lang="en-US" altLang="en-US" sz="2000" dirty="0">
                <a:solidFill>
                  <a:srgbClr val="404040"/>
                </a:solidFill>
                <a:latin typeface="Courier New" panose="02070309020205020404" pitchFamily="49" charset="0"/>
              </a:rPr>
              <a:t>names = new ArrayList</a:t>
            </a:r>
            <a:r>
              <a:rPr lang="en-US" altLang="en-US" sz="2000" b="1" dirty="0">
                <a:solidFill>
                  <a:srgbClr val="00B050"/>
                </a:solidFill>
                <a:latin typeface="Courier New" panose="02070309020205020404" pitchFamily="49" charset="0"/>
              </a:rPr>
              <a:t>&lt;Class&gt;</a:t>
            </a:r>
            <a:r>
              <a:rPr lang="en-US" altLang="en-US" sz="2000" dirty="0">
                <a:solidFill>
                  <a:srgbClr val="404040"/>
                </a:solidFill>
                <a:latin typeface="Courier New" panose="02070309020205020404" pitchFamily="49" charset="0"/>
              </a:rPr>
              <a:t>();</a:t>
            </a:r>
          </a:p>
          <a:p>
            <a:pPr lvl="1">
              <a:lnSpc>
                <a:spcPct val="80000"/>
              </a:lnSpc>
              <a:buFont typeface="Wingdings" panose="05000000000000000000" pitchFamily="2" charset="2"/>
              <a:buNone/>
            </a:pPr>
            <a:endParaRPr lang="en-US" altLang="en-US" sz="2000" dirty="0">
              <a:solidFill>
                <a:srgbClr val="404040"/>
              </a:solidFill>
              <a:latin typeface="Courier New" panose="02070309020205020404" pitchFamily="49" charset="0"/>
            </a:endParaRPr>
          </a:p>
          <a:p>
            <a:pPr marL="0" indent="0">
              <a:buNone/>
            </a:pPr>
            <a:endParaRPr lang="en-US" sz="2800" dirty="0"/>
          </a:p>
        </p:txBody>
      </p:sp>
      <p:sp>
        <p:nvSpPr>
          <p:cNvPr id="4" name="Slide Number Placeholder 3">
            <a:extLst>
              <a:ext uri="{FF2B5EF4-FFF2-40B4-BE49-F238E27FC236}">
                <a16:creationId xmlns:a16="http://schemas.microsoft.com/office/drawing/2014/main" id="{D559E09B-3248-4AAD-BFE7-615CF7B00BE8}"/>
              </a:ext>
            </a:extLst>
          </p:cNvPr>
          <p:cNvSpPr>
            <a:spLocks noGrp="1"/>
          </p:cNvSpPr>
          <p:nvPr>
            <p:ph type="sldNum" sz="quarter" idx="11"/>
          </p:nvPr>
        </p:nvSpPr>
        <p:spPr/>
        <p:txBody>
          <a:bodyPr/>
          <a:lstStyle/>
          <a:p>
            <a:fld id="{6726EBBD-3D01-4055-B2F0-CA1F3545B486}" type="slidenum">
              <a:rPr lang="en-US" smtClean="0"/>
              <a:pPr/>
              <a:t>5</a:t>
            </a:fld>
            <a:endParaRPr lang="en-US"/>
          </a:p>
        </p:txBody>
      </p:sp>
    </p:spTree>
    <p:extLst>
      <p:ext uri="{BB962C8B-B14F-4D97-AF65-F5344CB8AC3E}">
        <p14:creationId xmlns:p14="http://schemas.microsoft.com/office/powerpoint/2010/main" val="393607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miter lim="800000"/>
            <a:headEnd/>
            <a:tailEnd/>
          </a:ln>
        </p:spPr>
        <p:txBody>
          <a:bodyPr/>
          <a:lstStyle/>
          <a:p>
            <a:fld id="{06688BF2-6AB0-4038-8770-4EEC9CA6F39A}" type="slidenum">
              <a:rPr lang="en-US" altLang="en-US"/>
              <a:pPr/>
              <a:t>6</a:t>
            </a:fld>
            <a:endParaRPr lang="en-US" altLang="en-US"/>
          </a:p>
        </p:txBody>
      </p:sp>
      <p:sp>
        <p:nvSpPr>
          <p:cNvPr id="8195" name="Rectangle 2"/>
          <p:cNvSpPr>
            <a:spLocks noGrp="1" noChangeArrowheads="1"/>
          </p:cNvSpPr>
          <p:nvPr>
            <p:ph type="title"/>
          </p:nvPr>
        </p:nvSpPr>
        <p:spPr>
          <a:xfrm>
            <a:off x="685800" y="228600"/>
            <a:ext cx="7772400" cy="685800"/>
          </a:xfrm>
        </p:spPr>
        <p:txBody>
          <a:bodyPr/>
          <a:lstStyle/>
          <a:p>
            <a:r>
              <a:rPr lang="en-US" altLang="en-US" sz="4000" dirty="0"/>
              <a:t>Why Generics? </a:t>
            </a:r>
          </a:p>
        </p:txBody>
      </p:sp>
      <p:sp>
        <p:nvSpPr>
          <p:cNvPr id="8196" name="Rectangle 3"/>
          <p:cNvSpPr>
            <a:spLocks noGrp="1" noChangeArrowheads="1"/>
          </p:cNvSpPr>
          <p:nvPr>
            <p:ph type="body" idx="1"/>
          </p:nvPr>
        </p:nvSpPr>
        <p:spPr>
          <a:xfrm>
            <a:off x="228600" y="990600"/>
            <a:ext cx="8686800" cy="5029200"/>
          </a:xfrm>
        </p:spPr>
        <p:txBody>
          <a:bodyPr/>
          <a:lstStyle/>
          <a:p>
            <a:pPr>
              <a:buFont typeface="Arial" panose="020B0604020202020204" pitchFamily="34" charset="0"/>
              <a:buChar char="•"/>
            </a:pPr>
            <a:r>
              <a:rPr lang="en-US" altLang="en-US" dirty="0">
                <a:latin typeface="+mj-lt"/>
              </a:rPr>
              <a:t>The key benefit of generics is to enable errors to be </a:t>
            </a:r>
            <a:r>
              <a:rPr lang="en-US" altLang="en-US" b="1" dirty="0">
                <a:latin typeface="+mj-lt"/>
              </a:rPr>
              <a:t>detected at compile time rather than at runtime. </a:t>
            </a:r>
          </a:p>
          <a:p>
            <a:pPr>
              <a:buFont typeface="Arial" panose="020B0604020202020204" pitchFamily="34" charset="0"/>
              <a:buChar char="•"/>
            </a:pPr>
            <a:r>
              <a:rPr lang="en-US" altLang="en-US" dirty="0">
                <a:latin typeface="+mj-lt"/>
              </a:rPr>
              <a:t>If you attempt to use the class or method with an incompatible object</a:t>
            </a:r>
            <a:r>
              <a:rPr lang="en-US" altLang="en-US" b="1" dirty="0">
                <a:latin typeface="+mj-lt"/>
              </a:rPr>
              <a:t>, a compile error occurs.</a:t>
            </a:r>
          </a:p>
          <a:p>
            <a:pPr>
              <a:buFont typeface="Arial" panose="020B0604020202020204" pitchFamily="34" charset="0"/>
              <a:buChar char="•"/>
            </a:pPr>
            <a:r>
              <a:rPr lang="en-US" altLang="en-US" dirty="0">
                <a:latin typeface="+mj-lt"/>
              </a:rPr>
              <a:t>A generic class or method permits you to specify allowable types of objects that the class or method may work with </a:t>
            </a:r>
            <a:r>
              <a:rPr lang="en-US" dirty="0">
                <a:latin typeface="+mj-lt"/>
              </a:rPr>
              <a:t>while often </a:t>
            </a:r>
            <a:r>
              <a:rPr lang="en-US" b="1" dirty="0">
                <a:latin typeface="+mj-lt"/>
              </a:rPr>
              <a:t>avoiding the need for explicit casts.</a:t>
            </a:r>
          </a:p>
          <a:p>
            <a:pPr marL="0" indent="0">
              <a:buNone/>
            </a:pPr>
            <a:endParaRPr lang="en-US"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ln>
            <a:miter lim="800000"/>
            <a:headEnd/>
            <a:tailEnd/>
          </a:ln>
        </p:spPr>
        <p:txBody>
          <a:bodyPr/>
          <a:lstStyle/>
          <a:p>
            <a:fld id="{5BE3D1E1-8244-473D-A926-1787C1B83A32}" type="slidenum">
              <a:rPr lang="en-US" altLang="en-US"/>
              <a:pPr/>
              <a:t>7</a:t>
            </a:fld>
            <a:endParaRPr lang="en-US" altLang="en-US"/>
          </a:p>
        </p:txBody>
      </p:sp>
      <p:sp>
        <p:nvSpPr>
          <p:cNvPr id="9219" name="Rectangle 2"/>
          <p:cNvSpPr>
            <a:spLocks noGrp="1" noChangeArrowheads="1"/>
          </p:cNvSpPr>
          <p:nvPr>
            <p:ph type="title"/>
          </p:nvPr>
        </p:nvSpPr>
        <p:spPr>
          <a:xfrm>
            <a:off x="4724400" y="304800"/>
            <a:ext cx="3962400" cy="685800"/>
          </a:xfrm>
        </p:spPr>
        <p:txBody>
          <a:bodyPr/>
          <a:lstStyle/>
          <a:p>
            <a:pPr algn="l"/>
            <a:r>
              <a:rPr lang="en-US" altLang="en-US" sz="3800"/>
              <a:t>Generic Type</a:t>
            </a:r>
          </a:p>
        </p:txBody>
      </p:sp>
      <p:sp>
        <p:nvSpPr>
          <p:cNvPr id="9220" name="Rectangle 3"/>
          <p:cNvSpPr>
            <a:spLocks noChangeArrowheads="1"/>
          </p:cNvSpPr>
          <p:nvPr/>
        </p:nvSpPr>
        <p:spPr bwMode="auto">
          <a:xfrm>
            <a:off x="2" y="2702997"/>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sp>
        <p:nvSpPr>
          <p:cNvPr id="9221" name="Rectangle 4"/>
          <p:cNvSpPr>
            <a:spLocks noChangeArrowheads="1"/>
          </p:cNvSpPr>
          <p:nvPr/>
        </p:nvSpPr>
        <p:spPr bwMode="auto">
          <a:xfrm>
            <a:off x="2" y="2702997"/>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graphicFrame>
        <p:nvGraphicFramePr>
          <p:cNvPr id="9222" name="Object 5"/>
          <p:cNvGraphicFramePr>
            <a:graphicFrameLocks noChangeAspect="1"/>
          </p:cNvGraphicFramePr>
          <p:nvPr/>
        </p:nvGraphicFramePr>
        <p:xfrm>
          <a:off x="231775" y="1298577"/>
          <a:ext cx="8680450" cy="1857375"/>
        </p:xfrm>
        <a:graphic>
          <a:graphicData uri="http://schemas.openxmlformats.org/presentationml/2006/ole">
            <mc:AlternateContent xmlns:mc="http://schemas.openxmlformats.org/markup-compatibility/2006">
              <mc:Choice xmlns:v="urn:schemas-microsoft-com:vml" Requires="v">
                <p:oleObj name="Picture" r:id="rId3" imgW="5041900" imgH="1079500" progId="Word.Picture.8">
                  <p:embed/>
                </p:oleObj>
              </mc:Choice>
              <mc:Fallback>
                <p:oleObj name="Picture" r:id="rId3" imgW="5041900" imgH="10795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298577"/>
                        <a:ext cx="8680450" cy="185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Rectangle 6"/>
          <p:cNvSpPr>
            <a:spLocks noChangeArrowheads="1"/>
          </p:cNvSpPr>
          <p:nvPr/>
        </p:nvSpPr>
        <p:spPr bwMode="auto">
          <a:xfrm>
            <a:off x="5181600" y="3347760"/>
            <a:ext cx="4343400" cy="685800"/>
          </a:xfrm>
          <a:prstGeom prst="rect">
            <a:avLst/>
          </a:prstGeom>
          <a:noFill/>
          <a:ln w="9525">
            <a:noFill/>
            <a:miter lim="800000"/>
            <a:headEnd/>
            <a:tailEnd/>
          </a:ln>
          <a:effectLst/>
        </p:spPr>
        <p:txBody>
          <a:bodyPr lIns="92075" tIns="46038" rIns="92075" bIns="46038" anchor="ctr"/>
          <a:lstStyle/>
          <a:p>
            <a:r>
              <a:rPr lang="en-US" altLang="en-US" sz="3200" dirty="0">
                <a:solidFill>
                  <a:schemeClr val="tx2"/>
                </a:solidFill>
              </a:rPr>
              <a:t>Generic Instantiation</a:t>
            </a:r>
            <a:r>
              <a:rPr lang="en-US" altLang="en-US" sz="3600" dirty="0">
                <a:solidFill>
                  <a:schemeClr val="tx2"/>
                </a:solidFill>
              </a:rPr>
              <a:t> </a:t>
            </a:r>
          </a:p>
        </p:txBody>
      </p:sp>
      <p:sp>
        <p:nvSpPr>
          <p:cNvPr id="238599" name="Text Box 7"/>
          <p:cNvSpPr txBox="1">
            <a:spLocks noChangeArrowheads="1"/>
          </p:cNvSpPr>
          <p:nvPr/>
        </p:nvSpPr>
        <p:spPr bwMode="auto">
          <a:xfrm>
            <a:off x="1600200" y="3733800"/>
            <a:ext cx="2057400" cy="369332"/>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n-US"/>
              <a:t>Runtime error</a:t>
            </a:r>
          </a:p>
        </p:txBody>
      </p:sp>
      <p:sp>
        <p:nvSpPr>
          <p:cNvPr id="238600" name="Text Box 8"/>
          <p:cNvSpPr txBox="1">
            <a:spLocks noChangeArrowheads="1"/>
          </p:cNvSpPr>
          <p:nvPr/>
        </p:nvSpPr>
        <p:spPr bwMode="auto">
          <a:xfrm>
            <a:off x="6705600" y="5943600"/>
            <a:ext cx="1981200" cy="369332"/>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n-US"/>
              <a:t>Compile error</a:t>
            </a:r>
          </a:p>
        </p:txBody>
      </p:sp>
      <p:sp>
        <p:nvSpPr>
          <p:cNvPr id="9226" name="Rectangle 9"/>
          <p:cNvSpPr>
            <a:spLocks noChangeArrowheads="1"/>
          </p:cNvSpPr>
          <p:nvPr/>
        </p:nvSpPr>
        <p:spPr bwMode="auto">
          <a:xfrm>
            <a:off x="2" y="2912547"/>
            <a:ext cx="184731" cy="369332"/>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graphicFrame>
        <p:nvGraphicFramePr>
          <p:cNvPr id="9227" name="Object 10"/>
          <p:cNvGraphicFramePr>
            <a:graphicFrameLocks noChangeAspect="1"/>
          </p:cNvGraphicFramePr>
          <p:nvPr/>
        </p:nvGraphicFramePr>
        <p:xfrm>
          <a:off x="144465" y="4419600"/>
          <a:ext cx="8999537" cy="1150938"/>
        </p:xfrm>
        <a:graphic>
          <a:graphicData uri="http://schemas.openxmlformats.org/presentationml/2006/ole">
            <mc:AlternateContent xmlns:mc="http://schemas.openxmlformats.org/markup-compatibility/2006">
              <mc:Choice xmlns:v="urn:schemas-microsoft-com:vml" Requires="v">
                <p:oleObj name="Picture" r:id="rId5" imgW="5171457" imgH="666401" progId="Word.Picture.8">
                  <p:embed/>
                </p:oleObj>
              </mc:Choice>
              <mc:Fallback>
                <p:oleObj name="Picture" r:id="rId5" imgW="5171457" imgH="666401"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65" y="4419600"/>
                        <a:ext cx="8999537"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603" name="Line 11"/>
          <p:cNvSpPr>
            <a:spLocks noChangeShapeType="1"/>
          </p:cNvSpPr>
          <p:nvPr/>
        </p:nvSpPr>
        <p:spPr bwMode="auto">
          <a:xfrm>
            <a:off x="2743200" y="4114800"/>
            <a:ext cx="533400" cy="762000"/>
          </a:xfrm>
          <a:prstGeom prst="line">
            <a:avLst/>
          </a:prstGeom>
          <a:noFill/>
          <a:ln w="12700">
            <a:solidFill>
              <a:srgbClr val="FF0000"/>
            </a:solidFill>
            <a:round/>
            <a:headEnd type="none" w="sm" len="sm"/>
            <a:tailEnd type="stealth" w="sm" len="sm"/>
          </a:ln>
          <a:effectLst/>
        </p:spPr>
        <p:txBody>
          <a:bodyPr/>
          <a:lstStyle/>
          <a:p>
            <a:endParaRPr lang="en-US"/>
          </a:p>
        </p:txBody>
      </p:sp>
      <p:sp>
        <p:nvSpPr>
          <p:cNvPr id="238604" name="Line 12"/>
          <p:cNvSpPr>
            <a:spLocks noChangeShapeType="1"/>
          </p:cNvSpPr>
          <p:nvPr/>
        </p:nvSpPr>
        <p:spPr bwMode="auto">
          <a:xfrm flipH="1" flipV="1">
            <a:off x="7848600" y="5029200"/>
            <a:ext cx="0" cy="1066800"/>
          </a:xfrm>
          <a:prstGeom prst="line">
            <a:avLst/>
          </a:prstGeom>
          <a:noFill/>
          <a:ln w="12700">
            <a:solidFill>
              <a:srgbClr val="FF0000"/>
            </a:solidFill>
            <a:round/>
            <a:headEnd type="none" w="sm" len="sm"/>
            <a:tailEnd type="stealth" w="sm" len="sm"/>
          </a:ln>
          <a:effectLst/>
        </p:spPr>
        <p:txBody>
          <a:bodyPr/>
          <a:lstStyle/>
          <a:p>
            <a:endParaRPr lang="en-US"/>
          </a:p>
        </p:txBody>
      </p:sp>
      <p:sp>
        <p:nvSpPr>
          <p:cNvPr id="9230" name="Rectangle 13"/>
          <p:cNvSpPr>
            <a:spLocks noChangeArrowheads="1"/>
          </p:cNvSpPr>
          <p:nvPr/>
        </p:nvSpPr>
        <p:spPr bwMode="auto">
          <a:xfrm>
            <a:off x="3581400" y="5791200"/>
            <a:ext cx="2819400" cy="53340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tx2"/>
              </a:buClr>
              <a:buSzPct val="75000"/>
            </a:pPr>
            <a:r>
              <a:rPr lang="en-US" altLang="en-US"/>
              <a:t>Improves reliability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 calcmode="lin" valueType="num">
                                      <p:cBhvr additive="base">
                                        <p:cTn id="7" dur="500" fill="hold"/>
                                        <p:tgtEl>
                                          <p:spTgt spid="238599"/>
                                        </p:tgtEl>
                                        <p:attrNameLst>
                                          <p:attrName>ppt_x</p:attrName>
                                        </p:attrNameLst>
                                      </p:cBhvr>
                                      <p:tavLst>
                                        <p:tav tm="0">
                                          <p:val>
                                            <p:strVal val="#ppt_x"/>
                                          </p:val>
                                        </p:tav>
                                        <p:tav tm="100000">
                                          <p:val>
                                            <p:strVal val="#ppt_x"/>
                                          </p:val>
                                        </p:tav>
                                      </p:tavLst>
                                    </p:anim>
                                    <p:anim calcmode="lin" valueType="num">
                                      <p:cBhvr additive="base">
                                        <p:cTn id="8" dur="500" fill="hold"/>
                                        <p:tgtEl>
                                          <p:spTgt spid="23859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8604"/>
                                        </p:tgtEl>
                                        <p:attrNameLst>
                                          <p:attrName>style.visibility</p:attrName>
                                        </p:attrNameLst>
                                      </p:cBhvr>
                                      <p:to>
                                        <p:strVal val="visible"/>
                                      </p:to>
                                    </p:set>
                                    <p:anim calcmode="lin" valueType="num">
                                      <p:cBhvr additive="base">
                                        <p:cTn id="18" dur="500" fill="hold"/>
                                        <p:tgtEl>
                                          <p:spTgt spid="238604"/>
                                        </p:tgtEl>
                                        <p:attrNameLst>
                                          <p:attrName>ppt_x</p:attrName>
                                        </p:attrNameLst>
                                      </p:cBhvr>
                                      <p:tavLst>
                                        <p:tav tm="0">
                                          <p:val>
                                            <p:strVal val="#ppt_x"/>
                                          </p:val>
                                        </p:tav>
                                        <p:tav tm="100000">
                                          <p:val>
                                            <p:strVal val="#ppt_x"/>
                                          </p:val>
                                        </p:tav>
                                      </p:tavLst>
                                    </p:anim>
                                    <p:anim calcmode="lin" valueType="num">
                                      <p:cBhvr additive="base">
                                        <p:cTn id="19" dur="500" fill="hold"/>
                                        <p:tgtEl>
                                          <p:spTgt spid="23860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38600"/>
                                        </p:tgtEl>
                                        <p:attrNameLst>
                                          <p:attrName>style.visibility</p:attrName>
                                        </p:attrNameLst>
                                      </p:cBhvr>
                                      <p:to>
                                        <p:strVal val="visible"/>
                                      </p:to>
                                    </p:set>
                                    <p:anim calcmode="lin" valueType="num">
                                      <p:cBhvr additive="base">
                                        <p:cTn id="23" dur="500" fill="hold"/>
                                        <p:tgtEl>
                                          <p:spTgt spid="238600"/>
                                        </p:tgtEl>
                                        <p:attrNameLst>
                                          <p:attrName>ppt_x</p:attrName>
                                        </p:attrNameLst>
                                      </p:cBhvr>
                                      <p:tavLst>
                                        <p:tav tm="0">
                                          <p:val>
                                            <p:strVal val="#ppt_x"/>
                                          </p:val>
                                        </p:tav>
                                        <p:tav tm="100000">
                                          <p:val>
                                            <p:strVal val="#ppt_x"/>
                                          </p:val>
                                        </p:tav>
                                      </p:tavLst>
                                    </p:anim>
                                    <p:anim calcmode="lin" valueType="num">
                                      <p:cBhvr additive="base">
                                        <p:cTn id="24"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utoUpdateAnimBg="0"/>
      <p:bldP spid="238600" grpId="0" autoUpdateAnimBg="0"/>
      <p:bldP spid="238603" grpId="0" animBg="1"/>
      <p:bldP spid="2386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miter lim="800000"/>
            <a:headEnd/>
            <a:tailEnd/>
          </a:ln>
        </p:spPr>
        <p:txBody>
          <a:bodyPr/>
          <a:lstStyle/>
          <a:p>
            <a:fld id="{06688BF2-6AB0-4038-8770-4EEC9CA6F39A}" type="slidenum">
              <a:rPr lang="en-US" altLang="en-US"/>
              <a:pPr/>
              <a:t>8</a:t>
            </a:fld>
            <a:endParaRPr lang="en-US" altLang="en-US"/>
          </a:p>
        </p:txBody>
      </p:sp>
      <p:sp>
        <p:nvSpPr>
          <p:cNvPr id="8195" name="Rectangle 2"/>
          <p:cNvSpPr>
            <a:spLocks noGrp="1" noChangeArrowheads="1"/>
          </p:cNvSpPr>
          <p:nvPr>
            <p:ph type="title"/>
          </p:nvPr>
        </p:nvSpPr>
        <p:spPr>
          <a:xfrm>
            <a:off x="762000" y="0"/>
            <a:ext cx="7772400" cy="685800"/>
          </a:xfrm>
        </p:spPr>
        <p:txBody>
          <a:bodyPr/>
          <a:lstStyle/>
          <a:p>
            <a:r>
              <a:rPr lang="en-US" altLang="en-US" sz="4000" dirty="0"/>
              <a:t>Summary - Why Generics? </a:t>
            </a:r>
          </a:p>
        </p:txBody>
      </p:sp>
      <p:sp>
        <p:nvSpPr>
          <p:cNvPr id="8196" name="Rectangle 3"/>
          <p:cNvSpPr>
            <a:spLocks noGrp="1" noChangeArrowheads="1"/>
          </p:cNvSpPr>
          <p:nvPr>
            <p:ph type="body" idx="1"/>
          </p:nvPr>
        </p:nvSpPr>
        <p:spPr>
          <a:xfrm>
            <a:off x="426027" y="609601"/>
            <a:ext cx="8686800" cy="6246813"/>
          </a:xfrm>
          <a:solidFill>
            <a:schemeClr val="bg1"/>
          </a:solidFill>
        </p:spPr>
        <p:txBody>
          <a:bodyPr/>
          <a:lstStyle/>
          <a:p>
            <a:pPr marL="514350" indent="-514350">
              <a:buFont typeface="+mj-lt"/>
              <a:buAutoNum type="arabicPeriod"/>
            </a:pPr>
            <a:r>
              <a:rPr lang="en-US" altLang="en-US" dirty="0"/>
              <a:t>Strong type checking or type safety at compile time</a:t>
            </a:r>
          </a:p>
          <a:p>
            <a:pPr lvl="1"/>
            <a:r>
              <a:rPr lang="en-US" altLang="en-US" sz="2400" dirty="0"/>
              <a:t>Avoid </a:t>
            </a:r>
            <a:r>
              <a:rPr lang="en-US" sz="2400" dirty="0" err="1"/>
              <a:t>ClassCastException</a:t>
            </a:r>
            <a:endParaRPr lang="en-US" sz="2400" dirty="0"/>
          </a:p>
          <a:p>
            <a:pPr marL="514350" indent="-514350">
              <a:buFont typeface="+mj-lt"/>
              <a:buAutoNum type="arabicPeriod"/>
            </a:pPr>
            <a:r>
              <a:rPr lang="en-US" altLang="en-US" dirty="0"/>
              <a:t>Eliminates explicit casting, which is necessary prior to Java 5</a:t>
            </a:r>
          </a:p>
          <a:p>
            <a:pPr marL="514350" indent="-514350">
              <a:buFont typeface="+mj-lt"/>
              <a:buAutoNum type="arabicPeriod"/>
            </a:pPr>
            <a:endParaRPr lang="en-US" altLang="en-US" dirty="0"/>
          </a:p>
          <a:p>
            <a:pPr marL="514350" indent="-514350">
              <a:buFont typeface="+mj-lt"/>
              <a:buAutoNum type="arabicPeriod"/>
            </a:pPr>
            <a:endParaRPr lang="en-US" altLang="en-US" dirty="0"/>
          </a:p>
          <a:p>
            <a:pPr marL="514350" indent="-514350">
              <a:buFont typeface="+mj-lt"/>
              <a:buAutoNum type="arabicPeriod"/>
            </a:pPr>
            <a:r>
              <a:rPr lang="en-US" altLang="en-US" dirty="0"/>
              <a:t>Allows to design generic algorithms</a:t>
            </a:r>
          </a:p>
          <a:p>
            <a:pPr marL="0" indent="0">
              <a:buNone/>
            </a:pPr>
            <a:endParaRPr lang="en-US" altLang="en-US" sz="2400" dirty="0"/>
          </a:p>
        </p:txBody>
      </p:sp>
      <p:pic>
        <p:nvPicPr>
          <p:cNvPr id="3" name="Picture 2">
            <a:extLst>
              <a:ext uri="{FF2B5EF4-FFF2-40B4-BE49-F238E27FC236}">
                <a16:creationId xmlns:a16="http://schemas.microsoft.com/office/drawing/2014/main" id="{E06295AC-8971-41AF-911F-79475B60B8D1}"/>
              </a:ext>
            </a:extLst>
          </p:cNvPr>
          <p:cNvPicPr>
            <a:picLocks noChangeAspect="1"/>
          </p:cNvPicPr>
          <p:nvPr/>
        </p:nvPicPr>
        <p:blipFill>
          <a:blip r:embed="rId3"/>
          <a:stretch>
            <a:fillRect/>
          </a:stretch>
        </p:blipFill>
        <p:spPr>
          <a:xfrm>
            <a:off x="1241714" y="4871206"/>
            <a:ext cx="2514600" cy="1741908"/>
          </a:xfrm>
          <a:prstGeom prst="rect">
            <a:avLst/>
          </a:prstGeom>
        </p:spPr>
      </p:pic>
      <p:sp>
        <p:nvSpPr>
          <p:cNvPr id="4" name="Rectangle 3">
            <a:extLst>
              <a:ext uri="{FF2B5EF4-FFF2-40B4-BE49-F238E27FC236}">
                <a16:creationId xmlns:a16="http://schemas.microsoft.com/office/drawing/2014/main" id="{27E806C9-EDC7-4478-BF41-19D930A61004}"/>
              </a:ext>
            </a:extLst>
          </p:cNvPr>
          <p:cNvSpPr/>
          <p:nvPr/>
        </p:nvSpPr>
        <p:spPr>
          <a:xfrm>
            <a:off x="3962401" y="5181602"/>
            <a:ext cx="5150426" cy="1015663"/>
          </a:xfrm>
          <a:prstGeom prst="rect">
            <a:avLst/>
          </a:prstGeom>
          <a:solidFill>
            <a:srgbClr val="0070C0"/>
          </a:solidFill>
        </p:spPr>
        <p:txBody>
          <a:bodyPr wrap="square">
            <a:spAutoFit/>
          </a:bodyPr>
          <a:lstStyle/>
          <a:p>
            <a:pPr indent="-57150"/>
            <a:r>
              <a:rPr lang="en-US" altLang="en-US" sz="2000" dirty="0">
                <a:solidFill>
                  <a:schemeClr val="bg1"/>
                </a:solidFill>
              </a:rPr>
              <a:t>List &lt;String&gt; list = new </a:t>
            </a:r>
            <a:r>
              <a:rPr lang="en-US" altLang="en-US" sz="2000" dirty="0" err="1">
                <a:solidFill>
                  <a:schemeClr val="bg1"/>
                </a:solidFill>
              </a:rPr>
              <a:t>ArrayList</a:t>
            </a:r>
            <a:r>
              <a:rPr lang="en-US" altLang="en-US" sz="2000" dirty="0">
                <a:solidFill>
                  <a:schemeClr val="bg1"/>
                </a:solidFill>
              </a:rPr>
              <a:t>&lt;String&gt;();</a:t>
            </a:r>
          </a:p>
          <a:p>
            <a:pPr indent="-57150"/>
            <a:r>
              <a:rPr lang="en-US" altLang="en-US" sz="2000" dirty="0" err="1">
                <a:solidFill>
                  <a:schemeClr val="bg1"/>
                </a:solidFill>
              </a:rPr>
              <a:t>list.add</a:t>
            </a:r>
            <a:r>
              <a:rPr lang="en-US" altLang="en-US" sz="2000" dirty="0">
                <a:solidFill>
                  <a:schemeClr val="bg1"/>
                </a:solidFill>
              </a:rPr>
              <a:t>("test"); </a:t>
            </a:r>
          </a:p>
          <a:p>
            <a:pPr indent="-57150"/>
            <a:r>
              <a:rPr lang="en-US" altLang="en-US" sz="2000" dirty="0">
                <a:solidFill>
                  <a:schemeClr val="bg1"/>
                </a:solidFill>
              </a:rPr>
              <a:t>Integer </a:t>
            </a:r>
            <a:r>
              <a:rPr lang="en-US" altLang="en-US" sz="2000" dirty="0" err="1">
                <a:solidFill>
                  <a:schemeClr val="bg1"/>
                </a:solidFill>
              </a:rPr>
              <a:t>i</a:t>
            </a:r>
            <a:r>
              <a:rPr lang="en-US" altLang="en-US" sz="2000" dirty="0">
                <a:solidFill>
                  <a:schemeClr val="bg1"/>
                </a:solidFill>
              </a:rPr>
              <a:t> =  </a:t>
            </a:r>
            <a:r>
              <a:rPr lang="en-US" altLang="en-US" sz="2000" dirty="0" err="1">
                <a:solidFill>
                  <a:schemeClr val="bg1"/>
                </a:solidFill>
              </a:rPr>
              <a:t>list.get</a:t>
            </a:r>
            <a:r>
              <a:rPr lang="en-US" altLang="en-US" sz="2000" dirty="0">
                <a:solidFill>
                  <a:schemeClr val="bg1"/>
                </a:solidFill>
              </a:rPr>
              <a:t>(0);// compiling error</a:t>
            </a:r>
            <a:endParaRPr lang="en-US" dirty="0">
              <a:solidFill>
                <a:schemeClr val="bg1"/>
              </a:solidFill>
            </a:endParaRPr>
          </a:p>
        </p:txBody>
      </p:sp>
      <p:sp>
        <p:nvSpPr>
          <p:cNvPr id="8" name="Rectangle 7">
            <a:extLst>
              <a:ext uri="{FF2B5EF4-FFF2-40B4-BE49-F238E27FC236}">
                <a16:creationId xmlns:a16="http://schemas.microsoft.com/office/drawing/2014/main" id="{08D8CE62-2337-4635-AED5-29C337DB650B}"/>
              </a:ext>
            </a:extLst>
          </p:cNvPr>
          <p:cNvSpPr/>
          <p:nvPr/>
        </p:nvSpPr>
        <p:spPr>
          <a:xfrm>
            <a:off x="1676400" y="3245947"/>
            <a:ext cx="6705600" cy="1015662"/>
          </a:xfrm>
          <a:prstGeom prst="rect">
            <a:avLst/>
          </a:prstGeom>
          <a:solidFill>
            <a:srgbClr val="0070C0"/>
          </a:solidFill>
        </p:spPr>
        <p:txBody>
          <a:bodyPr wrap="square">
            <a:spAutoFit/>
          </a:bodyPr>
          <a:lstStyle/>
          <a:p>
            <a:pPr lvl="1"/>
            <a:r>
              <a:rPr lang="en-US" altLang="en-US" sz="2000" dirty="0">
                <a:solidFill>
                  <a:schemeClr val="bg1"/>
                </a:solidFill>
              </a:rPr>
              <a:t>List </a:t>
            </a:r>
            <a:r>
              <a:rPr lang="en-US" altLang="en-US" sz="2000" dirty="0" err="1">
                <a:solidFill>
                  <a:schemeClr val="bg1"/>
                </a:solidFill>
              </a:rPr>
              <a:t>list</a:t>
            </a:r>
            <a:r>
              <a:rPr lang="en-US" altLang="en-US" sz="2000" dirty="0">
                <a:solidFill>
                  <a:schemeClr val="bg1"/>
                </a:solidFill>
              </a:rPr>
              <a:t> = new </a:t>
            </a:r>
            <a:r>
              <a:rPr lang="en-US" altLang="en-US" sz="2000" dirty="0" err="1">
                <a:solidFill>
                  <a:schemeClr val="bg1"/>
                </a:solidFill>
              </a:rPr>
              <a:t>ArrayList</a:t>
            </a:r>
            <a:r>
              <a:rPr lang="en-US" altLang="en-US" sz="2000" dirty="0">
                <a:solidFill>
                  <a:schemeClr val="bg1"/>
                </a:solidFill>
              </a:rPr>
              <a:t>();</a:t>
            </a:r>
          </a:p>
          <a:p>
            <a:pPr lvl="1"/>
            <a:r>
              <a:rPr lang="en-US" altLang="en-US" sz="2000" dirty="0" err="1">
                <a:solidFill>
                  <a:schemeClr val="bg1"/>
                </a:solidFill>
              </a:rPr>
              <a:t>list.add</a:t>
            </a:r>
            <a:r>
              <a:rPr lang="en-US" altLang="en-US" sz="2000" dirty="0">
                <a:solidFill>
                  <a:schemeClr val="bg1"/>
                </a:solidFill>
              </a:rPr>
              <a:t>("test"); // A String that cannot be cast to an Integer</a:t>
            </a:r>
          </a:p>
          <a:p>
            <a:pPr lvl="1"/>
            <a:r>
              <a:rPr lang="en-US" altLang="en-US" sz="2000" dirty="0">
                <a:solidFill>
                  <a:schemeClr val="bg1"/>
                </a:solidFill>
              </a:rPr>
              <a:t>Integer </a:t>
            </a:r>
            <a:r>
              <a:rPr lang="en-US" altLang="en-US" sz="2000" dirty="0" err="1">
                <a:solidFill>
                  <a:schemeClr val="bg1"/>
                </a:solidFill>
              </a:rPr>
              <a:t>i</a:t>
            </a:r>
            <a:r>
              <a:rPr lang="en-US" altLang="en-US" sz="2000" dirty="0">
                <a:solidFill>
                  <a:schemeClr val="bg1"/>
                </a:solidFill>
              </a:rPr>
              <a:t> = (Integer)</a:t>
            </a:r>
            <a:r>
              <a:rPr lang="en-US" altLang="en-US" sz="2000" dirty="0" err="1">
                <a:solidFill>
                  <a:schemeClr val="bg1"/>
                </a:solidFill>
              </a:rPr>
              <a:t>list.get</a:t>
            </a:r>
            <a:r>
              <a:rPr lang="en-US" altLang="en-US" sz="2000" dirty="0">
                <a:solidFill>
                  <a:schemeClr val="bg1"/>
                </a:solidFill>
              </a:rPr>
              <a:t>(0); // Run time error</a:t>
            </a:r>
            <a:endParaRPr lang="en-US" sz="2000" dirty="0">
              <a:solidFill>
                <a:schemeClr val="bg1"/>
              </a:solidFill>
            </a:endParaRPr>
          </a:p>
        </p:txBody>
      </p:sp>
    </p:spTree>
    <p:extLst>
      <p:ext uri="{BB962C8B-B14F-4D97-AF65-F5344CB8AC3E}">
        <p14:creationId xmlns:p14="http://schemas.microsoft.com/office/powerpoint/2010/main" val="110166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0A14-2E54-49B7-8D02-7C6CEBDD523F}"/>
              </a:ext>
            </a:extLst>
          </p:cNvPr>
          <p:cNvSpPr>
            <a:spLocks noGrp="1"/>
          </p:cNvSpPr>
          <p:nvPr>
            <p:ph type="title"/>
          </p:nvPr>
        </p:nvSpPr>
        <p:spPr>
          <a:xfrm>
            <a:off x="304800" y="4375"/>
            <a:ext cx="8305800" cy="1143000"/>
          </a:xfrm>
        </p:spPr>
        <p:txBody>
          <a:bodyPr/>
          <a:lstStyle/>
          <a:p>
            <a:r>
              <a:rPr lang="en-US" sz="3600" dirty="0"/>
              <a:t>Generic Class </a:t>
            </a:r>
            <a:br>
              <a:rPr lang="en-US" sz="3600" dirty="0"/>
            </a:br>
            <a:r>
              <a:rPr lang="en-US" sz="3600" dirty="0"/>
              <a:t>(Java 5)</a:t>
            </a:r>
          </a:p>
        </p:txBody>
      </p:sp>
      <p:sp>
        <p:nvSpPr>
          <p:cNvPr id="4" name="Slide Number Placeholder 3">
            <a:extLst>
              <a:ext uri="{FF2B5EF4-FFF2-40B4-BE49-F238E27FC236}">
                <a16:creationId xmlns:a16="http://schemas.microsoft.com/office/drawing/2014/main" id="{DFBAEFBE-0C0E-4BC7-8774-EA881DC46E49}"/>
              </a:ext>
            </a:extLst>
          </p:cNvPr>
          <p:cNvSpPr>
            <a:spLocks noGrp="1"/>
          </p:cNvSpPr>
          <p:nvPr>
            <p:ph type="sldNum" sz="quarter" idx="11"/>
          </p:nvPr>
        </p:nvSpPr>
        <p:spPr/>
        <p:txBody>
          <a:bodyPr/>
          <a:lstStyle/>
          <a:p>
            <a:fld id="{6726EBBD-3D01-4055-B2F0-CA1F3545B486}" type="slidenum">
              <a:rPr lang="en-US" smtClean="0"/>
              <a:pPr/>
              <a:t>9</a:t>
            </a:fld>
            <a:endParaRPr lang="en-US"/>
          </a:p>
        </p:txBody>
      </p:sp>
      <p:sp>
        <p:nvSpPr>
          <p:cNvPr id="6" name="Rectangle 5">
            <a:extLst>
              <a:ext uri="{FF2B5EF4-FFF2-40B4-BE49-F238E27FC236}">
                <a16:creationId xmlns:a16="http://schemas.microsoft.com/office/drawing/2014/main" id="{684D59C5-2D95-490E-9B4F-61F3351F40B4}"/>
              </a:ext>
            </a:extLst>
          </p:cNvPr>
          <p:cNvSpPr/>
          <p:nvPr/>
        </p:nvSpPr>
        <p:spPr bwMode="auto">
          <a:xfrm>
            <a:off x="152401" y="6160464"/>
            <a:ext cx="9144000" cy="10668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7" name="Rectangle 6">
            <a:extLst>
              <a:ext uri="{FF2B5EF4-FFF2-40B4-BE49-F238E27FC236}">
                <a16:creationId xmlns:a16="http://schemas.microsoft.com/office/drawing/2014/main" id="{180B9403-A9EE-4AEA-B133-5D2776407B12}"/>
              </a:ext>
            </a:extLst>
          </p:cNvPr>
          <p:cNvSpPr/>
          <p:nvPr/>
        </p:nvSpPr>
        <p:spPr bwMode="auto">
          <a:xfrm>
            <a:off x="6934200" y="3810000"/>
            <a:ext cx="2362200" cy="33528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5" name="TextBox 4">
            <a:extLst>
              <a:ext uri="{FF2B5EF4-FFF2-40B4-BE49-F238E27FC236}">
                <a16:creationId xmlns:a16="http://schemas.microsoft.com/office/drawing/2014/main" id="{E143F36B-EFF6-47B9-BCA0-61F95D67A4C5}"/>
              </a:ext>
            </a:extLst>
          </p:cNvPr>
          <p:cNvSpPr txBox="1"/>
          <p:nvPr/>
        </p:nvSpPr>
        <p:spPr>
          <a:xfrm>
            <a:off x="761999" y="4272677"/>
            <a:ext cx="8305799" cy="2308324"/>
          </a:xfrm>
          <a:prstGeom prst="rect">
            <a:avLst/>
          </a:prstGeom>
          <a:noFill/>
        </p:spPr>
        <p:txBody>
          <a:bodyPr wrap="square" rtlCol="0">
            <a:spAutoFit/>
          </a:bodyPr>
          <a:lstStyle/>
          <a:p>
            <a:r>
              <a:rPr lang="en-US" sz="1800" b="1" dirty="0"/>
              <a:t>//Declaration and Instantiation using Java generics</a:t>
            </a:r>
          </a:p>
          <a:p>
            <a:r>
              <a:rPr lang="en-US" sz="1800" dirty="0" err="1"/>
              <a:t>GenericMemoryCell</a:t>
            </a:r>
            <a:r>
              <a:rPr lang="en-US" sz="1800" dirty="0"/>
              <a:t>&lt;</a:t>
            </a:r>
            <a:r>
              <a:rPr lang="en-US" sz="1800" b="1" dirty="0"/>
              <a:t>String</a:t>
            </a:r>
            <a:r>
              <a:rPr lang="en-US" sz="1800" dirty="0"/>
              <a:t>&gt; s = </a:t>
            </a:r>
            <a:r>
              <a:rPr lang="en-US" altLang="en-US" sz="1800" dirty="0"/>
              <a:t>new GenericMemoryCell&lt;</a:t>
            </a:r>
            <a:r>
              <a:rPr lang="en-US" altLang="en-US" sz="1800" b="1" dirty="0"/>
              <a:t>String</a:t>
            </a:r>
            <a:r>
              <a:rPr lang="en-US" altLang="en-US" sz="1800" dirty="0"/>
              <a:t>&gt; ( );</a:t>
            </a:r>
          </a:p>
          <a:p>
            <a:r>
              <a:rPr lang="en-US" sz="1800" dirty="0" err="1"/>
              <a:t>s.write</a:t>
            </a:r>
            <a:r>
              <a:rPr lang="en-US" sz="1800" dirty="0"/>
              <a:t>(“test”)</a:t>
            </a:r>
          </a:p>
          <a:p>
            <a:r>
              <a:rPr lang="en-US" sz="1800" dirty="0"/>
              <a:t>String input = </a:t>
            </a:r>
            <a:r>
              <a:rPr lang="en-US" sz="1800" dirty="0" err="1"/>
              <a:t>s.read</a:t>
            </a:r>
            <a:r>
              <a:rPr lang="en-US" sz="1800" dirty="0"/>
              <a:t>(); </a:t>
            </a:r>
            <a:r>
              <a:rPr lang="en-US" sz="1800" b="1" dirty="0"/>
              <a:t>//No Explicit casting</a:t>
            </a:r>
          </a:p>
          <a:p>
            <a:endParaRPr lang="en-US" sz="1800" b="1" dirty="0"/>
          </a:p>
          <a:p>
            <a:r>
              <a:rPr lang="en-US" sz="1800" dirty="0" err="1"/>
              <a:t>GenericMemoryCell</a:t>
            </a:r>
            <a:r>
              <a:rPr lang="en-US" sz="1800" dirty="0"/>
              <a:t>&lt;</a:t>
            </a:r>
            <a:r>
              <a:rPr lang="en-US" sz="1800" b="1" dirty="0"/>
              <a:t>Integer</a:t>
            </a:r>
            <a:r>
              <a:rPr lang="en-US" sz="1800" dirty="0"/>
              <a:t>&gt; n = </a:t>
            </a:r>
            <a:r>
              <a:rPr lang="en-US" altLang="en-US" sz="1800" dirty="0"/>
              <a:t>new </a:t>
            </a:r>
            <a:r>
              <a:rPr lang="en-US" altLang="en-US" sz="1800" dirty="0" err="1"/>
              <a:t>GenericMemoryCell</a:t>
            </a:r>
            <a:r>
              <a:rPr lang="en-US" altLang="en-US" sz="1800" dirty="0"/>
              <a:t>&lt;</a:t>
            </a:r>
            <a:r>
              <a:rPr lang="en-US" altLang="en-US" sz="1800" b="1" dirty="0"/>
              <a:t>Integer</a:t>
            </a:r>
            <a:r>
              <a:rPr lang="en-US" altLang="en-US" sz="1800" dirty="0"/>
              <a:t>&gt; ( );</a:t>
            </a:r>
          </a:p>
          <a:p>
            <a:r>
              <a:rPr lang="en-US" sz="1800" dirty="0" err="1"/>
              <a:t>n.write</a:t>
            </a:r>
            <a:r>
              <a:rPr lang="en-US" sz="1800" dirty="0"/>
              <a:t>(124)</a:t>
            </a:r>
          </a:p>
          <a:p>
            <a:r>
              <a:rPr lang="en-US" sz="1800" dirty="0"/>
              <a:t>int input = </a:t>
            </a:r>
            <a:r>
              <a:rPr lang="en-US" sz="1800" dirty="0" err="1"/>
              <a:t>n.read</a:t>
            </a:r>
            <a:r>
              <a:rPr lang="en-US" sz="1800" dirty="0"/>
              <a:t>(); </a:t>
            </a:r>
            <a:r>
              <a:rPr lang="en-US" sz="1800" b="1" dirty="0"/>
              <a:t>//No Explicit casting (Integer auto-unbox to int)</a:t>
            </a:r>
          </a:p>
        </p:txBody>
      </p:sp>
      <p:pic>
        <p:nvPicPr>
          <p:cNvPr id="10" name="Picture 9">
            <a:extLst>
              <a:ext uri="{FF2B5EF4-FFF2-40B4-BE49-F238E27FC236}">
                <a16:creationId xmlns:a16="http://schemas.microsoft.com/office/drawing/2014/main" id="{EA998254-D999-4B7A-81EE-B2739A9DD77F}"/>
              </a:ext>
            </a:extLst>
          </p:cNvPr>
          <p:cNvPicPr>
            <a:picLocks noChangeAspect="1"/>
          </p:cNvPicPr>
          <p:nvPr/>
        </p:nvPicPr>
        <p:blipFill>
          <a:blip r:embed="rId3"/>
          <a:stretch>
            <a:fillRect/>
          </a:stretch>
        </p:blipFill>
        <p:spPr>
          <a:xfrm>
            <a:off x="1700041" y="1066800"/>
            <a:ext cx="6048721" cy="3270212"/>
          </a:xfrm>
          <a:prstGeom prst="rect">
            <a:avLst/>
          </a:prstGeom>
        </p:spPr>
      </p:pic>
    </p:spTree>
    <p:extLst>
      <p:ext uri="{BB962C8B-B14F-4D97-AF65-F5344CB8AC3E}">
        <p14:creationId xmlns:p14="http://schemas.microsoft.com/office/powerpoint/2010/main" val="297509762"/>
      </p:ext>
    </p:extLst>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15037</TotalTime>
  <Words>2176</Words>
  <Application>Microsoft Office PowerPoint</Application>
  <PresentationFormat>On-screen Show (4:3)</PresentationFormat>
  <Paragraphs>267</Paragraphs>
  <Slides>30</Slides>
  <Notes>30</Notes>
  <HiddenSlides>1</HiddenSlides>
  <MMClips>0</MMClips>
  <ScaleCrop>false</ScaleCrop>
  <HeadingPairs>
    <vt:vector size="10"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ariant>
        <vt:lpstr>Custom Shows</vt:lpstr>
      </vt:variant>
      <vt:variant>
        <vt:i4>1</vt:i4>
      </vt:variant>
    </vt:vector>
  </HeadingPairs>
  <TitlesOfParts>
    <vt:vector size="38" baseType="lpstr">
      <vt:lpstr>Arial</vt:lpstr>
      <vt:lpstr>Courier New</vt:lpstr>
      <vt:lpstr>Monotype Sorts</vt:lpstr>
      <vt:lpstr>Times New Roman</vt:lpstr>
      <vt:lpstr>Wingdings</vt:lpstr>
      <vt:lpstr>International</vt:lpstr>
      <vt:lpstr>Picture</vt:lpstr>
      <vt:lpstr>Generics </vt:lpstr>
      <vt:lpstr>PowerPoint Presentation</vt:lpstr>
      <vt:lpstr>What is Java Generics? </vt:lpstr>
      <vt:lpstr>Implementing generics</vt:lpstr>
      <vt:lpstr>Example of Type Parameters</vt:lpstr>
      <vt:lpstr>Why Generics? </vt:lpstr>
      <vt:lpstr>Generic Type</vt:lpstr>
      <vt:lpstr>Summary - Why Generics? </vt:lpstr>
      <vt:lpstr>Generic Class  (Java 5)</vt:lpstr>
      <vt:lpstr>Generic ArrayList in JDK 1.5</vt:lpstr>
      <vt:lpstr>Declaring Generic Classes and Interfaces </vt:lpstr>
      <vt:lpstr>Generic Methods</vt:lpstr>
      <vt:lpstr>Bounded Type parameters</vt:lpstr>
      <vt:lpstr>Bounded Generic Type</vt:lpstr>
      <vt:lpstr>Bounded Generic Type</vt:lpstr>
      <vt:lpstr>Autoboxing and Diamond Operator</vt:lpstr>
      <vt:lpstr>Autoboxing No Casting Needed</vt:lpstr>
      <vt:lpstr>The Diamond Operator</vt:lpstr>
      <vt:lpstr>Compatibility of Array Types</vt:lpstr>
      <vt:lpstr>Array Types</vt:lpstr>
      <vt:lpstr>Generics is not covariant</vt:lpstr>
      <vt:lpstr>Wildcards </vt:lpstr>
      <vt:lpstr>Wildcards</vt:lpstr>
      <vt:lpstr>Wildcards </vt:lpstr>
      <vt:lpstr>Example of using ?</vt:lpstr>
      <vt:lpstr>Wildcards </vt:lpstr>
      <vt:lpstr>Generic Types and Wildcard Types</vt:lpstr>
      <vt:lpstr>Erasure and Restrictions on Generics  </vt:lpstr>
      <vt:lpstr>Compile Time Checking  </vt:lpstr>
      <vt:lpstr>Restrictions on Generics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Methods</dc:title>
  <dc:creator>Y. Daniel Liang</dc:creator>
  <cp:lastModifiedBy>Sruthi Chappidi</cp:lastModifiedBy>
  <cp:revision>394</cp:revision>
  <dcterms:created xsi:type="dcterms:W3CDTF">1995-06-10T17:31:50Z</dcterms:created>
  <dcterms:modified xsi:type="dcterms:W3CDTF">2021-08-26T11:47:53Z</dcterms:modified>
</cp:coreProperties>
</file>