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1.xml" ContentType="application/inkml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ink/ink2.xml" ContentType="application/inkml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314" r:id="rId3"/>
    <p:sldId id="694" r:id="rId4"/>
    <p:sldId id="696" r:id="rId5"/>
    <p:sldId id="257" r:id="rId6"/>
    <p:sldId id="258" r:id="rId7"/>
    <p:sldId id="259" r:id="rId8"/>
    <p:sldId id="317" r:id="rId9"/>
    <p:sldId id="318" r:id="rId10"/>
    <p:sldId id="260" r:id="rId11"/>
    <p:sldId id="261" r:id="rId12"/>
    <p:sldId id="319" r:id="rId13"/>
    <p:sldId id="262" r:id="rId14"/>
    <p:sldId id="324" r:id="rId15"/>
    <p:sldId id="720" r:id="rId16"/>
    <p:sldId id="343" r:id="rId17"/>
    <p:sldId id="316" r:id="rId18"/>
    <p:sldId id="315" r:id="rId19"/>
    <p:sldId id="264" r:id="rId20"/>
    <p:sldId id="346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21" r:id="rId31"/>
    <p:sldId id="275" r:id="rId32"/>
    <p:sldId id="276" r:id="rId33"/>
    <p:sldId id="277" r:id="rId34"/>
    <p:sldId id="331" r:id="rId35"/>
    <p:sldId id="278" r:id="rId36"/>
    <p:sldId id="279" r:id="rId37"/>
    <p:sldId id="326" r:id="rId38"/>
    <p:sldId id="328" r:id="rId39"/>
    <p:sldId id="329" r:id="rId40"/>
    <p:sldId id="330" r:id="rId41"/>
    <p:sldId id="712" r:id="rId42"/>
    <p:sldId id="294" r:id="rId43"/>
    <p:sldId id="295" r:id="rId44"/>
    <p:sldId id="296" r:id="rId45"/>
    <p:sldId id="297" r:id="rId46"/>
    <p:sldId id="298" r:id="rId47"/>
    <p:sldId id="710" r:id="rId48"/>
    <p:sldId id="711" r:id="rId49"/>
    <p:sldId id="299" r:id="rId50"/>
    <p:sldId id="300" r:id="rId51"/>
    <p:sldId id="301" r:id="rId52"/>
    <p:sldId id="721" r:id="rId53"/>
    <p:sldId id="713" r:id="rId54"/>
    <p:sldId id="312" r:id="rId55"/>
    <p:sldId id="313" r:id="rId56"/>
    <p:sldId id="337" r:id="rId57"/>
    <p:sldId id="338" r:id="rId58"/>
    <p:sldId id="281" r:id="rId59"/>
    <p:sldId id="332" r:id="rId60"/>
    <p:sldId id="284" r:id="rId61"/>
    <p:sldId id="285" r:id="rId62"/>
    <p:sldId id="286" r:id="rId63"/>
    <p:sldId id="302" r:id="rId64"/>
    <p:sldId id="287" r:id="rId65"/>
    <p:sldId id="283" r:id="rId66"/>
    <p:sldId id="716" r:id="rId67"/>
    <p:sldId id="288" r:id="rId68"/>
    <p:sldId id="714" r:id="rId69"/>
    <p:sldId id="304" r:id="rId70"/>
    <p:sldId id="289" r:id="rId71"/>
    <p:sldId id="333" r:id="rId72"/>
    <p:sldId id="305" r:id="rId73"/>
    <p:sldId id="306" r:id="rId74"/>
    <p:sldId id="718" r:id="rId75"/>
    <p:sldId id="339" r:id="rId76"/>
    <p:sldId id="290" r:id="rId77"/>
    <p:sldId id="307" r:id="rId78"/>
    <p:sldId id="340" r:id="rId79"/>
    <p:sldId id="308" r:id="rId80"/>
    <p:sldId id="309" r:id="rId81"/>
    <p:sldId id="291" r:id="rId82"/>
    <p:sldId id="310" r:id="rId83"/>
    <p:sldId id="292" r:id="rId84"/>
    <p:sldId id="341" r:id="rId85"/>
    <p:sldId id="342" r:id="rId86"/>
    <p:sldId id="311" r:id="rId87"/>
    <p:sldId id="293" r:id="rId88"/>
    <p:sldId id="717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6" autoAdjust="0"/>
    <p:restoredTop sz="91452" autoAdjust="0"/>
  </p:normalViewPr>
  <p:slideViewPr>
    <p:cSldViewPr>
      <p:cViewPr>
        <p:scale>
          <a:sx n="112" d="100"/>
          <a:sy n="112" d="100"/>
        </p:scale>
        <p:origin x="1974" y="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10:18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20664 14049 0,'27'0'62,"-1"0"-46,54 0-16,-54 0 15,80 0 1,79 0-16,-79 0 16,-53-26-1,132-1-15,-79 27 16,-53-26-16,53 26 16,-53 0-16,26 0 15,-53 0-15,54 0 16,-54 0-1,27 0 32,-53-26-31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19-09-05T14:09:08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14764 10548 0,'0'0'0,"35"0"0,54 0 16,52-35-1,35 17 1,53 18 0,-52 0-1,-36 0 1,-18-17-1,-87 17 17,-1 0-17,0 0 1,-17 0 0,-1-18 15</inkml:trace>
  <inkml:trace contextRef="#ctx0" brushRef="#br0" timeOffset="1152.08">9014 10548 0,'0'0'0,"17"-18"16,1 18-1,53 0 1,17 0 0,0 0-1,36 18 1,-54-18 0,18 18-1,-17-18 1,17 0-1,-35 0 1,0 0 0,-4022 0-1,7991 0 1,-4005 0 0,1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7A1F7FE9-190C-427E-AB61-10CFE24F2BF1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A113CF46-1540-411B-93CA-6981246DB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3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5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3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0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9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5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7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6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3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244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8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6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4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0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01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1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34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8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198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97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38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80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2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0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79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31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9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3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4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81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68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6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6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22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71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52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9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77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7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5F26A80-6765-4993-8FFB-D25537AAEB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83E97DA-EB9E-4BDD-90BD-06B891765E65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DF6D58B-7427-473C-B904-2847B74769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5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T7XmxhaCE" TargetMode="External"/><Relationship Id="rId2" Type="http://schemas.openxmlformats.org/officeDocument/2006/relationships/hyperlink" Target="https://people.eecs.berkeley.edu/~vazirani/algorithms/chap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admin.cs.lth.se/cs/Personal/Rolf_Karlsson/lect1.pdf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customXml" Target="../ink/ink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II</a:t>
            </a:r>
            <a:br>
              <a:rPr lang="en-US" dirty="0"/>
            </a:br>
            <a:r>
              <a:rPr lang="en-US" dirty="0"/>
              <a:t>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 Analysis in Java 3</a:t>
            </a:r>
            <a:r>
              <a:rPr lang="en-US" baseline="30000" dirty="0"/>
              <a:t>rd</a:t>
            </a:r>
            <a:r>
              <a:rPr lang="en-US" dirty="0"/>
              <a:t> Edition by Mark Allen Weiss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Little oh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2BFE253-013D-43E1-9B4B-E622E4A84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Given </a:t>
                </a:r>
                <a:r>
                  <a:rPr lang="en-US" sz="3600" i="1" dirty="0">
                    <a:latin typeface="Cambria" panose="02040503050406030204" pitchFamily="18" charset="0"/>
                  </a:rPr>
                  <a:t>f(n) = 3n ,g(n) = n</a:t>
                </a:r>
                <a:r>
                  <a:rPr lang="en-US" sz="3600" i="1" baseline="30000" dirty="0">
                    <a:latin typeface="Cambria" panose="02040503050406030204" pitchFamily="18" charset="0"/>
                  </a:rPr>
                  <a:t>2</a:t>
                </a:r>
                <a:endParaRPr lang="en-US" sz="3600" i="1" dirty="0">
                  <a:latin typeface="Cambria" panose="02040503050406030204" pitchFamily="18" charset="0"/>
                </a:endParaRPr>
              </a:p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      </a:t>
                </a:r>
              </a:p>
              <a:p>
                <a:pPr lvl="2" eaLnBrk="0" hangingPunct="0"/>
                <a:r>
                  <a:rPr lang="en-US" sz="3600" b="1" dirty="0">
                    <a:latin typeface="Cambria" panose="02040503050406030204" pitchFamily="18" charset="0"/>
                  </a:rPr>
                  <a:t>        f(n) = o( g(n) )</a:t>
                </a:r>
              </a:p>
              <a:p>
                <a:pPr lvl="2" eaLnBrk="0" hangingPunct="0"/>
                <a:endParaRPr lang="en-US" sz="2000" dirty="0">
                  <a:latin typeface="Cambria" panose="02040503050406030204" pitchFamily="18" charset="0"/>
                </a:endParaRPr>
              </a:p>
              <a:p>
                <a:pPr lvl="2" eaLnBrk="0" hangingPunct="0"/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2BFE253-013D-43E1-9B4B-E622E4A8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blipFill>
                <a:blip r:embed="rId3"/>
                <a:stretch>
                  <a:fillRect l="-2233" t="-2400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19BFA34-9F6B-49F1-8486-F19D2B488206}"/>
              </a:ext>
            </a:extLst>
          </p:cNvPr>
          <p:cNvSpPr/>
          <p:nvPr/>
        </p:nvSpPr>
        <p:spPr>
          <a:xfrm>
            <a:off x="5486400" y="2438400"/>
            <a:ext cx="2743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8DB7-B5CD-4B5F-A4AB-CAD74BC688CF}"/>
              </a:ext>
            </a:extLst>
          </p:cNvPr>
          <p:cNvSpPr/>
          <p:nvPr/>
        </p:nvSpPr>
        <p:spPr>
          <a:xfrm>
            <a:off x="7391400" y="2611879"/>
            <a:ext cx="2743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Text Box 1026"/>
              <p:cNvSpPr txBox="1">
                <a:spLocks noChangeArrowheads="1"/>
              </p:cNvSpPr>
              <p:nvPr/>
            </p:nvSpPr>
            <p:spPr bwMode="auto">
              <a:xfrm>
                <a:off x="517525" y="1295400"/>
                <a:ext cx="8131175" cy="485908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f(n) grows </a:t>
                </a:r>
                <a:r>
                  <a:rPr lang="en-US" sz="3600" dirty="0">
                    <a:solidFill>
                      <a:srgbClr val="CC0000"/>
                    </a:solidFill>
                    <a:latin typeface="Cambria" panose="02040503050406030204" pitchFamily="18" charset="0"/>
                  </a:rPr>
                  <a:t>faster </a:t>
                </a:r>
                <a:r>
                  <a:rPr lang="en-US" sz="3600" dirty="0">
                    <a:latin typeface="Cambria" panose="02040503050406030204" pitchFamily="18" charset="0"/>
                  </a:rPr>
                  <a:t>than  g(n)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    (or g(n) grows slower than f(n))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     if</a:t>
                </a:r>
              </a:p>
              <a:p>
                <a:pPr lvl="2" algn="ctr" eaLnBrk="0" hangingPunct="0"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= ∞</a:t>
                </a:r>
              </a:p>
              <a:p>
                <a:pPr lvl="2" algn="ctr" eaLnBrk="0" hangingPunct="0"/>
                <a:r>
                  <a:rPr lang="en-US" sz="3600" dirty="0">
                    <a:latin typeface="Cambria" panose="02040503050406030204" pitchFamily="18" charset="0"/>
                  </a:rPr>
                  <a:t>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	Notation: </a:t>
                </a:r>
                <a:r>
                  <a:rPr lang="en-US" sz="3600" dirty="0">
                    <a:solidFill>
                      <a:srgbClr val="CC0000"/>
                    </a:solidFill>
                    <a:latin typeface="Cambria" panose="02040503050406030204" pitchFamily="18" charset="0"/>
                  </a:rPr>
                  <a:t>f(n) = ω (g(n))</a:t>
                </a:r>
                <a:r>
                  <a:rPr lang="en-US" sz="3600" dirty="0">
                    <a:latin typeface="Cambria" panose="02040503050406030204" pitchFamily="18" charset="0"/>
                  </a:rPr>
                  <a:t> 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     pronounced "little omega"</a:t>
                </a:r>
                <a:endParaRPr lang="en-US" sz="36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8194" name="Text Box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25" y="1295400"/>
                <a:ext cx="8131175" cy="4859087"/>
              </a:xfrm>
              <a:prstGeom prst="rect">
                <a:avLst/>
              </a:prstGeom>
              <a:blipFill>
                <a:blip r:embed="rId3"/>
                <a:stretch>
                  <a:fillRect b="-3639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Little omega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Little omega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4C3543F-436A-434E-9056-9704E4B65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383521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Given </a:t>
                </a:r>
                <a:r>
                  <a:rPr lang="en-US" sz="3600" i="1" dirty="0">
                    <a:latin typeface="Cambria" panose="02040503050406030204" pitchFamily="18" charset="0"/>
                  </a:rPr>
                  <a:t>f(n) = n</a:t>
                </a:r>
                <a:r>
                  <a:rPr lang="en-US" sz="3600" i="1" baseline="30000" dirty="0">
                    <a:latin typeface="Cambria" panose="02040503050406030204" pitchFamily="18" charset="0"/>
                  </a:rPr>
                  <a:t>2</a:t>
                </a:r>
                <a:r>
                  <a:rPr lang="en-US" sz="3600" i="1" dirty="0">
                    <a:latin typeface="Cambria" panose="02040503050406030204" pitchFamily="18" charset="0"/>
                  </a:rPr>
                  <a:t> ,g(n) = n</a:t>
                </a:r>
              </a:p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b="1" dirty="0">
                    <a:latin typeface="Cambria" panose="02040503050406030204" pitchFamily="18" charset="0"/>
                  </a:rPr>
                  <a:t>        </a:t>
                </a:r>
              </a:p>
              <a:p>
                <a:pPr lvl="2" eaLnBrk="0" hangingPunct="0"/>
                <a:r>
                  <a:rPr lang="en-US" sz="3600" b="1" dirty="0">
                    <a:latin typeface="Cambria" panose="02040503050406030204" pitchFamily="18" charset="0"/>
                  </a:rPr>
                  <a:t>	f(n) = ω( g(n) )</a:t>
                </a:r>
              </a:p>
              <a:p>
                <a:pPr lvl="2" eaLnBrk="0" hangingPunct="0"/>
                <a:endParaRPr lang="en-US" sz="2000" dirty="0">
                  <a:latin typeface="Cambria" panose="02040503050406030204" pitchFamily="18" charset="0"/>
                </a:endParaRPr>
              </a:p>
              <a:p>
                <a:pPr lvl="2" eaLnBrk="0" hangingPunct="0"/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4C3543F-436A-434E-9056-9704E4B6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3835217"/>
              </a:xfrm>
              <a:prstGeom prst="rect">
                <a:avLst/>
              </a:prstGeom>
              <a:blipFill>
                <a:blip r:embed="rId3"/>
                <a:stretch>
                  <a:fillRect l="-2233" t="-238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BA7105-3791-42A0-880B-7BDE432B2443}"/>
              </a:ext>
            </a:extLst>
          </p:cNvPr>
          <p:cNvSpPr/>
          <p:nvPr/>
        </p:nvSpPr>
        <p:spPr>
          <a:xfrm>
            <a:off x="5410200" y="2514600"/>
            <a:ext cx="2743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Text Box 2"/>
              <p:cNvSpPr txBox="1">
                <a:spLocks noChangeArrowheads="1"/>
              </p:cNvSpPr>
              <p:nvPr/>
            </p:nvSpPr>
            <p:spPr bwMode="auto">
              <a:xfrm>
                <a:off x="1066800" y="1676400"/>
                <a:ext cx="7559675" cy="519321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if       g(n) =</a:t>
                </a:r>
                <a:r>
                  <a:rPr lang="en-US" sz="3600" b="1" dirty="0">
                    <a:latin typeface="Cambria" panose="02040503050406030204" pitchFamily="18" charset="0"/>
                  </a:rPr>
                  <a:t> o</a:t>
                </a:r>
                <a:r>
                  <a:rPr lang="en-US" sz="3600" dirty="0">
                    <a:latin typeface="Cambria" panose="02040503050406030204" pitchFamily="18" charset="0"/>
                  </a:rPr>
                  <a:t>( f(n) )  </a:t>
                </a:r>
              </a:p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then   f(n) =</a:t>
                </a:r>
                <a:r>
                  <a:rPr lang="en-US" sz="3600" b="1" dirty="0">
                    <a:latin typeface="Cambria" panose="02040503050406030204" pitchFamily="18" charset="0"/>
                  </a:rPr>
                  <a:t> ω</a:t>
                </a:r>
                <a:r>
                  <a:rPr lang="en-US" sz="3600" dirty="0">
                    <a:latin typeface="Cambria" panose="02040503050406030204" pitchFamily="18" charset="0"/>
                  </a:rPr>
                  <a:t>( g(n) )</a:t>
                </a:r>
              </a:p>
              <a:p>
                <a:pPr eaLnBrk="0" hangingPunct="0"/>
                <a:endParaRPr lang="en-US" sz="3600" dirty="0">
                  <a:latin typeface="Times New Roman" charset="0"/>
                </a:endParaRPr>
              </a:p>
              <a:p>
                <a:pPr eaLnBrk="0" hangingPunct="0"/>
                <a:r>
                  <a:rPr lang="en-US" sz="3600" b="1" dirty="0">
                    <a:latin typeface="Cambria" panose="02040503050406030204" pitchFamily="18" charset="0"/>
                  </a:rPr>
                  <a:t>Examples</a:t>
                </a:r>
                <a:r>
                  <a:rPr lang="en-US" sz="3600" dirty="0">
                    <a:latin typeface="Cambria" panose="02040503050406030204" pitchFamily="18" charset="0"/>
                  </a:rPr>
                  <a:t>:   Compare </a:t>
                </a:r>
                <a:r>
                  <a:rPr lang="en-US" sz="3600" b="1" i="1" dirty="0">
                    <a:latin typeface="Cambria" panose="02040503050406030204" pitchFamily="18" charset="0"/>
                  </a:rPr>
                  <a:t>n</a:t>
                </a:r>
                <a:r>
                  <a:rPr lang="en-US" sz="3600" dirty="0">
                    <a:latin typeface="Cambria" panose="02040503050406030204" pitchFamily="18" charset="0"/>
                  </a:rPr>
                  <a:t> and </a:t>
                </a:r>
                <a:r>
                  <a:rPr lang="en-US" sz="3600" b="1" i="1" dirty="0">
                    <a:latin typeface="Cambria" panose="02040503050406030204" pitchFamily="18" charset="0"/>
                  </a:rPr>
                  <a:t>n</a:t>
                </a:r>
                <a:r>
                  <a:rPr lang="en-US" sz="3600" b="1" i="1" baseline="30000" dirty="0">
                    <a:latin typeface="Cambria" panose="02040503050406030204" pitchFamily="18" charset="0"/>
                  </a:rPr>
                  <a:t>2</a:t>
                </a:r>
                <a:endParaRPr lang="en-US" sz="3600" dirty="0">
                  <a:latin typeface="Cambria" panose="02040503050406030204" pitchFamily="18" charset="0"/>
                </a:endParaRPr>
              </a:p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algn="ctr" eaLnBrk="0" hangingPunct="0"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= 0 </a:t>
                </a:r>
                <a:r>
                  <a:rPr lang="en-US" sz="3600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3600" dirty="0">
                    <a:latin typeface="Cambria" panose="02040503050406030204" pitchFamily="18" charset="0"/>
                  </a:rPr>
                  <a:t> n = o(n</a:t>
                </a:r>
                <a:r>
                  <a:rPr lang="en-US" sz="3600" baseline="30000" dirty="0">
                    <a:latin typeface="Cambria" panose="02040503050406030204" pitchFamily="18" charset="0"/>
                  </a:rPr>
                  <a:t>2</a:t>
                </a:r>
                <a:r>
                  <a:rPr lang="en-US" sz="3600" dirty="0">
                    <a:latin typeface="Cambria" panose="02040503050406030204" pitchFamily="18" charset="0"/>
                  </a:rPr>
                  <a:t>)</a:t>
                </a:r>
              </a:p>
              <a:p>
                <a:pPr algn="ctr" eaLnBrk="0" hangingPunct="0">
                  <a:spcBef>
                    <a:spcPts val="600"/>
                  </a:spcBef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= ∞</a:t>
                </a:r>
                <a:r>
                  <a:rPr lang="en-US" sz="3600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3600" dirty="0">
                    <a:latin typeface="Cambria" panose="02040503050406030204" pitchFamily="18" charset="0"/>
                  </a:rPr>
                  <a:t> n</a:t>
                </a:r>
                <a:r>
                  <a:rPr lang="en-US" sz="3600" baseline="30000" dirty="0">
                    <a:latin typeface="Cambria" panose="02040503050406030204" pitchFamily="18" charset="0"/>
                  </a:rPr>
                  <a:t>2</a:t>
                </a:r>
                <a:r>
                  <a:rPr lang="en-US" sz="3600" dirty="0">
                    <a:latin typeface="Cambria" panose="02040503050406030204" pitchFamily="18" charset="0"/>
                  </a:rPr>
                  <a:t> = ω(n)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92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676400"/>
                <a:ext cx="7559675" cy="5193217"/>
              </a:xfrm>
              <a:prstGeom prst="rect">
                <a:avLst/>
              </a:prstGeom>
              <a:blipFill>
                <a:blip r:embed="rId3"/>
                <a:stretch>
                  <a:fillRect l="-2419" t="-1761" b="-117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Little omega and Little oh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6FBF-2282-4284-A4E8-3FAE1B0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 of </a:t>
            </a:r>
            <a:r>
              <a:rPr lang="en-US" altLang="en-US" b="1" dirty="0"/>
              <a:t>Relative Growth Rates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CC908-8159-49A3-9522-48726721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If the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 is 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Cambria" panose="02040503050406030204" pitchFamily="18" charset="0"/>
                    <a:cs typeface="Tahoma" panose="020B0604030504040204" pitchFamily="34" charset="0"/>
                  </a:rPr>
                  <a:t>       0:  f(N) = o(g(N))    // g(N) is faster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Cambria" panose="02040503050406030204" pitchFamily="18" charset="0"/>
                    <a:cs typeface="Tahoma" panose="020B0604030504040204" pitchFamily="34" charset="0"/>
                  </a:rPr>
                  <a:t>       c:  f(N) = Θ(g(N)) c ≠ 0  // g(N) equal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Cambria" panose="02040503050406030204" pitchFamily="18" charset="0"/>
                    <a:cs typeface="Tahoma" panose="020B0604030504040204" pitchFamily="34" charset="0"/>
                  </a:rPr>
                  <a:t>      ∞:  g(N) = o(f(N)) 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Cambria" panose="02040503050406030204" pitchFamily="18" charset="0"/>
                    <a:cs typeface="Tahoma" panose="020B0604030504040204" pitchFamily="34" charset="0"/>
                  </a:rPr>
                  <a:t>				or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Cambria" panose="02040503050406030204" pitchFamily="18" charset="0"/>
                    <a:cs typeface="Tahoma" panose="020B0604030504040204" pitchFamily="34" charset="0"/>
                  </a:rPr>
                  <a:t>		     f(N) = </a:t>
                </a:r>
                <a:r>
                  <a:rPr lang="en-US" dirty="0"/>
                  <a:t>ω</a:t>
                </a:r>
                <a:r>
                  <a:rPr lang="en-US" altLang="en-US" dirty="0">
                    <a:ea typeface="Cambria" panose="02040503050406030204" pitchFamily="18" charset="0"/>
                    <a:cs typeface="Tahoma" panose="020B0604030504040204" pitchFamily="34" charset="0"/>
                  </a:rPr>
                  <a:t>(g(N)) 	 // g(N) is slower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CC908-8159-49A3-9522-48726721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15400" cy="4525963"/>
              </a:xfrm>
              <a:blipFill>
                <a:blip r:embed="rId2"/>
                <a:stretch>
                  <a:fillRect l="-157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01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9CDE238D-CFA7-4329-A7C8-297197E0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4FC22-8732-4A11-98A1-D0FDC6C7CE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6313F0A-48F0-483E-BD55-064CD04FD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Math Background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B8776B3-E78B-460F-B001-ED2C4AB87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b="1" dirty="0">
                <a:ea typeface="Cambria" panose="02040503050406030204" pitchFamily="18" charset="0"/>
                <a:cs typeface="Tahoma" panose="020B0604030504040204" pitchFamily="34" charset="0"/>
              </a:rPr>
              <a:t>O    Big O.    		Upper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b="1" dirty="0">
                <a:ea typeface="Cambria" panose="02040503050406030204" pitchFamily="18" charset="0"/>
                <a:cs typeface="Tahoma" panose="020B0604030504040204" pitchFamily="34" charset="0"/>
              </a:rPr>
              <a:t>Θ    Theta.    		Growth rates are equal.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b="1" dirty="0">
                <a:ea typeface="Cambria" panose="02040503050406030204" pitchFamily="18" charset="0"/>
                <a:cs typeface="Tahoma" panose="020B0604030504040204" pitchFamily="34" charset="0"/>
              </a:rPr>
              <a:t>Ω    Omega.  		Lower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b="1" dirty="0">
                <a:ea typeface="Cambria" panose="02040503050406030204" pitchFamily="18" charset="0"/>
                <a:cs typeface="Tahoma" panose="020B0604030504040204" pitchFamily="34" charset="0"/>
              </a:rPr>
              <a:t>o     Little o.  	Upper bound (not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b="1" dirty="0">
                <a:ea typeface="Cambria" panose="02040503050406030204" pitchFamily="18" charset="0"/>
                <a:cs typeface="Tahoma" panose="020B0604030504040204" pitchFamily="34" charset="0"/>
              </a:rPr>
              <a:t>ω    Little Omega.   Lower bound(not equal).</a:t>
            </a:r>
            <a:endParaRPr lang="en-US" altLang="en-US" b="1" dirty="0"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tabLst>
                <a:tab pos="2222500" algn="l"/>
              </a:tabLst>
            </a:pPr>
            <a:endParaRPr lang="en-US" altLang="en-US" b="1" dirty="0"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tabLst>
                <a:tab pos="2222500" algn="l"/>
              </a:tabLst>
            </a:pPr>
            <a:endParaRPr lang="en-US" altLang="en-US" dirty="0"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dirty="0">
                <a:ea typeface="Cambria" panose="02040503050406030204" pitchFamily="18" charset="0"/>
                <a:cs typeface="Tahoma" panose="020B060403050404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430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600-4BC3-4694-BE3D-3DBF5860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Mathematical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2A8513-6491-4C17-A81E-3C594FDC6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9184"/>
                <a:ext cx="6400800" cy="4640616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Big O or O :  Upper bound (possibly equal).</a:t>
                </a:r>
              </a:p>
              <a:p>
                <a:pPr marL="400050" lvl="1" indent="0">
                  <a:buNone/>
                </a:pPr>
                <a:endParaRPr lang="en-US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f(x) = O(g(x)) 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if there are two positive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constants c 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cg(x) for 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all values x &gt;= n</a:t>
                </a:r>
                <a:r>
                  <a:rPr lang="en-US" baseline="-25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857250" lvl="1" indent="-457200"/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f(x) grows at a rate no faster than g(x)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Omega or Ω:  Lower bound (possibly equal).</a:t>
                </a:r>
              </a:p>
              <a:p>
                <a:pPr marL="400050" lvl="1" indent="0">
                  <a:buNone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f(x) = </a:t>
                </a:r>
                <a:r>
                  <a:rPr lang="el-GR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Ω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(g(x)) 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if there exist two positive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constants c 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cg(x) when 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 &gt;= n</a:t>
                </a:r>
                <a:r>
                  <a:rPr lang="en-US" baseline="-25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857250" lvl="1" indent="-457200"/>
                <a:r>
                  <a:rPr lang="en-US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f(x) grows at a rate no slower than g(x)</a:t>
                </a:r>
              </a:p>
              <a:p>
                <a:pPr marL="400050" lvl="1" indent="0">
                  <a:buNone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2A8513-6491-4C17-A81E-3C594FDC6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9184"/>
                <a:ext cx="6400800" cy="4640616"/>
              </a:xfr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3AC4C87-ADAA-4C65-AB63-3541D71B83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92" r="36063" b="2728"/>
          <a:stretch/>
        </p:blipFill>
        <p:spPr>
          <a:xfrm>
            <a:off x="6553200" y="854251"/>
            <a:ext cx="2500745" cy="3497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ED15B-1800-4316-93EB-1A724441C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19" t="12714" r="1026" b="10993"/>
          <a:stretch/>
        </p:blipFill>
        <p:spPr>
          <a:xfrm>
            <a:off x="6400800" y="4038600"/>
            <a:ext cx="2590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600-4BC3-4694-BE3D-3DBF586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A8513-6491-4C17-A81E-3C594FDC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57337"/>
            <a:ext cx="6629400" cy="51482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Theta or Θ    Growth rates are equal.</a:t>
            </a:r>
          </a:p>
          <a:p>
            <a:pPr marL="400050" lvl="1" indent="0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Definition: 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f(x) =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el-GR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(g(x))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there exists three constants 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c1&gt;0,c2&gt;0, n</a:t>
            </a:r>
            <a:r>
              <a:rPr lang="en-US" i="1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≥0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such that 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g(x) ≤ 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f(x)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≤ c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g(x) for x &gt;= n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 algn="ctr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Little o or o.  Upper bound (not equal).</a:t>
            </a:r>
          </a:p>
          <a:p>
            <a:pPr marL="400050" lvl="1" indent="0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Definition: 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f(x) = o(g(x))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f(x) = O(g(x)) and </a:t>
            </a:r>
          </a:p>
          <a:p>
            <a:pPr marL="400050" lvl="1" indent="0">
              <a:buNone/>
            </a:pPr>
            <a:r>
              <a:rPr lang="pt-BR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f(x) ≠ Θ(g(x))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g(x) is faster than f(x) growth</a:t>
            </a:r>
          </a:p>
          <a:p>
            <a:endParaRPr lang="pt-BR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Little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 (not equal)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Mirror image of Little o.</a:t>
            </a:r>
            <a:endParaRPr lang="pt-BR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pt-BR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D0AB1-D3F8-4179-86DE-46E79A8CD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" t="12714" r="69342" b="4636"/>
          <a:stretch/>
        </p:blipFill>
        <p:spPr>
          <a:xfrm>
            <a:off x="6324600" y="1557337"/>
            <a:ext cx="2514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600-4BC3-4694-BE3D-3DBF586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EAFCD-BBF3-402B-B212-C091147B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981200"/>
            <a:ext cx="8916861" cy="35956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2A39C-4BDF-4C02-BFDF-3E8266A147A3}"/>
              </a:ext>
            </a:extLst>
          </p:cNvPr>
          <p:cNvSpPr/>
          <p:nvPr/>
        </p:nvSpPr>
        <p:spPr>
          <a:xfrm>
            <a:off x="6800995" y="6485039"/>
            <a:ext cx="251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cs.utsa.edu/~</a:t>
            </a:r>
            <a:r>
              <a:rPr lang="en-US" dirty="0" err="1">
                <a:latin typeface="Cambria" panose="02040503050406030204" pitchFamily="18" charset="0"/>
              </a:rPr>
              <a:t>bylander</a:t>
            </a:r>
            <a:r>
              <a:rPr lang="en-US" dirty="0">
                <a:latin typeface="Cambria" panose="020405030504060302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6353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Theta: Relation of Equivalence</a:t>
            </a: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with Same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F091-CC0D-4F6A-B177-D0182F17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77500" lnSpcReduction="20000"/>
          </a:bodyPr>
          <a:lstStyle/>
          <a:p>
            <a:pPr marL="0" indent="0" eaLnBrk="0" hangingPunc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"having the same rate of growth": </a:t>
            </a:r>
            <a:r>
              <a:rPr lang="en-US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of equivalence</a:t>
            </a:r>
            <a:r>
              <a:rPr lang="en-US" sz="3200" dirty="0">
                <a:solidFill>
                  <a:srgbClr val="CC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0" hangingPunc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partition over the set of all differentiable functions - classes of equivalence.</a:t>
            </a:r>
          </a:p>
          <a:p>
            <a:pPr eaLnBrk="0" hangingPunct="0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buNone/>
            </a:pPr>
            <a:r>
              <a:rPr lang="en-US" sz="32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one and the same class are equivalent with respect to their growth.</a:t>
            </a:r>
          </a:p>
          <a:p>
            <a:pPr eaLnBrk="0" hangingPunct="0"/>
            <a:endParaRPr lang="en-US" sz="3200" b="1" dirty="0">
              <a:solidFill>
                <a:srgbClr val="CCF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algorithms have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complexity,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functions representing the number of operations have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rate of growth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eaLnBrk="0" hangingPunc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functions with same rate of growth we </a:t>
            </a:r>
            <a:r>
              <a:rPr 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simplest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to represent the complexity.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52F4-043E-4B96-80D4-A4850188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2F32-6FFA-4F0F-ABAF-2651AA6B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Step-by-step instructions to solve a specific problem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can give multiple algorithms to solve a problem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do you determine which one is best?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Space</a:t>
            </a:r>
          </a:p>
          <a:p>
            <a:pPr marL="57150" indent="0" algn="ctr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2898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DC0F106-C870-46AF-A856-CCC6B9A1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5FDA7-1FB2-41DC-9E40-E3EE1EE106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04A1F00-FCB8-4529-AC65-7B56AB9E6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 with growth rate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E715E6F-4E8B-4927-A8ED-A01ED95E3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= 8 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classified as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O(N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Ω(N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Θ(N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Θ(N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“tightest” description.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algorithms analysis, typically we are concerned with how bad an algorithm may perform, which implies knowing an upper bound, so normally we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 rather than Θ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8115300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latin typeface="Cambria" panose="02040503050406030204" pitchFamily="18" charset="0"/>
              </a:rPr>
              <a:t>Compare </a:t>
            </a:r>
            <a:r>
              <a:rPr lang="en-US" sz="4000" b="1" i="1" dirty="0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4000" dirty="0">
                <a:latin typeface="Cambria" panose="02040503050406030204" pitchFamily="18" charset="0"/>
              </a:rPr>
              <a:t> and </a:t>
            </a:r>
            <a:r>
              <a:rPr lang="en-US" sz="4000" b="1" i="1" dirty="0">
                <a:solidFill>
                  <a:srgbClr val="CC0000"/>
                </a:solidFill>
                <a:latin typeface="Cambria" panose="02040503050406030204" pitchFamily="18" charset="0"/>
              </a:rPr>
              <a:t>(n+1)/2</a:t>
            </a:r>
            <a:endParaRPr lang="en-US" sz="4000" i="1" dirty="0">
              <a:solidFill>
                <a:srgbClr val="CC0000"/>
              </a:solidFill>
              <a:latin typeface="Cambria" panose="02040503050406030204" pitchFamily="18" charset="0"/>
            </a:endParaRPr>
          </a:p>
          <a:p>
            <a:pPr eaLnBrk="0" hangingPunct="0"/>
            <a:endParaRPr lang="en-US" sz="4000" dirty="0">
              <a:solidFill>
                <a:srgbClr val="CCFF33"/>
              </a:solidFill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 err="1">
                <a:latin typeface="Cambria" panose="02040503050406030204" pitchFamily="18" charset="0"/>
              </a:rPr>
              <a:t>lim</a:t>
            </a:r>
            <a:r>
              <a:rPr lang="en-US" sz="4000" dirty="0">
                <a:latin typeface="Cambria" panose="02040503050406030204" pitchFamily="18" charset="0"/>
              </a:rPr>
              <a:t>( n / ((n+1)/2 )) = 2,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Cambria" panose="02040503050406030204" pitchFamily="18" charset="0"/>
              </a:rPr>
              <a:t>same rate of growth</a:t>
            </a:r>
          </a:p>
          <a:p>
            <a:pPr eaLnBrk="0" hangingPunct="0"/>
            <a:endParaRPr lang="en-US" sz="40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(n+1)/2 = </a:t>
            </a:r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Θ(n)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Cambria" panose="02040503050406030204" pitchFamily="18" charset="0"/>
              </a:rPr>
              <a:t>- rate of growth of a linear function</a:t>
            </a:r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451505"/>
            <a:ext cx="8153400" cy="496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>
                <a:latin typeface="Cambria" panose="02040503050406030204" pitchFamily="18" charset="0"/>
              </a:rPr>
              <a:t>Compare </a:t>
            </a:r>
            <a:r>
              <a:rPr lang="en-US" sz="4000" b="1" i="1" dirty="0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4000" b="1" i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2</a:t>
            </a:r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</a:rPr>
              <a:t>and </a:t>
            </a:r>
            <a:r>
              <a:rPr lang="en-US" sz="4000" b="1" i="1" dirty="0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4000" b="1" i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2</a:t>
            </a:r>
            <a:r>
              <a:rPr lang="en-US" sz="4000" b="1" i="1" dirty="0">
                <a:solidFill>
                  <a:srgbClr val="CC0000"/>
                </a:solidFill>
                <a:latin typeface="Cambria" panose="02040503050406030204" pitchFamily="18" charset="0"/>
              </a:rPr>
              <a:t>+ 6n</a:t>
            </a:r>
            <a:endParaRPr lang="en-US" sz="4000" i="1" dirty="0">
              <a:solidFill>
                <a:srgbClr val="CC0000"/>
              </a:solidFill>
              <a:latin typeface="Cambria" panose="02040503050406030204" pitchFamily="18" charset="0"/>
            </a:endParaRPr>
          </a:p>
          <a:p>
            <a:pPr eaLnBrk="0" hangingPunct="0"/>
            <a:endParaRPr lang="en-US" sz="4000" dirty="0">
              <a:latin typeface="Cambria" panose="02040503050406030204" pitchFamily="18" charset="0"/>
            </a:endParaRPr>
          </a:p>
          <a:p>
            <a:pPr eaLnBrk="0" hangingPunct="0">
              <a:spcBef>
                <a:spcPts val="1200"/>
              </a:spcBef>
            </a:pPr>
            <a:r>
              <a:rPr lang="en-US" sz="4000" dirty="0" err="1">
                <a:latin typeface="Cambria" panose="02040503050406030204" pitchFamily="18" charset="0"/>
              </a:rPr>
              <a:t>lim</a:t>
            </a:r>
            <a:r>
              <a:rPr lang="en-US" sz="4000" dirty="0">
                <a:latin typeface="Cambria" panose="02040503050406030204" pitchFamily="18" charset="0"/>
              </a:rPr>
              <a:t>( n</a:t>
            </a:r>
            <a:r>
              <a:rPr lang="en-US" sz="4000" baseline="30000" dirty="0">
                <a:latin typeface="Cambria" panose="02040503050406030204" pitchFamily="18" charset="0"/>
              </a:rPr>
              <a:t>2</a:t>
            </a:r>
            <a:r>
              <a:rPr lang="en-US" sz="4000" dirty="0">
                <a:latin typeface="Cambria" panose="02040503050406030204" pitchFamily="18" charset="0"/>
              </a:rPr>
              <a:t> / (n</a:t>
            </a:r>
            <a:r>
              <a:rPr lang="en-US" sz="4000" baseline="30000" dirty="0">
                <a:latin typeface="Cambria" panose="02040503050406030204" pitchFamily="18" charset="0"/>
              </a:rPr>
              <a:t>2</a:t>
            </a:r>
            <a:r>
              <a:rPr lang="en-US" sz="4000" i="1" dirty="0">
                <a:latin typeface="Cambria" panose="02040503050406030204" pitchFamily="18" charset="0"/>
              </a:rPr>
              <a:t>+ </a:t>
            </a:r>
            <a:r>
              <a:rPr lang="en-US" sz="4000" dirty="0">
                <a:latin typeface="Cambria" panose="02040503050406030204" pitchFamily="18" charset="0"/>
              </a:rPr>
              <a:t>6n ) )= 1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Cambria" panose="02040503050406030204" pitchFamily="18" charset="0"/>
              </a:rPr>
              <a:t>same rate of growth.</a:t>
            </a:r>
          </a:p>
          <a:p>
            <a:pPr eaLnBrk="0" hangingPunct="0"/>
            <a:endParaRPr lang="en-US" sz="40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40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2</a:t>
            </a:r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+6n = </a:t>
            </a:r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Θ(n</a:t>
            </a:r>
            <a:r>
              <a:rPr lang="en-US" sz="4000" b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2</a:t>
            </a:r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)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rate of growth of a </a:t>
            </a:r>
            <a:r>
              <a:rPr lang="en-US" sz="3600" dirty="0">
                <a:solidFill>
                  <a:srgbClr val="CC0000"/>
                </a:solidFill>
                <a:latin typeface="Cambria" panose="02040503050406030204" pitchFamily="18" charset="0"/>
              </a:rPr>
              <a:t>quadratic</a:t>
            </a:r>
            <a:r>
              <a:rPr lang="en-US" sz="3600" dirty="0">
                <a:latin typeface="Cambria" panose="02040503050406030204" pitchFamily="18" charset="0"/>
              </a:rPr>
              <a:t> function</a:t>
            </a:r>
          </a:p>
          <a:p>
            <a:pPr eaLnBrk="0" hangingPunct="0"/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21675" cy="445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eaLnBrk="0" hangingPunct="0"/>
            <a:r>
              <a:rPr lang="en-US" sz="4000" dirty="0">
                <a:latin typeface="Cambria" panose="02040503050406030204" pitchFamily="18" charset="0"/>
              </a:rPr>
              <a:t>Compare </a:t>
            </a:r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log </a:t>
            </a:r>
            <a:r>
              <a:rPr lang="en-US" sz="4000" b="1" i="1" dirty="0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4000" dirty="0">
                <a:latin typeface="Cambria" panose="02040503050406030204" pitchFamily="18" charset="0"/>
              </a:rPr>
              <a:t> and  </a:t>
            </a:r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log </a:t>
            </a:r>
            <a:r>
              <a:rPr lang="en-US" sz="4000" b="1" i="1" dirty="0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4000" b="1" i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2</a:t>
            </a:r>
            <a:r>
              <a:rPr lang="en-US" sz="4000" i="1" dirty="0">
                <a:latin typeface="Cambria" panose="02040503050406030204" pitchFamily="18" charset="0"/>
              </a:rPr>
              <a:t> </a:t>
            </a:r>
            <a:endParaRPr lang="en-US" sz="4000" dirty="0">
              <a:latin typeface="Cambria" panose="02040503050406030204" pitchFamily="18" charset="0"/>
            </a:endParaRPr>
          </a:p>
          <a:p>
            <a:pPr eaLnBrk="0" hangingPunct="0"/>
            <a:endParaRPr lang="en-US" sz="4000" i="1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>
                <a:latin typeface="Cambria" panose="02040503050406030204" pitchFamily="18" charset="0"/>
              </a:rPr>
              <a:t>      </a:t>
            </a:r>
            <a:r>
              <a:rPr lang="en-US" sz="4000" dirty="0" err="1">
                <a:latin typeface="Cambria" panose="02040503050406030204" pitchFamily="18" charset="0"/>
              </a:rPr>
              <a:t>lim</a:t>
            </a:r>
            <a:r>
              <a:rPr lang="en-US" sz="4000" dirty="0">
                <a:latin typeface="Cambria" panose="02040503050406030204" pitchFamily="18" charset="0"/>
              </a:rPr>
              <a:t>( log n / log </a:t>
            </a:r>
            <a:r>
              <a:rPr lang="en-US" sz="4000" i="1" dirty="0">
                <a:latin typeface="Cambria" panose="02040503050406030204" pitchFamily="18" charset="0"/>
              </a:rPr>
              <a:t>n</a:t>
            </a:r>
            <a:r>
              <a:rPr lang="en-US" sz="4000" i="1" baseline="30000" dirty="0">
                <a:latin typeface="Cambria" panose="02040503050406030204" pitchFamily="18" charset="0"/>
              </a:rPr>
              <a:t>2</a:t>
            </a:r>
            <a:r>
              <a:rPr lang="en-US" sz="4000" i="1" dirty="0">
                <a:latin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</a:rPr>
              <a:t>) = 1/2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Cambria" panose="02040503050406030204" pitchFamily="18" charset="0"/>
              </a:rPr>
              <a:t>      same rate of growth.</a:t>
            </a:r>
          </a:p>
          <a:p>
            <a:pPr eaLnBrk="0" hangingPunct="0"/>
            <a:endParaRPr lang="en-US" sz="40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>
                <a:solidFill>
                  <a:srgbClr val="66FF66"/>
                </a:solidFill>
                <a:latin typeface="Cambria" panose="02040503050406030204" pitchFamily="18" charset="0"/>
              </a:rPr>
              <a:t>      </a:t>
            </a:r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log </a:t>
            </a:r>
            <a:r>
              <a:rPr lang="en-US" sz="4000" i="1" dirty="0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4000" i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2</a:t>
            </a:r>
            <a:r>
              <a:rPr lang="en-US" sz="4000" i="1" dirty="0">
                <a:solidFill>
                  <a:srgbClr val="CC0000"/>
                </a:solidFill>
                <a:latin typeface="Cambria" panose="02040503050406030204" pitchFamily="18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= </a:t>
            </a:r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Θ(log n)</a:t>
            </a:r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 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                 </a:t>
            </a:r>
            <a:r>
              <a:rPr lang="en-US" sz="3600" b="1" dirty="0">
                <a:latin typeface="Cambria" panose="02040503050406030204" pitchFamily="18" charset="0"/>
              </a:rPr>
              <a:t>logarithmic</a:t>
            </a:r>
            <a:r>
              <a:rPr lang="en-US" sz="3600" dirty="0">
                <a:latin typeface="Cambria" panose="02040503050406030204" pitchFamily="18" charset="0"/>
              </a:rPr>
              <a:t> rate of growth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93725" y="236538"/>
            <a:ext cx="4907113" cy="62093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900"/>
              </a:spcBef>
            </a:pPr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Θ(n</a:t>
            </a:r>
            <a:r>
              <a:rPr lang="en-US" sz="3200" b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3</a:t>
            </a:r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):</a:t>
            </a:r>
            <a:r>
              <a:rPr lang="en-US" sz="3200" b="1" dirty="0">
                <a:latin typeface="Cambria" panose="02040503050406030204" pitchFamily="18" charset="0"/>
              </a:rPr>
              <a:t>	</a:t>
            </a:r>
            <a:r>
              <a:rPr lang="en-US" sz="3200" dirty="0">
                <a:latin typeface="Cambria" panose="02040503050406030204" pitchFamily="18" charset="0"/>
              </a:rPr>
              <a:t>n</a:t>
            </a:r>
            <a:r>
              <a:rPr lang="en-US" sz="3200" baseline="30000" dirty="0">
                <a:latin typeface="Cambria" panose="02040503050406030204" pitchFamily="18" charset="0"/>
              </a:rPr>
              <a:t>3</a:t>
            </a:r>
            <a:endParaRPr lang="en-US" sz="3200" dirty="0">
              <a:latin typeface="Cambria" panose="02040503050406030204" pitchFamily="18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Cambria" panose="02040503050406030204" pitchFamily="18" charset="0"/>
              </a:rPr>
              <a:t>		5n</a:t>
            </a:r>
            <a:r>
              <a:rPr lang="en-US" sz="3200" baseline="30000" dirty="0">
                <a:latin typeface="Cambria" panose="02040503050406030204" pitchFamily="18" charset="0"/>
              </a:rPr>
              <a:t>3</a:t>
            </a:r>
            <a:r>
              <a:rPr lang="en-US" sz="3200" dirty="0">
                <a:latin typeface="Cambria" panose="02040503050406030204" pitchFamily="18" charset="0"/>
              </a:rPr>
              <a:t>+ 4n</a:t>
            </a: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Cambria" panose="02040503050406030204" pitchFamily="18" charset="0"/>
              </a:rPr>
              <a:t>		105n</a:t>
            </a:r>
            <a:r>
              <a:rPr lang="en-US" sz="3200" baseline="30000" dirty="0">
                <a:latin typeface="Cambria" panose="02040503050406030204" pitchFamily="18" charset="0"/>
              </a:rPr>
              <a:t>3</a:t>
            </a:r>
            <a:r>
              <a:rPr lang="en-US" sz="3200" dirty="0">
                <a:latin typeface="Cambria" panose="02040503050406030204" pitchFamily="18" charset="0"/>
              </a:rPr>
              <a:t>+ 4n</a:t>
            </a:r>
            <a:r>
              <a:rPr lang="en-US" sz="3200" baseline="30000" dirty="0">
                <a:latin typeface="Cambria" panose="02040503050406030204" pitchFamily="18" charset="0"/>
              </a:rPr>
              <a:t>2 </a:t>
            </a:r>
            <a:r>
              <a:rPr lang="en-US" sz="3200" i="1" dirty="0">
                <a:latin typeface="Cambria" panose="02040503050406030204" pitchFamily="18" charset="0"/>
              </a:rPr>
              <a:t>+ </a:t>
            </a:r>
            <a:r>
              <a:rPr lang="en-US" sz="3200" dirty="0">
                <a:latin typeface="Cambria" panose="02040503050406030204" pitchFamily="18" charset="0"/>
              </a:rPr>
              <a:t>6n</a:t>
            </a:r>
          </a:p>
          <a:p>
            <a:pPr eaLnBrk="0" hangingPunct="0">
              <a:spcBef>
                <a:spcPts val="1200"/>
              </a:spcBef>
            </a:pPr>
            <a:endParaRPr lang="en-US" sz="3200" b="1" dirty="0">
              <a:latin typeface="Cambria" panose="02040503050406030204" pitchFamily="18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Θ(n</a:t>
            </a:r>
            <a:r>
              <a:rPr lang="en-US" sz="3200" b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):</a:t>
            </a:r>
            <a:r>
              <a:rPr lang="en-US" sz="3200" b="1" dirty="0">
                <a:latin typeface="Cambria" panose="02040503050406030204" pitchFamily="18" charset="0"/>
              </a:rPr>
              <a:t>	</a:t>
            </a:r>
            <a:r>
              <a:rPr lang="en-US" sz="3200" dirty="0">
                <a:latin typeface="Cambria" panose="02040503050406030204" pitchFamily="18" charset="0"/>
              </a:rPr>
              <a:t>n</a:t>
            </a:r>
            <a:r>
              <a:rPr lang="en-US" sz="3200" baseline="30000" dirty="0">
                <a:latin typeface="Cambria" panose="02040503050406030204" pitchFamily="18" charset="0"/>
              </a:rPr>
              <a:t>2</a:t>
            </a:r>
            <a:endParaRPr lang="en-US" sz="3200" dirty="0">
              <a:latin typeface="Cambria" panose="02040503050406030204" pitchFamily="18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Cambria" panose="02040503050406030204" pitchFamily="18" charset="0"/>
              </a:rPr>
              <a:t>		5n</a:t>
            </a:r>
            <a:r>
              <a:rPr lang="en-US" sz="3200" baseline="30000" dirty="0">
                <a:latin typeface="Cambria" panose="02040503050406030204" pitchFamily="18" charset="0"/>
              </a:rPr>
              <a:t>2</a:t>
            </a:r>
            <a:r>
              <a:rPr lang="en-US" sz="3200" dirty="0">
                <a:latin typeface="Cambria" panose="02040503050406030204" pitchFamily="18" charset="0"/>
              </a:rPr>
              <a:t>+ 4n</a:t>
            </a:r>
            <a:r>
              <a:rPr lang="en-US" sz="3200" baseline="30000" dirty="0">
                <a:latin typeface="Cambria" panose="02040503050406030204" pitchFamily="18" charset="0"/>
              </a:rPr>
              <a:t> </a:t>
            </a:r>
            <a:r>
              <a:rPr lang="en-US" sz="3200" dirty="0">
                <a:latin typeface="Cambria" panose="02040503050406030204" pitchFamily="18" charset="0"/>
              </a:rPr>
              <a:t>+</a:t>
            </a:r>
            <a:r>
              <a:rPr lang="en-US" sz="3200" i="1" dirty="0">
                <a:latin typeface="Cambria" panose="02040503050406030204" pitchFamily="18" charset="0"/>
              </a:rPr>
              <a:t> </a:t>
            </a:r>
            <a:r>
              <a:rPr lang="en-US" sz="3200" dirty="0">
                <a:latin typeface="Cambria" panose="02040503050406030204" pitchFamily="18" charset="0"/>
              </a:rPr>
              <a:t>6</a:t>
            </a: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Cambria" panose="02040503050406030204" pitchFamily="18" charset="0"/>
              </a:rPr>
              <a:t>		n</a:t>
            </a:r>
            <a:r>
              <a:rPr lang="en-US" sz="3200" baseline="30000" dirty="0">
                <a:latin typeface="Cambria" panose="02040503050406030204" pitchFamily="18" charset="0"/>
              </a:rPr>
              <a:t>2 </a:t>
            </a:r>
            <a:r>
              <a:rPr lang="en-US" sz="3200" dirty="0">
                <a:latin typeface="Cambria" panose="02040503050406030204" pitchFamily="18" charset="0"/>
              </a:rPr>
              <a:t>+</a:t>
            </a:r>
            <a:r>
              <a:rPr lang="en-US" sz="3200" i="1" dirty="0">
                <a:latin typeface="Cambria" panose="02040503050406030204" pitchFamily="18" charset="0"/>
              </a:rPr>
              <a:t> </a:t>
            </a:r>
            <a:r>
              <a:rPr lang="en-US" sz="3200" dirty="0">
                <a:latin typeface="Cambria" panose="02040503050406030204" pitchFamily="18" charset="0"/>
              </a:rPr>
              <a:t>5</a:t>
            </a:r>
          </a:p>
          <a:p>
            <a:pPr eaLnBrk="0" hangingPunct="0">
              <a:spcBef>
                <a:spcPts val="1200"/>
              </a:spcBef>
            </a:pPr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Θ(log n):</a:t>
            </a:r>
            <a:r>
              <a:rPr lang="en-US" sz="3200" b="1" dirty="0">
                <a:latin typeface="Cambria" panose="02040503050406030204" pitchFamily="18" charset="0"/>
              </a:rPr>
              <a:t>	</a:t>
            </a:r>
            <a:r>
              <a:rPr lang="en-US" sz="3200" dirty="0">
                <a:latin typeface="Cambria" panose="02040503050406030204" pitchFamily="18" charset="0"/>
              </a:rPr>
              <a:t>log n</a:t>
            </a:r>
          </a:p>
          <a:p>
            <a:pPr eaLnBrk="0" hangingPunct="0">
              <a:spcBef>
                <a:spcPts val="1200"/>
              </a:spcBef>
            </a:pPr>
            <a:r>
              <a:rPr lang="en-US" sz="3200" dirty="0">
                <a:latin typeface="Cambria" panose="02040503050406030204" pitchFamily="18" charset="0"/>
              </a:rPr>
              <a:t>			log n</a:t>
            </a:r>
            <a:r>
              <a:rPr lang="en-US" sz="3200" baseline="30000" dirty="0">
                <a:latin typeface="Cambria" panose="02040503050406030204" pitchFamily="18" charset="0"/>
              </a:rPr>
              <a:t>2</a:t>
            </a:r>
            <a:endParaRPr lang="en-US" sz="3200" i="1" baseline="30000" dirty="0">
              <a:latin typeface="Cambria" panose="02040503050406030204" pitchFamily="18" charset="0"/>
            </a:endParaRPr>
          </a:p>
          <a:p>
            <a:pPr eaLnBrk="0" hangingPunct="0">
              <a:spcBef>
                <a:spcPts val="1200"/>
              </a:spcBef>
            </a:pPr>
            <a:r>
              <a:rPr lang="en-US" sz="3200" i="1" baseline="30000" dirty="0">
                <a:latin typeface="Cambria" panose="02040503050406030204" pitchFamily="18" charset="0"/>
              </a:rPr>
              <a:t>			</a:t>
            </a:r>
            <a:r>
              <a:rPr lang="en-US" sz="3200" dirty="0">
                <a:latin typeface="Cambria" panose="02040503050406030204" pitchFamily="18" charset="0"/>
              </a:rPr>
              <a:t>log (n + n</a:t>
            </a:r>
            <a:r>
              <a:rPr lang="en-US" sz="3200" baseline="30000" dirty="0">
                <a:latin typeface="Cambria" panose="02040503050406030204" pitchFamily="18" charset="0"/>
              </a:rPr>
              <a:t>3</a:t>
            </a:r>
            <a:r>
              <a:rPr lang="en-US" sz="3200" dirty="0">
                <a:latin typeface="Cambria" panose="02040503050406030204" pitchFamily="18" charset="0"/>
              </a:rPr>
              <a:t>)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pPr algn="r" eaLnBrk="1" hangingPunct="1"/>
            <a:r>
              <a:rPr lang="en-US" b="1" dirty="0">
                <a:latin typeface="Cambria" panose="02040503050406030204" pitchFamily="18" charset="0"/>
              </a:rPr>
              <a:t>Examples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7505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rate of growth:   </a:t>
            </a:r>
            <a:r>
              <a:rPr 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 = Θ(f(n))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rate of growth: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either     	</a:t>
            </a:r>
            <a:r>
              <a:rPr 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 = o (f(n))</a:t>
            </a:r>
            <a:r>
              <a:rPr lang="en-US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g(n) grows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f(n),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and hence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ω(g(n))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	  	</a:t>
            </a:r>
            <a:r>
              <a:rPr 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 = ω (f(n))</a:t>
            </a:r>
            <a:r>
              <a:rPr lang="en-US" dirty="0">
                <a:solidFill>
                  <a:srgbClr val="66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g(n) grows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f(n),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and hence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o(g(n))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788275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O(g(n))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f(n) grows with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rate or slower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g(n).</a:t>
            </a:r>
          </a:p>
          <a:p>
            <a:pPr eaLnBrk="0" hangingPunct="0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Θ(g(n))</a:t>
            </a:r>
            <a:r>
              <a:rPr lang="en-US" sz="4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or </a:t>
            </a:r>
          </a:p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o(g(n))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hangingPunct="0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b="1" dirty="0">
                <a:latin typeface="Cambria" panose="02040503050406030204" pitchFamily="18" charset="0"/>
              </a:rPr>
              <a:t>The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</a:t>
            </a:r>
            <a:r>
              <a:rPr lang="en-US" sz="3800" b="1" dirty="0">
                <a:latin typeface="Cambria" panose="02040503050406030204" pitchFamily="18" charset="0"/>
              </a:rPr>
              <a:t> Notation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8154988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eaLnBrk="0" hangingPunct="0"/>
            <a:r>
              <a:rPr lang="en-US" sz="4000" dirty="0">
                <a:latin typeface="Cambria" panose="02040503050406030204" pitchFamily="18" charset="0"/>
              </a:rPr>
              <a:t>n+5  = Θ(n)  = O(n) = O(n</a:t>
            </a:r>
            <a:r>
              <a:rPr lang="en-US" sz="4000" baseline="30000" dirty="0">
                <a:latin typeface="Cambria" panose="02040503050406030204" pitchFamily="18" charset="0"/>
              </a:rPr>
              <a:t>2</a:t>
            </a:r>
            <a:r>
              <a:rPr lang="en-US" sz="4000" dirty="0">
                <a:latin typeface="Cambria" panose="02040503050406030204" pitchFamily="18" charset="0"/>
              </a:rPr>
              <a:t>) </a:t>
            </a:r>
          </a:p>
          <a:p>
            <a:pPr lvl="2" eaLnBrk="0" hangingPunct="0"/>
            <a:r>
              <a:rPr lang="en-US" sz="4000" dirty="0">
                <a:latin typeface="Cambria" panose="02040503050406030204" pitchFamily="18" charset="0"/>
              </a:rPr>
              <a:t>        = O(n</a:t>
            </a:r>
            <a:r>
              <a:rPr lang="en-US" sz="4000" baseline="30000" dirty="0">
                <a:latin typeface="Cambria" panose="02040503050406030204" pitchFamily="18" charset="0"/>
              </a:rPr>
              <a:t>3</a:t>
            </a:r>
            <a:r>
              <a:rPr lang="en-US" sz="4000" dirty="0">
                <a:latin typeface="Cambria" panose="02040503050406030204" pitchFamily="18" charset="0"/>
              </a:rPr>
              <a:t>) = O(n</a:t>
            </a:r>
            <a:r>
              <a:rPr lang="en-US" sz="4000" baseline="30000" dirty="0">
                <a:latin typeface="Cambria" panose="02040503050406030204" pitchFamily="18" charset="0"/>
              </a:rPr>
              <a:t>5</a:t>
            </a:r>
            <a:r>
              <a:rPr lang="en-US" sz="4000" dirty="0">
                <a:latin typeface="Cambria" panose="02040503050406030204" pitchFamily="18" charset="0"/>
              </a:rPr>
              <a:t>) </a:t>
            </a:r>
          </a:p>
          <a:p>
            <a:pPr eaLnBrk="0" hangingPunct="0"/>
            <a:endParaRPr lang="en-US" sz="40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>
                <a:latin typeface="Cambria" panose="02040503050406030204" pitchFamily="18" charset="0"/>
              </a:rPr>
              <a:t>the closest estimation: n+5 = Θ(n)</a:t>
            </a:r>
          </a:p>
          <a:p>
            <a:pPr eaLnBrk="0" hangingPunct="0"/>
            <a:r>
              <a:rPr lang="en-US" sz="4000" b="1" dirty="0">
                <a:latin typeface="Cambria" panose="02040503050406030204" pitchFamily="18" charset="0"/>
              </a:rPr>
              <a:t>the general practice is to use </a:t>
            </a:r>
          </a:p>
          <a:p>
            <a:pPr eaLnBrk="0" hangingPunct="0"/>
            <a:r>
              <a:rPr lang="en-US" sz="4000" b="1" dirty="0">
                <a:latin typeface="Cambria" panose="02040503050406030204" pitchFamily="18" charset="0"/>
              </a:rPr>
              <a:t>the Big-Oh notation</a:t>
            </a:r>
            <a:r>
              <a:rPr lang="en-US" sz="4000" dirty="0">
                <a:latin typeface="Cambria" panose="02040503050406030204" pitchFamily="18" charset="0"/>
              </a:rPr>
              <a:t>:</a:t>
            </a:r>
          </a:p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            n+5 = O(n)</a:t>
            </a:r>
            <a:endParaRPr lang="en-US" sz="2400" dirty="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b="1" dirty="0">
                <a:latin typeface="Cambria" panose="02040503050406030204" pitchFamily="18" charset="0"/>
              </a:rPr>
              <a:t>Example</a:t>
            </a:r>
            <a:br>
              <a:rPr lang="en-US" sz="3800" b="1" dirty="0">
                <a:latin typeface="Cambria" panose="02040503050406030204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46125" y="1676400"/>
            <a:ext cx="8397875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b="1" dirty="0">
                <a:latin typeface="Cambria" panose="02040503050406030204" pitchFamily="18" charset="0"/>
              </a:rPr>
              <a:t>The inverse</a:t>
            </a:r>
            <a:r>
              <a:rPr lang="en-US" sz="4000" dirty="0">
                <a:latin typeface="Cambria" panose="02040503050406030204" pitchFamily="18" charset="0"/>
              </a:rPr>
              <a:t> of  Big-Oh O is </a:t>
            </a:r>
            <a:r>
              <a:rPr lang="en-US" sz="4000" b="1" dirty="0">
                <a:latin typeface="Cambria" panose="02040503050406030204" pitchFamily="18" charset="0"/>
              </a:rPr>
              <a:t>Ω</a:t>
            </a:r>
            <a:r>
              <a:rPr lang="en-US" sz="4000" dirty="0">
                <a:latin typeface="Cambria" panose="02040503050406030204" pitchFamily="18" charset="0"/>
              </a:rPr>
              <a:t>  </a:t>
            </a:r>
          </a:p>
          <a:p>
            <a:pPr eaLnBrk="0" hangingPunct="0"/>
            <a:endParaRPr lang="en-US" sz="40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>
                <a:latin typeface="Cambria" panose="02040503050406030204" pitchFamily="18" charset="0"/>
              </a:rPr>
              <a:t>If 		g(n) 	= O(f(n)), </a:t>
            </a:r>
          </a:p>
          <a:p>
            <a:pPr eaLnBrk="0" hangingPunct="0"/>
            <a:r>
              <a:rPr lang="en-US" sz="4000" dirty="0">
                <a:latin typeface="Cambria" panose="02040503050406030204" pitchFamily="18" charset="0"/>
              </a:rPr>
              <a:t>then 	f(n)	      = Ω (g(n))</a:t>
            </a:r>
          </a:p>
          <a:p>
            <a:pPr eaLnBrk="0" hangingPunct="0"/>
            <a:endParaRPr lang="en-US" sz="4000" dirty="0">
              <a:solidFill>
                <a:srgbClr val="CC0000"/>
              </a:solidFill>
              <a:latin typeface="Cambria" panose="02040503050406030204" pitchFamily="18" charset="0"/>
            </a:endParaRPr>
          </a:p>
          <a:p>
            <a:pPr eaLnBrk="0" hangingPunct="0"/>
            <a:r>
              <a:rPr lang="en-US" sz="4000" dirty="0">
                <a:solidFill>
                  <a:srgbClr val="CC0000"/>
                </a:solidFill>
                <a:latin typeface="Cambria" panose="02040503050406030204" pitchFamily="18" charset="0"/>
              </a:rPr>
              <a:t>f(n) grows faster  or with the same rate as g(n):  	 </a:t>
            </a:r>
            <a:r>
              <a:rPr lang="en-US" sz="4000" b="1" dirty="0">
                <a:solidFill>
                  <a:srgbClr val="CC0000"/>
                </a:solidFill>
                <a:latin typeface="Cambria" panose="02040503050406030204" pitchFamily="18" charset="0"/>
              </a:rPr>
              <a:t>f(n) = Ω (g(n))</a:t>
            </a:r>
            <a:endParaRPr lang="en-US" sz="2400" dirty="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b="1" dirty="0">
                <a:latin typeface="Cambria" panose="02040503050406030204" pitchFamily="18" charset="0"/>
              </a:rPr>
              <a:t>The Big-Omega Notation</a:t>
            </a:r>
            <a:endParaRPr lang="en-US" sz="3800" i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Rules to manipulate</a:t>
            </a:r>
            <a:br>
              <a:rPr lang="en-US" b="1" dirty="0">
                <a:latin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</a:rPr>
              <a:t>Big-Oh expressions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417638"/>
            <a:ext cx="86868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endParaRPr lang="en-US" sz="3200" b="1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3200" b="1" dirty="0">
                <a:latin typeface="Cambria" panose="02040503050406030204" pitchFamily="18" charset="0"/>
              </a:rPr>
              <a:t>Rule 1:</a:t>
            </a:r>
          </a:p>
          <a:p>
            <a:pPr eaLnBrk="0" hangingPunct="0"/>
            <a:endParaRPr lang="en-US" sz="3200" b="1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3200" dirty="0">
                <a:latin typeface="+mj-lt"/>
              </a:rPr>
              <a:t>a. If T1</a:t>
            </a:r>
            <a:r>
              <a:rPr lang="en-US" sz="3200" baseline="-250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(N) = O(f(N))    and     T2(N) = O(g(N)) </a:t>
            </a:r>
          </a:p>
          <a:p>
            <a:pPr eaLnBrk="0" hangingPunct="0"/>
            <a:r>
              <a:rPr lang="en-US" sz="3200" dirty="0">
                <a:latin typeface="+mj-lt"/>
              </a:rPr>
              <a:t>		then</a:t>
            </a:r>
          </a:p>
          <a:p>
            <a:pPr eaLnBrk="0" hangingPunct="0"/>
            <a:r>
              <a:rPr lang="en-US" sz="3200" b="1" dirty="0">
                <a:solidFill>
                  <a:srgbClr val="CC0000"/>
                </a:solidFill>
                <a:latin typeface="+mj-lt"/>
              </a:rPr>
              <a:t>   T1(N) + T2(N) =   max( O( f (N) ), O( g(N) ) )</a:t>
            </a:r>
          </a:p>
          <a:p>
            <a:pPr eaLnBrk="0" hangingPunct="0"/>
            <a:r>
              <a:rPr lang="en-US" sz="3200" b="1" dirty="0">
                <a:latin typeface="+mj-lt"/>
              </a:rPr>
              <a:t> </a:t>
            </a:r>
          </a:p>
          <a:p>
            <a:pPr eaLnBrk="0" hangingPunct="0"/>
            <a:r>
              <a:rPr lang="en-US" sz="3200" b="1" dirty="0">
                <a:latin typeface="+mj-lt"/>
              </a:rPr>
              <a:t>	</a:t>
            </a:r>
            <a:r>
              <a:rPr lang="en-US" sz="3200" b="1" dirty="0" err="1">
                <a:latin typeface="+mj-lt"/>
              </a:rPr>
              <a:t>Eg</a:t>
            </a:r>
            <a:r>
              <a:rPr lang="en-US" sz="3200" b="1" dirty="0">
                <a:latin typeface="+mj-lt"/>
              </a:rPr>
              <a:t>:  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 +10 = O(n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)</a:t>
            </a:r>
            <a:endParaRPr lang="en-US" sz="3200" b="1" dirty="0">
              <a:latin typeface="+mj-lt"/>
              <a:sym typeface="Wingdings" panose="05000000000000000000" pitchFamily="2" charset="2"/>
            </a:endParaRPr>
          </a:p>
          <a:p>
            <a:pPr eaLnBrk="0" hangingPunct="0"/>
            <a:r>
              <a:rPr lang="en-US" sz="3200" b="1" dirty="0">
                <a:latin typeface="+mj-lt"/>
                <a:sym typeface="Wingdings" panose="05000000000000000000" pitchFamily="2" charset="2"/>
              </a:rPr>
              <a:t>                 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50n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3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 +45n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5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+60n+100  = O(n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5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</a:p>
          <a:p>
            <a:pPr eaLnBrk="0" hangingPunct="0"/>
            <a:endParaRPr lang="en-US" sz="2400" dirty="0">
              <a:latin typeface="+mj-lt"/>
            </a:endParaRPr>
          </a:p>
          <a:p>
            <a:pPr eaLnBrk="0" hangingPunct="0"/>
            <a:endParaRPr lang="en-US" sz="2400" b="1" dirty="0">
              <a:solidFill>
                <a:srgbClr val="CC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based on the amount of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by the 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expresses the relationship between the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the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expressed as a proportionality, rather than an exact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13-</a:t>
            </a:r>
            <a:fld id="{CA597C9E-BBBD-4155-9B7B-F2D67E9C081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90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Rules to manipulate</a:t>
            </a:r>
            <a:br>
              <a:rPr lang="en-US" b="1" dirty="0">
                <a:latin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</a:rPr>
              <a:t>Big-Oh expressions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0829" y="2133600"/>
            <a:ext cx="8686800" cy="2877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. If  T1(N) = O( f(N) )     and     T2(N) = O( g(N) ) </a:t>
            </a:r>
          </a:p>
          <a:p>
            <a:pPr eaLnBrk="0" hangingPunct="0"/>
            <a:r>
              <a:rPr lang="en-US" sz="3200" dirty="0">
                <a:latin typeface="+mj-lt"/>
              </a:rPr>
              <a:t>            then</a:t>
            </a:r>
          </a:p>
          <a:p>
            <a:pPr eaLnBrk="0" hangingPunct="0">
              <a:spcBef>
                <a:spcPts val="600"/>
              </a:spcBef>
            </a:pPr>
            <a:r>
              <a:rPr lang="en-US" sz="3200" b="1" dirty="0">
                <a:solidFill>
                  <a:srgbClr val="CC0000"/>
                </a:solidFill>
                <a:latin typeface="+mj-lt"/>
              </a:rPr>
              <a:t>        T1(N) * T2(N) = O( f(N)* g(N) )</a:t>
            </a:r>
          </a:p>
          <a:p>
            <a:pPr eaLnBrk="0" hangingPunct="0"/>
            <a:r>
              <a:rPr lang="en-US" sz="3200" b="1" dirty="0">
                <a:latin typeface="Cambria" panose="02040503050406030204" pitchFamily="18" charset="0"/>
              </a:rPr>
              <a:t>	</a:t>
            </a:r>
            <a:r>
              <a:rPr lang="en-US" sz="3200" b="1" dirty="0" err="1">
                <a:latin typeface="Cambria" panose="02040503050406030204" pitchFamily="18" charset="0"/>
              </a:rPr>
              <a:t>Eg</a:t>
            </a:r>
            <a:r>
              <a:rPr lang="en-US" sz="3200" b="1" dirty="0">
                <a:latin typeface="Cambria" panose="02040503050406030204" pitchFamily="18" charset="0"/>
              </a:rPr>
              <a:t>:  </a:t>
            </a:r>
            <a:r>
              <a:rPr lang="en-US" sz="3200" dirty="0">
                <a:latin typeface="Cambria" panose="02040503050406030204" pitchFamily="18" charset="0"/>
              </a:rPr>
              <a:t>10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 * 10n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 = O(n</a:t>
            </a:r>
            <a:r>
              <a:rPr lang="en-US" sz="3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5</a:t>
            </a:r>
            <a:r>
              <a:rPr lang="en-US" sz="3200" dirty="0">
                <a:latin typeface="Cambria" panose="02040503050406030204" pitchFamily="18" charset="0"/>
                <a:sym typeface="Wingdings" panose="05000000000000000000" pitchFamily="2" charset="2"/>
              </a:rPr>
              <a:t>)</a:t>
            </a:r>
            <a:endParaRPr lang="en-US" sz="3200" b="1" dirty="0">
              <a:solidFill>
                <a:srgbClr val="CC0000"/>
              </a:solidFill>
              <a:latin typeface="+mj-lt"/>
            </a:endParaRPr>
          </a:p>
          <a:p>
            <a:pPr eaLnBrk="0" hangingPunct="0"/>
            <a:endParaRPr lang="en-US" sz="2400" dirty="0">
              <a:latin typeface="+mj-lt"/>
            </a:endParaRPr>
          </a:p>
          <a:p>
            <a:pPr eaLnBrk="0" hangingPunct="0"/>
            <a:endParaRPr lang="en-US" sz="2400" b="1" dirty="0">
              <a:solidFill>
                <a:srgbClr val="CC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7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b="1" dirty="0">
                <a:solidFill>
                  <a:srgbClr val="330033"/>
                </a:solidFill>
                <a:latin typeface="Cambria" panose="02040503050406030204" pitchFamily="18" charset="0"/>
              </a:rPr>
              <a:t>Rules to manipulate</a:t>
            </a:r>
            <a:br>
              <a:rPr lang="en-US" sz="3800" b="1" dirty="0">
                <a:solidFill>
                  <a:srgbClr val="330033"/>
                </a:solidFill>
                <a:latin typeface="Cambria" panose="02040503050406030204" pitchFamily="18" charset="0"/>
              </a:rPr>
            </a:br>
            <a:r>
              <a:rPr lang="en-US" sz="3800" b="1" dirty="0">
                <a:solidFill>
                  <a:srgbClr val="330033"/>
                </a:solidFill>
                <a:latin typeface="Cambria" panose="02040503050406030204" pitchFamily="18" charset="0"/>
              </a:rPr>
              <a:t>Big-Oh expressions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391400" cy="50167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 dirty="0">
                <a:latin typeface="Cambria" panose="02040503050406030204" pitchFamily="18" charset="0"/>
              </a:rPr>
              <a:t>Rule 2:</a:t>
            </a:r>
          </a:p>
          <a:p>
            <a:pPr eaLnBrk="0" hangingPunct="0"/>
            <a:endParaRPr lang="en-US" sz="3200" b="1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3200" dirty="0">
                <a:latin typeface="Cambria" panose="02040503050406030204" pitchFamily="18" charset="0"/>
              </a:rPr>
              <a:t>If T(N) is a polynomial of degree </a:t>
            </a:r>
            <a:r>
              <a:rPr lang="en-US" sz="3200" b="1" dirty="0">
                <a:latin typeface="Cambria" panose="02040503050406030204" pitchFamily="18" charset="0"/>
              </a:rPr>
              <a:t>k</a:t>
            </a:r>
            <a:r>
              <a:rPr lang="en-US" sz="3200" dirty="0">
                <a:latin typeface="Cambria" panose="02040503050406030204" pitchFamily="18" charset="0"/>
              </a:rPr>
              <a:t>, </a:t>
            </a:r>
          </a:p>
          <a:p>
            <a:pPr eaLnBrk="0" hangingPunct="0"/>
            <a:r>
              <a:rPr lang="en-US" sz="3200" dirty="0">
                <a:latin typeface="Cambria" panose="02040503050406030204" pitchFamily="18" charset="0"/>
              </a:rPr>
              <a:t>then </a:t>
            </a:r>
          </a:p>
          <a:p>
            <a:pPr lvl="2" eaLnBrk="0" hangingPunct="0"/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T(N) = Θ( </a:t>
            </a:r>
            <a:r>
              <a:rPr lang="en-US" sz="3200" b="1" dirty="0" err="1">
                <a:solidFill>
                  <a:srgbClr val="CC0000"/>
                </a:solidFill>
                <a:latin typeface="Cambria" panose="02040503050406030204" pitchFamily="18" charset="0"/>
              </a:rPr>
              <a:t>N</a:t>
            </a:r>
            <a:r>
              <a:rPr lang="en-US" sz="3200" b="1" baseline="30000" dirty="0" err="1">
                <a:solidFill>
                  <a:srgbClr val="CC0000"/>
                </a:solidFill>
                <a:latin typeface="Cambria" panose="02040503050406030204" pitchFamily="18" charset="0"/>
              </a:rPr>
              <a:t>k</a:t>
            </a:r>
            <a:r>
              <a:rPr lang="en-US" sz="3200" b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)</a:t>
            </a:r>
          </a:p>
          <a:p>
            <a:pPr eaLnBrk="0" hangingPunct="0"/>
            <a:endParaRPr lang="en-US" sz="3200" b="1" dirty="0">
              <a:solidFill>
                <a:srgbClr val="CC0000"/>
              </a:solidFill>
              <a:latin typeface="Cambria" panose="02040503050406030204" pitchFamily="18" charset="0"/>
            </a:endParaRPr>
          </a:p>
          <a:p>
            <a:pPr eaLnBrk="0" hangingPunct="0"/>
            <a:r>
              <a:rPr lang="en-US" sz="3200" b="1" dirty="0">
                <a:latin typeface="Cambria" panose="02040503050406030204" pitchFamily="18" charset="0"/>
              </a:rPr>
              <a:t>Rule 3: </a:t>
            </a:r>
          </a:p>
          <a:p>
            <a:pPr eaLnBrk="0" hangingPunct="0"/>
            <a:endParaRPr lang="en-US" sz="32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log </a:t>
            </a:r>
            <a:r>
              <a:rPr lang="en-US" sz="3200" b="1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k </a:t>
            </a:r>
            <a:r>
              <a:rPr lang="en-US" sz="3200" b="1" dirty="0">
                <a:solidFill>
                  <a:srgbClr val="CC0000"/>
                </a:solidFill>
                <a:latin typeface="Cambria" panose="02040503050406030204" pitchFamily="18" charset="0"/>
              </a:rPr>
              <a:t>N = O(N)</a:t>
            </a:r>
            <a:r>
              <a:rPr lang="en-US" sz="3200" dirty="0">
                <a:latin typeface="Cambria" panose="02040503050406030204" pitchFamily="18" charset="0"/>
              </a:rPr>
              <a:t> for any constant </a:t>
            </a:r>
            <a:r>
              <a:rPr lang="en-US" sz="3200" b="1" dirty="0">
                <a:latin typeface="Cambria" panose="02040503050406030204" pitchFamily="18" charset="0"/>
              </a:rPr>
              <a:t>k</a:t>
            </a:r>
            <a:r>
              <a:rPr lang="en-US" sz="3200" dirty="0">
                <a:latin typeface="Cambria" panose="02040503050406030204" pitchFamily="18" charset="0"/>
              </a:rPr>
              <a:t>.</a:t>
            </a:r>
          </a:p>
          <a:p>
            <a:pPr eaLnBrk="0" hangingPunct="0"/>
            <a:endParaRPr lang="en-US" sz="32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216775" cy="3752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n</a:t>
            </a:r>
            <a:r>
              <a:rPr lang="en-US" sz="3600" baseline="30000" dirty="0">
                <a:latin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</a:rPr>
              <a:t>   + n = O(n</a:t>
            </a:r>
            <a:r>
              <a:rPr lang="en-US" sz="3600" baseline="30000" dirty="0">
                <a:latin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</a:rPr>
              <a:t>)			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we disregard any lower-order term</a:t>
            </a:r>
          </a:p>
          <a:p>
            <a:pPr eaLnBrk="0" hangingPunct="0"/>
            <a:endParaRPr lang="en-US" sz="36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3600" dirty="0" err="1">
                <a:latin typeface="Cambria" panose="02040503050406030204" pitchFamily="18" charset="0"/>
              </a:rPr>
              <a:t>nlog</a:t>
            </a:r>
            <a:r>
              <a:rPr lang="en-US" sz="3600" dirty="0">
                <a:latin typeface="Cambria" panose="02040503050406030204" pitchFamily="18" charset="0"/>
              </a:rPr>
              <a:t>(n) = O(</a:t>
            </a:r>
            <a:r>
              <a:rPr lang="en-US" sz="3600" dirty="0" err="1">
                <a:latin typeface="Cambria" panose="02040503050406030204" pitchFamily="18" charset="0"/>
              </a:rPr>
              <a:t>nlog</a:t>
            </a:r>
            <a:r>
              <a:rPr lang="en-US" sz="3600" dirty="0">
                <a:latin typeface="Cambria" panose="02040503050406030204" pitchFamily="18" charset="0"/>
              </a:rPr>
              <a:t>(n))</a:t>
            </a:r>
          </a:p>
          <a:p>
            <a:pPr eaLnBrk="0" hangingPunct="0"/>
            <a:endParaRPr lang="en-US" sz="36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n</a:t>
            </a:r>
            <a:r>
              <a:rPr lang="en-US" sz="3600" baseline="30000" dirty="0">
                <a:latin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</a:rPr>
              <a:t>   +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nlog</a:t>
            </a:r>
            <a:r>
              <a:rPr lang="en-US" sz="3600" dirty="0">
                <a:latin typeface="Cambria" panose="02040503050406030204" pitchFamily="18" charset="0"/>
              </a:rPr>
              <a:t>(n) = O(n</a:t>
            </a:r>
            <a:r>
              <a:rPr lang="en-US" sz="3600" baseline="30000" dirty="0">
                <a:latin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</a:rPr>
              <a:t>)</a:t>
            </a:r>
          </a:p>
          <a:p>
            <a:pPr eaLnBrk="0" hangingPunct="0"/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90600" y="1524000"/>
            <a:ext cx="6805613" cy="5035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C		constant, we write O(1)</a:t>
            </a:r>
          </a:p>
          <a:p>
            <a:pPr eaLnBrk="0" hangingPunct="0"/>
            <a:r>
              <a:rPr lang="en-US" sz="3600" dirty="0" err="1">
                <a:latin typeface="Cambria" panose="02040503050406030204" pitchFamily="18" charset="0"/>
              </a:rPr>
              <a:t>logN</a:t>
            </a:r>
            <a:r>
              <a:rPr lang="en-US" sz="3600" dirty="0">
                <a:latin typeface="Cambria" panose="02040503050406030204" pitchFamily="18" charset="0"/>
              </a:rPr>
              <a:t>		logarithmic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log</a:t>
            </a:r>
            <a:r>
              <a:rPr lang="en-US" sz="3600" baseline="30000" dirty="0">
                <a:latin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</a:rPr>
              <a:t>N	log-squared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N		linear</a:t>
            </a:r>
          </a:p>
          <a:p>
            <a:pPr eaLnBrk="0" hangingPunct="0"/>
            <a:r>
              <a:rPr lang="en-US" sz="3600" dirty="0" err="1">
                <a:latin typeface="Cambria" panose="02040503050406030204" pitchFamily="18" charset="0"/>
              </a:rPr>
              <a:t>NlogN</a:t>
            </a:r>
            <a:endParaRPr lang="en-US" sz="36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N</a:t>
            </a:r>
            <a:r>
              <a:rPr lang="en-US" sz="3600" baseline="30000" dirty="0">
                <a:latin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</a:rPr>
              <a:t>		quadratic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N</a:t>
            </a:r>
            <a:r>
              <a:rPr lang="en-US" sz="3600" baseline="30000" dirty="0">
                <a:latin typeface="Cambria" panose="02040503050406030204" pitchFamily="18" charset="0"/>
              </a:rPr>
              <a:t>3</a:t>
            </a:r>
            <a:r>
              <a:rPr lang="en-US" sz="3600" dirty="0">
                <a:latin typeface="Cambria" panose="02040503050406030204" pitchFamily="18" charset="0"/>
              </a:rPr>
              <a:t>		cubic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2</a:t>
            </a:r>
            <a:r>
              <a:rPr lang="en-US" sz="3600" baseline="30000" dirty="0">
                <a:latin typeface="Cambria" panose="02040503050406030204" pitchFamily="18" charset="0"/>
              </a:rPr>
              <a:t>N</a:t>
            </a:r>
            <a:r>
              <a:rPr lang="en-US" sz="3600" dirty="0">
                <a:latin typeface="Cambria" panose="02040503050406030204" pitchFamily="18" charset="0"/>
              </a:rPr>
              <a:t>		exponential</a:t>
            </a:r>
          </a:p>
          <a:p>
            <a:pPr eaLnBrk="0" hangingPunct="0"/>
            <a:r>
              <a:rPr lang="en-US" sz="3600" dirty="0">
                <a:latin typeface="Cambria" panose="02040503050406030204" pitchFamily="18" charset="0"/>
              </a:rPr>
              <a:t>N!		factorial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400" b="1" dirty="0">
                <a:latin typeface="Cambria" panose="02040503050406030204" pitchFamily="18" charset="0"/>
              </a:rPr>
              <a:t>Typical  Growth Rates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6FBF-2282-4284-A4E8-3FAE1B0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 of </a:t>
            </a:r>
            <a:r>
              <a:rPr lang="en-US" altLang="en-US" b="1" dirty="0"/>
              <a:t>Relative Growth Rates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CC908-8159-49A3-9522-48726721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To compare two functions, f(N) and g(N), to see which one grows faster, we can compute: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If the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 is :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2800" dirty="0">
                    <a:ea typeface="Cambria" panose="02040503050406030204" pitchFamily="18" charset="0"/>
                    <a:cs typeface="Tahoma" panose="020B0604030504040204" pitchFamily="34" charset="0"/>
                  </a:rPr>
                  <a:t>     </a:t>
                </a:r>
                <a:r>
                  <a:rPr lang="en-US" altLang="en-US" sz="2000" dirty="0">
                    <a:ea typeface="Cambria" panose="02040503050406030204" pitchFamily="18" charset="0"/>
                    <a:cs typeface="Tahoma" panose="020B0604030504040204" pitchFamily="34" charset="0"/>
                  </a:rPr>
                  <a:t>0:  f(N) = o(g(N))    // g(n) is faster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2000" dirty="0">
                    <a:ea typeface="Cambria" panose="02040503050406030204" pitchFamily="18" charset="0"/>
                    <a:cs typeface="Tahoma" panose="020B0604030504040204" pitchFamily="34" charset="0"/>
                  </a:rPr>
                  <a:t>       c:  f(N) = Θ(g(N)) c ≠ 0  // g(n) equal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2000" dirty="0">
                    <a:ea typeface="Cambria" panose="02040503050406030204" pitchFamily="18" charset="0"/>
                    <a:cs typeface="Tahoma" panose="020B0604030504040204" pitchFamily="34" charset="0"/>
                  </a:rPr>
                  <a:t>      ∞:  g(N) = o(f(N)) or f(N) = </a:t>
                </a:r>
                <a:r>
                  <a:rPr lang="en-US" sz="2000" dirty="0"/>
                  <a:t>ω</a:t>
                </a:r>
                <a:r>
                  <a:rPr lang="en-US" altLang="en-US" sz="2000" dirty="0">
                    <a:ea typeface="Cambria" panose="02040503050406030204" pitchFamily="18" charset="0"/>
                    <a:cs typeface="Tahoma" panose="020B0604030504040204" pitchFamily="34" charset="0"/>
                  </a:rPr>
                  <a:t>(g(N)) // g(n) is slower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altLang="en-US" sz="2000" dirty="0">
                  <a:ea typeface="Cambria" panose="02040503050406030204" pitchFamily="18" charset="0"/>
                  <a:cs typeface="Tahoma" panose="020B0604030504040204" pitchFamily="34" charset="0"/>
                </a:endParaRPr>
              </a:p>
              <a:p>
                <a:r>
                  <a:rPr lang="en-US" altLang="en-US" dirty="0"/>
                  <a:t>If the limit is of indeterminate form (0/0 or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∞/∞), you can use </a:t>
                </a:r>
                <a:r>
                  <a:rPr lang="en-US" altLang="en-US" b="1" dirty="0" err="1">
                    <a:cs typeface="Times New Roman" panose="02020603050405020304" pitchFamily="18" charset="0"/>
                  </a:rPr>
                  <a:t>L’Hôpital’s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 rule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which says the limit can be found by first taking the derivative of the numerator and denominator.</a:t>
                </a:r>
              </a:p>
              <a:p>
                <a:pPr lvl="1"/>
                <a:r>
                  <a:rPr lang="en-US" altLang="en-US" dirty="0" err="1">
                    <a:cs typeface="Times New Roman" panose="02020603050405020304" pitchFamily="18" charset="0"/>
                  </a:rPr>
                  <a:t>Eg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 f(n) = 3n and g(n) = log 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CC908-8159-49A3-9522-48726721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4717" r="-229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Problems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0" y="1524000"/>
            <a:ext cx="8763000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1200150" lvl="1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</a:t>
            </a:r>
            <a:r>
              <a:rPr lang="en-US" sz="4000" b="1" dirty="0">
                <a:latin typeface="Times New Roman" charset="0"/>
              </a:rPr>
              <a:t>= 	O(N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</a:t>
            </a:r>
          </a:p>
          <a:p>
            <a:pPr marL="1200150" lvl="1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2N  = 	O(N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</a:t>
            </a:r>
          </a:p>
          <a:p>
            <a:pPr marL="1200150" lvl="1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    = 	O(N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</a:t>
            </a:r>
          </a:p>
          <a:p>
            <a:pPr marL="1200150" lvl="1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</a:t>
            </a:r>
            <a:r>
              <a:rPr lang="en-US" sz="4000" b="1" dirty="0">
                <a:latin typeface="Times New Roman" charset="0"/>
              </a:rPr>
              <a:t>= 	O(N)</a:t>
            </a:r>
          </a:p>
          <a:p>
            <a:pPr marL="1200150" lvl="1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2N  =     O(N)</a:t>
            </a:r>
          </a:p>
          <a:p>
            <a:pPr marL="1200150" lvl="1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     =    O(N)</a:t>
            </a:r>
          </a:p>
          <a:p>
            <a:pPr lvl="2" eaLnBrk="0" hangingPunct="0"/>
            <a:endParaRPr lang="en-US" sz="2400" dirty="0">
              <a:latin typeface="Times New Roman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A0BCCAF-D6A0-43FE-AF91-F72724D65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4267200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		false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  <a:p>
            <a:pPr lvl="2" eaLnBrk="0" hangingPunct="0"/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Problems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5724644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742950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  </a:t>
            </a:r>
            <a:r>
              <a:rPr lang="en-US" sz="4000" b="1" dirty="0">
                <a:latin typeface="Times New Roman" charset="0"/>
              </a:rPr>
              <a:t>= Θ 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	</a:t>
            </a:r>
          </a:p>
          <a:p>
            <a:pPr marL="742950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2N   = Θ 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</a:t>
            </a:r>
          </a:p>
          <a:p>
            <a:pPr marL="742950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     = Θ 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 	</a:t>
            </a:r>
          </a:p>
          <a:p>
            <a:pPr marL="742950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</a:t>
            </a:r>
            <a:r>
              <a:rPr lang="en-US" sz="4000" b="1" dirty="0">
                <a:latin typeface="Times New Roman" charset="0"/>
              </a:rPr>
              <a:t>= Θ (N)		</a:t>
            </a:r>
          </a:p>
          <a:p>
            <a:pPr marL="742950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2N  = Θ (N) </a:t>
            </a:r>
          </a:p>
          <a:p>
            <a:pPr marL="742950" indent="-742950" eaLnBrk="0" hangingPunct="0">
              <a:buFont typeface="+mj-lt"/>
              <a:buAutoNum type="arabicPeriod"/>
            </a:pPr>
            <a:r>
              <a:rPr lang="en-US" sz="4000" b="1" dirty="0">
                <a:latin typeface="Times New Roman" charset="0"/>
              </a:rPr>
              <a:t>N    = Θ (N) 		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3B1DA22-C305-4D8A-9BE0-0CFD652EF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76399"/>
            <a:ext cx="4267200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  <a:p>
            <a:pPr lvl="6" eaLnBrk="0" hangingPunct="0"/>
            <a:r>
              <a:rPr lang="en-US" sz="4000" b="1" dirty="0">
                <a:latin typeface="Times New Roman" charset="0"/>
              </a:rPr>
              <a:t>false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		false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		false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0845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B879D85-70F5-4D2F-BC46-AF24F62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AE6A70-9F60-483D-90A9-B78DD234F629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12291" name="Rectangle 1028">
            <a:extLst>
              <a:ext uri="{FF2B5EF4-FFF2-40B4-BE49-F238E27FC236}">
                <a16:creationId xmlns:a16="http://schemas.microsoft.com/office/drawing/2014/main" id="{8AB75CAF-6ADB-4E09-946E-502BDEC42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Style</a:t>
            </a:r>
          </a:p>
        </p:txBody>
      </p:sp>
      <p:sp>
        <p:nvSpPr>
          <p:cNvPr id="12292" name="Rectangle 1029">
            <a:extLst>
              <a:ext uri="{FF2B5EF4-FFF2-40B4-BE49-F238E27FC236}">
                <a16:creationId xmlns:a16="http://schemas.microsoft.com/office/drawing/2014/main" id="{5938E636-8F08-4E3B-87FE-598F1DB0D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Lower-order terms are ignored:   3N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 + 6 is O(N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 Because the 3N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the function to grow at a cubic rate.  The 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 and 5 contribute some but the growth rate is quadratic.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5242F76F-9DD3-4FDA-AA2D-C4B0EC2F3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Model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31545BC-6441-4056-825E-A4523DF7BB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algorithms, we use a conceptual model of a computer.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all operations take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unit of time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model has infinite memory.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the analysis is focused on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 of any machine.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other factors may be important in an actual implementation such reading data, which is bottleneck.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BE3C73A1-F983-44AF-96BF-AAA6CF92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48EB60-0AD0-4BFB-8F72-51496110F041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426B34C-B961-4D1D-985D-32652E07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3933DC-E41B-4ACC-8C8A-8309BCC5DB6C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A1BC7D6-94C9-45E8-BCA2-61D6FBAFC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What to Analyze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982B8B7-32A4-4D56-8514-3A05C985C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thing to analyze is running time.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input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 can be calculated on an algorithm on input of size N: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we analyze worst-case, Big Oh, performance since it bound for all possible inputs.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 is less useful since it probably is rare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is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more difficult to analyze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may be hard to define what data would be considered average.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analysis can be based 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arithmetic operations performed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comparisons made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through a critical loop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array elements accessed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13-</a:t>
            </a:r>
            <a:fld id="{CA597C9E-BBBD-4155-9B7B-F2D67E9C081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89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AA33244-DF74-436F-A400-2F268743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3F1527-B932-4809-BCED-AD0B27EB4A44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82BCE8B-8CAA-43A9-8434-36C3D8C8A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What to Analyze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55ED789-EEE6-4549-BA15-EA919798C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Java code in the examples, but the analysis really should be language-independent.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for small inputs, the difference between algorithms may not matter.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in an actual setting, the time to read the input may be the bottleneck.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Big-O Analysis in General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514051"/>
              </p:ext>
            </p:extLst>
          </p:nvPr>
        </p:nvGraphicFramePr>
        <p:xfrm>
          <a:off x="533400" y="3079680"/>
          <a:ext cx="8229600" cy="3200400"/>
        </p:xfrm>
        <a:graphic>
          <a:graphicData uri="http://schemas.openxmlformats.org/drawingml/2006/table">
            <a:tbl>
              <a:tblPr/>
              <a:tblGrid>
                <a:gridCol w="185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f(n)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n=10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n=10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n=10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log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(n)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-5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1.7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-5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-5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n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-3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0.1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n*log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(n)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0.01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1.7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20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 sec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hr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12 days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17 min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32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317 centuries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285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centuries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10000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years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100000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years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6A80-6765-4993-8FFB-D25537AAEB0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685800" y="17526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a computer executes a million instructions a second. This chart summarizes the amount of time required to execute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on this machine for various values of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542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Time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ideas and run time calculation will provide insights in to designing efficient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analysis can be done by calculating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leading constants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low-order terms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Oh guarantees that the program will terminate within a certain time period as it is upper bound.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400800" y="1676400"/>
          <a:ext cx="850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431640" progId="Equation.3">
                  <p:embed/>
                </p:oleObj>
              </mc:Choice>
              <mc:Fallback>
                <p:oleObj name="Equation" r:id="rId3" imgW="3301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8509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Sample Program to calculate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800" i="1" dirty="0"/>
              <a:t>public static </a:t>
            </a:r>
            <a:r>
              <a:rPr lang="en-US" sz="2800" i="1" dirty="0" err="1"/>
              <a:t>int</a:t>
            </a:r>
            <a:r>
              <a:rPr lang="en-US" sz="2800" i="1" dirty="0"/>
              <a:t> sum( </a:t>
            </a:r>
            <a:r>
              <a:rPr lang="en-US" sz="2800" i="1" dirty="0" err="1"/>
              <a:t>int</a:t>
            </a:r>
            <a:r>
              <a:rPr lang="en-US" sz="2800" i="1" dirty="0"/>
              <a:t> n) </a:t>
            </a:r>
            <a:r>
              <a:rPr lang="en-US" i="1" dirty="0"/>
              <a:t>{</a:t>
            </a:r>
          </a:p>
          <a:p>
            <a:pPr lvl="1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partialSum</a:t>
            </a:r>
            <a:r>
              <a:rPr lang="en-US" i="1" dirty="0"/>
              <a:t>;</a:t>
            </a:r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r>
              <a:rPr lang="en-US" i="1" dirty="0" err="1"/>
              <a:t>partialSum</a:t>
            </a:r>
            <a:r>
              <a:rPr lang="en-US" i="1" dirty="0"/>
              <a:t> = 0;</a:t>
            </a:r>
          </a:p>
          <a:p>
            <a:pPr lvl="1">
              <a:buNone/>
            </a:pPr>
            <a:r>
              <a:rPr lang="en-US" i="1" dirty="0"/>
              <a:t>for(int </a:t>
            </a:r>
            <a:r>
              <a:rPr lang="en-US" i="1" dirty="0" err="1"/>
              <a:t>i</a:t>
            </a:r>
            <a:r>
              <a:rPr lang="en-US" i="1" dirty="0"/>
              <a:t> =1; </a:t>
            </a:r>
            <a:r>
              <a:rPr lang="en-US" i="1" dirty="0" err="1"/>
              <a:t>i</a:t>
            </a:r>
            <a:r>
              <a:rPr lang="en-US" i="1" dirty="0"/>
              <a:t> &lt;=n 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partialSum</a:t>
            </a:r>
            <a:r>
              <a:rPr lang="en-US" i="1" dirty="0"/>
              <a:t> += </a:t>
            </a:r>
            <a:r>
              <a:rPr lang="en-US" i="1" dirty="0" err="1"/>
              <a:t>i</a:t>
            </a:r>
            <a:r>
              <a:rPr lang="en-US" i="1" dirty="0"/>
              <a:t> * </a:t>
            </a:r>
            <a:r>
              <a:rPr lang="en-US" i="1" dirty="0" err="1"/>
              <a:t>i</a:t>
            </a:r>
            <a:r>
              <a:rPr lang="en-US" i="1" dirty="0"/>
              <a:t> * </a:t>
            </a:r>
            <a:r>
              <a:rPr lang="en-US" i="1" dirty="0" err="1"/>
              <a:t>i</a:t>
            </a:r>
            <a:r>
              <a:rPr lang="en-US" i="1" dirty="0"/>
              <a:t>  ;</a:t>
            </a:r>
          </a:p>
          <a:p>
            <a:pPr lvl="1">
              <a:buNone/>
            </a:pPr>
            <a:r>
              <a:rPr lang="en-US" i="1" dirty="0"/>
              <a:t>return </a:t>
            </a:r>
            <a:r>
              <a:rPr lang="en-US" i="1" dirty="0" err="1"/>
              <a:t>partialSum</a:t>
            </a:r>
            <a:r>
              <a:rPr lang="en-US" i="1" dirty="0"/>
              <a:t>;</a:t>
            </a:r>
          </a:p>
          <a:p>
            <a:pPr lvl="1">
              <a:buNone/>
            </a:pPr>
            <a:r>
              <a:rPr lang="en-US" i="1" dirty="0"/>
              <a:t>}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0F382-205D-403F-961F-90022E188560}"/>
              </a:ext>
            </a:extLst>
          </p:cNvPr>
          <p:cNvSpPr txBox="1"/>
          <p:nvPr/>
        </p:nvSpPr>
        <p:spPr>
          <a:xfrm>
            <a:off x="4876800" y="3810000"/>
            <a:ext cx="2667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//1 unit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// 1 + (n+1) + n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// 4 units * n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//1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1C5F9-8DB5-46C0-B5E4-5D029748DA81}"/>
              </a:ext>
            </a:extLst>
          </p:cNvPr>
          <p:cNvSpPr/>
          <p:nvPr/>
        </p:nvSpPr>
        <p:spPr>
          <a:xfrm>
            <a:off x="1524000" y="5819130"/>
            <a:ext cx="6472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1" dirty="0">
                <a:latin typeface="Cambria" panose="02040503050406030204" pitchFamily="18" charset="0"/>
              </a:rPr>
              <a:t>the result is O(n) : 1 + (2n+2) + 4n + 1 = 6n+4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0BE17-63DD-42A1-BEF2-3F2913C82C73}"/>
              </a:ext>
            </a:extLst>
          </p:cNvPr>
          <p:cNvSpPr txBox="1"/>
          <p:nvPr/>
        </p:nvSpPr>
        <p:spPr>
          <a:xfrm>
            <a:off x="419686" y="3822895"/>
            <a:ext cx="2667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2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3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i="1" dirty="0"/>
              <a:t>for </a:t>
            </a:r>
            <a:r>
              <a:rPr lang="en-US" dirty="0"/>
              <a:t>loops:</a:t>
            </a:r>
          </a:p>
          <a:p>
            <a:endParaRPr lang="en-US" dirty="0"/>
          </a:p>
          <a:p>
            <a:r>
              <a:rPr lang="en-US" dirty="0"/>
              <a:t>Rule 2: Nested loops</a:t>
            </a:r>
          </a:p>
          <a:p>
            <a:endParaRPr lang="en-US" dirty="0"/>
          </a:p>
          <a:p>
            <a:r>
              <a:rPr lang="en-US" dirty="0"/>
              <a:t>Rule 3: Consecutive Statements</a:t>
            </a:r>
          </a:p>
          <a:p>
            <a:endParaRPr lang="en-US" dirty="0"/>
          </a:p>
          <a:p>
            <a:r>
              <a:rPr lang="en-US" dirty="0"/>
              <a:t>Rule 4-</a:t>
            </a:r>
            <a:r>
              <a:rPr lang="en-US" i="1" dirty="0"/>
              <a:t> if/else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1: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 of a </a:t>
            </a:r>
            <a:r>
              <a:rPr lang="en-US" i="1" dirty="0"/>
              <a:t>for</a:t>
            </a:r>
            <a:r>
              <a:rPr lang="en-US" dirty="0"/>
              <a:t> loop =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running time of statements inside the loop </a:t>
            </a:r>
          </a:p>
          <a:p>
            <a:pPr>
              <a:buNone/>
            </a:pPr>
            <a:r>
              <a:rPr lang="en-US" dirty="0"/>
              <a:t>				* </a:t>
            </a:r>
          </a:p>
          <a:p>
            <a:pPr>
              <a:buNone/>
            </a:pPr>
            <a:r>
              <a:rPr lang="en-US" dirty="0"/>
              <a:t>			number of iterations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2: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inside out</a:t>
            </a:r>
          </a:p>
          <a:p>
            <a:r>
              <a:rPr lang="en-US" altLang="en-US" dirty="0"/>
              <a:t>Running time of statements inside times the product of loop sizes. </a:t>
            </a:r>
          </a:p>
          <a:p>
            <a:r>
              <a:rPr lang="en-US" dirty="0"/>
              <a:t>Example</a:t>
            </a:r>
          </a:p>
          <a:p>
            <a:pPr lvl="2">
              <a:buNone/>
            </a:pPr>
            <a:r>
              <a:rPr lang="en-US" i="1" dirty="0"/>
              <a:t>for(</a:t>
            </a:r>
            <a:r>
              <a:rPr lang="en-US" i="1" dirty="0" err="1"/>
              <a:t>i</a:t>
            </a:r>
            <a:r>
              <a:rPr lang="en-US" i="1" dirty="0"/>
              <a:t>=0; </a:t>
            </a:r>
            <a:r>
              <a:rPr lang="en-US" i="1" dirty="0" err="1"/>
              <a:t>i</a:t>
            </a:r>
            <a:r>
              <a:rPr lang="en-US" i="1" dirty="0"/>
              <a:t> &lt; n 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2">
              <a:buNone/>
            </a:pPr>
            <a:r>
              <a:rPr lang="en-US" i="1" dirty="0"/>
              <a:t>	for(j=0; j&lt;n ; j++)</a:t>
            </a:r>
          </a:p>
          <a:p>
            <a:pPr lvl="2">
              <a:buNone/>
            </a:pPr>
            <a:r>
              <a:rPr lang="en-US" i="1" dirty="0"/>
              <a:t>		k++;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The program fragment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679519"/>
          </a:xfrm>
        </p:spPr>
        <p:txBody>
          <a:bodyPr>
            <a:normAutofit fontScale="90000"/>
          </a:bodyPr>
          <a:lstStyle/>
          <a:p>
            <a:r>
              <a:rPr lang="en-US" dirty="0"/>
              <a:t>Rule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8184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With </a:t>
            </a:r>
            <a:r>
              <a:rPr lang="en-US" i="1" dirty="0">
                <a:solidFill>
                  <a:schemeClr val="accent2"/>
                </a:solidFill>
              </a:rPr>
              <a:t>independent</a:t>
            </a:r>
            <a:r>
              <a:rPr lang="en-US" dirty="0"/>
              <a:t> nested loops: The number of iterations of the inner loop is independent of the number of iterations of the outer loop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4146584"/>
            <a:ext cx="3810000" cy="17907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int x = 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for ( int j = 1; j &lt;= n/2; </a:t>
            </a:r>
            <a:r>
              <a:rPr lang="en-US" sz="2000" dirty="0" err="1">
                <a:latin typeface="Cambria" panose="02040503050406030204" pitchFamily="18" charset="0"/>
              </a:rPr>
              <a:t>j++</a:t>
            </a:r>
            <a:r>
              <a:rPr lang="en-US" sz="2000" dirty="0">
                <a:latin typeface="Cambria" panose="02040503050406030204" pitchFamily="18" charset="0"/>
              </a:rPr>
              <a:t> 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    for ( int k = 1; k &lt;= n*n; k++ 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        x = x + j + k;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800600" y="3994184"/>
            <a:ext cx="3657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Outer loop executes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n/2</a:t>
            </a:r>
            <a:r>
              <a:rPr lang="en-US" sz="2000" dirty="0">
                <a:latin typeface="Cambria" panose="02040503050406030204" pitchFamily="18" charset="0"/>
              </a:rPr>
              <a:t> times. For each of those times, inner loop executes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2000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</a:rPr>
              <a:t> times, so the body of the inner loop is executed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(n/2)*n</a:t>
            </a:r>
            <a:r>
              <a:rPr lang="en-US" sz="2000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 = n</a:t>
            </a:r>
            <a:r>
              <a:rPr lang="en-US" sz="2000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/2</a:t>
            </a:r>
            <a:r>
              <a:rPr lang="en-US" sz="2000" dirty="0">
                <a:latin typeface="Cambria" panose="02040503050406030204" pitchFamily="18" charset="0"/>
              </a:rPr>
              <a:t> times. The algorithm is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O(n</a:t>
            </a:r>
            <a:r>
              <a:rPr lang="en-US" sz="2000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) 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CA597C9E-BBBD-4155-9B7B-F2D67E9C081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7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1197" y="677862"/>
            <a:ext cx="8229600" cy="735178"/>
          </a:xfrm>
        </p:spPr>
        <p:txBody>
          <a:bodyPr>
            <a:normAutofit fontScale="90000"/>
          </a:bodyPr>
          <a:lstStyle/>
          <a:p>
            <a:r>
              <a:rPr lang="en-US" dirty="0"/>
              <a:t>Rule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86000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i="1" dirty="0">
                <a:solidFill>
                  <a:schemeClr val="accent2"/>
                </a:solidFill>
              </a:rPr>
              <a:t>dependent</a:t>
            </a:r>
            <a:r>
              <a:rPr lang="en-US" dirty="0"/>
              <a:t> nested loops: Number of iterations of the inner loop depends on a value from the outer loop</a:t>
            </a:r>
          </a:p>
          <a:p>
            <a:r>
              <a:rPr lang="en-US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4191000"/>
            <a:ext cx="3581400" cy="17907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int x = 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for ( int j = 1; j &lt;= n; </a:t>
            </a:r>
            <a:r>
              <a:rPr lang="en-US" sz="2000" dirty="0" err="1">
                <a:latin typeface="Cambria" panose="02040503050406030204" pitchFamily="18" charset="0"/>
              </a:rPr>
              <a:t>j++</a:t>
            </a:r>
            <a:r>
              <a:rPr lang="en-US" sz="2000" dirty="0">
                <a:latin typeface="Cambria" panose="02040503050406030204" pitchFamily="18" charset="0"/>
              </a:rPr>
              <a:t> 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    for ( int k = 1; k &lt; 3*j; k++ 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         x = x + j;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191000" y="3954463"/>
            <a:ext cx="472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When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 is 1, inner loop executes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latin typeface="Cambria" panose="02040503050406030204" pitchFamily="18" charset="0"/>
              </a:rPr>
              <a:t> times; when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 is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</a:rPr>
              <a:t>, inner loop executes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3*2</a:t>
            </a:r>
            <a:r>
              <a:rPr lang="en-US" sz="2000" dirty="0">
                <a:latin typeface="Cambria" panose="02040503050406030204" pitchFamily="18" charset="0"/>
              </a:rPr>
              <a:t> times; … when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 is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inner loop executes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3*n</a:t>
            </a:r>
            <a:r>
              <a:rPr lang="en-US" sz="2000" dirty="0">
                <a:latin typeface="Cambria" panose="02040503050406030204" pitchFamily="18" charset="0"/>
              </a:rPr>
              <a:t> times. In all the inner loop executes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3+6+9+…+3n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3(1+2+3+…+n)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3n</a:t>
            </a:r>
            <a:r>
              <a:rPr lang="en-US" sz="2000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/2 + 3n/2</a:t>
            </a:r>
            <a:r>
              <a:rPr lang="en-US" sz="2000" dirty="0">
                <a:latin typeface="Cambria" panose="02040503050406030204" pitchFamily="18" charset="0"/>
              </a:rPr>
              <a:t> times. The algorithm is 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O(n</a:t>
            </a:r>
            <a:r>
              <a:rPr lang="en-US" sz="2000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CA597C9E-BBBD-4155-9B7B-F2D67E9C081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32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3: Consecutive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them, which means take the maximum</a:t>
            </a:r>
          </a:p>
          <a:p>
            <a:pPr lvl="2">
              <a:buNone/>
            </a:pPr>
            <a:r>
              <a:rPr lang="en-US" i="1" dirty="0"/>
              <a:t>for(</a:t>
            </a:r>
            <a:r>
              <a:rPr lang="en-US" i="1" dirty="0" err="1"/>
              <a:t>i</a:t>
            </a:r>
            <a:r>
              <a:rPr lang="en-US" i="1" dirty="0"/>
              <a:t>=0; </a:t>
            </a:r>
            <a:r>
              <a:rPr lang="en-US" i="1" dirty="0" err="1"/>
              <a:t>i</a:t>
            </a:r>
            <a:r>
              <a:rPr lang="en-US" i="1" dirty="0"/>
              <a:t> &lt; n; 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2">
              <a:buNone/>
            </a:pPr>
            <a:r>
              <a:rPr lang="en-US" i="1" dirty="0"/>
              <a:t>	a[</a:t>
            </a:r>
            <a:r>
              <a:rPr lang="en-US" i="1" dirty="0" err="1"/>
              <a:t>i</a:t>
            </a:r>
            <a:r>
              <a:rPr lang="en-US" i="1" dirty="0"/>
              <a:t>] = 0;</a:t>
            </a:r>
          </a:p>
          <a:p>
            <a:pPr lvl="2">
              <a:buNone/>
            </a:pPr>
            <a:r>
              <a:rPr lang="en-US" i="1" dirty="0"/>
              <a:t>for(</a:t>
            </a:r>
            <a:r>
              <a:rPr lang="en-US" i="1" dirty="0" err="1"/>
              <a:t>i</a:t>
            </a:r>
            <a:r>
              <a:rPr lang="en-US" i="1" dirty="0"/>
              <a:t>=0; </a:t>
            </a:r>
            <a:r>
              <a:rPr lang="en-US" i="1" dirty="0" err="1"/>
              <a:t>i</a:t>
            </a:r>
            <a:r>
              <a:rPr lang="en-US" i="1" dirty="0"/>
              <a:t>&lt;n;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2">
              <a:buNone/>
            </a:pPr>
            <a:r>
              <a:rPr lang="en-US" i="1" dirty="0"/>
              <a:t>	for(j=0; j &lt;n; j++)</a:t>
            </a:r>
          </a:p>
          <a:p>
            <a:pPr lvl="2">
              <a:buNone/>
            </a:pPr>
            <a:r>
              <a:rPr lang="en-US" i="1" dirty="0"/>
              <a:t>		a[</a:t>
            </a:r>
            <a:r>
              <a:rPr lang="en-US" i="1" dirty="0" err="1"/>
              <a:t>i</a:t>
            </a:r>
            <a:r>
              <a:rPr lang="en-US" i="1" dirty="0"/>
              <a:t>] += a[j] +</a:t>
            </a:r>
            <a:r>
              <a:rPr lang="en-US" i="1" dirty="0" err="1"/>
              <a:t>i</a:t>
            </a:r>
            <a:r>
              <a:rPr lang="en-US" i="1" dirty="0"/>
              <a:t> +j;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b="1" dirty="0"/>
              <a:t>O(N) work followed by O(N</a:t>
            </a:r>
            <a:r>
              <a:rPr lang="en-US" b="1" baseline="30000" dirty="0"/>
              <a:t>2</a:t>
            </a:r>
            <a:r>
              <a:rPr lang="en-US" b="1" dirty="0"/>
              <a:t>)  work, so use the maximum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Functions by Their Asymptotic Growth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Theta, Little oh, Little omega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Oh, Big Omega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to manipulate Big-Oh expressions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Growth Rates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8583E-67FB-40BC-A288-A90E8E0B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Big-Oh and Other Notations in Algorithm Analysis</a:t>
            </a:r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Let T1(N) and T2(N) be the number of operations necessary to run two program segments respectively, and let T1 = O(g1(N)), T2 = O(g2(N)).</a:t>
            </a:r>
          </a:p>
          <a:p>
            <a:pPr>
              <a:buNone/>
            </a:pPr>
            <a:r>
              <a:rPr lang="en-US" sz="2800" dirty="0"/>
              <a:t>		T1(N) + T2(N) = max(O(g1(N)), O(g2(N)))</a:t>
            </a:r>
          </a:p>
          <a:p>
            <a:endParaRPr lang="en-US" sz="2800" dirty="0"/>
          </a:p>
          <a:p>
            <a:r>
              <a:rPr lang="en-US" sz="2800" dirty="0"/>
              <a:t>where max(O(g1(N)), O(g2(N))) is determined in the following way:</a:t>
            </a:r>
          </a:p>
          <a:p>
            <a:pPr>
              <a:buNone/>
            </a:pPr>
            <a:r>
              <a:rPr lang="en-US" sz="2800" dirty="0"/>
              <a:t>	If g1(N) = O(g2(N)), then max(O(g1(N)), O(g2(N))) = O(g2(N)) If g2(N) = O(g1(N)), then max(O(g1(N)), O(g2(N))) = O(g1(N)) </a:t>
            </a:r>
          </a:p>
          <a:p>
            <a:pPr>
              <a:buNone/>
            </a:pPr>
            <a:r>
              <a:rPr lang="en-US" sz="2800" dirty="0"/>
              <a:t>		Example: max(O(n</a:t>
            </a:r>
            <a:r>
              <a:rPr lang="en-US" sz="2800" baseline="30000" dirty="0"/>
              <a:t>2</a:t>
            </a:r>
            <a:r>
              <a:rPr lang="en-US" sz="2800" dirty="0"/>
              <a:t>),O(n</a:t>
            </a:r>
            <a:r>
              <a:rPr lang="en-US" sz="2800" baseline="30000" dirty="0"/>
              <a:t>3</a:t>
            </a:r>
            <a:r>
              <a:rPr lang="en-US" sz="2800" dirty="0"/>
              <a:t>)) = O(n</a:t>
            </a:r>
            <a:r>
              <a:rPr lang="en-US" sz="2800" baseline="30000" dirty="0"/>
              <a:t>3</a:t>
            </a:r>
            <a:r>
              <a:rPr lang="en-US" sz="2800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4 : </a:t>
            </a:r>
            <a:r>
              <a:rPr lang="en-US" i="1" dirty="0"/>
              <a:t>if/else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Example</a:t>
            </a:r>
          </a:p>
          <a:p>
            <a:pPr lvl="2">
              <a:buNone/>
            </a:pPr>
            <a:r>
              <a:rPr lang="en-US" i="1" dirty="0"/>
              <a:t>if (condition)</a:t>
            </a:r>
          </a:p>
          <a:p>
            <a:pPr lvl="3">
              <a:buNone/>
            </a:pPr>
            <a:r>
              <a:rPr lang="en-US" i="1" dirty="0"/>
              <a:t>S1</a:t>
            </a:r>
          </a:p>
          <a:p>
            <a:pPr lvl="2">
              <a:buNone/>
            </a:pPr>
            <a:r>
              <a:rPr lang="en-US" i="1" dirty="0"/>
              <a:t>else</a:t>
            </a:r>
          </a:p>
          <a:p>
            <a:pPr lvl="3">
              <a:buNone/>
            </a:pPr>
            <a:r>
              <a:rPr lang="en-US" i="1" dirty="0"/>
              <a:t>	S2</a:t>
            </a:r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r>
              <a:rPr lang="en-US" dirty="0"/>
              <a:t>Running time = running time of the test + max running time of S1&amp;S2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D98B-46D2-48DF-9674-50C77688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30D2-9A34-4BDB-B63E-034614D3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analyze inside out </a:t>
            </a:r>
          </a:p>
          <a:p>
            <a:pPr lvl="1"/>
            <a:r>
              <a:rPr lang="en-US" dirty="0"/>
              <a:t>If nested for loop, analyze deepest loop</a:t>
            </a:r>
          </a:p>
          <a:p>
            <a:pPr lvl="1"/>
            <a:r>
              <a:rPr lang="en-US" dirty="0"/>
              <a:t>Method calls analyzed first </a:t>
            </a:r>
          </a:p>
          <a:p>
            <a:r>
              <a:rPr lang="en-US" dirty="0"/>
              <a:t>How about recursive methods ?</a:t>
            </a:r>
          </a:p>
          <a:p>
            <a:pPr marL="457200" lvl="1" indent="0">
              <a:buNone/>
            </a:pPr>
            <a:r>
              <a:rPr lang="en-US" dirty="0"/>
              <a:t>Case1: Recursion can be converted to the form of for loop (factorial)</a:t>
            </a:r>
          </a:p>
          <a:p>
            <a:pPr marL="457200" lvl="1" indent="0">
              <a:buNone/>
            </a:pPr>
            <a:r>
              <a:rPr lang="en-US" dirty="0"/>
              <a:t>Case2: Some recursion solutions are hard to convert to loop (Fibonacci) </a:t>
            </a:r>
          </a:p>
        </p:txBody>
      </p:sp>
    </p:spTree>
    <p:extLst>
      <p:ext uri="{BB962C8B-B14F-4D97-AF65-F5344CB8AC3E}">
        <p14:creationId xmlns:p14="http://schemas.microsoft.com/office/powerpoint/2010/main" val="3825848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1D5F-D66D-4C38-B58F-6790D7BB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A636-DDB4-49CD-A42E-A41BEB83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T(n) = Time required to solve a problem of size </a:t>
            </a:r>
            <a:r>
              <a:rPr lang="en-US" i="1" dirty="0"/>
              <a:t>n</a:t>
            </a:r>
          </a:p>
          <a:p>
            <a:r>
              <a:rPr lang="en-US" dirty="0"/>
              <a:t>Recurrence relations are used to determine the running time of recursive programs – recurrence relations themselves are recursive </a:t>
            </a:r>
          </a:p>
          <a:p>
            <a:r>
              <a:rPr lang="en-US" dirty="0"/>
              <a:t>T(0) = time to solve problem of size 0</a:t>
            </a:r>
          </a:p>
          <a:p>
            <a:pPr lvl="1"/>
            <a:r>
              <a:rPr lang="en-US" dirty="0"/>
              <a:t>Base Case </a:t>
            </a:r>
          </a:p>
          <a:p>
            <a:r>
              <a:rPr lang="en-US" dirty="0"/>
              <a:t>T(n) = time to solve problem of size n </a:t>
            </a:r>
          </a:p>
          <a:p>
            <a:pPr lvl="1"/>
            <a:r>
              <a:rPr lang="en-US" dirty="0"/>
              <a:t> Recursive Case</a:t>
            </a:r>
          </a:p>
        </p:txBody>
      </p:sp>
    </p:spTree>
    <p:extLst>
      <p:ext uri="{BB962C8B-B14F-4D97-AF65-F5344CB8AC3E}">
        <p14:creationId xmlns:p14="http://schemas.microsoft.com/office/powerpoint/2010/main" val="42550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for Recursions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1 : Simple loops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long factorial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if(n&lt;=1)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factorial(n-1) * n;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F4DA8-645D-45C9-9F97-868E6DA06838}"/>
              </a:ext>
            </a:extLst>
          </p:cNvPr>
          <p:cNvSpPr/>
          <p:nvPr/>
        </p:nvSpPr>
        <p:spPr>
          <a:xfrm>
            <a:off x="685800" y="5496244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Cambria" panose="02040503050406030204" pitchFamily="18" charset="0"/>
              </a:rPr>
              <a:t>This is really just a simple for loop = O(N) </a:t>
            </a:r>
            <a:r>
              <a:rPr lang="en-US" altLang="en-US" dirty="0">
                <a:latin typeface="Cambria" panose="02040503050406030204" pitchFamily="18" charset="0"/>
              </a:rPr>
              <a:t>because each call generates one more recursive call up to n times 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54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2: Convert to a recurrent equation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long fib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if(n&lt;=1)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fib(n-1) + fib(n-2);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B99AFD-BF5D-4E23-A763-43EC23AB8744}"/>
              </a:ext>
            </a:extLst>
          </p:cNvPr>
          <p:cNvSpPr/>
          <p:nvPr/>
        </p:nvSpPr>
        <p:spPr>
          <a:xfrm>
            <a:off x="5257800" y="4677508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mbria" panose="02040503050406030204" pitchFamily="18" charset="0"/>
              </a:rPr>
              <a:t>T(N-2)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06D79-0107-4077-8365-520A2F4F85D5}"/>
              </a:ext>
            </a:extLst>
          </p:cNvPr>
          <p:cNvSpPr/>
          <p:nvPr/>
        </p:nvSpPr>
        <p:spPr>
          <a:xfrm>
            <a:off x="3153687" y="464820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mbria" panose="02040503050406030204" pitchFamily="18" charset="0"/>
              </a:rPr>
              <a:t>T(N-1) 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18B5F-8D01-42A6-9F39-991C3611B411}"/>
              </a:ext>
            </a:extLst>
          </p:cNvPr>
          <p:cNvSpPr/>
          <p:nvPr/>
        </p:nvSpPr>
        <p:spPr>
          <a:xfrm>
            <a:off x="3352800" y="3227735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ambria" panose="02040503050406030204" pitchFamily="18" charset="0"/>
              </a:rPr>
              <a:t>T(0) or T(1) = 1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6" y="5358636"/>
            <a:ext cx="7209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Let T(N) be the running time for the method call fib(n)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A703D-291D-4F3F-A7F3-56DC370BC294}"/>
              </a:ext>
            </a:extLst>
          </p:cNvPr>
          <p:cNvSpPr/>
          <p:nvPr/>
        </p:nvSpPr>
        <p:spPr>
          <a:xfrm>
            <a:off x="2650888" y="57666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Cambria" panose="02040503050406030204" pitchFamily="18" charset="0"/>
              </a:rPr>
              <a:t>T(0) = T(1) = 1     (compare and return is O(1) time)</a:t>
            </a:r>
          </a:p>
          <a:p>
            <a:pPr>
              <a:buFontTx/>
              <a:buNone/>
            </a:pPr>
            <a:r>
              <a:rPr lang="en-US" altLang="en-US" b="1" dirty="0">
                <a:latin typeface="Cambria" panose="02040503050406030204" pitchFamily="18" charset="0"/>
              </a:rPr>
              <a:t>T(N) = T(N-1) + T(N-2) + 2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AA2A08-2216-4102-98CA-83B2F7A4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Rule for Recursions</a:t>
            </a:r>
          </a:p>
        </p:txBody>
      </p:sp>
    </p:spTree>
    <p:extLst>
      <p:ext uri="{BB962C8B-B14F-4D97-AF65-F5344CB8AC3E}">
        <p14:creationId xmlns:p14="http://schemas.microsoft.com/office/powerpoint/2010/main" val="146402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E3944B64-5962-4295-BC55-FB34F30D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"/>
            <a:ext cx="8305800" cy="609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T(0) = T(1) = 1     (compare and return is O(1) time)</a:t>
            </a:r>
          </a:p>
          <a:p>
            <a:pPr>
              <a:buFontTx/>
              <a:buNone/>
            </a:pPr>
            <a:r>
              <a:rPr lang="en-US" altLang="en-US" sz="2800" b="1" dirty="0"/>
              <a:t>T(N) = T(N-1) + T(N-2) + 2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T(2) = T(1) + T(0) + 2= 1 + 1 + 2 = 4</a:t>
            </a:r>
          </a:p>
          <a:p>
            <a:pPr>
              <a:buFontTx/>
              <a:buNone/>
            </a:pPr>
            <a:r>
              <a:rPr lang="en-US" altLang="en-US" sz="2800" dirty="0"/>
              <a:t>T(3) = T(2) + T(1) + 2 = 4 + 1 + 2 = 7</a:t>
            </a:r>
          </a:p>
          <a:p>
            <a:pPr>
              <a:buFontTx/>
              <a:buNone/>
            </a:pPr>
            <a:r>
              <a:rPr lang="en-US" altLang="en-US" sz="2800" dirty="0"/>
              <a:t>T(4) = T(3) + T(2) + 2 = 7 + 4 + 2 = 13</a:t>
            </a:r>
          </a:p>
          <a:p>
            <a:pPr>
              <a:buFontTx/>
              <a:buNone/>
            </a:pPr>
            <a:r>
              <a:rPr lang="en-US" altLang="en-US" sz="2800" dirty="0"/>
              <a:t>T(5) = T(4) + T(3) + 2 = 13 + 7 + 2 = 22</a:t>
            </a:r>
          </a:p>
          <a:p>
            <a:pPr>
              <a:buFontTx/>
              <a:buNone/>
            </a:pPr>
            <a:r>
              <a:rPr lang="en-US" altLang="en-US" sz="2800" dirty="0"/>
              <a:t>T(6) = T(5) + T(4) + 2 = 22 + 13 + 2 = 37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Almost doubles each time (</a:t>
            </a:r>
            <a:r>
              <a:rPr lang="en-US" altLang="en-US" sz="2800" b="1" dirty="0"/>
              <a:t>exponential growth 2^N</a:t>
            </a:r>
            <a:r>
              <a:rPr lang="en-US" altLang="en-US" sz="2800" dirty="0"/>
              <a:t>).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421FFBDC-308F-4C15-8CAE-3C425894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F25476-924A-4FE4-96AE-B135B551A743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0" name="Rectangle 32">
            <a:extLst>
              <a:ext uri="{FF2B5EF4-FFF2-40B4-BE49-F238E27FC236}">
                <a16:creationId xmlns:a16="http://schemas.microsoft.com/office/drawing/2014/main" id="{351C0120-AD88-4A18-9A4D-F7B47486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Fib(5) </a:t>
            </a:r>
            <a:endParaRPr lang="en-US" altLang="en-US" sz="4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3" name="Picture 2" descr="Related image">
            <a:extLst>
              <a:ext uri="{FF2B5EF4-FFF2-40B4-BE49-F238E27FC236}">
                <a16:creationId xmlns:a16="http://schemas.microsoft.com/office/drawing/2014/main" id="{701DD80D-5711-4A07-BBDE-0A530569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96496"/>
            <a:ext cx="4895069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16AACE-7FF6-4276-A6DB-6A5BB1C393EF}"/>
              </a:ext>
            </a:extLst>
          </p:cNvPr>
          <p:cNvSpPr/>
          <p:nvPr/>
        </p:nvSpPr>
        <p:spPr>
          <a:xfrm>
            <a:off x="2590800" y="5715000"/>
            <a:ext cx="4460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Don’t compute anything more than once.</a:t>
            </a:r>
          </a:p>
          <a:p>
            <a:r>
              <a:rPr lang="en-US" b="1" dirty="0">
                <a:latin typeface="Cambria" panose="02040503050406030204" pitchFamily="18" charset="0"/>
              </a:rPr>
              <a:t>Alt. to solve using iteration </a:t>
            </a:r>
            <a:r>
              <a:rPr lang="en-US" b="1" dirty="0">
                <a:latin typeface="Cambria" panose="02040503050406030204" pitchFamily="18" charset="0"/>
                <a:sym typeface="Wingdings" panose="05000000000000000000" pitchFamily="2" charset="2"/>
              </a:rPr>
              <a:t> O(N)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Maximum Subsequent Sum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integers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,…., A</a:t>
            </a:r>
            <a:r>
              <a:rPr lang="en-US" baseline="-25000" dirty="0"/>
              <a:t>N</a:t>
            </a:r>
            <a:r>
              <a:rPr lang="en-US" dirty="0"/>
              <a:t>, find the maximum value of </a:t>
            </a:r>
          </a:p>
          <a:p>
            <a:endParaRPr lang="en-US" dirty="0"/>
          </a:p>
          <a:p>
            <a:r>
              <a:rPr lang="en-US" dirty="0"/>
              <a:t>ex: For input -2, 11, -4, 13,-5, -2</a:t>
            </a:r>
          </a:p>
          <a:p>
            <a:r>
              <a:rPr lang="en-US" dirty="0"/>
              <a:t>Maximum subsequence sum is </a:t>
            </a:r>
            <a:r>
              <a:rPr lang="en-US" b="1" dirty="0"/>
              <a:t>20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	-2, </a:t>
            </a:r>
            <a:r>
              <a:rPr lang="en-US" b="1" dirty="0"/>
              <a:t>11, -4, 13</a:t>
            </a:r>
            <a:r>
              <a:rPr lang="en-US" dirty="0"/>
              <a:t>,-5, -2</a:t>
            </a:r>
          </a:p>
          <a:p>
            <a:r>
              <a:rPr lang="en-US" dirty="0"/>
              <a:t>Four algorithmic solution with different running time : </a:t>
            </a:r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), O(N</a:t>
            </a:r>
            <a:r>
              <a:rPr lang="en-US" altLang="en-US" baseline="30000" dirty="0"/>
              <a:t>2</a:t>
            </a:r>
            <a:r>
              <a:rPr lang="en-US" altLang="en-US" dirty="0"/>
              <a:t>), O(NlogN) and O(N)</a:t>
            </a:r>
            <a:endParaRPr lang="en-US" dirty="0"/>
          </a:p>
          <a:p>
            <a:endParaRPr lang="en-US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2438400"/>
            <a:ext cx="914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49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11AFDA06-7294-4031-9284-089FC802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264DAE-9018-4996-8A58-6700D1FAAA9B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528F2D8-8A65-4133-91A7-692C19543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Subsequence Sum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A44AF09-C85C-4AB2-A8EC-6BFF33948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will examine four algorithms to this problem.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Four algorithms with O(N</a:t>
            </a:r>
            <a:r>
              <a:rPr lang="en-US" altLang="en-US" baseline="30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O(N</a:t>
            </a:r>
            <a:r>
              <a:rPr lang="en-US" altLang="en-US" baseline="30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O(</a:t>
            </a:r>
            <a:r>
              <a:rPr lang="en-US" alt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NlogN</a:t>
            </a:r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and O(N) running times.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330033"/>
                </a:solidFill>
                <a:latin typeface="Cambria" panose="02040503050406030204" pitchFamily="18" charset="0"/>
              </a:rPr>
              <a:t>Classifying Functions by Their Asymptotic Growth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8016875" cy="377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Asymptotic growth</a:t>
            </a:r>
            <a:r>
              <a:rPr lang="en-US" sz="2800" dirty="0">
                <a:latin typeface="Cambria" panose="02040503050406030204" pitchFamily="18" charset="0"/>
              </a:rPr>
              <a:t> : The growth rate of a function </a:t>
            </a:r>
          </a:p>
          <a:p>
            <a:pPr eaLnBrk="0" hangingPunct="0"/>
            <a:endParaRPr lang="en-US" sz="2800" dirty="0">
              <a:latin typeface="Cambria" panose="02040503050406030204" pitchFamily="18" charset="0"/>
            </a:endParaRPr>
          </a:p>
          <a:p>
            <a:pPr eaLnBrk="0" hangingPunct="0"/>
            <a:r>
              <a:rPr lang="en-US" sz="2800" dirty="0">
                <a:latin typeface="Cambria" panose="02040503050406030204" pitchFamily="18" charset="0"/>
              </a:rPr>
              <a:t>Given a particular differentiable function f(n), all other differentiable functions fall into three classes:</a:t>
            </a:r>
          </a:p>
          <a:p>
            <a:pPr eaLnBrk="0" hangingPunct="0"/>
            <a:endParaRPr lang="en-US" sz="2800" dirty="0">
              <a:latin typeface="Cambria" panose="02040503050406030204" pitchFamily="18" charset="0"/>
            </a:endParaRPr>
          </a:p>
          <a:p>
            <a:pPr lvl="2" eaLnBrk="0" hangingPunct="0">
              <a:spcBef>
                <a:spcPts val="600"/>
              </a:spcBef>
            </a:pPr>
            <a:r>
              <a:rPr lang="en-US" sz="2800" dirty="0">
                <a:latin typeface="Times New Roman" charset="0"/>
              </a:rPr>
              <a:t>.</a:t>
            </a:r>
            <a:r>
              <a:rPr lang="en-US" sz="2800" dirty="0">
                <a:latin typeface="Cambria" panose="02040503050406030204" pitchFamily="18" charset="0"/>
              </a:rPr>
              <a:t>growing with the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same rate</a:t>
            </a:r>
          </a:p>
          <a:p>
            <a:pPr lvl="2" eaLnBrk="0" hangingPunct="0">
              <a:spcBef>
                <a:spcPts val="600"/>
              </a:spcBef>
            </a:pPr>
            <a:r>
              <a:rPr lang="en-US" sz="2800" dirty="0">
                <a:latin typeface="Times New Roman" charset="0"/>
              </a:rPr>
              <a:t>.</a:t>
            </a:r>
            <a:r>
              <a:rPr lang="en-US" sz="2800" dirty="0">
                <a:latin typeface="Cambria" panose="02040503050406030204" pitchFamily="18" charset="0"/>
              </a:rPr>
              <a:t>growing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faster</a:t>
            </a:r>
          </a:p>
          <a:p>
            <a:pPr lvl="2" eaLnBrk="0" hangingPunct="0">
              <a:spcBef>
                <a:spcPts val="600"/>
              </a:spcBef>
            </a:pPr>
            <a:r>
              <a:rPr lang="en-US" sz="2800" dirty="0">
                <a:latin typeface="Times New Roman" charset="0"/>
              </a:rPr>
              <a:t>.</a:t>
            </a:r>
            <a:r>
              <a:rPr lang="en-US" sz="2800" dirty="0">
                <a:latin typeface="Cambria" panose="02040503050406030204" pitchFamily="18" charset="0"/>
              </a:rPr>
              <a:t>growing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slower</a:t>
            </a:r>
            <a:endParaRPr lang="en-US" sz="2400" dirty="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983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439040" y="5019840"/>
              <a:ext cx="495720" cy="38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9680" y="5010480"/>
                <a:ext cx="51444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713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0651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O(N</a:t>
            </a:r>
            <a:r>
              <a:rPr lang="en-US" b="1" baseline="30000" dirty="0"/>
              <a:t>3</a:t>
            </a:r>
            <a:r>
              <a:rPr lang="en-US" b="1" dirty="0"/>
              <a:t>) Solution Analysis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Brute-Force Solution</a:t>
            </a:r>
          </a:p>
          <a:p>
            <a:r>
              <a:rPr lang="en-US" dirty="0"/>
              <a:t>Each for loop executes to maximum of N times </a:t>
            </a:r>
          </a:p>
          <a:p>
            <a:r>
              <a:rPr lang="en-US" dirty="0"/>
              <a:t>By rule of nested loops we multiple all the loop running times </a:t>
            </a:r>
          </a:p>
          <a:p>
            <a:r>
              <a:rPr lang="en-US" dirty="0"/>
              <a:t>Running time of the algorithm = O(N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37775"/>
            <a:ext cx="8458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95584" y="33867"/>
            <a:ext cx="6363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Maximum Subsequence Sum Problem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5A68EF5-2569-4B17-91D8-15EA4D00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7" y="624840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O(N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)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E02D1CE-6358-4854-AA1D-B1B4B3775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89891"/>
              </p:ext>
            </p:extLst>
          </p:nvPr>
        </p:nvGraphicFramePr>
        <p:xfrm>
          <a:off x="5334000" y="5614743"/>
          <a:ext cx="3124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076740" imgH="600159" progId="Paint.Picture">
                  <p:embed/>
                </p:oleObj>
              </mc:Choice>
              <mc:Fallback>
                <p:oleObj name="Bitmap Image" r:id="rId4" imgW="2076740" imgH="600159" progId="Paint.Picture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5281476C-E120-4766-83C2-5B13AE420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14743"/>
                        <a:ext cx="3124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8758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 -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9000" y="38759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j –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lide Number Placeholder 3">
            <a:extLst>
              <a:ext uri="{FF2B5EF4-FFF2-40B4-BE49-F238E27FC236}">
                <a16:creationId xmlns:a16="http://schemas.microsoft.com/office/drawing/2014/main" id="{179D18D5-3FFD-43F4-B107-2F380D71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B5ED22-BD61-4D61-A83C-D8837104CC26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5281476C-E120-4766-83C2-5B13AE420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"/>
          <a:ext cx="3124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076740" imgH="600159" progId="Paint.Picture">
                  <p:embed/>
                </p:oleObj>
              </mc:Choice>
              <mc:Fallback>
                <p:oleObj name="Bitmap Image" r:id="rId3" imgW="2076740" imgH="600159" progId="Paint.Picture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5281476C-E120-4766-83C2-5B13AE420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124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F8C8845E-CD69-49A4-A388-4B365523C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50988"/>
          <a:ext cx="2895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991003" imgH="561905" progId="Paint.Picture">
                  <p:embed/>
                </p:oleObj>
              </mc:Choice>
              <mc:Fallback>
                <p:oleObj name="Bitmap Image" r:id="rId5" imgW="1991003" imgH="561905" progId="Paint.Picture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F8C8845E-CD69-49A4-A388-4B365523C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0988"/>
                        <a:ext cx="28956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30255A9A-781C-4617-8B69-7C19B4886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855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200159" imgH="190426" progId="Paint.Picture">
                  <p:embed/>
                </p:oleObj>
              </mc:Choice>
              <mc:Fallback>
                <p:oleObj name="Bitmap Image" r:id="rId7" imgW="200159" imgH="190426" progId="Paint.Picture">
                  <p:embed/>
                  <p:pic>
                    <p:nvPicPr>
                      <p:cNvPr id="1028" name="Object 4">
                        <a:extLst>
                          <a:ext uri="{FF2B5EF4-FFF2-40B4-BE49-F238E27FC236}">
                            <a16:creationId xmlns:a16="http://schemas.microsoft.com/office/drawing/2014/main" id="{30255A9A-781C-4617-8B69-7C19B4886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55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>
            <a:extLst>
              <a:ext uri="{FF2B5EF4-FFF2-40B4-BE49-F238E27FC236}">
                <a16:creationId xmlns:a16="http://schemas.microsoft.com/office/drawing/2014/main" id="{00D6E3D1-083B-4A53-B500-251F73724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998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200159" imgH="190426" progId="Paint.Picture">
                  <p:embed/>
                </p:oleObj>
              </mc:Choice>
              <mc:Fallback>
                <p:oleObj name="Bitmap Image" r:id="rId9" imgW="200159" imgH="190426" progId="Paint.Picture">
                  <p:embed/>
                  <p:pic>
                    <p:nvPicPr>
                      <p:cNvPr id="1029" name="Object 6">
                        <a:extLst>
                          <a:ext uri="{FF2B5EF4-FFF2-40B4-BE49-F238E27FC236}">
                            <a16:creationId xmlns:a16="http://schemas.microsoft.com/office/drawing/2014/main" id="{00D6E3D1-083B-4A53-B500-251F73724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98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7">
            <a:extLst>
              <a:ext uri="{FF2B5EF4-FFF2-40B4-BE49-F238E27FC236}">
                <a16:creationId xmlns:a16="http://schemas.microsoft.com/office/drawing/2014/main" id="{6C75FA64-2E72-4A19-8BE3-D6F973E2C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93988"/>
          <a:ext cx="289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172003" imgH="542857" progId="Paint.Picture">
                  <p:embed/>
                </p:oleObj>
              </mc:Choice>
              <mc:Fallback>
                <p:oleObj name="Bitmap Image" r:id="rId10" imgW="2172003" imgH="542857" progId="Paint.Picture">
                  <p:embed/>
                  <p:pic>
                    <p:nvPicPr>
                      <p:cNvPr id="1030" name="Object 7">
                        <a:extLst>
                          <a:ext uri="{FF2B5EF4-FFF2-40B4-BE49-F238E27FC236}">
                            <a16:creationId xmlns:a16="http://schemas.microsoft.com/office/drawing/2014/main" id="{6C75FA64-2E72-4A19-8BE3-D6F973E2C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93988"/>
                        <a:ext cx="289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8">
            <a:extLst>
              <a:ext uri="{FF2B5EF4-FFF2-40B4-BE49-F238E27FC236}">
                <a16:creationId xmlns:a16="http://schemas.microsoft.com/office/drawing/2014/main" id="{D989D8ED-408B-47EF-8615-F39C9E154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6388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200159" imgH="190426" progId="Paint.Picture">
                  <p:embed/>
                </p:oleObj>
              </mc:Choice>
              <mc:Fallback>
                <p:oleObj name="Bitmap Image" r:id="rId12" imgW="200159" imgH="190426" progId="Paint.Picture">
                  <p:embed/>
                  <p:pic>
                    <p:nvPicPr>
                      <p:cNvPr id="1031" name="Object 8">
                        <a:extLst>
                          <a:ext uri="{FF2B5EF4-FFF2-40B4-BE49-F238E27FC236}">
                            <a16:creationId xmlns:a16="http://schemas.microsoft.com/office/drawing/2014/main" id="{D989D8ED-408B-47EF-8615-F39C9E154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>
            <a:extLst>
              <a:ext uri="{FF2B5EF4-FFF2-40B4-BE49-F238E27FC236}">
                <a16:creationId xmlns:a16="http://schemas.microsoft.com/office/drawing/2014/main" id="{725B84AD-47B8-4606-848F-3FFB96FCC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270500"/>
          <a:ext cx="1905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3" imgW="1448002" imgH="647619" progId="Paint.Picture">
                  <p:embed/>
                </p:oleObj>
              </mc:Choice>
              <mc:Fallback>
                <p:oleObj name="Bitmap Image" r:id="rId13" imgW="1448002" imgH="647619" progId="Paint.Picture">
                  <p:embed/>
                  <p:pic>
                    <p:nvPicPr>
                      <p:cNvPr id="1032" name="Object 9">
                        <a:extLst>
                          <a:ext uri="{FF2B5EF4-FFF2-40B4-BE49-F238E27FC236}">
                            <a16:creationId xmlns:a16="http://schemas.microsoft.com/office/drawing/2014/main" id="{725B84AD-47B8-4606-848F-3FFB96FCC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70500"/>
                        <a:ext cx="1905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10">
            <a:extLst>
              <a:ext uri="{FF2B5EF4-FFF2-40B4-BE49-F238E27FC236}">
                <a16:creationId xmlns:a16="http://schemas.microsoft.com/office/drawing/2014/main" id="{85E5AFEA-CB32-41C2-A4D1-E1BA5497E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2" y="1747483"/>
            <a:ext cx="325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because sum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to j of 1 is j-i+1</a:t>
            </a:r>
          </a:p>
        </p:txBody>
      </p:sp>
      <p:sp>
        <p:nvSpPr>
          <p:cNvPr id="1037" name="Text Box 11">
            <a:extLst>
              <a:ext uri="{FF2B5EF4-FFF2-40B4-BE49-F238E27FC236}">
                <a16:creationId xmlns:a16="http://schemas.microsoft.com/office/drawing/2014/main" id="{38A3C9F2-0A9F-42A8-B333-3DF5AD41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67000"/>
            <a:ext cx="4572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because if j=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then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)-i+1 = 1</a:t>
            </a:r>
          </a:p>
          <a:p>
            <a:pPr eaLnBrk="1" hangingPunct="1"/>
            <a:r>
              <a:rPr lang="en-US" altLang="en-US" sz="2000" dirty="0"/>
              <a:t>              if j=i+1, then (i+1)-i+1=2</a:t>
            </a:r>
          </a:p>
          <a:p>
            <a:pPr eaLnBrk="1" hangingPunct="1"/>
            <a:r>
              <a:rPr lang="en-US" altLang="en-US" sz="2000" dirty="0"/>
              <a:t>              if j=i+2, then (i+2)-i+1=3</a:t>
            </a:r>
          </a:p>
          <a:p>
            <a:pPr eaLnBrk="1" hangingPunct="1"/>
            <a:r>
              <a:rPr lang="en-US" altLang="en-US" sz="2000" dirty="0"/>
              <a:t>              if j=N-1, then (N-1)-i+1=N-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we see it is just summing the first N-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integers, so, use </a:t>
            </a:r>
          </a:p>
          <a:p>
            <a:pPr eaLnBrk="1" hangingPunct="1"/>
            <a:endParaRPr lang="en-US" altLang="en-US" sz="2000" dirty="0"/>
          </a:p>
        </p:txBody>
      </p:sp>
      <p:graphicFrame>
        <p:nvGraphicFramePr>
          <p:cNvPr id="1033" name="Object 13">
            <a:extLst>
              <a:ext uri="{FF2B5EF4-FFF2-40B4-BE49-F238E27FC236}">
                <a16:creationId xmlns:a16="http://schemas.microsoft.com/office/drawing/2014/main" id="{9D72415B-F728-422D-91C5-9F5F59447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257675"/>
          <a:ext cx="169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5" imgW="1695687" imgH="542857" progId="Paint.Picture">
                  <p:embed/>
                </p:oleObj>
              </mc:Choice>
              <mc:Fallback>
                <p:oleObj name="Bitmap Image" r:id="rId15" imgW="1695687" imgH="542857" progId="Paint.Picture">
                  <p:embed/>
                  <p:pic>
                    <p:nvPicPr>
                      <p:cNvPr id="1033" name="Object 13">
                        <a:extLst>
                          <a:ext uri="{FF2B5EF4-FFF2-40B4-BE49-F238E27FC236}">
                            <a16:creationId xmlns:a16="http://schemas.microsoft.com/office/drawing/2014/main" id="{9D72415B-F728-422D-91C5-9F5F594477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57675"/>
                        <a:ext cx="1695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Text Box 14">
            <a:extLst>
              <a:ext uri="{FF2B5EF4-FFF2-40B4-BE49-F238E27FC236}">
                <a16:creationId xmlns:a16="http://schemas.microsoft.com/office/drawing/2014/main" id="{6E704318-6894-47A5-B8E9-578574F3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10200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because, see page 40.</a:t>
            </a:r>
          </a:p>
        </p:txBody>
      </p:sp>
      <p:graphicFrame>
        <p:nvGraphicFramePr>
          <p:cNvPr id="1034" name="Object 15">
            <a:extLst>
              <a:ext uri="{FF2B5EF4-FFF2-40B4-BE49-F238E27FC236}">
                <a16:creationId xmlns:a16="http://schemas.microsoft.com/office/drawing/2014/main" id="{D6A8EBD4-2ED3-40BE-BA8D-ED2DFD3F5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63246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7" imgW="200159" imgH="190426" progId="Paint.Picture">
                  <p:embed/>
                </p:oleObj>
              </mc:Choice>
              <mc:Fallback>
                <p:oleObj name="Bitmap Image" r:id="rId17" imgW="200159" imgH="190426" progId="Paint.Picture">
                  <p:embed/>
                  <p:pic>
                    <p:nvPicPr>
                      <p:cNvPr id="1034" name="Object 15">
                        <a:extLst>
                          <a:ext uri="{FF2B5EF4-FFF2-40B4-BE49-F238E27FC236}">
                            <a16:creationId xmlns:a16="http://schemas.microsoft.com/office/drawing/2014/main" id="{D6A8EBD4-2ED3-40BE-BA8D-ED2DFD3F5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246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16">
            <a:extLst>
              <a:ext uri="{FF2B5EF4-FFF2-40B4-BE49-F238E27FC236}">
                <a16:creationId xmlns:a16="http://schemas.microsoft.com/office/drawing/2014/main" id="{96EEECB0-CDAB-4668-A830-3C99BB39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6172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1D1838-1F9B-42A2-8999-4E039C20D59D}"/>
                  </a:ext>
                </a:extLst>
              </p:cNvPr>
              <p:cNvSpPr/>
              <p:nvPr/>
            </p:nvSpPr>
            <p:spPr>
              <a:xfrm>
                <a:off x="8077200" y="4255134"/>
                <a:ext cx="928780" cy="86972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1D1838-1F9B-42A2-8999-4E039C20D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255134"/>
                <a:ext cx="928780" cy="8697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12807A9-F6B7-4C5F-88AB-08303C0F0C29}"/>
              </a:ext>
            </a:extLst>
          </p:cNvPr>
          <p:cNvGrpSpPr/>
          <p:nvPr/>
        </p:nvGrpSpPr>
        <p:grpSpPr>
          <a:xfrm>
            <a:off x="5029199" y="2074702"/>
            <a:ext cx="1776561" cy="696986"/>
            <a:chOff x="5687521" y="785683"/>
            <a:chExt cx="1721718" cy="11036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05C888-E4D6-4ED1-95D7-80AE19199305}"/>
                </a:ext>
              </a:extLst>
            </p:cNvPr>
            <p:cNvSpPr/>
            <p:nvPr/>
          </p:nvSpPr>
          <p:spPr>
            <a:xfrm>
              <a:off x="5791697" y="789971"/>
              <a:ext cx="1534313" cy="10067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ambria" panose="020405030504060302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875834-D210-4830-88F8-830DB92C2437}"/>
                </a:ext>
              </a:extLst>
            </p:cNvPr>
            <p:cNvGrpSpPr/>
            <p:nvPr/>
          </p:nvGrpSpPr>
          <p:grpSpPr>
            <a:xfrm>
              <a:off x="5687521" y="785683"/>
              <a:ext cx="1721718" cy="1103688"/>
              <a:chOff x="5687521" y="785683"/>
              <a:chExt cx="1721718" cy="1103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C7325F4-C494-4CEC-A800-BB0DB22CC9DB}"/>
                      </a:ext>
                    </a:extLst>
                  </p:cNvPr>
                  <p:cNvSpPr/>
                  <p:nvPr/>
                </p:nvSpPr>
                <p:spPr>
                  <a:xfrm>
                    <a:off x="5687521" y="785683"/>
                    <a:ext cx="871333" cy="11036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</m:e>
                          </m:nary>
                        </m:oMath>
                      </m:oMathPara>
                    </a14:m>
                    <a:endParaRPr lang="en-US" sz="1400" dirty="0">
                      <a:latin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C7325F4-C494-4CEC-A800-BB0DB22CC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21" y="785683"/>
                    <a:ext cx="871333" cy="11036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5B29139-9C8B-4035-97A1-D930DEA65939}"/>
                      </a:ext>
                    </a:extLst>
                  </p:cNvPr>
                  <p:cNvSpPr/>
                  <p:nvPr/>
                </p:nvSpPr>
                <p:spPr>
                  <a:xfrm>
                    <a:off x="6481168" y="963566"/>
                    <a:ext cx="928071" cy="7938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en-US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en-US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en-US" sz="1400" i="1" dirty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altLang="en-US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>
                      <a:latin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5B29139-9C8B-4035-97A1-D930DEA659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168" y="963566"/>
                    <a:ext cx="928071" cy="79380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6D3F95-5135-40BC-804D-A516D599DF24}"/>
                  </a:ext>
                </a:extLst>
              </p:cNvPr>
              <p:cNvSpPr/>
              <p:nvPr/>
            </p:nvSpPr>
            <p:spPr>
              <a:xfrm>
                <a:off x="6282506" y="1093446"/>
                <a:ext cx="376477" cy="487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:endParaRPr lang="en-US" sz="1400" dirty="0">
                  <a:latin typeface="Cambria" panose="020405030504060302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/>
      <p:bldP spid="1038" grpId="0"/>
      <p:bldP spid="1039" grpId="0"/>
      <p:bldP spid="4" grpId="0" animBg="1"/>
      <p:bldP spid="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Solution Analysis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unnecessary inner for-loop , which sums values from </a:t>
            </a:r>
            <a:r>
              <a:rPr lang="en-US" dirty="0" err="1"/>
              <a:t>i</a:t>
            </a:r>
            <a:r>
              <a:rPr lang="en-US" dirty="0"/>
              <a:t> to j.</a:t>
            </a:r>
          </a:p>
          <a:p>
            <a:r>
              <a:rPr lang="en-US" dirty="0"/>
              <a:t>Running time of the algorithm = 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86152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91191"/>
            <a:ext cx="5867400" cy="148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74713"/>
            <a:ext cx="8534399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76400" y="304800"/>
            <a:ext cx="6363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Maximum Subsequence Sum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D3DBCB-43FB-4D30-831F-32372DDAF9D1}"/>
              </a:ext>
            </a:extLst>
          </p:cNvPr>
          <p:cNvSpPr/>
          <p:nvPr/>
        </p:nvSpPr>
        <p:spPr>
          <a:xfrm>
            <a:off x="3505200" y="6096000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</a:rPr>
              <a:t>O(N</a:t>
            </a:r>
            <a:r>
              <a:rPr lang="en-US" altLang="en-US" sz="2000" b="1" baseline="30000" dirty="0">
                <a:latin typeface="Cambria" panose="02040503050406030204" pitchFamily="18" charset="0"/>
              </a:rPr>
              <a:t>2</a:t>
            </a:r>
            <a:r>
              <a:rPr lang="en-US" altLang="en-US" sz="2000" b="1" dirty="0">
                <a:latin typeface="Cambria" panose="02040503050406030204" pitchFamily="18" charset="0"/>
              </a:rPr>
              <a:t>) 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2067" y="33911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 -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endParaRPr 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Solution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happens if the inner loop does not start from 0? </a:t>
            </a:r>
          </a:p>
          <a:p>
            <a:pPr lvl="1"/>
            <a:r>
              <a:rPr lang="en-US" dirty="0"/>
              <a:t>Dependent nested loops</a:t>
            </a:r>
          </a:p>
          <a:p>
            <a:pPr lvl="1">
              <a:buNone/>
            </a:pPr>
            <a:r>
              <a:rPr lang="en-US" i="1" dirty="0"/>
              <a:t>sum = 0;</a:t>
            </a:r>
            <a:br>
              <a:rPr lang="en-US" i="1" dirty="0"/>
            </a:br>
            <a:r>
              <a:rPr lang="en-US" i="1" dirty="0"/>
              <a:t>for(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 &lt; n;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  <a:br>
              <a:rPr lang="en-US" i="1" dirty="0"/>
            </a:br>
            <a:r>
              <a:rPr lang="en-US" i="1" dirty="0"/>
              <a:t>	for( j = </a:t>
            </a:r>
            <a:r>
              <a:rPr lang="en-US" i="1" dirty="0" err="1"/>
              <a:t>i</a:t>
            </a:r>
            <a:r>
              <a:rPr lang="en-US" i="1" dirty="0"/>
              <a:t>; j &lt; n; j++)</a:t>
            </a:r>
          </a:p>
          <a:p>
            <a:pPr lvl="1">
              <a:buNone/>
            </a:pPr>
            <a:r>
              <a:rPr lang="en-US" i="1" dirty="0"/>
              <a:t>                       sum++;</a:t>
            </a:r>
          </a:p>
          <a:p>
            <a:r>
              <a:rPr lang="en-US" dirty="0"/>
              <a:t>Here, the number of the times the inner loop is executed depends on the value of </a:t>
            </a:r>
            <a:r>
              <a:rPr lang="en-US" b="1" dirty="0" err="1"/>
              <a:t>i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 err="1"/>
              <a:t>i</a:t>
            </a:r>
            <a:r>
              <a:rPr lang="en-US" dirty="0"/>
              <a:t> = 0, inner loop runs n times </a:t>
            </a:r>
          </a:p>
          <a:p>
            <a:pPr lvl="1">
              <a:buNone/>
            </a:pPr>
            <a:r>
              <a:rPr lang="en-US" dirty="0" err="1"/>
              <a:t>i</a:t>
            </a:r>
            <a:r>
              <a:rPr lang="en-US" dirty="0"/>
              <a:t> = 1, inner loop runs (n-1) times </a:t>
            </a:r>
          </a:p>
          <a:p>
            <a:pPr lvl="1">
              <a:buNone/>
            </a:pPr>
            <a:r>
              <a:rPr lang="en-US" dirty="0" err="1"/>
              <a:t>i</a:t>
            </a:r>
            <a:r>
              <a:rPr lang="en-US" dirty="0"/>
              <a:t> = 2, inner loop runs (n-2) times ...</a:t>
            </a:r>
          </a:p>
          <a:p>
            <a:pPr lvl="1">
              <a:buNone/>
            </a:pPr>
            <a:r>
              <a:rPr lang="en-US" dirty="0" err="1"/>
              <a:t>i</a:t>
            </a:r>
            <a:r>
              <a:rPr lang="en-US" dirty="0"/>
              <a:t> = n - 2, inner loop runs 2 times </a:t>
            </a:r>
          </a:p>
          <a:p>
            <a:pPr lvl="1">
              <a:buNone/>
            </a:pPr>
            <a:r>
              <a:rPr lang="en-US" dirty="0" err="1"/>
              <a:t>i</a:t>
            </a:r>
            <a:r>
              <a:rPr lang="en-US" dirty="0"/>
              <a:t> = n – 1,inner loop runs 1 (once)</a:t>
            </a:r>
          </a:p>
          <a:p>
            <a:r>
              <a:rPr lang="en-US" dirty="0"/>
              <a:t>Adding the right column, we get: ( 1 + 2 + … + n) = n*(n+1)/2 = 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O(NLogN) </a:t>
            </a:r>
            <a:r>
              <a:rPr lang="en-US" b="1" dirty="0"/>
              <a:t>Recursive</a:t>
            </a:r>
            <a:r>
              <a:rPr lang="en-US" dirty="0"/>
              <a:t>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list in half and use recursion</a:t>
            </a:r>
          </a:p>
          <a:p>
            <a:pPr lvl="1"/>
            <a:r>
              <a:rPr lang="en-US" dirty="0"/>
              <a:t>Find max sum of each half, left and right   </a:t>
            </a:r>
          </a:p>
          <a:p>
            <a:pPr lvl="1"/>
            <a:r>
              <a:rPr lang="en-US" dirty="0"/>
              <a:t>Find max sum of that across the center      </a:t>
            </a:r>
          </a:p>
          <a:p>
            <a:pPr lvl="1"/>
            <a:r>
              <a:rPr lang="en-US" dirty="0"/>
              <a:t>Then maximum sum of subsequence will be Max(left half, right half, across center)</a:t>
            </a:r>
          </a:p>
          <a:p>
            <a:r>
              <a:rPr lang="en-US" dirty="0"/>
              <a:t>This strategy is called “Divide and Conquer”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430508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f(n) and g(n) have </a:t>
                </a:r>
              </a:p>
              <a:p>
                <a:pPr lvl="2" eaLnBrk="0" hangingPunct="0"/>
                <a:r>
                  <a:rPr lang="en-US" sz="3600" dirty="0">
                    <a:solidFill>
                      <a:srgbClr val="CC0000"/>
                    </a:solidFill>
                    <a:latin typeface="Cambria" panose="02040503050406030204" pitchFamily="18" charset="0"/>
                  </a:rPr>
                  <a:t>same  rate of growth</a:t>
                </a:r>
                <a:r>
                  <a:rPr lang="en-US" sz="3600" dirty="0">
                    <a:latin typeface="Cambria" panose="02040503050406030204" pitchFamily="18" charset="0"/>
                  </a:rPr>
                  <a:t>, if</a:t>
                </a:r>
              </a:p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 = c,   </a:t>
                </a:r>
                <a:r>
                  <a:rPr lang="en-US" sz="2000" dirty="0">
                    <a:latin typeface="Cambria" panose="02040503050406030204" pitchFamily="18" charset="0"/>
                  </a:rPr>
                  <a:t>0 &lt; c &lt; ∞, </a:t>
                </a: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	Notation:    </a:t>
                </a:r>
                <a:r>
                  <a:rPr lang="en-US" sz="3600" dirty="0">
                    <a:solidFill>
                      <a:srgbClr val="CC0000"/>
                    </a:solidFill>
                    <a:latin typeface="Cambria" panose="02040503050406030204" pitchFamily="18" charset="0"/>
                  </a:rPr>
                  <a:t>f(n) = Θ( g(n) )</a:t>
                </a:r>
                <a:r>
                  <a:rPr lang="en-US" sz="3600" dirty="0">
                    <a:solidFill>
                      <a:srgbClr val="CCFF33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    pronounced "theta"</a:t>
                </a:r>
                <a:endParaRPr lang="en-US" sz="32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614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4305089"/>
              </a:xfrm>
              <a:prstGeom prst="rect">
                <a:avLst/>
              </a:prstGeom>
              <a:blipFill>
                <a:blip r:embed="rId3"/>
                <a:stretch>
                  <a:fillRect t="-2125" b="-4391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330033"/>
                </a:solidFill>
                <a:latin typeface="Cambria" panose="02040503050406030204" pitchFamily="18" charset="0"/>
              </a:rPr>
              <a:t>Theta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91352" y="0"/>
            <a:ext cx="100584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630B77-2ED4-4696-A316-693FE331FC6C}"/>
              </a:ext>
            </a:extLst>
          </p:cNvPr>
          <p:cNvSpPr/>
          <p:nvPr/>
        </p:nvSpPr>
        <p:spPr>
          <a:xfrm>
            <a:off x="6689077" y="1951219"/>
            <a:ext cx="224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600" b="1" dirty="0">
                <a:highlight>
                  <a:srgbClr val="FFFF00"/>
                </a:highlight>
                <a:latin typeface="+mj-lt"/>
              </a:rPr>
              <a:t>//  left half sum = T(n/2)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08054-722D-42E0-8096-E89DBEE35B8F}"/>
              </a:ext>
            </a:extLst>
          </p:cNvPr>
          <p:cNvSpPr/>
          <p:nvPr/>
        </p:nvSpPr>
        <p:spPr>
          <a:xfrm>
            <a:off x="7010400" y="2231031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highlight>
                  <a:srgbClr val="FFFF00"/>
                </a:highlight>
                <a:latin typeface="+mj-lt"/>
              </a:rPr>
              <a:t>// right sum</a:t>
            </a:r>
            <a:r>
              <a:rPr lang="en-US" altLang="en-US" b="1" dirty="0">
                <a:highlight>
                  <a:srgbClr val="FFFF00"/>
                </a:highlight>
                <a:latin typeface="Cambria" panose="02040503050406030204" pitchFamily="18" charset="0"/>
              </a:rPr>
              <a:t> = T(n/2)</a:t>
            </a:r>
            <a:endParaRPr lang="en-US" altLang="en-US" b="1" dirty="0">
              <a:highlight>
                <a:srgbClr val="FFFF00"/>
              </a:highlight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1730-0D66-47A7-9007-BD5B3298B86B}"/>
              </a:ext>
            </a:extLst>
          </p:cNvPr>
          <p:cNvSpPr/>
          <p:nvPr/>
        </p:nvSpPr>
        <p:spPr>
          <a:xfrm>
            <a:off x="4399848" y="1301262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highlight>
                  <a:srgbClr val="FFFF00"/>
                </a:highlight>
                <a:latin typeface="+mj-lt"/>
              </a:rPr>
              <a:t>// Base Case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08054-722D-42E0-8096-E89DBEE35B8F}"/>
              </a:ext>
            </a:extLst>
          </p:cNvPr>
          <p:cNvSpPr/>
          <p:nvPr/>
        </p:nvSpPr>
        <p:spPr>
          <a:xfrm>
            <a:off x="6747933" y="3929820"/>
            <a:ext cx="2133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highlight>
                  <a:srgbClr val="FFFF00"/>
                </a:highlight>
                <a:latin typeface="+mj-lt"/>
              </a:rPr>
              <a:t>// compute sum include 1</a:t>
            </a:r>
            <a:r>
              <a:rPr lang="en-US" altLang="en-US" b="1" baseline="30000" dirty="0">
                <a:highlight>
                  <a:srgbClr val="FFFF00"/>
                </a:highlight>
                <a:latin typeface="+mj-lt"/>
              </a:rPr>
              <a:t>st</a:t>
            </a:r>
            <a:r>
              <a:rPr lang="en-US" altLang="en-US" b="1" dirty="0">
                <a:highlight>
                  <a:srgbClr val="FFFF00"/>
                </a:highlight>
                <a:latin typeface="+mj-lt"/>
              </a:rPr>
              <a:t> element of right half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908054-722D-42E0-8096-E89DBEE35B8F}"/>
              </a:ext>
            </a:extLst>
          </p:cNvPr>
          <p:cNvSpPr/>
          <p:nvPr/>
        </p:nvSpPr>
        <p:spPr>
          <a:xfrm>
            <a:off x="6781800" y="2695900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highlight>
                  <a:srgbClr val="FFFF00"/>
                </a:highlight>
                <a:latin typeface="+mj-lt"/>
              </a:rPr>
              <a:t>// compute half sum include last element of left half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08054-722D-42E0-8096-E89DBEE35B8F}"/>
              </a:ext>
            </a:extLst>
          </p:cNvPr>
          <p:cNvSpPr/>
          <p:nvPr/>
        </p:nvSpPr>
        <p:spPr>
          <a:xfrm>
            <a:off x="-172152" y="3282462"/>
            <a:ext cx="137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highlight>
                  <a:srgbClr val="FFFF00"/>
                </a:highlight>
                <a:latin typeface="+mj-lt"/>
              </a:rPr>
              <a:t>Maximum sum that spans both halves 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970848" y="2695900"/>
            <a:ext cx="381000" cy="2157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>
                <a:solidFill>
                  <a:srgbClr val="00B050"/>
                </a:solidFill>
              </a:rPr>
              <a:t>4 -3  5  -2  </a:t>
            </a:r>
            <a:r>
              <a:rPr lang="en-US" dirty="0">
                <a:solidFill>
                  <a:srgbClr val="0070C0"/>
                </a:solidFill>
              </a:rPr>
              <a:t>-1  2  6  -2</a:t>
            </a:r>
          </a:p>
          <a:p>
            <a:pPr>
              <a:buNone/>
            </a:pPr>
            <a:r>
              <a:rPr lang="en-US" dirty="0"/>
              <a:t>Maximum Subsequent sum for </a:t>
            </a:r>
            <a:r>
              <a:rPr lang="en-US" dirty="0">
                <a:solidFill>
                  <a:schemeClr val="accent3"/>
                </a:solidFill>
              </a:rPr>
              <a:t>first half </a:t>
            </a:r>
            <a:r>
              <a:rPr lang="en-US" dirty="0"/>
              <a:t>= 6</a:t>
            </a:r>
          </a:p>
          <a:p>
            <a:pPr>
              <a:buNone/>
            </a:pPr>
            <a:r>
              <a:rPr lang="en-US" dirty="0"/>
              <a:t>Maximum Subsequent sum for </a:t>
            </a:r>
            <a:r>
              <a:rPr lang="en-US" dirty="0">
                <a:solidFill>
                  <a:srgbClr val="0070C0"/>
                </a:solidFill>
              </a:rPr>
              <a:t>second half </a:t>
            </a:r>
            <a:r>
              <a:rPr lang="en-US" dirty="0"/>
              <a:t>= 8</a:t>
            </a:r>
          </a:p>
          <a:p>
            <a:pPr>
              <a:buNone/>
            </a:pPr>
            <a:r>
              <a:rPr lang="en-US" dirty="0"/>
              <a:t>Max sum in first half that includes the last element = 4</a:t>
            </a:r>
          </a:p>
          <a:p>
            <a:pPr>
              <a:buNone/>
            </a:pPr>
            <a:r>
              <a:rPr lang="en-US" dirty="0"/>
              <a:t>Max sum in second half that includes the first element = 7</a:t>
            </a:r>
          </a:p>
          <a:p>
            <a:pPr>
              <a:buNone/>
            </a:pPr>
            <a:r>
              <a:rPr lang="en-US" dirty="0"/>
              <a:t>Max sum across center will be sum of all values = 4+7 =11</a:t>
            </a:r>
          </a:p>
          <a:p>
            <a:pPr>
              <a:buNone/>
            </a:pPr>
            <a:r>
              <a:rPr lang="en-US" dirty="0"/>
              <a:t>Max sum of the sequence = max(6,8,(4+7))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01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O(NLogN)</a:t>
            </a:r>
            <a:r>
              <a:rPr lang="en-US" b="1" dirty="0"/>
              <a:t> Solution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</a:t>
            </a:r>
            <a:r>
              <a:rPr lang="en-US" i="1" dirty="0"/>
              <a:t>for </a:t>
            </a:r>
            <a:r>
              <a:rPr lang="en-US" dirty="0"/>
              <a:t>loops take </a:t>
            </a:r>
            <a:r>
              <a:rPr lang="en-US" b="1" dirty="0"/>
              <a:t>O(N) </a:t>
            </a:r>
            <a:r>
              <a:rPr lang="en-US" dirty="0"/>
              <a:t>time</a:t>
            </a:r>
          </a:p>
          <a:p>
            <a:r>
              <a:rPr lang="en-US" dirty="0"/>
              <a:t>Let T(N) be time to solve the problem for N inputs</a:t>
            </a:r>
          </a:p>
          <a:p>
            <a:r>
              <a:rPr lang="en-US" dirty="0"/>
              <a:t>When N=1  T(N) = 1</a:t>
            </a:r>
          </a:p>
          <a:p>
            <a:r>
              <a:rPr lang="en-US" dirty="0"/>
              <a:t>Recursive call always </a:t>
            </a:r>
            <a:r>
              <a:rPr lang="en-US" b="1" dirty="0"/>
              <a:t>divide the problem </a:t>
            </a:r>
            <a:r>
              <a:rPr lang="en-US" dirty="0"/>
              <a:t>taking </a:t>
            </a:r>
            <a:r>
              <a:rPr lang="en-US" b="1" dirty="0"/>
              <a:t>T(N/2) </a:t>
            </a:r>
            <a:r>
              <a:rPr lang="en-US" dirty="0"/>
              <a:t>each </a:t>
            </a:r>
          </a:p>
          <a:p>
            <a:r>
              <a:rPr lang="en-US" dirty="0"/>
              <a:t>T(N) = </a:t>
            </a:r>
            <a:r>
              <a:rPr lang="en-US" b="1" dirty="0"/>
              <a:t>2 * T(N/2) + 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Recurrent Equation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17638"/>
            <a:ext cx="8686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T(N) = 2T(N/2) + N</a:t>
            </a:r>
          </a:p>
          <a:p>
            <a:r>
              <a:rPr lang="en-US" dirty="0"/>
              <a:t>T(1) = 1							</a:t>
            </a:r>
          </a:p>
          <a:p>
            <a:r>
              <a:rPr lang="en-US" dirty="0"/>
              <a:t>T(2) = 2T(2/2) + 2 = 2T(1) + 2=  2*1 + 2 = 2 * 2 = 4 </a:t>
            </a:r>
          </a:p>
          <a:p>
            <a:r>
              <a:rPr lang="en-US" dirty="0"/>
              <a:t>T(4) = 2T(2) + 4 = 2 * 4 +  4= 4 *3</a:t>
            </a:r>
            <a:r>
              <a:rPr lang="en-US" b="1" dirty="0"/>
              <a:t> </a:t>
            </a:r>
            <a:r>
              <a:rPr lang="en-US" dirty="0"/>
              <a:t>= 12 </a:t>
            </a:r>
          </a:p>
          <a:p>
            <a:r>
              <a:rPr lang="en-US" dirty="0"/>
              <a:t>T(8) = 2T(4) + 8 = 2 * 12 + 8 =  8 * 4 = 32</a:t>
            </a:r>
          </a:p>
          <a:p>
            <a:r>
              <a:rPr lang="en-US" dirty="0"/>
              <a:t>T(16) = 2T(8) + 16 = 2 * 32 + 16 = 16 * 5 = </a:t>
            </a:r>
            <a:r>
              <a:rPr lang="en-US" b="1" dirty="0"/>
              <a:t>80 </a:t>
            </a:r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b="1" dirty="0"/>
              <a:t>16 * (log 16 + 1)  </a:t>
            </a:r>
            <a:r>
              <a:rPr lang="en-US" dirty="0"/>
              <a:t>= NlogN +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Pattern is evident that  for N= 2</a:t>
            </a:r>
            <a:r>
              <a:rPr lang="en-US" baseline="30000" dirty="0"/>
              <a:t>k</a:t>
            </a:r>
            <a:endParaRPr lang="en-US" dirty="0"/>
          </a:p>
          <a:p>
            <a:r>
              <a:rPr lang="en-US" dirty="0"/>
              <a:t>T(N) = N*(k+1) </a:t>
            </a:r>
          </a:p>
          <a:p>
            <a:r>
              <a:rPr lang="en-US" dirty="0"/>
              <a:t>T(N) = </a:t>
            </a:r>
            <a:r>
              <a:rPr lang="en-US" dirty="0" err="1"/>
              <a:t>Nlog</a:t>
            </a:r>
            <a:r>
              <a:rPr lang="en-US" dirty="0"/>
              <a:t>(N+1) + N = O(NlogN)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26C-08F7-4BE9-B10C-DB250E88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to 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07BC-A654-418B-8A47-A0EA0152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Show Recurrence relation two ways</a:t>
            </a:r>
          </a:p>
          <a:p>
            <a:pPr lvl="1"/>
            <a:r>
              <a:rPr lang="en-US" dirty="0"/>
              <a:t>In the book -&gt; plug and check</a:t>
            </a:r>
          </a:p>
          <a:p>
            <a:pPr lvl="1"/>
            <a:r>
              <a:rPr lang="en-US" dirty="0"/>
              <a:t>Back substitution </a:t>
            </a:r>
            <a:r>
              <a:rPr lang="en-US" dirty="0">
                <a:sym typeface="Wingdings" panose="05000000000000000000" pitchFamily="2" charset="2"/>
              </a:rPr>
              <a:t> working towards base case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Going from base case …. Till some value N=x … try to simply to identify pattern by writing in terms of k…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Visualize with Recurrence tree</a:t>
            </a:r>
          </a:p>
          <a:p>
            <a:pPr lvl="1"/>
            <a:r>
              <a:rPr lang="en-US" dirty="0"/>
              <a:t>Both: </a:t>
            </a:r>
            <a:r>
              <a:rPr lang="en-US" dirty="0">
                <a:hlinkClick r:id="rId2"/>
              </a:rPr>
              <a:t>https://people.eecs.berkeley.edu/~vazirani/algorithms/chap2.pdf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https://www.youtube.com/watch?v=MhT7XmxhaCE</a:t>
            </a:r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linkClick r:id="rId4"/>
              </a:rPr>
              <a:t>http://fileadmin.cs.lth.se/cs/Personal/Rolf_Karlsson/lect1.pdf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80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3697F17A-353D-4ABF-88D3-71EBA7BC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6DA1C-251B-4E03-B3E4-ADCD0CE0DC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9ADC947-9A7C-4A12-A700-B851A848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85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/>
              <a:t>-2,11,-4,13,-5,-2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DEE9F8D-59E3-4936-8152-75B6C45A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23EA966E-AAAF-4F3A-9EC8-DD6F5477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13,-5,-2</a:t>
            </a: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0A45F424-77D0-48AE-8595-CAF01BF6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-4</a:t>
            </a: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2DEF84DF-CD64-4374-B19D-9717CF22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</a:t>
            </a: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AE85A9F3-BD38-439B-9CAC-86A3780B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547D8BEE-FDE6-4A91-A8DD-3F2CC57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40970" name="Rectangle 9">
            <a:extLst>
              <a:ext uri="{FF2B5EF4-FFF2-40B4-BE49-F238E27FC236}">
                <a16:creationId xmlns:a16="http://schemas.microsoft.com/office/drawing/2014/main" id="{D232D919-8AA2-4328-80EC-4A236939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40971" name="Rectangle 10">
            <a:extLst>
              <a:ext uri="{FF2B5EF4-FFF2-40B4-BE49-F238E27FC236}">
                <a16:creationId xmlns:a16="http://schemas.microsoft.com/office/drawing/2014/main" id="{E6A953F2-6A4E-4CEF-9519-93FB449D2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9B5466C8-2364-420C-B844-3F7A4870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40973" name="Rectangle 12">
            <a:extLst>
              <a:ext uri="{FF2B5EF4-FFF2-40B4-BE49-F238E27FC236}">
                <a16:creationId xmlns:a16="http://schemas.microsoft.com/office/drawing/2014/main" id="{D6878BF6-0E87-4480-8893-F416F7A7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40974" name="Rectangle 13">
            <a:extLst>
              <a:ext uri="{FF2B5EF4-FFF2-40B4-BE49-F238E27FC236}">
                <a16:creationId xmlns:a16="http://schemas.microsoft.com/office/drawing/2014/main" id="{B23A8359-B6E9-4407-9BA0-AF5EA08C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</a:t>
            </a:r>
          </a:p>
        </p:txBody>
      </p:sp>
      <p:sp>
        <p:nvSpPr>
          <p:cNvPr id="40975" name="Line 14">
            <a:extLst>
              <a:ext uri="{FF2B5EF4-FFF2-40B4-BE49-F238E27FC236}">
                <a16:creationId xmlns:a16="http://schemas.microsoft.com/office/drawing/2014/main" id="{47CE84D9-8710-4CDE-B463-7235440B6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76" name="Line 15">
            <a:extLst>
              <a:ext uri="{FF2B5EF4-FFF2-40B4-BE49-F238E27FC236}">
                <a16:creationId xmlns:a16="http://schemas.microsoft.com/office/drawing/2014/main" id="{4F89DF2C-8170-4D41-A778-BE50F9DB6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77" name="Line 16">
            <a:extLst>
              <a:ext uri="{FF2B5EF4-FFF2-40B4-BE49-F238E27FC236}">
                <a16:creationId xmlns:a16="http://schemas.microsoft.com/office/drawing/2014/main" id="{034AF7F4-0498-4F56-8F55-88C707971B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78" name="Line 17">
            <a:extLst>
              <a:ext uri="{FF2B5EF4-FFF2-40B4-BE49-F238E27FC236}">
                <a16:creationId xmlns:a16="http://schemas.microsoft.com/office/drawing/2014/main" id="{EE1C155E-B398-4B6B-98E8-E9E5CB14C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79" name="Line 18">
            <a:extLst>
              <a:ext uri="{FF2B5EF4-FFF2-40B4-BE49-F238E27FC236}">
                <a16:creationId xmlns:a16="http://schemas.microsoft.com/office/drawing/2014/main" id="{C25A2C3F-7810-4B9D-BCBD-7940C0B7E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80" name="Line 19">
            <a:extLst>
              <a:ext uri="{FF2B5EF4-FFF2-40B4-BE49-F238E27FC236}">
                <a16:creationId xmlns:a16="http://schemas.microsoft.com/office/drawing/2014/main" id="{C548C555-1416-4334-A1CF-F75D0144B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81" name="Line 20">
            <a:extLst>
              <a:ext uri="{FF2B5EF4-FFF2-40B4-BE49-F238E27FC236}">
                <a16:creationId xmlns:a16="http://schemas.microsoft.com/office/drawing/2014/main" id="{64C33E6F-30D8-4069-A3EE-169C18B20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82" name="Line 22">
            <a:extLst>
              <a:ext uri="{FF2B5EF4-FFF2-40B4-BE49-F238E27FC236}">
                <a16:creationId xmlns:a16="http://schemas.microsoft.com/office/drawing/2014/main" id="{412C14D5-BF9A-4FEE-AC2E-BCC7DCF19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83" name="Rectangle 23">
            <a:extLst>
              <a:ext uri="{FF2B5EF4-FFF2-40B4-BE49-F238E27FC236}">
                <a16:creationId xmlns:a16="http://schemas.microsoft.com/office/drawing/2014/main" id="{AA3D9A00-4A7E-4761-B532-948FF36F5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-5</a:t>
            </a:r>
          </a:p>
        </p:txBody>
      </p:sp>
      <p:sp>
        <p:nvSpPr>
          <p:cNvPr id="40984" name="Rectangle 24">
            <a:extLst>
              <a:ext uri="{FF2B5EF4-FFF2-40B4-BE49-F238E27FC236}">
                <a16:creationId xmlns:a16="http://schemas.microsoft.com/office/drawing/2014/main" id="{55B06AD6-CF3F-4D04-B2A7-15648515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40985" name="Rectangle 25">
            <a:extLst>
              <a:ext uri="{FF2B5EF4-FFF2-40B4-BE49-F238E27FC236}">
                <a16:creationId xmlns:a16="http://schemas.microsoft.com/office/drawing/2014/main" id="{60F9E877-9C4E-4FCC-9998-91FA444D3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40986" name="Line 26">
            <a:extLst>
              <a:ext uri="{FF2B5EF4-FFF2-40B4-BE49-F238E27FC236}">
                <a16:creationId xmlns:a16="http://schemas.microsoft.com/office/drawing/2014/main" id="{5CC9AFFD-DA20-435E-AB47-1E0325C02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87" name="Line 27">
            <a:extLst>
              <a:ext uri="{FF2B5EF4-FFF2-40B4-BE49-F238E27FC236}">
                <a16:creationId xmlns:a16="http://schemas.microsoft.com/office/drawing/2014/main" id="{2C9402F0-46E1-4A95-94D0-1C9CE0C1F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88" name="Rectangle 28">
            <a:extLst>
              <a:ext uri="{FF2B5EF4-FFF2-40B4-BE49-F238E27FC236}">
                <a16:creationId xmlns:a16="http://schemas.microsoft.com/office/drawing/2014/main" id="{59390D24-5D37-4CD4-BD9B-E46040A9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40989" name="Rectangle 29">
            <a:extLst>
              <a:ext uri="{FF2B5EF4-FFF2-40B4-BE49-F238E27FC236}">
                <a16:creationId xmlns:a16="http://schemas.microsoft.com/office/drawing/2014/main" id="{5A34D72B-E2A4-49A3-B2A6-041C41AC2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40990" name="Line 30">
            <a:extLst>
              <a:ext uri="{FF2B5EF4-FFF2-40B4-BE49-F238E27FC236}">
                <a16:creationId xmlns:a16="http://schemas.microsoft.com/office/drawing/2014/main" id="{EC432D93-36EB-49C6-B824-BA9DAB773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91" name="Line 31">
            <a:extLst>
              <a:ext uri="{FF2B5EF4-FFF2-40B4-BE49-F238E27FC236}">
                <a16:creationId xmlns:a16="http://schemas.microsoft.com/office/drawing/2014/main" id="{6B7796B0-F81A-4229-9F3B-F90F5DCD7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92" name="Line 32">
            <a:extLst>
              <a:ext uri="{FF2B5EF4-FFF2-40B4-BE49-F238E27FC236}">
                <a16:creationId xmlns:a16="http://schemas.microsoft.com/office/drawing/2014/main" id="{77F72BEA-5372-453E-AADA-E0877FE3F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93" name="Line 33">
            <a:extLst>
              <a:ext uri="{FF2B5EF4-FFF2-40B4-BE49-F238E27FC236}">
                <a16:creationId xmlns:a16="http://schemas.microsoft.com/office/drawing/2014/main" id="{A349AAC2-419E-4AA6-8275-576B42A5E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94" name="Line 34">
            <a:extLst>
              <a:ext uri="{FF2B5EF4-FFF2-40B4-BE49-F238E27FC236}">
                <a16:creationId xmlns:a16="http://schemas.microsoft.com/office/drawing/2014/main" id="{B5BAF12B-1FC8-4F3B-AF48-CA57E1C4B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95" name="Line 35">
            <a:extLst>
              <a:ext uri="{FF2B5EF4-FFF2-40B4-BE49-F238E27FC236}">
                <a16:creationId xmlns:a16="http://schemas.microsoft.com/office/drawing/2014/main" id="{042902B3-02AA-4123-A878-A0F6E1AB1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0996" name="Text Box 36">
            <a:extLst>
              <a:ext uri="{FF2B5EF4-FFF2-40B4-BE49-F238E27FC236}">
                <a16:creationId xmlns:a16="http://schemas.microsoft.com/office/drawing/2014/main" id="{98C9837C-C5E8-4DFF-B824-68D24E8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40997" name="Text Box 37">
            <a:extLst>
              <a:ext uri="{FF2B5EF4-FFF2-40B4-BE49-F238E27FC236}">
                <a16:creationId xmlns:a16="http://schemas.microsoft.com/office/drawing/2014/main" id="{3AECD549-8875-45FD-804F-71FAB815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40998" name="Text Box 39">
            <a:extLst>
              <a:ext uri="{FF2B5EF4-FFF2-40B4-BE49-F238E27FC236}">
                <a16:creationId xmlns:a16="http://schemas.microsoft.com/office/drawing/2014/main" id="{FD39F573-D93F-41DA-A8B6-C7E3BCE2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40999" name="Text Box 40">
            <a:extLst>
              <a:ext uri="{FF2B5EF4-FFF2-40B4-BE49-F238E27FC236}">
                <a16:creationId xmlns:a16="http://schemas.microsoft.com/office/drawing/2014/main" id="{E9BCF7CA-D8CA-45D5-A556-5D90FAFAC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48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41000" name="Text Box 41">
            <a:extLst>
              <a:ext uri="{FF2B5EF4-FFF2-40B4-BE49-F238E27FC236}">
                <a16:creationId xmlns:a16="http://schemas.microsoft.com/office/drawing/2014/main" id="{28529207-A728-42F3-BB19-7F1F0A63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858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max=20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381000"/>
            <a:ext cx="72389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762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Maximum Subsequence Sum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DD3A-D1FA-48D0-BC8F-251066B58E98}"/>
              </a:ext>
            </a:extLst>
          </p:cNvPr>
          <p:cNvSpPr txBox="1"/>
          <p:nvPr/>
        </p:nvSpPr>
        <p:spPr>
          <a:xfrm>
            <a:off x="5295900" y="34290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Cambria" panose="02040503050406030204" pitchFamily="18" charset="0"/>
              </a:rPr>
              <a:t>Sum becomes negative. restart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97694-2B31-45FE-8ADB-97106B3D512D}"/>
              </a:ext>
            </a:extLst>
          </p:cNvPr>
          <p:cNvSpPr/>
          <p:nvPr/>
        </p:nvSpPr>
        <p:spPr>
          <a:xfrm>
            <a:off x="533400" y="550527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If as we advance j such that the subsequence sum from </a:t>
            </a:r>
            <a:r>
              <a:rPr lang="en-US" altLang="en-US" dirty="0" err="1">
                <a:latin typeface="Cambria" panose="02040503050406030204" pitchFamily="18" charset="0"/>
              </a:rPr>
              <a:t>i</a:t>
            </a:r>
            <a:r>
              <a:rPr lang="en-US" altLang="en-US" dirty="0">
                <a:latin typeface="Cambria" panose="02040503050406030204" pitchFamily="18" charset="0"/>
              </a:rPr>
              <a:t> to j turns negative, then we can advance the index value of </a:t>
            </a:r>
            <a:r>
              <a:rPr lang="en-US" altLang="en-US" dirty="0" err="1">
                <a:latin typeface="Cambria" panose="02040503050406030204" pitchFamily="18" charset="0"/>
              </a:rPr>
              <a:t>i</a:t>
            </a:r>
            <a:r>
              <a:rPr lang="en-US" altLang="en-US" dirty="0">
                <a:latin typeface="Cambria" panose="02040503050406030204" pitchFamily="18" charset="0"/>
              </a:rPr>
              <a:t> to j+1.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Starting a new sum whenever the current sum goes negative, and keeping the max sum as it moves.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O(N)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 is O(N)</a:t>
            </a:r>
          </a:p>
          <a:p>
            <a:r>
              <a:rPr lang="en-US" dirty="0"/>
              <a:t>This algorithm is called online algorithm: </a:t>
            </a:r>
          </a:p>
          <a:p>
            <a:pPr lvl="1"/>
            <a:r>
              <a:rPr lang="en-US" dirty="0"/>
              <a:t>Once data is read it does not need to be remembered</a:t>
            </a:r>
          </a:p>
          <a:p>
            <a:pPr lvl="1"/>
            <a:r>
              <a:rPr lang="en-US" dirty="0"/>
              <a:t>At any point in time, can correctly give an answer for the data it has already read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3160C75B-E26B-4AB9-B812-809512C7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36CB6-C091-49F9-984F-38AF0744E51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B61B243-AE16-441E-9B70-A8B1424C6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Logarithms in Running Time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2652D9F-A505-41D6-9F9A-8C4B42FCC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Divide and conquer solutions </a:t>
            </a:r>
            <a:r>
              <a:rPr lang="en-US" altLang="en-US" dirty="0"/>
              <a:t>often run in O(</a:t>
            </a:r>
            <a:r>
              <a:rPr lang="en-US" altLang="en-US" dirty="0" err="1"/>
              <a:t>NlogN</a:t>
            </a:r>
            <a:r>
              <a:rPr lang="en-US" altLang="en-US" dirty="0"/>
              <a:t>) time.  </a:t>
            </a:r>
          </a:p>
          <a:p>
            <a:pPr eaLnBrk="1" hangingPunct="1"/>
            <a:r>
              <a:rPr lang="en-US" altLang="en-US" dirty="0"/>
              <a:t>An algorithm is O(logN) if (repeatedly) it takes constant time to reduce the problem size by a fraction (</a:t>
            </a:r>
            <a:r>
              <a:rPr lang="en-US" altLang="en-US" dirty="0" err="1"/>
              <a:t>eg.</a:t>
            </a:r>
            <a:r>
              <a:rPr lang="en-US" altLang="en-US" dirty="0"/>
              <a:t> 1/2).</a:t>
            </a:r>
          </a:p>
          <a:p>
            <a:pPr eaLnBrk="1" hangingPunct="1"/>
            <a:r>
              <a:rPr lang="en-US" altLang="en-US" dirty="0"/>
              <a:t>An algorithm is O(N) if (repeatedly) it takes constant time to reduce the problem size by a constant.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Logarithms in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is O(</a:t>
            </a:r>
            <a:r>
              <a:rPr lang="en-US" dirty="0" err="1"/>
              <a:t>logN</a:t>
            </a:r>
            <a:r>
              <a:rPr lang="en-US" dirty="0"/>
              <a:t>) if it takes constant time O(1) to cut the problem size by a fractions (usually ½)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Euclid’s Algorithm</a:t>
            </a:r>
          </a:p>
          <a:p>
            <a:pPr lvl="1"/>
            <a:r>
              <a:rPr lang="en-US" dirty="0"/>
              <a:t>Exponentiation.</a:t>
            </a:r>
          </a:p>
          <a:p>
            <a:r>
              <a:rPr lang="en-US" dirty="0"/>
              <a:t>To achieve O(</a:t>
            </a:r>
            <a:r>
              <a:rPr lang="en-US" dirty="0" err="1"/>
              <a:t>logN</a:t>
            </a:r>
            <a:r>
              <a:rPr lang="en-US" dirty="0"/>
              <a:t>), there should be preprocessing step performed on data.</a:t>
            </a:r>
          </a:p>
          <a:p>
            <a:pPr lvl="1"/>
            <a:r>
              <a:rPr lang="en-US" dirty="0"/>
              <a:t>Sorting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Given </a:t>
                </a:r>
                <a:r>
                  <a:rPr lang="en-US" sz="3600" i="1" dirty="0">
                    <a:latin typeface="Cambria" panose="02040503050406030204" pitchFamily="18" charset="0"/>
                  </a:rPr>
                  <a:t>f(n) = 3n ,g(n) = 10n</a:t>
                </a:r>
              </a:p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3600" dirty="0">
                  <a:latin typeface="Cambria" panose="02040503050406030204" pitchFamily="18" charset="0"/>
                </a:endParaRPr>
              </a:p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      </a:t>
                </a:r>
              </a:p>
              <a:p>
                <a:pPr lvl="2" eaLnBrk="0" hangingPunct="0"/>
                <a:r>
                  <a:rPr lang="en-US" sz="3600" b="1" dirty="0">
                    <a:latin typeface="Cambria" panose="02040503050406030204" pitchFamily="18" charset="0"/>
                  </a:rPr>
                  <a:t>        f(n) = Θ( g(n) )</a:t>
                </a:r>
              </a:p>
              <a:p>
                <a:pPr lvl="2" eaLnBrk="0" hangingPunct="0"/>
                <a:endParaRPr lang="en-US" sz="2000" dirty="0">
                  <a:latin typeface="Cambria" panose="02040503050406030204" pitchFamily="18" charset="0"/>
                </a:endParaRPr>
              </a:p>
              <a:p>
                <a:pPr lvl="2" eaLnBrk="0" hangingPunct="0"/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14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blipFill>
                <a:blip r:embed="rId3"/>
                <a:stretch>
                  <a:fillRect l="-2233" t="-2400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330033"/>
                </a:solidFill>
                <a:latin typeface="Cambria" panose="02040503050406030204" pitchFamily="18" charset="0"/>
              </a:rPr>
              <a:t>Theta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7E6EE1-6A6C-482D-859B-E7BDADB66503}"/>
              </a:ext>
            </a:extLst>
          </p:cNvPr>
          <p:cNvSpPr/>
          <p:nvPr/>
        </p:nvSpPr>
        <p:spPr>
          <a:xfrm>
            <a:off x="3581400" y="2895600"/>
            <a:ext cx="3429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C1EA5-4123-465B-ADDE-E08302F8F0E0}"/>
              </a:ext>
            </a:extLst>
          </p:cNvPr>
          <p:cNvSpPr/>
          <p:nvPr/>
        </p:nvSpPr>
        <p:spPr>
          <a:xfrm>
            <a:off x="5562600" y="2895600"/>
            <a:ext cx="3429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Preprocessing will be sorted list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NlogN amount of work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Given an integer X and integers A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,… A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is presorted find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such that A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X. or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-1 if X is not found.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 if X is the middle element if so, return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else if X is smaller than the middle element , check X in the left half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else check if X is in the right half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problem of size N can be split in half log N times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with constant time work at each split.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 this algorithm is O(log N).</a:t>
            </a:r>
          </a:p>
          <a:p>
            <a:pPr lvl="1"/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" y="784225"/>
            <a:ext cx="8001000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114640" y="3765600"/>
              <a:ext cx="3651480" cy="3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5280" y="3756240"/>
                <a:ext cx="3670200" cy="5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Euclid’s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computing the greatest common divisor (</a:t>
            </a:r>
            <a:r>
              <a:rPr lang="en-US" dirty="0" err="1"/>
              <a:t>gcd</a:t>
            </a:r>
            <a:r>
              <a:rPr lang="en-US" dirty="0"/>
              <a:t>) of two values.</a:t>
            </a:r>
          </a:p>
          <a:p>
            <a:r>
              <a:rPr lang="en-US" dirty="0"/>
              <a:t>The </a:t>
            </a:r>
            <a:r>
              <a:rPr lang="en-US" dirty="0" err="1"/>
              <a:t>gcd</a:t>
            </a:r>
            <a:r>
              <a:rPr lang="en-US" dirty="0"/>
              <a:t> of two integer is the largest integer that divides both.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Example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gcd</a:t>
            </a:r>
            <a:r>
              <a:rPr lang="en-US" altLang="en-US" dirty="0"/>
              <a:t>(50,15) = 5.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50%15 = </a:t>
            </a:r>
            <a:r>
              <a:rPr lang="en-US" altLang="en-US" b="1" dirty="0"/>
              <a:t>5</a:t>
            </a:r>
            <a:r>
              <a:rPr lang="en-US" altLang="en-US" dirty="0"/>
              <a:t>. (</a:t>
            </a:r>
            <a:r>
              <a:rPr lang="en-US" dirty="0"/>
              <a:t>Computing reminders until 0 is reached)</a:t>
            </a:r>
            <a:endParaRPr lang="en-US" altLang="en-US" dirty="0"/>
          </a:p>
          <a:p>
            <a:r>
              <a:rPr lang="en-US" dirty="0"/>
              <a:t>For example </a:t>
            </a:r>
            <a:r>
              <a:rPr lang="en-US" dirty="0" err="1"/>
              <a:t>gcd</a:t>
            </a:r>
            <a:r>
              <a:rPr lang="en-US" dirty="0"/>
              <a:t> (1989,1590) = 3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153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B1B4-69BA-46D1-B26F-B1F52E89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Euclid’s algorithm:</a:t>
            </a:r>
            <a:endParaRPr lang="en-US" b="1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DA95CEE-F764-491D-8E84-B54AA0545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two iterations, the remainder is at most half of the original value. 2 log N = O(log N)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If M &gt; N then M mod N &lt; M/2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two cases for N:   N &lt;= M/2 and N &gt;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&lt;= M/2, then M%N &lt; M/2 (has to be because it is the remainder of dividing by N, and N is &lt;= M/2, so the remainder must also be &lt;= M/2).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&gt; M/2, then M%N &lt; M/2 (still has to be because it is the remainder).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remainder is always &lt;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iterations for this remainder to move into 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running time is 2 log N, which is O(log N).</a:t>
            </a:r>
          </a:p>
        </p:txBody>
      </p:sp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A96D4644-EE45-4188-9819-535018B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F00635-ED88-4666-981E-4A11C3A1523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Generally, to compute X</a:t>
            </a:r>
            <a:r>
              <a:rPr lang="en-US" baseline="30000" dirty="0"/>
              <a:t>N</a:t>
            </a:r>
            <a:r>
              <a:rPr lang="en-US" dirty="0"/>
              <a:t> we need N-1 multiplication</a:t>
            </a:r>
          </a:p>
          <a:p>
            <a:pPr lvl="1"/>
            <a:r>
              <a:rPr lang="en-US" dirty="0"/>
              <a:t>O(N) proportionally to number of multiplications </a:t>
            </a:r>
          </a:p>
          <a:p>
            <a:r>
              <a:rPr lang="en-US" dirty="0"/>
              <a:t>Recursive algorithm is used to reduce the running time to </a:t>
            </a:r>
            <a:r>
              <a:rPr lang="en-US" b="1" dirty="0"/>
              <a:t>2logN</a:t>
            </a:r>
          </a:p>
          <a:p>
            <a:pPr lvl="1"/>
            <a:r>
              <a:rPr lang="en-US" altLang="en-US" dirty="0"/>
              <a:t>Even N:   X</a:t>
            </a:r>
            <a:r>
              <a:rPr lang="en-US" altLang="en-US" baseline="30000" dirty="0"/>
              <a:t>N </a:t>
            </a:r>
            <a:r>
              <a:rPr lang="en-US" altLang="en-US" dirty="0"/>
              <a:t>= X</a:t>
            </a:r>
            <a:r>
              <a:rPr lang="en-US" altLang="en-US" baseline="30000" dirty="0"/>
              <a:t>N/2 </a:t>
            </a:r>
            <a:r>
              <a:rPr lang="en-US" altLang="en-US" dirty="0"/>
              <a:t>* X</a:t>
            </a:r>
            <a:r>
              <a:rPr lang="en-US" altLang="en-US" baseline="30000" dirty="0"/>
              <a:t>N/2 </a:t>
            </a:r>
          </a:p>
          <a:p>
            <a:pPr lvl="1"/>
            <a:r>
              <a:rPr lang="en-US" altLang="en-US" dirty="0"/>
              <a:t>Odd N:    X</a:t>
            </a:r>
            <a:r>
              <a:rPr lang="en-US" altLang="en-US" baseline="30000" dirty="0"/>
              <a:t>N </a:t>
            </a:r>
            <a:r>
              <a:rPr lang="en-US" altLang="en-US" dirty="0"/>
              <a:t>= X</a:t>
            </a:r>
            <a:r>
              <a:rPr lang="en-US" altLang="en-US" baseline="30000" dirty="0"/>
              <a:t>(N-1)/2 </a:t>
            </a:r>
            <a:r>
              <a:rPr lang="en-US" altLang="en-US" dirty="0"/>
              <a:t>* X</a:t>
            </a:r>
            <a:r>
              <a:rPr lang="en-US" altLang="en-US" baseline="30000" dirty="0"/>
              <a:t>(N-1)/2 </a:t>
            </a:r>
            <a:r>
              <a:rPr lang="en-US" altLang="en-US" dirty="0"/>
              <a:t>* X</a:t>
            </a:r>
            <a:endParaRPr lang="en-US" altLang="en-US" baseline="-25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418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Recursive algorithm is used to reduce the running time to 2logN</a:t>
            </a:r>
          </a:p>
          <a:p>
            <a:r>
              <a:rPr lang="en-US" dirty="0"/>
              <a:t>For example to calculate X</a:t>
            </a:r>
            <a:r>
              <a:rPr lang="en-US" baseline="30000" dirty="0"/>
              <a:t>62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X</a:t>
            </a:r>
            <a:r>
              <a:rPr lang="en-US" baseline="30000" dirty="0"/>
              <a:t>62</a:t>
            </a:r>
            <a:r>
              <a:rPr lang="en-US" dirty="0"/>
              <a:t>    =  (X</a:t>
            </a:r>
            <a:r>
              <a:rPr lang="en-US" baseline="30000" dirty="0"/>
              <a:t>31</a:t>
            </a:r>
            <a:r>
              <a:rPr lang="en-US" dirty="0"/>
              <a:t> )</a:t>
            </a:r>
            <a:r>
              <a:rPr lang="en-US" baseline="30000" dirty="0"/>
              <a:t>2</a:t>
            </a:r>
          </a:p>
          <a:p>
            <a:pPr>
              <a:buNone/>
            </a:pPr>
            <a:r>
              <a:rPr lang="en-US" dirty="0"/>
              <a:t>  X</a:t>
            </a:r>
            <a:r>
              <a:rPr lang="en-US" baseline="30000" dirty="0"/>
              <a:t>31</a:t>
            </a:r>
            <a:r>
              <a:rPr lang="en-US" dirty="0"/>
              <a:t>    = (X</a:t>
            </a:r>
            <a:r>
              <a:rPr lang="en-US" baseline="30000" dirty="0"/>
              <a:t>15</a:t>
            </a:r>
            <a:r>
              <a:rPr lang="en-US" dirty="0"/>
              <a:t> )</a:t>
            </a:r>
            <a:r>
              <a:rPr lang="en-US" baseline="30000" dirty="0"/>
              <a:t>2</a:t>
            </a:r>
            <a:r>
              <a:rPr lang="en-US" dirty="0"/>
              <a:t> X</a:t>
            </a:r>
          </a:p>
          <a:p>
            <a:pPr>
              <a:buNone/>
            </a:pPr>
            <a:r>
              <a:rPr lang="en-US" dirty="0"/>
              <a:t>  X</a:t>
            </a:r>
            <a:r>
              <a:rPr lang="en-US" baseline="30000" dirty="0"/>
              <a:t>15 </a:t>
            </a:r>
            <a:r>
              <a:rPr lang="en-US" dirty="0"/>
              <a:t>    =   </a:t>
            </a:r>
            <a:r>
              <a:rPr lang="en-US" baseline="30000" dirty="0"/>
              <a:t> </a:t>
            </a:r>
            <a:r>
              <a:rPr lang="en-US" dirty="0"/>
              <a:t>(X</a:t>
            </a:r>
            <a:r>
              <a:rPr lang="en-US" baseline="30000" dirty="0"/>
              <a:t>7</a:t>
            </a:r>
            <a:r>
              <a:rPr lang="en-US" dirty="0"/>
              <a:t> )</a:t>
            </a:r>
            <a:r>
              <a:rPr lang="en-US" baseline="30000" dirty="0"/>
              <a:t>2</a:t>
            </a:r>
            <a:r>
              <a:rPr lang="en-US" dirty="0"/>
              <a:t> X</a:t>
            </a:r>
          </a:p>
          <a:p>
            <a:pPr>
              <a:buNone/>
            </a:pPr>
            <a:r>
              <a:rPr lang="en-US" dirty="0"/>
              <a:t>  X</a:t>
            </a:r>
            <a:r>
              <a:rPr lang="en-US" baseline="30000" dirty="0"/>
              <a:t>7</a:t>
            </a:r>
            <a:r>
              <a:rPr lang="en-US" dirty="0"/>
              <a:t>      = (X</a:t>
            </a:r>
            <a:r>
              <a:rPr lang="en-US" baseline="30000" dirty="0"/>
              <a:t>3</a:t>
            </a:r>
            <a:r>
              <a:rPr lang="en-US" dirty="0"/>
              <a:t> )</a:t>
            </a:r>
            <a:r>
              <a:rPr lang="en-US" baseline="30000" dirty="0"/>
              <a:t>2 </a:t>
            </a:r>
            <a:r>
              <a:rPr lang="en-US" dirty="0"/>
              <a:t> X</a:t>
            </a:r>
          </a:p>
          <a:p>
            <a:pPr>
              <a:buNone/>
            </a:pPr>
            <a:r>
              <a:rPr lang="en-US" dirty="0"/>
              <a:t>  X</a:t>
            </a:r>
            <a:r>
              <a:rPr lang="en-US" baseline="30000" dirty="0"/>
              <a:t>3</a:t>
            </a:r>
            <a:r>
              <a:rPr lang="en-US" dirty="0"/>
              <a:t>      = (X</a:t>
            </a:r>
            <a:r>
              <a:rPr lang="en-US" baseline="30000" dirty="0"/>
              <a:t>2</a:t>
            </a:r>
            <a:r>
              <a:rPr lang="en-US" dirty="0"/>
              <a:t> )X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0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AEF21A8B-B46E-4F22-9FCB-CB26E8E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B50213-6ABC-4AC4-A7E0-641280D18E3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E37FED26-78E7-4F3F-A6A4-5E3ABBE8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4572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2</a:t>
            </a:r>
            <a:r>
              <a:rPr lang="en-US" altLang="en-US" baseline="30000"/>
              <a:t>12 </a:t>
            </a:r>
            <a:endParaRPr lang="en-US" altLang="en-US"/>
          </a:p>
        </p:txBody>
      </p:sp>
      <p:sp>
        <p:nvSpPr>
          <p:cNvPr id="58372" name="Text Box 5">
            <a:extLst>
              <a:ext uri="{FF2B5EF4-FFF2-40B4-BE49-F238E27FC236}">
                <a16:creationId xmlns:a16="http://schemas.microsoft.com/office/drawing/2014/main" id="{26832EE4-9122-4552-A897-45FD1B405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173355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(2*2)</a:t>
            </a:r>
            <a:r>
              <a:rPr lang="en-US" altLang="en-US" baseline="30000"/>
              <a:t>6 </a:t>
            </a:r>
            <a:endParaRPr lang="en-US" altLang="en-US"/>
          </a:p>
        </p:txBody>
      </p:sp>
      <p:sp>
        <p:nvSpPr>
          <p:cNvPr id="58373" name="Text Box 6">
            <a:extLst>
              <a:ext uri="{FF2B5EF4-FFF2-40B4-BE49-F238E27FC236}">
                <a16:creationId xmlns:a16="http://schemas.microsoft.com/office/drawing/2014/main" id="{141A3D49-F982-4280-84CB-6F1F16D0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300990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(4*4)</a:t>
            </a:r>
            <a:r>
              <a:rPr lang="en-US" altLang="en-US" baseline="30000"/>
              <a:t>3 </a:t>
            </a:r>
            <a:endParaRPr lang="en-US" altLang="en-US"/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0AD6FFAB-5670-4EF5-9322-BD18CE96F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86250"/>
            <a:ext cx="234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(16*16) * 16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278AAEA2-A134-4090-9D14-0C9B6BD77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55626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4096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8376" name="Text Box 9">
            <a:extLst>
              <a:ext uri="{FF2B5EF4-FFF2-40B4-BE49-F238E27FC236}">
                <a16:creationId xmlns:a16="http://schemas.microsoft.com/office/drawing/2014/main" id="{EDEE0579-D7CB-48D2-9633-9D86060F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47675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Compute</a:t>
            </a:r>
          </a:p>
        </p:txBody>
      </p:sp>
      <p:sp>
        <p:nvSpPr>
          <p:cNvPr id="58377" name="Line 11">
            <a:extLst>
              <a:ext uri="{FF2B5EF4-FFF2-40B4-BE49-F238E27FC236}">
                <a16:creationId xmlns:a16="http://schemas.microsoft.com/office/drawing/2014/main" id="{0C6C5D94-F0A2-418C-88CB-60177E2A2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8378" name="Text Box 12">
            <a:extLst>
              <a:ext uri="{FF2B5EF4-FFF2-40B4-BE49-F238E27FC236}">
                <a16:creationId xmlns:a16="http://schemas.microsoft.com/office/drawing/2014/main" id="{B6703831-0468-4FB8-842D-F2B6A8A6B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8379" name="Text Box 13">
            <a:extLst>
              <a:ext uri="{FF2B5EF4-FFF2-40B4-BE49-F238E27FC236}">
                <a16:creationId xmlns:a16="http://schemas.microsoft.com/office/drawing/2014/main" id="{29682248-7B36-4B09-9B4D-9F9D5718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8380" name="Line 14">
            <a:extLst>
              <a:ext uri="{FF2B5EF4-FFF2-40B4-BE49-F238E27FC236}">
                <a16:creationId xmlns:a16="http://schemas.microsoft.com/office/drawing/2014/main" id="{3FDD401B-33D2-4B83-84A3-98F04FFF5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8381" name="Line 15">
            <a:extLst>
              <a:ext uri="{FF2B5EF4-FFF2-40B4-BE49-F238E27FC236}">
                <a16:creationId xmlns:a16="http://schemas.microsoft.com/office/drawing/2014/main" id="{2BDB05D3-B918-46F2-A0D3-24D2044F3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8382" name="Line 16">
            <a:extLst>
              <a:ext uri="{FF2B5EF4-FFF2-40B4-BE49-F238E27FC236}">
                <a16:creationId xmlns:a16="http://schemas.microsoft.com/office/drawing/2014/main" id="{5AC91F58-5462-4F09-860E-035DCDA24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8383" name="Text Box 17">
            <a:extLst>
              <a:ext uri="{FF2B5EF4-FFF2-40B4-BE49-F238E27FC236}">
                <a16:creationId xmlns:a16="http://schemas.microsoft.com/office/drawing/2014/main" id="{01BF13E2-164C-41FB-90AA-3897A9DED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048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Odd</a:t>
            </a:r>
          </a:p>
        </p:txBody>
      </p:sp>
      <p:sp>
        <p:nvSpPr>
          <p:cNvPr id="58384" name="TextBox 16">
            <a:extLst>
              <a:ext uri="{FF2B5EF4-FFF2-40B4-BE49-F238E27FC236}">
                <a16:creationId xmlns:a16="http://schemas.microsoft.com/office/drawing/2014/main" id="{08ADA823-DB5D-4427-8921-F18ADA333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762000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12 </a:t>
            </a:r>
            <a:r>
              <a:rPr lang="en-US" altLang="en-US" sz="2000"/>
              <a:t>normally takes 11 multiplies, but here it is done with just 4.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Text Box 2"/>
              <p:cNvSpPr txBox="1">
                <a:spLocks noChangeArrowheads="1"/>
              </p:cNvSpPr>
              <p:nvPr/>
            </p:nvSpPr>
            <p:spPr bwMode="auto">
              <a:xfrm>
                <a:off x="533400" y="1822450"/>
                <a:ext cx="7318222" cy="485908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lvl="2" eaLnBrk="0" hangingPunct="0"/>
                <a:r>
                  <a:rPr lang="en-US" sz="3600" dirty="0">
                    <a:latin typeface="Cambria" panose="02040503050406030204" pitchFamily="18" charset="0"/>
                  </a:rPr>
                  <a:t>f(n) grows </a:t>
                </a:r>
                <a:r>
                  <a:rPr lang="en-US" sz="3600" dirty="0">
                    <a:solidFill>
                      <a:srgbClr val="CC0000"/>
                    </a:solidFill>
                    <a:latin typeface="Cambria" panose="02040503050406030204" pitchFamily="18" charset="0"/>
                  </a:rPr>
                  <a:t>slower</a:t>
                </a:r>
                <a:r>
                  <a:rPr lang="en-US" sz="3600" dirty="0">
                    <a:latin typeface="Cambria" panose="02040503050406030204" pitchFamily="18" charset="0"/>
                  </a:rPr>
                  <a:t> than  g(n)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  	(or g(n) grows faster than f(n))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     if</a:t>
                </a:r>
              </a:p>
              <a:p>
                <a:pPr eaLnBrk="0" hangingPunct="0"/>
                <a:endParaRPr lang="en-US" sz="3600" dirty="0">
                  <a:latin typeface="Cambria" panose="02040503050406030204" pitchFamily="18" charset="0"/>
                </a:endParaRPr>
              </a:p>
              <a:p>
                <a:pPr lvl="2" algn="ctr" eaLnBrk="0" hangingPunct="0"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Cambria" panose="02040503050406030204" pitchFamily="18" charset="0"/>
                  </a:rPr>
                  <a:t>= 0</a:t>
                </a:r>
              </a:p>
              <a:p>
                <a:pPr lvl="2" algn="ctr" eaLnBrk="0" hangingPunct="0"/>
                <a:r>
                  <a:rPr lang="en-US" sz="3600" dirty="0">
                    <a:latin typeface="Cambria" panose="02040503050406030204" pitchFamily="18" charset="0"/>
                  </a:rPr>
                  <a:t>  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	Notation: </a:t>
                </a:r>
                <a:r>
                  <a:rPr lang="en-US" sz="3600" dirty="0">
                    <a:solidFill>
                      <a:srgbClr val="CC0000"/>
                    </a:solidFill>
                    <a:latin typeface="Cambria" panose="02040503050406030204" pitchFamily="18" charset="0"/>
                  </a:rPr>
                  <a:t>f(n) = o( g(n) )</a:t>
                </a:r>
                <a:r>
                  <a:rPr lang="en-US" sz="3600" dirty="0">
                    <a:latin typeface="Cambria" panose="02040503050406030204" pitchFamily="18" charset="0"/>
                  </a:rPr>
                  <a:t>    </a:t>
                </a:r>
              </a:p>
              <a:p>
                <a:pPr eaLnBrk="0" hangingPunct="0"/>
                <a:r>
                  <a:rPr lang="en-US" sz="3600" dirty="0">
                    <a:latin typeface="Cambria" panose="02040503050406030204" pitchFamily="18" charset="0"/>
                  </a:rPr>
                  <a:t>      pronounced "little oh"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717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822450"/>
                <a:ext cx="7318222" cy="4859087"/>
              </a:xfrm>
              <a:prstGeom prst="rect">
                <a:avLst/>
              </a:prstGeom>
              <a:blipFill>
                <a:blip r:embed="rId3"/>
                <a:stretch>
                  <a:fillRect t="-2008" r="-1583" b="-3764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mbria" panose="02040503050406030204" pitchFamily="18" charset="0"/>
              </a:rPr>
              <a:t>Little oh</a:t>
            </a:r>
          </a:p>
        </p:txBody>
      </p:sp>
    </p:spTree>
    <p:extLst>
      <p:ext uri="{BB962C8B-B14F-4D97-AF65-F5344CB8AC3E}">
        <p14:creationId xmlns:p14="http://schemas.microsoft.com/office/powerpoint/2010/main" val="21192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5721</Words>
  <Application>Microsoft Office PowerPoint</Application>
  <PresentationFormat>On-screen Show (4:3)</PresentationFormat>
  <Paragraphs>758</Paragraphs>
  <Slides>88</Slides>
  <Notes>65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Cambria</vt:lpstr>
      <vt:lpstr>Cambria Math</vt:lpstr>
      <vt:lpstr>Courier New</vt:lpstr>
      <vt:lpstr>Times New Roman</vt:lpstr>
      <vt:lpstr>Wingdings</vt:lpstr>
      <vt:lpstr>Office Theme</vt:lpstr>
      <vt:lpstr>Equation</vt:lpstr>
      <vt:lpstr>Bitmap Image</vt:lpstr>
      <vt:lpstr>CHAPTER II Algorithm Analysis</vt:lpstr>
      <vt:lpstr>What is An Algorithm?</vt:lpstr>
      <vt:lpstr>Time Complexity</vt:lpstr>
      <vt:lpstr>Time Complexity</vt:lpstr>
      <vt:lpstr>Big-Oh and Other Notations in Algorithm Analysis</vt:lpstr>
      <vt:lpstr>Classifying Functions by Their Asymptotic Growth</vt:lpstr>
      <vt:lpstr>Theta</vt:lpstr>
      <vt:lpstr>Theta</vt:lpstr>
      <vt:lpstr>Little oh</vt:lpstr>
      <vt:lpstr>Little oh</vt:lpstr>
      <vt:lpstr>Little omega</vt:lpstr>
      <vt:lpstr>Little omega</vt:lpstr>
      <vt:lpstr>Little omega and Little oh</vt:lpstr>
      <vt:lpstr>Summary of Relative Growth Rates</vt:lpstr>
      <vt:lpstr>Math Background</vt:lpstr>
      <vt:lpstr>Mathematical Background</vt:lpstr>
      <vt:lpstr>Mathematical Background</vt:lpstr>
      <vt:lpstr>Mathematical Background</vt:lpstr>
      <vt:lpstr>Theta: Relation of Equivalence Algorithms with Same Complexity</vt:lpstr>
      <vt:lpstr>Example with growth rate </vt:lpstr>
      <vt:lpstr>Examples</vt:lpstr>
      <vt:lpstr>Examples</vt:lpstr>
      <vt:lpstr>Examples</vt:lpstr>
      <vt:lpstr>Examples</vt:lpstr>
      <vt:lpstr>Comparing Functions</vt:lpstr>
      <vt:lpstr>The Big-Oh Notation</vt:lpstr>
      <vt:lpstr>Example </vt:lpstr>
      <vt:lpstr>The Big-Omega Notation</vt:lpstr>
      <vt:lpstr>Rules to manipulate Big-Oh expressions</vt:lpstr>
      <vt:lpstr>Rules to manipulate Big-Oh expressions</vt:lpstr>
      <vt:lpstr>Rules to manipulate Big-Oh expressions</vt:lpstr>
      <vt:lpstr>Examples</vt:lpstr>
      <vt:lpstr>Typical  Growth Rates</vt:lpstr>
      <vt:lpstr>Summary of Relative Growth Rates</vt:lpstr>
      <vt:lpstr>Problems</vt:lpstr>
      <vt:lpstr>Problems</vt:lpstr>
      <vt:lpstr>Style</vt:lpstr>
      <vt:lpstr>Model</vt:lpstr>
      <vt:lpstr>What to Analyze</vt:lpstr>
      <vt:lpstr>What to Analyze</vt:lpstr>
      <vt:lpstr>Big-O Analysis in General</vt:lpstr>
      <vt:lpstr>Running Time Calculation</vt:lpstr>
      <vt:lpstr>Example</vt:lpstr>
      <vt:lpstr>General Rules </vt:lpstr>
      <vt:lpstr>Rule 1: for loops</vt:lpstr>
      <vt:lpstr>Rule 2: Nested Loops</vt:lpstr>
      <vt:lpstr>Rule 2</vt:lpstr>
      <vt:lpstr>Rule 2</vt:lpstr>
      <vt:lpstr>Rule 3: Consecutive Statements</vt:lpstr>
      <vt:lpstr>O(N) Calculation</vt:lpstr>
      <vt:lpstr>Rule 4 : if/else </vt:lpstr>
      <vt:lpstr>Other Rules</vt:lpstr>
      <vt:lpstr>Recurrence Relation</vt:lpstr>
      <vt:lpstr>Rule for Recursions</vt:lpstr>
      <vt:lpstr>Rule for Recursions</vt:lpstr>
      <vt:lpstr>PowerPoint Presentation</vt:lpstr>
      <vt:lpstr>PowerPoint Presentation</vt:lpstr>
      <vt:lpstr>Maximum Subsequent Sum Problem</vt:lpstr>
      <vt:lpstr>Maximum Subsequence Sum</vt:lpstr>
      <vt:lpstr>PowerPoint Presentation</vt:lpstr>
      <vt:lpstr>PowerPoint Presentation</vt:lpstr>
      <vt:lpstr>PowerPoint Presentation</vt:lpstr>
      <vt:lpstr>O(N3) Solution Analysis </vt:lpstr>
      <vt:lpstr>PowerPoint Presentation</vt:lpstr>
      <vt:lpstr>PowerPoint Presentation</vt:lpstr>
      <vt:lpstr>O(N2) Solution Analysis </vt:lpstr>
      <vt:lpstr>PowerPoint Presentation</vt:lpstr>
      <vt:lpstr>O(N2) Solution Analysis </vt:lpstr>
      <vt:lpstr>O(NLogN) Recursive Solution</vt:lpstr>
      <vt:lpstr>PowerPoint Presentation</vt:lpstr>
      <vt:lpstr>Example</vt:lpstr>
      <vt:lpstr>O(NLogN) Solution Analysis</vt:lpstr>
      <vt:lpstr>Recurrent Equation </vt:lpstr>
      <vt:lpstr>Note to self </vt:lpstr>
      <vt:lpstr>PowerPoint Presentation</vt:lpstr>
      <vt:lpstr>PowerPoint Presentation</vt:lpstr>
      <vt:lpstr>O(N) Analysis</vt:lpstr>
      <vt:lpstr>Logarithms in Running Time</vt:lpstr>
      <vt:lpstr>Logarithms in Running time</vt:lpstr>
      <vt:lpstr>Binary Search</vt:lpstr>
      <vt:lpstr>PowerPoint Presentation</vt:lpstr>
      <vt:lpstr>Euclid’s Algorithm</vt:lpstr>
      <vt:lpstr>PowerPoint Presentation</vt:lpstr>
      <vt:lpstr>Analysis of Euclid’s algorithm:</vt:lpstr>
      <vt:lpstr>Exponentiation</vt:lpstr>
      <vt:lpstr>Exponentiation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 Algorithm Analysis</dc:title>
  <dc:creator>Sruthi Chappidi</dc:creator>
  <cp:lastModifiedBy>Sruthi Chappidi</cp:lastModifiedBy>
  <cp:revision>230</cp:revision>
  <dcterms:created xsi:type="dcterms:W3CDTF">2019-09-03T09:25:25Z</dcterms:created>
  <dcterms:modified xsi:type="dcterms:W3CDTF">2021-09-01T15:59:53Z</dcterms:modified>
</cp:coreProperties>
</file>