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2"/>
  </p:notesMasterIdLst>
  <p:sldIdLst>
    <p:sldId id="256" r:id="rId2"/>
    <p:sldId id="382" r:id="rId3"/>
    <p:sldId id="258" r:id="rId4"/>
    <p:sldId id="383" r:id="rId5"/>
    <p:sldId id="260" r:id="rId6"/>
    <p:sldId id="261" r:id="rId7"/>
    <p:sldId id="262" r:id="rId8"/>
    <p:sldId id="263" r:id="rId9"/>
    <p:sldId id="384" r:id="rId10"/>
    <p:sldId id="304" r:id="rId11"/>
    <p:sldId id="305" r:id="rId12"/>
    <p:sldId id="306" r:id="rId13"/>
    <p:sldId id="307" r:id="rId14"/>
    <p:sldId id="308" r:id="rId15"/>
    <p:sldId id="270" r:id="rId16"/>
    <p:sldId id="385" r:id="rId17"/>
    <p:sldId id="309" r:id="rId18"/>
    <p:sldId id="272" r:id="rId19"/>
    <p:sldId id="271" r:id="rId20"/>
    <p:sldId id="310" r:id="rId21"/>
    <p:sldId id="381" r:id="rId22"/>
    <p:sldId id="311" r:id="rId23"/>
    <p:sldId id="312" r:id="rId24"/>
    <p:sldId id="372" r:id="rId25"/>
    <p:sldId id="313" r:id="rId26"/>
    <p:sldId id="362" r:id="rId27"/>
    <p:sldId id="315" r:id="rId28"/>
    <p:sldId id="364" r:id="rId29"/>
    <p:sldId id="374" r:id="rId30"/>
    <p:sldId id="373" r:id="rId31"/>
    <p:sldId id="366" r:id="rId32"/>
    <p:sldId id="367" r:id="rId33"/>
    <p:sldId id="368" r:id="rId34"/>
    <p:sldId id="278" r:id="rId35"/>
    <p:sldId id="279" r:id="rId36"/>
    <p:sldId id="318" r:id="rId37"/>
    <p:sldId id="280" r:id="rId38"/>
    <p:sldId id="281" r:id="rId39"/>
    <p:sldId id="319" r:id="rId40"/>
    <p:sldId id="320" r:id="rId41"/>
    <p:sldId id="282" r:id="rId42"/>
    <p:sldId id="283" r:id="rId43"/>
    <p:sldId id="284" r:id="rId44"/>
    <p:sldId id="321" r:id="rId45"/>
    <p:sldId id="285" r:id="rId46"/>
    <p:sldId id="286" r:id="rId47"/>
    <p:sldId id="322" r:id="rId48"/>
    <p:sldId id="287" r:id="rId49"/>
    <p:sldId id="288" r:id="rId50"/>
    <p:sldId id="375" r:id="rId51"/>
    <p:sldId id="289" r:id="rId52"/>
    <p:sldId id="290" r:id="rId53"/>
    <p:sldId id="291" r:id="rId54"/>
    <p:sldId id="292" r:id="rId55"/>
    <p:sldId id="293" r:id="rId56"/>
    <p:sldId id="294" r:id="rId57"/>
    <p:sldId id="295" r:id="rId58"/>
    <p:sldId id="323" r:id="rId59"/>
    <p:sldId id="296" r:id="rId60"/>
    <p:sldId id="324" r:id="rId61"/>
    <p:sldId id="297" r:id="rId62"/>
    <p:sldId id="325" r:id="rId63"/>
    <p:sldId id="298" r:id="rId64"/>
    <p:sldId id="299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4" r:id="rId82"/>
    <p:sldId id="302" r:id="rId83"/>
    <p:sldId id="377" r:id="rId84"/>
    <p:sldId id="345" r:id="rId85"/>
    <p:sldId id="346" r:id="rId86"/>
    <p:sldId id="347" r:id="rId87"/>
    <p:sldId id="378" r:id="rId88"/>
    <p:sldId id="379" r:id="rId89"/>
    <p:sldId id="349" r:id="rId90"/>
    <p:sldId id="350" r:id="rId91"/>
    <p:sldId id="351" r:id="rId92"/>
    <p:sldId id="352" r:id="rId93"/>
    <p:sldId id="380" r:id="rId94"/>
    <p:sldId id="353" r:id="rId95"/>
    <p:sldId id="354" r:id="rId96"/>
    <p:sldId id="355" r:id="rId97"/>
    <p:sldId id="356" r:id="rId98"/>
    <p:sldId id="357" r:id="rId99"/>
    <p:sldId id="359" r:id="rId100"/>
    <p:sldId id="360" r:id="rId10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172" autoAdjust="0"/>
  </p:normalViewPr>
  <p:slideViewPr>
    <p:cSldViewPr>
      <p:cViewPr varScale="1">
        <p:scale>
          <a:sx n="86" d="100"/>
          <a:sy n="86" d="100"/>
        </p:scale>
        <p:origin x="233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4A758-C9F1-4531-A2A9-99B182FCCB04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947DF-C1CB-4440-8940-4C61DB8A69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90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71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54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15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09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00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95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15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08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4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00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67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222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1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446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098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412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088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497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705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857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805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13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220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678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942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503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337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064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941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321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974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426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12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93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268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543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926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997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814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926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505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505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956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1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48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59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79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09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58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9190-4F8C-4B74-BF02-59D5F4ECE53F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1ACD-123C-4094-BC9E-49A8018B3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9190-4F8C-4B74-BF02-59D5F4ECE53F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1ACD-123C-4094-BC9E-49A8018B3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9190-4F8C-4B74-BF02-59D5F4ECE53F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1ACD-123C-4094-BC9E-49A8018B3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9190-4F8C-4B74-BF02-59D5F4ECE53F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1ACD-123C-4094-BC9E-49A8018B3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9190-4F8C-4B74-BF02-59D5F4ECE53F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1ACD-123C-4094-BC9E-49A8018B3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9190-4F8C-4B74-BF02-59D5F4ECE53F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1ACD-123C-4094-BC9E-49A8018B3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9190-4F8C-4B74-BF02-59D5F4ECE53F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1ACD-123C-4094-BC9E-49A8018B3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9190-4F8C-4B74-BF02-59D5F4ECE53F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1ACD-123C-4094-BC9E-49A8018B3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9190-4F8C-4B74-BF02-59D5F4ECE53F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1ACD-123C-4094-BC9E-49A8018B3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9190-4F8C-4B74-BF02-59D5F4ECE53F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1ACD-123C-4094-BC9E-49A8018B3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9190-4F8C-4B74-BF02-59D5F4ECE53F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1ACD-123C-4094-BC9E-49A8018B3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79190-4F8C-4B74-BF02-59D5F4ECE53F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11ACD-123C-4094-BC9E-49A8018B3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cs.fiu.edu/~weiss/dsaajava3/code/MyArrayList.java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fiu.edu/~weiss/dsaajava2/code/MyLinkedList.java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1.bp.blogspot.com/-7CrlkUgpf-U/URHuuJHs3ZI/AAAAAAAABZY/2Z6UuQHQL8I/s1600/Figure+01.PNG" TargetMode="External"/><Relationship Id="rId2" Type="http://schemas.openxmlformats.org/officeDocument/2006/relationships/hyperlink" Target="http://3.bp.blogspot.com/-Ww-Rcn8EnrY/URHvdf3sjYI/AAAAAAAABZg/tnsQQuAJO50/s1600/Figure+02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3.bp.blogspot.com/-Ww-Rcn8EnrY/URHvdf3sjYI/AAAAAAAABZg/tnsQQuAJO50/s1600/Figure+02.PNG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Structures and Algorithm Analysis in Java 3</a:t>
            </a:r>
            <a:r>
              <a:rPr lang="en-US" baseline="30000" dirty="0"/>
              <a:t>rd</a:t>
            </a:r>
            <a:r>
              <a:rPr lang="en-US" dirty="0"/>
              <a:t> Edition by Mark Allen Weiss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remove method can be executed </a:t>
            </a:r>
            <a:r>
              <a:rPr lang="en-US" b="1" dirty="0"/>
              <a:t>in one </a:t>
            </a:r>
            <a:r>
              <a:rPr lang="en-US" b="1" i="1" dirty="0"/>
              <a:t>next </a:t>
            </a:r>
            <a:r>
              <a:rPr lang="en-US" b="1" dirty="0"/>
              <a:t>reference change.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124200"/>
            <a:ext cx="80899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class Node&lt;AnyType&gt;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Node()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 this(null, null);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Node(AnyType x)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 this(x, null);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Node(AnyType x, Node p)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data = x;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next = p;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AnyType data;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Node next;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Node&lt;AnyType&gt; front, rear;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258762"/>
          </a:xfrm>
        </p:spPr>
        <p:txBody>
          <a:bodyPr>
            <a:noAutofit/>
          </a:bodyPr>
          <a:lstStyle/>
          <a:p>
            <a:r>
              <a:rPr lang="en-US" sz="2400" dirty="0"/>
              <a:t>Implementation of Queue Using Linked List</a:t>
            </a:r>
          </a:p>
        </p:txBody>
      </p:sp>
    </p:spTree>
    <p:extLst>
      <p:ext uri="{BB962C8B-B14F-4D97-AF65-F5344CB8AC3E}">
        <p14:creationId xmlns:p14="http://schemas.microsoft.com/office/powerpoint/2010/main" val="3748811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insert method requires obtaining a new node from system by using a new call and then executing </a:t>
            </a:r>
            <a:r>
              <a:rPr lang="en-US" b="1" dirty="0"/>
              <a:t>two reference maneuvers</a:t>
            </a:r>
            <a:r>
              <a:rPr lang="en-US" dirty="0"/>
              <a:t>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581400"/>
            <a:ext cx="7772400" cy="262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649415"/>
            <a:ext cx="7696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DOUBLY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7784"/>
            <a:ext cx="8229600" cy="508781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have every node maintain a link to its previous node in the list and one pointing to next node in the list.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Storage cost and time increase because of extra pointer </a:t>
            </a:r>
          </a:p>
          <a:p>
            <a:r>
              <a:rPr lang="en-US" dirty="0"/>
              <a:t>It saves time on deletes since no longer need to search to find the previous node, which was necessary with single linked list.</a:t>
            </a:r>
          </a:p>
        </p:txBody>
      </p:sp>
      <p:sp>
        <p:nvSpPr>
          <p:cNvPr id="5" name="Text Box 14">
            <a:extLst>
              <a:ext uri="{FF2B5EF4-FFF2-40B4-BE49-F238E27FC236}">
                <a16:creationId xmlns:a16="http://schemas.microsoft.com/office/drawing/2014/main" id="{E7320221-9526-4B9B-9A6B-43462E448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944815"/>
            <a:ext cx="30911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/>
              <a:t>previous and next pointers</a:t>
            </a:r>
            <a:endParaRPr lang="en-US" altLang="en-US" sz="2000" b="1" baseline="-25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A47B69-7B83-4BAC-920D-6A87A748F707}"/>
              </a:ext>
            </a:extLst>
          </p:cNvPr>
          <p:cNvCxnSpPr>
            <a:cxnSpLocks/>
          </p:cNvCxnSpPr>
          <p:nvPr/>
        </p:nvCxnSpPr>
        <p:spPr>
          <a:xfrm flipH="1">
            <a:off x="4191000" y="3429000"/>
            <a:ext cx="457200" cy="6858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F62A9B-686D-4AE7-A35A-AB4EE196A763}"/>
              </a:ext>
            </a:extLst>
          </p:cNvPr>
          <p:cNvCxnSpPr/>
          <p:nvPr/>
        </p:nvCxnSpPr>
        <p:spPr>
          <a:xfrm>
            <a:off x="4686300" y="3048000"/>
            <a:ext cx="342900" cy="106680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Collections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Java language includes, in its library, an implementation of common data structures.</a:t>
            </a:r>
          </a:p>
          <a:p>
            <a:r>
              <a:rPr lang="en-US" b="1" dirty="0"/>
              <a:t>Collections API</a:t>
            </a:r>
            <a:r>
              <a:rPr lang="en-US" dirty="0"/>
              <a:t> part of java library includes: interfaces, implementations(classes) and algorithms (</a:t>
            </a:r>
            <a:r>
              <a:rPr lang="en-US" dirty="0" err="1"/>
              <a:t>collections.sort</a:t>
            </a:r>
            <a:r>
              <a:rPr lang="en-US" dirty="0"/>
              <a:t>()).</a:t>
            </a:r>
          </a:p>
          <a:p>
            <a:r>
              <a:rPr lang="en-US" dirty="0"/>
              <a:t>Collections </a:t>
            </a:r>
            <a:r>
              <a:rPr lang="en-US" i="1" dirty="0"/>
              <a:t>implements </a:t>
            </a:r>
            <a:r>
              <a:rPr lang="en-US" dirty="0"/>
              <a:t>Collection interface in java.</a:t>
            </a:r>
          </a:p>
          <a:p>
            <a:r>
              <a:rPr lang="en-US" dirty="0"/>
              <a:t>The List ADT is one of the data structures implemented in Collections API ( ArrayList and LinkedList)</a:t>
            </a:r>
          </a:p>
        </p:txBody>
      </p:sp>
      <p:pic>
        <p:nvPicPr>
          <p:cNvPr id="1026" name="Picture 2" descr="java-arrayli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260800" y="2398018"/>
            <a:ext cx="13255625" cy="745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Collection API resides in the package </a:t>
            </a:r>
            <a:r>
              <a:rPr lang="en-US" dirty="0" err="1"/>
              <a:t>java.util</a:t>
            </a:r>
            <a:r>
              <a:rPr lang="en-US" dirty="0"/>
              <a:t>. </a:t>
            </a:r>
          </a:p>
          <a:p>
            <a:r>
              <a:rPr lang="en-US" dirty="0"/>
              <a:t>A collection stores objects of same type</a:t>
            </a:r>
          </a:p>
          <a:p>
            <a:r>
              <a:rPr lang="en-US" dirty="0"/>
              <a:t>It has methods like</a:t>
            </a:r>
          </a:p>
          <a:p>
            <a:pPr lvl="1"/>
            <a:r>
              <a:rPr lang="en-US" i="1" dirty="0" err="1"/>
              <a:t>isEmpty</a:t>
            </a:r>
            <a:endParaRPr lang="en-US" i="1" dirty="0"/>
          </a:p>
          <a:p>
            <a:pPr lvl="1"/>
            <a:r>
              <a:rPr lang="en-US" i="1" dirty="0"/>
              <a:t>size</a:t>
            </a:r>
          </a:p>
          <a:p>
            <a:pPr lvl="1"/>
            <a:r>
              <a:rPr lang="en-US" i="1" dirty="0"/>
              <a:t>contains</a:t>
            </a:r>
          </a:p>
          <a:p>
            <a:pPr lvl="1"/>
            <a:r>
              <a:rPr lang="en-US" i="1" dirty="0"/>
              <a:t>add</a:t>
            </a:r>
          </a:p>
          <a:p>
            <a:pPr lvl="1"/>
            <a:r>
              <a:rPr lang="en-US" i="1" dirty="0"/>
              <a:t>remove</a:t>
            </a:r>
          </a:p>
          <a:p>
            <a:r>
              <a:rPr lang="en-US" dirty="0"/>
              <a:t>The Collection interface </a:t>
            </a:r>
            <a:r>
              <a:rPr lang="en-US" b="1" dirty="0"/>
              <a:t>extends</a:t>
            </a:r>
            <a:r>
              <a:rPr lang="en-US" dirty="0"/>
              <a:t> Iterable interface for iterating through the collection.</a:t>
            </a:r>
          </a:p>
          <a:p>
            <a:r>
              <a:rPr lang="en-US" dirty="0"/>
              <a:t>Classes that implement Iterable interface can have the enhanced </a:t>
            </a:r>
            <a:r>
              <a:rPr lang="en-US" b="1" i="1" dirty="0"/>
              <a:t>for</a:t>
            </a:r>
            <a:r>
              <a:rPr lang="en-US" dirty="0"/>
              <a:t> loop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221718"/>
            <a:ext cx="8534400" cy="4820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Interface</a:t>
            </a:r>
          </a:p>
        </p:txBody>
      </p:sp>
      <p:sp>
        <p:nvSpPr>
          <p:cNvPr id="2" name="Rectangle 1"/>
          <p:cNvSpPr/>
          <p:nvPr/>
        </p:nvSpPr>
        <p:spPr>
          <a:xfrm>
            <a:off x="2057400" y="5629248"/>
            <a:ext cx="4669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ym typeface="Wingdings" panose="05000000000000000000" pitchFamily="2" charset="2"/>
              </a:rPr>
              <a:t>Interface inheritance from interface  extends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11EC72-745E-4AF4-A6C0-06855B68C5D3}"/>
              </a:ext>
            </a:extLst>
          </p:cNvPr>
          <p:cNvSpPr/>
          <p:nvPr/>
        </p:nvSpPr>
        <p:spPr>
          <a:xfrm>
            <a:off x="1676400" y="4419600"/>
            <a:ext cx="4495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A3A713-0BF6-4470-8AEE-9EBB7BAF613D}"/>
              </a:ext>
            </a:extLst>
          </p:cNvPr>
          <p:cNvSpPr/>
          <p:nvPr/>
        </p:nvSpPr>
        <p:spPr>
          <a:xfrm>
            <a:off x="7517422" y="5943600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By Geeks for Geeks</a:t>
            </a:r>
          </a:p>
        </p:txBody>
      </p:sp>
      <p:pic>
        <p:nvPicPr>
          <p:cNvPr id="3" name="Picture 2" descr="Java Collection Framework Cheat Sheet">
            <a:extLst>
              <a:ext uri="{FF2B5EF4-FFF2-40B4-BE49-F238E27FC236}">
                <a16:creationId xmlns:a16="http://schemas.microsoft.com/office/drawing/2014/main" id="{CDAC1A87-7EFB-43E6-919B-57581E1BE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1905000"/>
            <a:ext cx="9144000" cy="671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99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4161C76-7251-2F90-6BEB-7DF14BEC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/>
          <a:lstStyle/>
          <a:p>
            <a:r>
              <a:rPr lang="en-US" dirty="0"/>
              <a:t>Iterable Interface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04DB68-70C4-492F-15A4-67CECDE60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600200"/>
            <a:ext cx="6096001" cy="4983162"/>
          </a:xfrm>
        </p:spPr>
        <p:txBody>
          <a:bodyPr>
            <a:normAutofit/>
          </a:bodyPr>
          <a:lstStyle/>
          <a:p>
            <a:r>
              <a:rPr lang="en-US" dirty="0"/>
              <a:t>The Collection interface </a:t>
            </a:r>
            <a:r>
              <a:rPr lang="en-US" b="1" dirty="0"/>
              <a:t>extends</a:t>
            </a:r>
            <a:r>
              <a:rPr lang="en-US" dirty="0"/>
              <a:t> Iterable interface.</a:t>
            </a:r>
          </a:p>
          <a:p>
            <a:r>
              <a:rPr lang="en-US" dirty="0"/>
              <a:t>Classes that implement </a:t>
            </a:r>
            <a:r>
              <a:rPr lang="en-US" b="1" dirty="0"/>
              <a:t>Iterable</a:t>
            </a:r>
            <a:r>
              <a:rPr lang="en-US" dirty="0"/>
              <a:t> interface can have enhanced for loop (for-each loop).</a:t>
            </a:r>
          </a:p>
          <a:p>
            <a:r>
              <a:rPr lang="en-US" dirty="0"/>
              <a:t>Collections that implement Iterable interface must provide </a:t>
            </a:r>
            <a:r>
              <a:rPr lang="en-US" b="1" dirty="0"/>
              <a:t>a method named Iterator </a:t>
            </a:r>
            <a:r>
              <a:rPr lang="en-US" dirty="0"/>
              <a:t>that returns an object of type </a:t>
            </a:r>
            <a:r>
              <a:rPr lang="en-US" b="1" dirty="0"/>
              <a:t>Iterator.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BF9A83-83E1-B0BC-474F-E5B03C283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1752600"/>
            <a:ext cx="2209800" cy="4413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971800"/>
            <a:ext cx="8153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6200"/>
            <a:ext cx="8229600" cy="1143000"/>
          </a:xfrm>
        </p:spPr>
        <p:txBody>
          <a:bodyPr/>
          <a:lstStyle/>
          <a:p>
            <a:r>
              <a:rPr lang="en-US" dirty="0"/>
              <a:t>Iterator Interface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F0969E-D2CF-4CE7-AEB9-C05ED24A4914}"/>
              </a:ext>
            </a:extLst>
          </p:cNvPr>
          <p:cNvSpPr/>
          <p:nvPr/>
        </p:nvSpPr>
        <p:spPr>
          <a:xfrm>
            <a:off x="1295400" y="1402917"/>
            <a:ext cx="7162800" cy="1577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public interface Iterable&lt;AnyType&gt; 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{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   Iterator&lt;AnyType&gt; iterator();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} 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// Iterable interface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4445A0-6146-4A5B-A74F-77DAA4CEE692}"/>
              </a:ext>
            </a:extLst>
          </p:cNvPr>
          <p:cNvSpPr/>
          <p:nvPr/>
        </p:nvSpPr>
        <p:spPr>
          <a:xfrm>
            <a:off x="5105400" y="4267200"/>
            <a:ext cx="403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/>
              <a:t>Implement Iterable interface along with its methods including iterator()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76200"/>
            <a:ext cx="5940858" cy="265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838200"/>
            <a:ext cx="2895600" cy="466725"/>
          </a:xfrm>
        </p:spPr>
        <p:txBody>
          <a:bodyPr>
            <a:normAutofit fontScale="90000"/>
          </a:bodyPr>
          <a:lstStyle/>
          <a:p>
            <a:r>
              <a:rPr lang="en-US" sz="2500" cap="none" dirty="0"/>
              <a:t>Enhanced for loop</a:t>
            </a: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30F4E3EB-17AE-48E2-96FA-41E4F1195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77760" y="2971800"/>
            <a:ext cx="666624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itle 2">
            <a:extLst>
              <a:ext uri="{FF2B5EF4-FFF2-40B4-BE49-F238E27FC236}">
                <a16:creationId xmlns:a16="http://schemas.microsoft.com/office/drawing/2014/main" id="{3ADB70AC-00AF-4136-9307-F61CE2C5D64E}"/>
              </a:ext>
            </a:extLst>
          </p:cNvPr>
          <p:cNvSpPr txBox="1">
            <a:spLocks/>
          </p:cNvSpPr>
          <p:nvPr/>
        </p:nvSpPr>
        <p:spPr>
          <a:xfrm>
            <a:off x="76200" y="4191000"/>
            <a:ext cx="21336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Enhanced for loop in Iterable type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92577F-419A-4C2F-8DB8-838F1C0A4F72}"/>
              </a:ext>
            </a:extLst>
          </p:cNvPr>
          <p:cNvCxnSpPr>
            <a:cxnSpLocks/>
          </p:cNvCxnSpPr>
          <p:nvPr/>
        </p:nvCxnSpPr>
        <p:spPr>
          <a:xfrm>
            <a:off x="0" y="2819400"/>
            <a:ext cx="9144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 DATA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181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An abstract data type is a set of objects with a set of operations.  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Focused on defining the operations (what) but not the </a:t>
            </a:r>
            <a:r>
              <a:rPr lang="en-US" altLang="en-US" b="1" dirty="0"/>
              <a:t>implementation </a:t>
            </a:r>
            <a:r>
              <a:rPr lang="en-US" altLang="en-US" dirty="0"/>
              <a:t>(how) of the operations.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Classes implement ADTs, separating the interface from the implementation.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Objects such as </a:t>
            </a:r>
            <a:r>
              <a:rPr lang="en-US" b="1" dirty="0"/>
              <a:t>lists, sets and graphs, </a:t>
            </a:r>
            <a:r>
              <a:rPr lang="en-US" dirty="0"/>
              <a:t>along with their operations can be viewed as ADTs.</a:t>
            </a:r>
          </a:p>
          <a:p>
            <a:pPr>
              <a:lnSpc>
                <a:spcPct val="110000"/>
              </a:lnSpc>
            </a:pPr>
            <a:r>
              <a:rPr lang="en-US" dirty="0"/>
              <a:t>ADTs is focused on what should happen not how the implementation of operations.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585"/>
            <a:ext cx="8229600" cy="1143000"/>
          </a:xfrm>
        </p:spPr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562600"/>
          </a:xfrm>
        </p:spPr>
        <p:txBody>
          <a:bodyPr>
            <a:normAutofit/>
          </a:bodyPr>
          <a:lstStyle/>
          <a:p>
            <a:r>
              <a:rPr lang="en-US" altLang="en-US" dirty="0"/>
              <a:t>Enhanced for-loops use iterators.</a:t>
            </a:r>
          </a:p>
          <a:p>
            <a:r>
              <a:rPr lang="en-US" altLang="en-US" dirty="0"/>
              <a:t>The </a:t>
            </a:r>
            <a:r>
              <a:rPr lang="en-US" altLang="en-US" b="1" dirty="0"/>
              <a:t>remove method on an iterator </a:t>
            </a:r>
            <a:r>
              <a:rPr lang="en-US" altLang="en-US" dirty="0"/>
              <a:t>is preferred over the </a:t>
            </a:r>
            <a:r>
              <a:rPr lang="en-US" altLang="en-US" b="1" dirty="0"/>
              <a:t>remove method of a collection</a:t>
            </a:r>
          </a:p>
          <a:p>
            <a:pPr lvl="1"/>
            <a:r>
              <a:rPr lang="en-US" altLang="en-US" dirty="0"/>
              <a:t>Reason 1: Because the iterator already has the item’s position. </a:t>
            </a:r>
          </a:p>
          <a:p>
            <a:r>
              <a:rPr lang="en-US" altLang="en-US" dirty="0"/>
              <a:t>An iterator’s remove will remove the last item returned by the iterator’s next() method. </a:t>
            </a:r>
          </a:p>
          <a:p>
            <a:r>
              <a:rPr lang="en-US" dirty="0"/>
              <a:t>After which y</a:t>
            </a:r>
            <a:r>
              <a:rPr lang="en-US" altLang="en-US" dirty="0"/>
              <a:t>ou must then call next() again before calling remove()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585"/>
            <a:ext cx="8229600" cy="1143000"/>
          </a:xfrm>
        </p:spPr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562600"/>
          </a:xfrm>
        </p:spPr>
        <p:txBody>
          <a:bodyPr>
            <a:normAutofit/>
          </a:bodyPr>
          <a:lstStyle/>
          <a:p>
            <a:r>
              <a:rPr lang="en-US" altLang="en-US" dirty="0"/>
              <a:t>If the collection is changed using its own methods(add, remove or clear), it invalidates the iterator.</a:t>
            </a:r>
          </a:p>
          <a:p>
            <a:pPr lvl="1"/>
            <a:r>
              <a:rPr lang="en-US" altLang="en-US" dirty="0" err="1"/>
              <a:t>ConcurrentModificationException</a:t>
            </a:r>
            <a:endParaRPr lang="en-US" altLang="en-US" dirty="0"/>
          </a:p>
          <a:p>
            <a:r>
              <a:rPr lang="en-US" altLang="en-US" dirty="0"/>
              <a:t>(Reason 2)This is another advantage of calling the remove() method of an iterator, as it does not invalidate the iterator.</a:t>
            </a:r>
          </a:p>
        </p:txBody>
      </p:sp>
    </p:spTree>
    <p:extLst>
      <p:ext uri="{BB962C8B-B14F-4D97-AF65-F5344CB8AC3E}">
        <p14:creationId xmlns:p14="http://schemas.microsoft.com/office/powerpoint/2010/main" val="2655524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 Interface</a:t>
            </a:r>
            <a:br>
              <a:rPr lang="en-US" dirty="0"/>
            </a:br>
            <a:r>
              <a:rPr lang="en-US" dirty="0"/>
              <a:t>(ArrayList and LinkedList)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839200" cy="4525963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List </a:t>
            </a:r>
            <a:r>
              <a:rPr lang="en-US" dirty="0"/>
              <a:t>interface extends</a:t>
            </a:r>
            <a:r>
              <a:rPr lang="en-US" i="1" dirty="0"/>
              <a:t> Collection</a:t>
            </a:r>
            <a:r>
              <a:rPr lang="en-US" dirty="0"/>
              <a:t> interface.</a:t>
            </a:r>
          </a:p>
          <a:p>
            <a:r>
              <a:rPr lang="en-US" dirty="0"/>
              <a:t>it contains all methods in </a:t>
            </a:r>
            <a:r>
              <a:rPr lang="en-US" i="1" dirty="0"/>
              <a:t>Collection </a:t>
            </a:r>
            <a:r>
              <a:rPr lang="en-US" dirty="0"/>
              <a:t>and few others. </a:t>
            </a:r>
          </a:p>
          <a:p>
            <a:pPr lvl="1">
              <a:buNone/>
            </a:pPr>
            <a:r>
              <a:rPr lang="en-US" i="1" dirty="0"/>
              <a:t>get : </a:t>
            </a:r>
            <a:r>
              <a:rPr lang="en-US" dirty="0"/>
              <a:t>access from specific position  </a:t>
            </a:r>
            <a:endParaRPr lang="en-US" i="1" dirty="0"/>
          </a:p>
          <a:p>
            <a:pPr lvl="1">
              <a:buNone/>
            </a:pPr>
            <a:r>
              <a:rPr lang="en-US" i="1" dirty="0"/>
              <a:t>set :</a:t>
            </a:r>
            <a:r>
              <a:rPr lang="en-US" dirty="0"/>
              <a:t> change from specific position  </a:t>
            </a:r>
            <a:endParaRPr lang="en-US" i="1" dirty="0"/>
          </a:p>
          <a:p>
            <a:pPr lvl="1">
              <a:buNone/>
            </a:pPr>
            <a:r>
              <a:rPr lang="en-US" i="1" dirty="0"/>
              <a:t>add: </a:t>
            </a:r>
            <a:r>
              <a:rPr lang="en-US" dirty="0"/>
              <a:t>place new item at specific position  </a:t>
            </a:r>
            <a:endParaRPr lang="en-US" i="1" dirty="0"/>
          </a:p>
          <a:p>
            <a:pPr lvl="1">
              <a:buNone/>
            </a:pPr>
            <a:r>
              <a:rPr lang="en-US" i="1" dirty="0"/>
              <a:t>remove : </a:t>
            </a:r>
            <a:r>
              <a:rPr lang="en-US" dirty="0"/>
              <a:t>remove item from specific position </a:t>
            </a:r>
            <a:endParaRPr lang="en-US" i="1" dirty="0"/>
          </a:p>
          <a:p>
            <a:pPr lvl="1">
              <a:buNone/>
            </a:pPr>
            <a:r>
              <a:rPr lang="en-US" i="1" dirty="0" err="1"/>
              <a:t>listIterator</a:t>
            </a:r>
            <a:r>
              <a:rPr lang="en-US" i="1" dirty="0"/>
              <a:t>()</a:t>
            </a:r>
            <a:r>
              <a:rPr lang="en-US" dirty="0"/>
              <a:t>: return object of type ListIterator&lt;AnyType&gt;</a:t>
            </a:r>
            <a:endParaRPr lang="en-US" i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interface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676400"/>
            <a:ext cx="8077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4121D230-23EE-4FA9-9AEA-87F637A5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DEA14A-DF4E-4E91-A6C9-43B39BCFAC9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7C65F6B0-1D49-4921-8C97-02580910BF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 Interface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226F9CBF-AD7D-4262-BD75-192A532A67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 will add an item at the index location, pushing other members down the list.</a:t>
            </a:r>
          </a:p>
          <a:p>
            <a:pPr eaLnBrk="1" hangingPunct="1"/>
            <a:r>
              <a:rPr lang="en-US" altLang="en-US"/>
              <a:t>An add at position 0 adds to the front of the list.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List</a:t>
            </a:r>
            <a:r>
              <a:rPr lang="en-US" sz="3600" dirty="0"/>
              <a:t>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5410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ArrayList </a:t>
            </a:r>
            <a:r>
              <a:rPr lang="en-US" altLang="en-US" dirty="0"/>
              <a:t>provides a growable </a:t>
            </a:r>
            <a:r>
              <a:rPr lang="en-US" altLang="en-US" i="1" dirty="0"/>
              <a:t>array</a:t>
            </a:r>
            <a:r>
              <a:rPr lang="en-US" altLang="en-US" dirty="0"/>
              <a:t> implementation of List.</a:t>
            </a:r>
          </a:p>
          <a:p>
            <a:pPr lvl="1"/>
            <a:r>
              <a:rPr lang="en-US" dirty="0"/>
              <a:t>Advantage: get() and set() are </a:t>
            </a:r>
            <a:r>
              <a:rPr lang="en-US" b="1" dirty="0"/>
              <a:t>constant time</a:t>
            </a:r>
          </a:p>
          <a:p>
            <a:pPr lvl="1"/>
            <a:r>
              <a:rPr lang="en-US" dirty="0"/>
              <a:t>Disadvantage: insertion and deletion within the list are expensive </a:t>
            </a:r>
          </a:p>
          <a:p>
            <a:pPr lvl="2"/>
            <a:r>
              <a:rPr lang="en-US" dirty="0"/>
              <a:t>Especially at the beginning</a:t>
            </a:r>
          </a:p>
          <a:p>
            <a:r>
              <a:rPr lang="en-US" dirty="0"/>
              <a:t>LinkedList provides linked list implementation of List</a:t>
            </a:r>
          </a:p>
          <a:p>
            <a:pPr lvl="1"/>
            <a:r>
              <a:rPr lang="en-US" dirty="0"/>
              <a:t>Doubly linked list implementation</a:t>
            </a:r>
          </a:p>
          <a:p>
            <a:pPr lvl="1"/>
            <a:r>
              <a:rPr lang="en-US" dirty="0"/>
              <a:t>Advantage: insertion and deletion within list are cheap, provided index is known.</a:t>
            </a:r>
          </a:p>
          <a:p>
            <a:pPr lvl="2"/>
            <a:r>
              <a:rPr lang="en-US" dirty="0"/>
              <a:t>Especially adding/removing at the beginning</a:t>
            </a:r>
          </a:p>
          <a:p>
            <a:pPr lvl="1"/>
            <a:r>
              <a:rPr lang="en-US" dirty="0"/>
              <a:t>Disadvantage: not indexable, so get() and set() are expensive O(N) because </a:t>
            </a:r>
          </a:p>
          <a:p>
            <a:pPr lvl="2"/>
            <a:r>
              <a:rPr lang="en-US" dirty="0"/>
              <a:t>Unless they are close to the ends of the list.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</a:t>
            </a:r>
            <a:r>
              <a:rPr lang="en-US" dirty="0" err="1"/>
              <a:t>ArrayList</a:t>
            </a:r>
            <a:r>
              <a:rPr lang="en-US" dirty="0"/>
              <a:t> and </a:t>
            </a:r>
            <a:r>
              <a:rPr lang="en-US" dirty="0" err="1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public static void makeList1(List&lt;integer&gt; 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lst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N)</a:t>
            </a:r>
          </a:p>
          <a:p>
            <a:pPr>
              <a:buNone/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lst.clear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	for(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= 0;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&lt; N;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++)</a:t>
            </a:r>
          </a:p>
          <a:p>
            <a:pPr>
              <a:buNone/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lst.add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(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) ;</a:t>
            </a:r>
          </a:p>
          <a:p>
            <a:pPr>
              <a:buNone/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endParaRPr lang="en-US" sz="2400" i="1" dirty="0">
              <a:latin typeface="Arial" pitchFamily="34" charset="0"/>
              <a:cs typeface="Arial" pitchFamily="34" charset="0"/>
            </a:endParaRPr>
          </a:p>
          <a:p>
            <a:r>
              <a:rPr lang="en-US" altLang="en-US" sz="2400" b="1" dirty="0"/>
              <a:t>ArrayList will take  O(N) </a:t>
            </a:r>
            <a:r>
              <a:rPr lang="en-US" altLang="en-US" sz="2400" dirty="0"/>
              <a:t>because the end can be referenced in constant time, and the loop has N iterations.</a:t>
            </a:r>
          </a:p>
          <a:p>
            <a:r>
              <a:rPr lang="en-US" altLang="en-US" sz="2400" b="1" dirty="0"/>
              <a:t>LinkedList is O(N) </a:t>
            </a:r>
            <a:r>
              <a:rPr lang="en-US" altLang="en-US" sz="2400" dirty="0"/>
              <a:t>since it has a reference to the last node, so references to the end take constant time, with N iterations.</a:t>
            </a:r>
          </a:p>
          <a:p>
            <a:pPr>
              <a:buNone/>
            </a:pPr>
            <a:endParaRPr lang="en-US" sz="2400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33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</a:t>
            </a:r>
            <a:r>
              <a:rPr lang="en-US" dirty="0" err="1"/>
              <a:t>ArrayList</a:t>
            </a:r>
            <a:r>
              <a:rPr lang="en-US" dirty="0"/>
              <a:t> and LinkedList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public static void makeList2(List&lt;integer&gt; 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lst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N)</a:t>
            </a:r>
          </a:p>
          <a:p>
            <a:pPr>
              <a:buNone/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lst.clear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	for(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= 0;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&lt; N;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++)</a:t>
            </a:r>
          </a:p>
          <a:p>
            <a:pPr>
              <a:buNone/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lst.add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( 0,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); //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add to front of list</a:t>
            </a:r>
            <a:endParaRPr lang="en-US" sz="2400" i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en-US" sz="2400" b="1" dirty="0" err="1"/>
              <a:t>ArrayList</a:t>
            </a:r>
            <a:r>
              <a:rPr lang="en-US" altLang="en-US" sz="2400" b="1" dirty="0"/>
              <a:t> will take  O(N</a:t>
            </a:r>
            <a:r>
              <a:rPr lang="en-US" altLang="en-US" sz="2400" b="1" baseline="30000" dirty="0"/>
              <a:t>2</a:t>
            </a:r>
            <a:r>
              <a:rPr lang="en-US" altLang="en-US" sz="2400" b="1" dirty="0"/>
              <a:t>) </a:t>
            </a:r>
            <a:r>
              <a:rPr lang="en-US" altLang="en-US" sz="2400" dirty="0"/>
              <a:t>because the adding to the front requires moving the other elements down, which takes O(N) time, and there are N iterations.</a:t>
            </a:r>
          </a:p>
          <a:p>
            <a:r>
              <a:rPr lang="en-US" altLang="en-US" sz="2400" b="1" dirty="0"/>
              <a:t>LinkedList will take O(N) </a:t>
            </a:r>
            <a:r>
              <a:rPr lang="en-US" altLang="en-US" sz="2400" dirty="0"/>
              <a:t>since adding to the front only requires O(1) time, with N iterations.</a:t>
            </a:r>
          </a:p>
          <a:p>
            <a:pPr>
              <a:buNone/>
            </a:pPr>
            <a:endParaRPr lang="en-US" sz="2400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</a:t>
            </a:r>
            <a:r>
              <a:rPr lang="en-US" dirty="0" err="1"/>
              <a:t>ArrayList</a:t>
            </a:r>
            <a:r>
              <a:rPr lang="en-US" dirty="0"/>
              <a:t> and </a:t>
            </a:r>
            <a:r>
              <a:rPr lang="en-US" dirty="0" err="1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public static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sum(List&lt;integer&gt; 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lst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total = 0 ;</a:t>
            </a:r>
          </a:p>
          <a:p>
            <a:pPr>
              <a:buNone/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	for(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= 0;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&lt; N;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++)</a:t>
            </a:r>
          </a:p>
          <a:p>
            <a:pPr>
              <a:buNone/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		total = total +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lst.get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(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) ;</a:t>
            </a:r>
          </a:p>
          <a:p>
            <a:pPr>
              <a:buNone/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en-US" sz="2400" b="1" dirty="0" err="1"/>
              <a:t>ArrayList</a:t>
            </a:r>
            <a:r>
              <a:rPr lang="en-US" altLang="en-US" sz="2400" b="1" dirty="0"/>
              <a:t> will take O(N) </a:t>
            </a:r>
            <a:r>
              <a:rPr lang="en-US" altLang="en-US" sz="2400" dirty="0"/>
              <a:t>because getting a value at an index position is O(1), with O(N) iterations.</a:t>
            </a:r>
          </a:p>
          <a:p>
            <a:r>
              <a:rPr lang="en-US" altLang="en-US" sz="2400" b="1" dirty="0"/>
              <a:t>LinkedList will take O(N</a:t>
            </a:r>
            <a:r>
              <a:rPr lang="en-US" altLang="en-US" sz="2400" b="1" baseline="30000" dirty="0"/>
              <a:t>2</a:t>
            </a:r>
            <a:r>
              <a:rPr lang="en-US" altLang="en-US" sz="2400" b="1" dirty="0"/>
              <a:t>) </a:t>
            </a:r>
            <a:r>
              <a:rPr lang="en-US" altLang="en-US" sz="2400" dirty="0"/>
              <a:t>since getting the value at </a:t>
            </a:r>
            <a:r>
              <a:rPr lang="en-US" altLang="en-US" sz="2400" dirty="0" err="1"/>
              <a:t>ith</a:t>
            </a:r>
            <a:r>
              <a:rPr lang="en-US" altLang="en-US" sz="2400" dirty="0"/>
              <a:t> index takes O(N) time, with O(N) iterations.</a:t>
            </a:r>
            <a:endParaRPr lang="en-US" altLang="en-US" sz="2400" i="1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en-US" sz="2000" i="1" dirty="0">
                <a:latin typeface="Arial" pitchFamily="34" charset="0"/>
                <a:cs typeface="Arial" pitchFamily="34" charset="0"/>
              </a:rPr>
              <a:t>Improved to O(N) by using enhanced for-loop, because iterator efficiently advances from one item to the next.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7035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</a:t>
            </a:r>
            <a:r>
              <a:rPr lang="en-US" dirty="0" err="1"/>
              <a:t>ArrayList</a:t>
            </a:r>
            <a:r>
              <a:rPr lang="en-US" dirty="0"/>
              <a:t> and </a:t>
            </a:r>
            <a:r>
              <a:rPr lang="en-US" dirty="0" err="1"/>
              <a:t>LinkedList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E653E1-D939-486B-8161-025D9D6F1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802312"/>
            <a:ext cx="8229600" cy="32385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Data Structures and Algorithm Analysis in JAVA 4</a:t>
            </a:r>
            <a:r>
              <a:rPr lang="en-US" baseline="30000" dirty="0"/>
              <a:t>th</a:t>
            </a:r>
            <a:r>
              <a:rPr lang="en-US" dirty="0"/>
              <a:t> edition by Mark Weiss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16CB77-96BF-436A-A66A-345B4F5FE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057400"/>
            <a:ext cx="86391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2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ADTs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List ADT</a:t>
            </a:r>
          </a:p>
          <a:p>
            <a:endParaRPr lang="en-US" sz="3600" dirty="0"/>
          </a:p>
          <a:p>
            <a:r>
              <a:rPr lang="en-US" sz="3600" dirty="0"/>
              <a:t>The Stack ADT</a:t>
            </a:r>
          </a:p>
          <a:p>
            <a:endParaRPr lang="en-US" sz="3600" dirty="0"/>
          </a:p>
          <a:p>
            <a:r>
              <a:rPr lang="en-US" sz="3600" dirty="0"/>
              <a:t>The Queue ADT</a:t>
            </a:r>
          </a:p>
          <a:p>
            <a:endParaRPr lang="en-US" sz="3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5B05B708-CCA0-4EEC-87D5-90247267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71F0FF-AF9C-4BA8-99E7-A620F5A82AE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EE8F83A-3E56-4F69-A321-D877B2C92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</a:t>
            </a:r>
            <a:r>
              <a:rPr lang="en-US" dirty="0" err="1"/>
              <a:t>ArrayList</a:t>
            </a:r>
            <a:r>
              <a:rPr lang="en-US" dirty="0"/>
              <a:t> and LinkedList</a:t>
            </a:r>
            <a:endParaRPr lang="en-US" altLang="en-US" dirty="0"/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8A03FAC6-A591-4585-BC75-BB3C7A391B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Methods that require a search on either list type take O(N).</a:t>
            </a:r>
          </a:p>
          <a:p>
            <a:pPr lvl="1"/>
            <a:r>
              <a:rPr lang="en-US" altLang="en-US" sz="2400" dirty="0"/>
              <a:t>Collection contains() and  remove() </a:t>
            </a:r>
          </a:p>
          <a:p>
            <a:pPr eaLnBrk="1" hangingPunct="1"/>
            <a:r>
              <a:rPr lang="en-US" altLang="en-US" sz="2800" dirty="0"/>
              <a:t>The </a:t>
            </a:r>
            <a:r>
              <a:rPr lang="en-US" altLang="en-US" sz="2800" dirty="0" err="1"/>
              <a:t>ArrayList</a:t>
            </a:r>
            <a:r>
              <a:rPr lang="en-US" altLang="en-US" sz="2800" dirty="0"/>
              <a:t> also has a capacity.</a:t>
            </a:r>
          </a:p>
          <a:p>
            <a:pPr eaLnBrk="1" hangingPunct="1"/>
            <a:r>
              <a:rPr lang="en-US" altLang="en-US" sz="2800" dirty="0"/>
              <a:t>It will expand as needed, </a:t>
            </a:r>
            <a:r>
              <a:rPr lang="en-US" altLang="en-US" sz="2800" i="1" dirty="0" err="1"/>
              <a:t>ensureCapacity</a:t>
            </a:r>
            <a:r>
              <a:rPr lang="en-US" altLang="en-US" sz="2800" i="1" dirty="0"/>
              <a:t>()</a:t>
            </a:r>
          </a:p>
          <a:p>
            <a:pPr eaLnBrk="1" hangingPunct="1"/>
            <a:r>
              <a:rPr lang="en-US" altLang="en-US" sz="2800" dirty="0"/>
              <a:t>An initial estimate can be given to avoid periodic expansions.</a:t>
            </a:r>
          </a:p>
          <a:p>
            <a:pPr eaLnBrk="1" hangingPunct="1"/>
            <a:r>
              <a:rPr lang="en-US" altLang="en-US" sz="2800" dirty="0"/>
              <a:t>A “</a:t>
            </a:r>
            <a:r>
              <a:rPr lang="en-US" altLang="en-US" sz="2800" dirty="0" err="1"/>
              <a:t>trimToSize</a:t>
            </a:r>
            <a:r>
              <a:rPr lang="en-US" altLang="en-US" sz="2800" dirty="0"/>
              <a:t>” method will also shrink it to its required size to avoid wasting extra space.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Using </a:t>
            </a:r>
            <a:r>
              <a:rPr lang="en-US" i="1" dirty="0"/>
              <a:t>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658" y="1256018"/>
            <a:ext cx="8382000" cy="72518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Remove all the even valued items in a list by using </a:t>
            </a:r>
            <a:r>
              <a:rPr lang="en-US" i="1" dirty="0"/>
              <a:t>get() </a:t>
            </a:r>
            <a:r>
              <a:rPr lang="en-US" dirty="0"/>
              <a:t>and</a:t>
            </a:r>
            <a:r>
              <a:rPr lang="en-US" i="1" dirty="0"/>
              <a:t> remove()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/>
          <a:srcRect b="15999"/>
          <a:stretch/>
        </p:blipFill>
        <p:spPr bwMode="auto">
          <a:xfrm>
            <a:off x="1325938" y="1941818"/>
            <a:ext cx="6751262" cy="3011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38DFC8-D8E2-4FC9-AA7B-8F620CF60703}"/>
              </a:ext>
            </a:extLst>
          </p:cNvPr>
          <p:cNvSpPr txBox="1">
            <a:spLocks/>
          </p:cNvSpPr>
          <p:nvPr/>
        </p:nvSpPr>
        <p:spPr>
          <a:xfrm>
            <a:off x="457200" y="4992381"/>
            <a:ext cx="8382000" cy="17894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dirty="0"/>
              <a:t>For an ArrayList, </a:t>
            </a:r>
            <a:r>
              <a:rPr lang="en-US" altLang="en-US" sz="2400" dirty="0"/>
              <a:t>get() is O(1) by index, but remove must shift the items over which is O(N).  The loop makes N iterations, so </a:t>
            </a:r>
            <a:r>
              <a:rPr lang="en-US" altLang="en-US" sz="2400" b="1" dirty="0"/>
              <a:t>O(N</a:t>
            </a:r>
            <a:r>
              <a:rPr lang="en-US" altLang="en-US" sz="2400" b="1" baseline="30000" dirty="0"/>
              <a:t>2</a:t>
            </a:r>
            <a:r>
              <a:rPr lang="en-US" altLang="en-US" sz="2400" b="1" dirty="0"/>
              <a:t>) </a:t>
            </a:r>
            <a:r>
              <a:rPr lang="en-US" altLang="en-US" sz="2400" dirty="0"/>
              <a:t>is required.</a:t>
            </a:r>
          </a:p>
          <a:p>
            <a:r>
              <a:rPr lang="en-US" altLang="en-US" sz="2400" b="1" dirty="0"/>
              <a:t>For a LinkedList, </a:t>
            </a:r>
            <a:r>
              <a:rPr lang="en-US" altLang="en-US" sz="2400" dirty="0"/>
              <a:t>get() requires a O(N) search, as does remove(). The loop makes N iterations, so O(N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) is required. </a:t>
            </a:r>
          </a:p>
        </p:txBody>
      </p:sp>
    </p:spTree>
    <p:extLst>
      <p:ext uri="{BB962C8B-B14F-4D97-AF65-F5344CB8AC3E}">
        <p14:creationId xmlns:p14="http://schemas.microsoft.com/office/powerpoint/2010/main" val="427446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>
            <a:extLst>
              <a:ext uri="{FF2B5EF4-FFF2-40B4-BE49-F238E27FC236}">
                <a16:creationId xmlns:a16="http://schemas.microsoft.com/office/drawing/2014/main" id="{24F43038-2A9B-4900-B638-6A7212333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370857"/>
            <a:ext cx="6324600" cy="3361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362075"/>
          </a:xfrm>
        </p:spPr>
        <p:txBody>
          <a:bodyPr/>
          <a:lstStyle/>
          <a:p>
            <a:pPr algn="ctr"/>
            <a:r>
              <a:rPr lang="en-US" cap="none" dirty="0"/>
              <a:t>Using Enhanced</a:t>
            </a:r>
            <a:r>
              <a:rPr lang="en-US" i="1" cap="none" dirty="0"/>
              <a:t> for </a:t>
            </a:r>
            <a:r>
              <a:rPr lang="en-US" cap="none" dirty="0"/>
              <a:t>loop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5BDBCB-0434-480A-9159-BB21BF1DA05F}"/>
              </a:ext>
            </a:extLst>
          </p:cNvPr>
          <p:cNvSpPr/>
          <p:nvPr/>
        </p:nvSpPr>
        <p:spPr>
          <a:xfrm>
            <a:off x="4876800" y="2133600"/>
            <a:ext cx="1865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// implicit iterator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E4363-7C3B-43F1-87C8-413E919583C7}"/>
              </a:ext>
            </a:extLst>
          </p:cNvPr>
          <p:cNvSpPr/>
          <p:nvPr/>
        </p:nvSpPr>
        <p:spPr>
          <a:xfrm>
            <a:off x="4876800" y="2866761"/>
            <a:ext cx="2331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// iterator invalidated!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07D647-A198-4A49-A017-FAE07E54B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572000"/>
            <a:ext cx="7772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CED2C97-CC05-41FE-AD92-95B18B5CE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24400"/>
            <a:ext cx="7772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+mj-lt"/>
              </a:rPr>
              <a:t>Enhanced for loop uses iterator to avoid get() call.</a:t>
            </a:r>
          </a:p>
          <a:p>
            <a:pPr eaLnBrk="1" hangingPunct="1"/>
            <a:r>
              <a:rPr lang="en-US" altLang="en-US" sz="2400" dirty="0">
                <a:latin typeface="+mj-lt"/>
              </a:rPr>
              <a:t>But the remove() call from collections on the list invalidates the iterator!</a:t>
            </a:r>
          </a:p>
          <a:p>
            <a:pPr eaLnBrk="1" hangingPunct="1"/>
            <a:r>
              <a:rPr lang="en-US" altLang="en-US" sz="2400" dirty="0">
                <a:latin typeface="+mj-lt"/>
              </a:rPr>
              <a:t>So, this code does not work, as it throws an </a:t>
            </a:r>
            <a:r>
              <a:rPr lang="en-US" altLang="en-US" sz="2400" i="1" dirty="0" err="1">
                <a:latin typeface="+mj-lt"/>
              </a:rPr>
              <a:t>concurrentModificationE</a:t>
            </a:r>
            <a:r>
              <a:rPr lang="en-US" altLang="en-US" sz="2400" dirty="0" err="1">
                <a:latin typeface="+mj-lt"/>
              </a:rPr>
              <a:t>xception</a:t>
            </a:r>
            <a:r>
              <a:rPr lang="en-US" altLang="en-US" sz="24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3934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/>
          <p:cNvPicPr>
            <a:picLocks noChangeAspect="1" noChangeArrowheads="1"/>
          </p:cNvPicPr>
          <p:nvPr/>
        </p:nvPicPr>
        <p:blipFill rotWithShape="1">
          <a:blip r:embed="rId3"/>
          <a:srcRect t="-2085" b="27084"/>
          <a:stretch/>
        </p:blipFill>
        <p:spPr bwMode="auto">
          <a:xfrm>
            <a:off x="533400" y="990600"/>
            <a:ext cx="8610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Iterator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48C22E-F294-486B-BEBC-02E8D644C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06705"/>
            <a:ext cx="8229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300" dirty="0">
                <a:latin typeface="+mj-lt"/>
              </a:rPr>
              <a:t>Get our own iterator.</a:t>
            </a:r>
          </a:p>
          <a:p>
            <a:pPr eaLnBrk="1" hangingPunct="1"/>
            <a:r>
              <a:rPr lang="en-US" altLang="en-US" sz="2300" dirty="0">
                <a:latin typeface="+mj-lt"/>
              </a:rPr>
              <a:t>Use Iterators remove method </a:t>
            </a:r>
            <a:r>
              <a:rPr lang="en-US" altLang="en-US" sz="2300" dirty="0">
                <a:latin typeface="+mj-lt"/>
                <a:sym typeface="Wingdings" panose="05000000000000000000" pitchFamily="2" charset="2"/>
              </a:rPr>
              <a:t> constant time as location already known (unlike Collection remove method)</a:t>
            </a:r>
            <a:endParaRPr lang="en-US" altLang="en-US" sz="2300" dirty="0">
              <a:latin typeface="+mj-lt"/>
            </a:endParaRPr>
          </a:p>
          <a:p>
            <a:pPr eaLnBrk="1" hangingPunct="1"/>
            <a:r>
              <a:rPr lang="en-US" altLang="en-US" sz="2300" dirty="0">
                <a:latin typeface="+mj-lt"/>
              </a:rPr>
              <a:t>The loop makes N iterations.</a:t>
            </a:r>
          </a:p>
          <a:p>
            <a:pPr eaLnBrk="1" hangingPunct="1"/>
            <a:r>
              <a:rPr lang="en-US" altLang="en-US" sz="2300" b="1" dirty="0">
                <a:latin typeface="+mj-lt"/>
              </a:rPr>
              <a:t>LinkedList will take O(N) </a:t>
            </a:r>
            <a:r>
              <a:rPr lang="en-US" altLang="en-US" sz="2300" dirty="0">
                <a:latin typeface="+mj-lt"/>
              </a:rPr>
              <a:t>since iterator already has the position.</a:t>
            </a:r>
          </a:p>
          <a:p>
            <a:pPr eaLnBrk="1" hangingPunct="1"/>
            <a:r>
              <a:rPr lang="en-US" altLang="en-US" sz="2300" b="1" dirty="0">
                <a:latin typeface="+mj-lt"/>
              </a:rPr>
              <a:t>ArrayList still takes O(N</a:t>
            </a:r>
            <a:r>
              <a:rPr lang="en-US" altLang="en-US" sz="2300" b="1" baseline="30000" dirty="0">
                <a:latin typeface="+mj-lt"/>
              </a:rPr>
              <a:t>2</a:t>
            </a:r>
            <a:r>
              <a:rPr lang="en-US" altLang="en-US" sz="2300" b="1" dirty="0">
                <a:latin typeface="+mj-lt"/>
              </a:rPr>
              <a:t>) </a:t>
            </a:r>
            <a:r>
              <a:rPr lang="en-US" altLang="en-US" sz="2300" dirty="0">
                <a:latin typeface="+mj-lt"/>
              </a:rPr>
              <a:t>because items must be shifted.</a:t>
            </a:r>
          </a:p>
        </p:txBody>
      </p:sp>
    </p:spTree>
    <p:extLst>
      <p:ext uri="{BB962C8B-B14F-4D97-AF65-F5344CB8AC3E}">
        <p14:creationId xmlns:p14="http://schemas.microsoft.com/office/powerpoint/2010/main" val="268398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62631"/>
            <a:ext cx="6858000" cy="3928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046ADC1D-9BEE-4906-BADE-3B4DAF1A3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91000"/>
            <a:ext cx="79248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b="1" dirty="0">
                <a:latin typeface="+mj-lt"/>
              </a:rPr>
              <a:t>ListIterator</a:t>
            </a:r>
            <a:r>
              <a:rPr lang="en-US" altLang="en-US" sz="2800" dirty="0">
                <a:latin typeface="+mj-lt"/>
              </a:rPr>
              <a:t> extends to Iterator for Lists</a:t>
            </a:r>
          </a:p>
          <a:p>
            <a:pPr eaLnBrk="1" hangingPunct="1"/>
            <a:r>
              <a:rPr lang="en-US" altLang="en-US" sz="2800" dirty="0">
                <a:latin typeface="+mj-lt"/>
              </a:rPr>
              <a:t>Adds functionality:</a:t>
            </a:r>
          </a:p>
          <a:p>
            <a:pPr lvl="1"/>
            <a:r>
              <a:rPr lang="en-US" altLang="en-US" sz="2400" i="1" dirty="0">
                <a:latin typeface="+mj-lt"/>
              </a:rPr>
              <a:t>previous() </a:t>
            </a:r>
            <a:r>
              <a:rPr lang="en-US" altLang="en-US" sz="2400" dirty="0">
                <a:latin typeface="+mj-lt"/>
              </a:rPr>
              <a:t>and </a:t>
            </a:r>
            <a:r>
              <a:rPr lang="en-US" altLang="en-US" sz="2400" i="1" dirty="0" err="1">
                <a:latin typeface="+mj-lt"/>
              </a:rPr>
              <a:t>hasPrevious</a:t>
            </a:r>
            <a:r>
              <a:rPr lang="en-US" altLang="en-US" sz="2400" i="1" dirty="0">
                <a:latin typeface="+mj-lt"/>
              </a:rPr>
              <a:t>() </a:t>
            </a:r>
            <a:r>
              <a:rPr lang="en-US" altLang="en-US" sz="2400" dirty="0">
                <a:latin typeface="+mj-lt"/>
              </a:rPr>
              <a:t> to traverse list.</a:t>
            </a:r>
          </a:p>
          <a:p>
            <a:pPr lvl="1"/>
            <a:r>
              <a:rPr lang="en-US" altLang="en-US" sz="2400" i="1" dirty="0">
                <a:latin typeface="+mj-lt"/>
              </a:rPr>
              <a:t>add()</a:t>
            </a:r>
            <a:r>
              <a:rPr lang="en-US" altLang="en-US" sz="2400" dirty="0">
                <a:latin typeface="+mj-lt"/>
              </a:rPr>
              <a:t> to complement remove.  (between next() and previous())</a:t>
            </a:r>
          </a:p>
          <a:p>
            <a:pPr lvl="1"/>
            <a:r>
              <a:rPr lang="en-US" altLang="en-US" sz="2400" i="1" dirty="0">
                <a:latin typeface="+mj-lt"/>
              </a:rPr>
              <a:t>set() </a:t>
            </a:r>
            <a:r>
              <a:rPr lang="en-US" altLang="en-US" sz="2400" dirty="0">
                <a:latin typeface="+mj-lt"/>
              </a:rPr>
              <a:t>to change a value.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752600"/>
            <a:ext cx="8534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hlinkClick r:id="rId3"/>
              </a:rPr>
              <a:t>http://users.cs.fiu.edu/~weiss/dsaajava3/code/MyArrayList.java</a:t>
            </a:r>
            <a:endParaRPr lang="en-US" dirty="0"/>
          </a:p>
          <a:p>
            <a:r>
              <a:rPr lang="en-US" dirty="0"/>
              <a:t>To avoid ambiguities with the library class, we will name our class </a:t>
            </a:r>
            <a:r>
              <a:rPr lang="en-US" i="1" dirty="0"/>
              <a:t>MyArrayList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maintains the underlying array, the array capacity and current number of items stored in the </a:t>
            </a:r>
            <a:r>
              <a:rPr lang="en-US" i="1" dirty="0"/>
              <a:t>MyArrayList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provides a mechanism to change the capacity of the underlying array. </a:t>
            </a:r>
          </a:p>
          <a:p>
            <a:pPr lvl="1"/>
            <a:r>
              <a:rPr lang="en-US" dirty="0"/>
              <a:t>implementation of </a:t>
            </a:r>
            <a:r>
              <a:rPr lang="en-US" i="1" dirty="0"/>
              <a:t>get</a:t>
            </a:r>
            <a:r>
              <a:rPr lang="en-US" dirty="0"/>
              <a:t> and </a:t>
            </a:r>
            <a:r>
              <a:rPr lang="en-US" i="1" dirty="0"/>
              <a:t>set</a:t>
            </a:r>
          </a:p>
          <a:p>
            <a:pPr lvl="1"/>
            <a:r>
              <a:rPr lang="en-US" dirty="0"/>
              <a:t>routines such </a:t>
            </a:r>
            <a:r>
              <a:rPr lang="en-US" i="1" dirty="0"/>
              <a:t>as size, </a:t>
            </a:r>
            <a:r>
              <a:rPr lang="en-US" i="1" dirty="0" err="1"/>
              <a:t>isEmpty</a:t>
            </a:r>
            <a:r>
              <a:rPr lang="en-US" i="1" dirty="0"/>
              <a:t>, clear, add, remove </a:t>
            </a:r>
            <a:r>
              <a:rPr lang="en-US" dirty="0"/>
              <a:t>..</a:t>
            </a:r>
          </a:p>
          <a:p>
            <a:pPr lvl="1"/>
            <a:r>
              <a:rPr lang="en-US" dirty="0"/>
              <a:t>provides a class that implements </a:t>
            </a:r>
            <a:r>
              <a:rPr lang="en-US" dirty="0" err="1"/>
              <a:t>Iterator</a:t>
            </a:r>
            <a:r>
              <a:rPr lang="en-US" dirty="0"/>
              <a:t> interface.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6838"/>
            <a:ext cx="7696200" cy="676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0"/>
            <a:ext cx="7620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Routines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err="1"/>
              <a:t>ensureCapacity</a:t>
            </a:r>
            <a:endParaRPr lang="en-US" dirty="0"/>
          </a:p>
          <a:p>
            <a:pPr lvl="1"/>
            <a:r>
              <a:rPr lang="en-US" dirty="0"/>
              <a:t>Used to expand capacity as well as shrink the underlying array. </a:t>
            </a:r>
          </a:p>
          <a:p>
            <a:pPr lvl="1"/>
            <a:r>
              <a:rPr lang="en-US" dirty="0"/>
              <a:t>At line 46, an idiom that is required because generic array creation is illegal. </a:t>
            </a:r>
          </a:p>
          <a:p>
            <a:pPr lvl="2"/>
            <a:r>
              <a:rPr lang="en-US" dirty="0"/>
              <a:t>Use an array cast</a:t>
            </a:r>
          </a:p>
          <a:p>
            <a:r>
              <a:rPr lang="en-US" i="1" dirty="0"/>
              <a:t>add</a:t>
            </a:r>
          </a:p>
          <a:p>
            <a:pPr lvl="1"/>
            <a:r>
              <a:rPr lang="en-US" dirty="0"/>
              <a:t>computational expensive</a:t>
            </a:r>
          </a:p>
          <a:p>
            <a:pPr lvl="1"/>
            <a:r>
              <a:rPr lang="en-US" dirty="0"/>
              <a:t>requires increasing capacity of the array</a:t>
            </a:r>
          </a:p>
          <a:p>
            <a:r>
              <a:rPr lang="en-US" i="1" dirty="0"/>
              <a:t>remove</a:t>
            </a:r>
          </a:p>
          <a:p>
            <a:pPr lvl="1"/>
            <a:r>
              <a:rPr lang="en-US" dirty="0"/>
              <a:t>similar to </a:t>
            </a:r>
            <a:r>
              <a:rPr lang="en-US" i="1" dirty="0"/>
              <a:t>add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List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/>
          </a:bodyPr>
          <a:lstStyle/>
          <a:p>
            <a:r>
              <a:rPr lang="en-US" dirty="0"/>
              <a:t>General List :   </a:t>
            </a:r>
            <a:r>
              <a:rPr lang="en-US" i="1" dirty="0"/>
              <a:t>A</a:t>
            </a:r>
            <a:r>
              <a:rPr lang="en-US" i="1" baseline="-25000" dirty="0"/>
              <a:t>0</a:t>
            </a:r>
            <a:r>
              <a:rPr lang="en-US" i="1" dirty="0"/>
              <a:t>, A</a:t>
            </a:r>
            <a:r>
              <a:rPr lang="en-US" i="1" baseline="-25000" dirty="0"/>
              <a:t>1</a:t>
            </a:r>
            <a:r>
              <a:rPr lang="en-US" i="1" dirty="0"/>
              <a:t>, A</a:t>
            </a:r>
            <a:r>
              <a:rPr lang="en-US" i="1" baseline="-25000" dirty="0"/>
              <a:t>2</a:t>
            </a:r>
            <a:r>
              <a:rPr lang="en-US" i="1" dirty="0"/>
              <a:t>,…A</a:t>
            </a:r>
            <a:r>
              <a:rPr lang="en-US" i="1" baseline="-25000" dirty="0"/>
              <a:t>i-1</a:t>
            </a:r>
            <a:r>
              <a:rPr lang="en-US" i="1" dirty="0"/>
              <a:t>, A</a:t>
            </a:r>
            <a:r>
              <a:rPr lang="en-US" i="1" baseline="-25000" dirty="0"/>
              <a:t>i</a:t>
            </a:r>
            <a:r>
              <a:rPr lang="en-US" i="1" dirty="0"/>
              <a:t>, A</a:t>
            </a:r>
            <a:r>
              <a:rPr lang="en-US" i="1" baseline="-25000" dirty="0"/>
              <a:t>i+1</a:t>
            </a:r>
            <a:r>
              <a:rPr lang="en-US" i="1" dirty="0"/>
              <a:t>, …  ,A</a:t>
            </a:r>
            <a:r>
              <a:rPr lang="en-US" i="1" baseline="-25000" dirty="0"/>
              <a:t>N-1</a:t>
            </a:r>
            <a:r>
              <a:rPr lang="en-US" i="1" dirty="0"/>
              <a:t> </a:t>
            </a:r>
            <a:br>
              <a:rPr lang="en-US" i="1" dirty="0"/>
            </a:br>
            <a:r>
              <a:rPr lang="en-US" dirty="0"/>
              <a:t>		Size = N</a:t>
            </a:r>
          </a:p>
          <a:p>
            <a:r>
              <a:rPr lang="en-US" dirty="0"/>
              <a:t>List of size zero is called </a:t>
            </a:r>
            <a:r>
              <a:rPr lang="en-US" b="1" dirty="0"/>
              <a:t>empty list</a:t>
            </a:r>
          </a:p>
          <a:p>
            <a:r>
              <a:rPr lang="en-US" dirty="0"/>
              <a:t>The Position of element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 in a list is </a:t>
            </a:r>
            <a:r>
              <a:rPr lang="en-US" i="1" dirty="0" err="1"/>
              <a:t>i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80EBDC-FD9A-B0E8-BC5C-9AD6A49FBA1B}"/>
              </a:ext>
            </a:extLst>
          </p:cNvPr>
          <p:cNvSpPr/>
          <p:nvPr/>
        </p:nvSpPr>
        <p:spPr>
          <a:xfrm>
            <a:off x="6477000" y="1623219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C194DF-BBA9-8FBC-BA46-F8AD72A00318}"/>
              </a:ext>
            </a:extLst>
          </p:cNvPr>
          <p:cNvSpPr/>
          <p:nvPr/>
        </p:nvSpPr>
        <p:spPr>
          <a:xfrm>
            <a:off x="6477000" y="25908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76857F-58BF-4179-79FA-66A3B0AF0B7F}"/>
              </a:ext>
            </a:extLst>
          </p:cNvPr>
          <p:cNvSpPr/>
          <p:nvPr/>
        </p:nvSpPr>
        <p:spPr>
          <a:xfrm>
            <a:off x="6481813" y="3597442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A2F6C5-FD8A-FBF4-A9D4-01ED6AA6E523}"/>
              </a:ext>
            </a:extLst>
          </p:cNvPr>
          <p:cNvSpPr/>
          <p:nvPr/>
        </p:nvSpPr>
        <p:spPr>
          <a:xfrm>
            <a:off x="5486400" y="4604084"/>
            <a:ext cx="1524000" cy="381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ArrayList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128D79-C64F-3CC7-FF3D-4FC6710CA72E}"/>
              </a:ext>
            </a:extLst>
          </p:cNvPr>
          <p:cNvSpPr/>
          <p:nvPr/>
        </p:nvSpPr>
        <p:spPr>
          <a:xfrm>
            <a:off x="7315200" y="4604084"/>
            <a:ext cx="1524000" cy="381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LinkedList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A92DA3-0A6D-0E02-CBAE-59187AA84462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7239000" y="2004219"/>
            <a:ext cx="0" cy="586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C8D58B-7D00-77D8-E291-B4F5584612F9}"/>
              </a:ext>
            </a:extLst>
          </p:cNvPr>
          <p:cNvCxnSpPr/>
          <p:nvPr/>
        </p:nvCxnSpPr>
        <p:spPr>
          <a:xfrm flipV="1">
            <a:off x="7239000" y="2994819"/>
            <a:ext cx="0" cy="586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09FF6A-6072-EC08-5122-7467A23BCC83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6324600" y="3978442"/>
            <a:ext cx="919213" cy="625642"/>
          </a:xfrm>
          <a:prstGeom prst="straightConnector1">
            <a:avLst/>
          </a:prstGeom>
          <a:ln w="381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96A788-A216-F14A-6AFB-954D2E859719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7243813" y="3978442"/>
            <a:ext cx="833387" cy="625642"/>
          </a:xfrm>
          <a:prstGeom prst="straightConnector1">
            <a:avLst/>
          </a:prstGeom>
          <a:ln w="381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8C73CA4-FEC2-B3AC-ED9E-25E08D94E3F8}"/>
              </a:ext>
            </a:extLst>
          </p:cNvPr>
          <p:cNvSpPr/>
          <p:nvPr/>
        </p:nvSpPr>
        <p:spPr>
          <a:xfrm>
            <a:off x="7464893" y="6399037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72E35B-1DD5-04AE-DD27-E49244CBCF7A}"/>
              </a:ext>
            </a:extLst>
          </p:cNvPr>
          <p:cNvSpPr/>
          <p:nvPr/>
        </p:nvSpPr>
        <p:spPr>
          <a:xfrm>
            <a:off x="7517331" y="5816307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62A805-6A5D-C43A-A066-67013B29BB34}"/>
              </a:ext>
            </a:extLst>
          </p:cNvPr>
          <p:cNvCxnSpPr>
            <a:cxnSpLocks/>
          </p:cNvCxnSpPr>
          <p:nvPr/>
        </p:nvCxnSpPr>
        <p:spPr>
          <a:xfrm flipV="1">
            <a:off x="6221931" y="6009455"/>
            <a:ext cx="1017069" cy="11230"/>
          </a:xfrm>
          <a:prstGeom prst="straightConnector1">
            <a:avLst/>
          </a:prstGeom>
          <a:ln w="381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C202F7-B699-EBE2-EC34-77899413D850}"/>
              </a:ext>
            </a:extLst>
          </p:cNvPr>
          <p:cNvCxnSpPr>
            <a:cxnSpLocks/>
          </p:cNvCxnSpPr>
          <p:nvPr/>
        </p:nvCxnSpPr>
        <p:spPr>
          <a:xfrm flipV="1">
            <a:off x="6222733" y="6578307"/>
            <a:ext cx="1017069" cy="1123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1448C7A-6C49-EEAB-5E74-484135D0622C}"/>
              </a:ext>
            </a:extLst>
          </p:cNvPr>
          <p:cNvSpPr txBox="1"/>
          <p:nvPr/>
        </p:nvSpPr>
        <p:spPr>
          <a:xfrm>
            <a:off x="6299754" y="6488668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20DF9F-7C64-A5B5-E68E-BF8DBC7F4462}"/>
              </a:ext>
            </a:extLst>
          </p:cNvPr>
          <p:cNvSpPr txBox="1"/>
          <p:nvPr/>
        </p:nvSpPr>
        <p:spPr>
          <a:xfrm>
            <a:off x="6222733" y="5645738"/>
            <a:ext cx="120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Iterator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iterator method returns an instance of </a:t>
            </a:r>
            <a:r>
              <a:rPr lang="en-US" b="1" dirty="0" err="1"/>
              <a:t>ArrayListIterator</a:t>
            </a:r>
            <a:r>
              <a:rPr lang="en-US" b="1" dirty="0"/>
              <a:t>, </a:t>
            </a:r>
            <a:r>
              <a:rPr lang="en-US" dirty="0"/>
              <a:t>which is a class that implements iterator interface. </a:t>
            </a:r>
          </a:p>
          <a:p>
            <a:r>
              <a:rPr lang="en-US" dirty="0" err="1"/>
              <a:t>ArrayListInterator</a:t>
            </a:r>
            <a:r>
              <a:rPr lang="en-US" dirty="0"/>
              <a:t> is a </a:t>
            </a:r>
            <a:r>
              <a:rPr lang="en-US" b="1" dirty="0"/>
              <a:t>inner class</a:t>
            </a:r>
            <a:r>
              <a:rPr lang="en-US" dirty="0"/>
              <a:t>, this is allowed in java.</a:t>
            </a:r>
          </a:p>
          <a:p>
            <a:r>
              <a:rPr lang="en-US" dirty="0"/>
              <a:t>It should be an inner class to use the data items from MyArrayList class like theItems variable.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92200"/>
            <a:ext cx="8458199" cy="546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b="1" dirty="0"/>
              <a:t>Erroneous Code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770" y="-84406"/>
            <a:ext cx="8915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0E9A1A-663C-499E-AEBD-276EEE7714B2}"/>
              </a:ext>
            </a:extLst>
          </p:cNvPr>
          <p:cNvSpPr txBox="1"/>
          <p:nvPr/>
        </p:nvSpPr>
        <p:spPr>
          <a:xfrm>
            <a:off x="6248400" y="434340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theItems is private field and not accessible outside the class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44814D-CA9B-40FF-8363-1165E2E6F905}"/>
              </a:ext>
            </a:extLst>
          </p:cNvPr>
          <p:cNvSpPr/>
          <p:nvPr/>
        </p:nvSpPr>
        <p:spPr>
          <a:xfrm>
            <a:off x="1600200" y="2971800"/>
            <a:ext cx="4038600" cy="304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17513"/>
            <a:ext cx="8915399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Class and Inner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Provides Encapsulation of data</a:t>
            </a:r>
          </a:p>
          <a:p>
            <a:r>
              <a:rPr lang="en-US" dirty="0"/>
              <a:t>Provides Readable and maintainable code</a:t>
            </a:r>
          </a:p>
          <a:p>
            <a:r>
              <a:rPr lang="en-US" dirty="0"/>
              <a:t>Difference between nested class and inner class is </a:t>
            </a:r>
            <a:r>
              <a:rPr lang="en-US" b="1" dirty="0"/>
              <a:t>nested class are static </a:t>
            </a:r>
            <a:r>
              <a:rPr lang="en-US" dirty="0"/>
              <a:t>so they are associated with </a:t>
            </a:r>
            <a:r>
              <a:rPr lang="en-US" b="1" dirty="0"/>
              <a:t>class</a:t>
            </a:r>
            <a:r>
              <a:rPr lang="en-US" dirty="0"/>
              <a:t> not with the instance of the class.</a:t>
            </a:r>
          </a:p>
          <a:p>
            <a:r>
              <a:rPr lang="en-US" dirty="0"/>
              <a:t>inner classes are associated with outer class </a:t>
            </a:r>
            <a:r>
              <a:rPr lang="en-US" b="1" dirty="0"/>
              <a:t>objects (instance of outer class)</a:t>
            </a:r>
            <a:r>
              <a:rPr lang="en-US" dirty="0"/>
              <a:t>.</a:t>
            </a:r>
          </a:p>
          <a:p>
            <a:r>
              <a:rPr lang="en-US" dirty="0"/>
              <a:t>inner class is useful in a situation in which each inner class object is associated with exactly one instance of an outer class object.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447800"/>
            <a:ext cx="6153150" cy="348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1" y="1"/>
            <a:ext cx="89153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0CD24E5-BA63-46FE-834C-851040471227}"/>
              </a:ext>
            </a:extLst>
          </p:cNvPr>
          <p:cNvCxnSpPr>
            <a:cxnSpLocks/>
          </p:cNvCxnSpPr>
          <p:nvPr/>
        </p:nvCxnSpPr>
        <p:spPr>
          <a:xfrm flipH="1">
            <a:off x="4264269" y="3619500"/>
            <a:ext cx="609600" cy="190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E53CDA-29CD-452F-95FF-5D6EE0B16800}"/>
              </a:ext>
            </a:extLst>
          </p:cNvPr>
          <p:cNvCxnSpPr>
            <a:cxnSpLocks/>
          </p:cNvCxnSpPr>
          <p:nvPr/>
        </p:nvCxnSpPr>
        <p:spPr>
          <a:xfrm flipH="1">
            <a:off x="3568505" y="4215619"/>
            <a:ext cx="1828800" cy="38100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1A3158-CA2B-41FE-A297-C111D912010B}"/>
              </a:ext>
            </a:extLst>
          </p:cNvPr>
          <p:cNvCxnSpPr>
            <a:cxnSpLocks/>
          </p:cNvCxnSpPr>
          <p:nvPr/>
        </p:nvCxnSpPr>
        <p:spPr>
          <a:xfrm flipH="1">
            <a:off x="4140005" y="3324082"/>
            <a:ext cx="6858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BBC7704-0643-47E9-936B-F5E5F7AE33AF}"/>
              </a:ext>
            </a:extLst>
          </p:cNvPr>
          <p:cNvSpPr/>
          <p:nvPr/>
        </p:nvSpPr>
        <p:spPr>
          <a:xfrm>
            <a:off x="4841045" y="3135868"/>
            <a:ext cx="377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Private MyArrayList&lt;</a:t>
            </a:r>
            <a:r>
              <a:rPr lang="en-US" dirty="0" err="1">
                <a:solidFill>
                  <a:srgbClr val="FF0000"/>
                </a:solidFill>
              </a:rPr>
              <a:t>AnyType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theList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0803B-C134-49E7-8EBA-625DF192DB7C}"/>
              </a:ext>
            </a:extLst>
          </p:cNvPr>
          <p:cNvSpPr/>
          <p:nvPr/>
        </p:nvSpPr>
        <p:spPr>
          <a:xfrm>
            <a:off x="4889109" y="3505200"/>
            <a:ext cx="2237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MyArrayList.this.size()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A69B25-EADF-486B-9287-80F8AF24BB25}"/>
              </a:ext>
            </a:extLst>
          </p:cNvPr>
          <p:cNvSpPr/>
          <p:nvPr/>
        </p:nvSpPr>
        <p:spPr>
          <a:xfrm>
            <a:off x="5334000" y="4061964"/>
            <a:ext cx="3645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MyArrayList.this.theItems</a:t>
            </a:r>
            <a:r>
              <a:rPr lang="en-US" dirty="0">
                <a:solidFill>
                  <a:srgbClr val="FF0000"/>
                </a:solidFill>
              </a:rPr>
              <a:t>[current++]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91F841-7B44-4306-BD30-52D00874DA12}"/>
              </a:ext>
            </a:extLst>
          </p:cNvPr>
          <p:cNvSpPr/>
          <p:nvPr/>
        </p:nvSpPr>
        <p:spPr>
          <a:xfrm>
            <a:off x="1752600" y="6387726"/>
            <a:ext cx="6324600" cy="381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Clean and easy to understand representation like Version#1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 of </a:t>
            </a:r>
            <a:r>
              <a:rPr lang="en-US" b="1" i="1" dirty="0" err="1"/>
              <a:t>LinkedList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Implementing a linked list can be made easier by using </a:t>
            </a:r>
            <a:r>
              <a:rPr lang="en-US" altLang="en-US" b="1" dirty="0"/>
              <a:t>a header node to mark the start of the list and a tail node to mark the end.</a:t>
            </a:r>
          </a:p>
          <a:p>
            <a:pPr lvl="1"/>
            <a:r>
              <a:rPr lang="en-US" altLang="en-US" dirty="0"/>
              <a:t>These nodes are referred to as sentinel nodes.</a:t>
            </a:r>
          </a:p>
          <a:p>
            <a:r>
              <a:rPr lang="en-US" dirty="0"/>
              <a:t>In design three classes are provided</a:t>
            </a:r>
          </a:p>
          <a:p>
            <a:pPr lvl="1"/>
            <a:r>
              <a:rPr lang="en-US" dirty="0" err="1"/>
              <a:t>MyLinkedList</a:t>
            </a:r>
            <a:endParaRPr lang="en-US" dirty="0"/>
          </a:p>
          <a:p>
            <a:pPr lvl="1"/>
            <a:r>
              <a:rPr lang="en-US" dirty="0"/>
              <a:t>Node</a:t>
            </a:r>
          </a:p>
          <a:p>
            <a:pPr lvl="1"/>
            <a:r>
              <a:rPr lang="en-US" dirty="0" err="1"/>
              <a:t>LinkedListIterator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267200"/>
            <a:ext cx="8001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these extra nodes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29717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Greatly simplifies the code ( insertion and deletion)</a:t>
            </a:r>
          </a:p>
          <a:p>
            <a:pPr lvl="1"/>
            <a:r>
              <a:rPr lang="en-US" dirty="0"/>
              <a:t>For example without the header node then removing the first element becomes a special case</a:t>
            </a:r>
          </a:p>
          <a:p>
            <a:r>
              <a:rPr lang="en-US" dirty="0"/>
              <a:t>Beginning of list :  head node</a:t>
            </a:r>
          </a:p>
          <a:p>
            <a:r>
              <a:rPr lang="en-US" dirty="0"/>
              <a:t>End of list : tail node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156305"/>
            <a:ext cx="709612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EMPTY LIST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9D4CA5-5D7E-4C59-ACD0-F67096E82DE9}"/>
              </a:ext>
            </a:extLst>
          </p:cNvPr>
          <p:cNvSpPr/>
          <p:nvPr/>
        </p:nvSpPr>
        <p:spPr>
          <a:xfrm>
            <a:off x="2277794" y="1524189"/>
            <a:ext cx="4881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/>
              <a:t>An empty list still has two nodes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List </a:t>
            </a:r>
            <a:r>
              <a:rPr lang="en-US" sz="4000" dirty="0"/>
              <a:t>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printList</a:t>
            </a:r>
            <a:endParaRPr lang="en-US" dirty="0"/>
          </a:p>
          <a:p>
            <a:r>
              <a:rPr lang="en-US" dirty="0" err="1"/>
              <a:t>makeEmpty</a:t>
            </a:r>
            <a:endParaRPr lang="en-US" dirty="0"/>
          </a:p>
          <a:p>
            <a:r>
              <a:rPr lang="en-US" dirty="0"/>
              <a:t>Find</a:t>
            </a:r>
          </a:p>
          <a:p>
            <a:pPr lvl="1"/>
            <a:r>
              <a:rPr lang="en-US" dirty="0"/>
              <a:t>returns position of first occurrence</a:t>
            </a:r>
          </a:p>
          <a:p>
            <a:r>
              <a:rPr lang="en-US" dirty="0"/>
              <a:t>Insert</a:t>
            </a:r>
          </a:p>
          <a:p>
            <a:pPr lvl="1"/>
            <a:r>
              <a:rPr lang="en-US" dirty="0"/>
              <a:t>Insert element at a specific position</a:t>
            </a:r>
          </a:p>
          <a:p>
            <a:r>
              <a:rPr lang="en-US" dirty="0"/>
              <a:t>Remove</a:t>
            </a:r>
          </a:p>
          <a:p>
            <a:pPr lvl="1"/>
            <a:r>
              <a:rPr lang="en-US" dirty="0"/>
              <a:t>remove element at a specific position</a:t>
            </a:r>
          </a:p>
          <a:p>
            <a:r>
              <a:rPr lang="en-US" dirty="0" err="1"/>
              <a:t>findKth</a:t>
            </a:r>
            <a:endParaRPr lang="en-US" dirty="0"/>
          </a:p>
          <a:p>
            <a:pPr lvl="1"/>
            <a:r>
              <a:rPr lang="en-US" dirty="0"/>
              <a:t>Return element at kth position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1F45B163-C830-4270-A22A-E6480A1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7F3890-BC25-4502-BEC9-20F9D94F37C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4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0D6B1C59-5D01-4161-A5D1-567C8D89B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MyLinkedList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22C27474-E881-49F0-AFF9-C4641A3004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author provides implementation of his own version of a doubly LinkedList “</a:t>
            </a:r>
            <a:r>
              <a:rPr lang="en-US" altLang="en-US" dirty="0" err="1"/>
              <a:t>MyLinkedList</a:t>
            </a:r>
            <a:r>
              <a:rPr lang="en-US" altLang="en-US" dirty="0"/>
              <a:t>”.</a:t>
            </a:r>
            <a:r>
              <a:rPr lang="en-US" dirty="0"/>
              <a:t> </a:t>
            </a:r>
            <a:endParaRPr lang="en-US" altLang="en-US" dirty="0"/>
          </a:p>
          <a:p>
            <a:pPr eaLnBrk="1" hangingPunct="1"/>
            <a:endParaRPr lang="en-US" altLang="en-US" dirty="0">
              <a:hlinkClick r:id="rId2"/>
            </a:endParaRPr>
          </a:p>
          <a:p>
            <a:pPr eaLnBrk="1" hangingPunct="1"/>
            <a:r>
              <a:rPr lang="en-US" altLang="en-US" dirty="0">
                <a:hlinkClick r:id="rId2"/>
              </a:rPr>
              <a:t>http://users.cis.fiu.edu/~weiss/dsaajava3/code/MyLinkedList.java</a:t>
            </a:r>
            <a:r>
              <a:rPr lang="en-US" altLang="en-US" dirty="0"/>
              <a:t> 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28600"/>
            <a:ext cx="8458200" cy="620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524000"/>
            <a:ext cx="7885113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Node </a:t>
            </a:r>
            <a:r>
              <a:rPr lang="en-US" b="1"/>
              <a:t>Class </a:t>
            </a:r>
            <a:endParaRPr lang="en-US" b="1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2192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clear</a:t>
            </a:r>
            <a:r>
              <a:rPr lang="en-US" dirty="0"/>
              <a:t> and </a:t>
            </a:r>
            <a:r>
              <a:rPr lang="en-US" i="1" dirty="0" err="1"/>
              <a:t>doclear</a:t>
            </a:r>
            <a:r>
              <a:rPr lang="en-US" dirty="0"/>
              <a:t> methods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057400"/>
            <a:ext cx="81216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addBefore</a:t>
            </a:r>
            <a:r>
              <a:rPr lang="en-US" dirty="0"/>
              <a:t> Method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796925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addBefore</a:t>
            </a:r>
            <a:r>
              <a:rPr lang="en-US" dirty="0"/>
              <a:t> Method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057400"/>
            <a:ext cx="67691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Removing node p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8382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Removing node p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getNode</a:t>
            </a:r>
            <a:r>
              <a:rPr lang="en-US" b="1" i="1" dirty="0"/>
              <a:t>() </a:t>
            </a:r>
            <a:r>
              <a:rPr lang="en-US" b="1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index represents a node in the first half of the list then we step through the linked lit, in the forward direction otherwise we go backward starting at the end.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0"/>
            <a:ext cx="8686800" cy="670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: 34, 12, 52, 16, 12</a:t>
            </a:r>
          </a:p>
          <a:p>
            <a:r>
              <a:rPr lang="en-US" dirty="0"/>
              <a:t>find(52) = 2</a:t>
            </a:r>
          </a:p>
          <a:p>
            <a:r>
              <a:rPr lang="en-US" dirty="0"/>
              <a:t>insert(60,2) will make list : insert and shift to right</a:t>
            </a:r>
          </a:p>
          <a:p>
            <a:pPr lvl="1"/>
            <a:r>
              <a:rPr lang="en-US" dirty="0"/>
              <a:t>34, 12, 60, 52, 16, 12</a:t>
            </a:r>
          </a:p>
          <a:p>
            <a:r>
              <a:rPr lang="en-US" dirty="0"/>
              <a:t>remove (52) will make list: remove and shift to the left</a:t>
            </a:r>
          </a:p>
          <a:p>
            <a:pPr lvl="1"/>
            <a:r>
              <a:rPr lang="en-US" dirty="0"/>
              <a:t>34, 12, 60, 16, 12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</a:t>
            </a:r>
            <a:r>
              <a:rPr lang="en-US" dirty="0" err="1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Incorporates significant error checking.</a:t>
            </a:r>
          </a:p>
          <a:p>
            <a:r>
              <a:rPr lang="en-US" dirty="0"/>
              <a:t>data field </a:t>
            </a:r>
            <a:r>
              <a:rPr lang="en-US" b="1" dirty="0" err="1"/>
              <a:t>expectedModCount</a:t>
            </a:r>
            <a:r>
              <a:rPr lang="en-US" dirty="0"/>
              <a:t> stores the </a:t>
            </a:r>
            <a:r>
              <a:rPr lang="en-US" dirty="0" err="1"/>
              <a:t>modCount</a:t>
            </a:r>
            <a:r>
              <a:rPr lang="en-US" dirty="0"/>
              <a:t> of the linked list at the time </a:t>
            </a:r>
            <a:r>
              <a:rPr lang="en-US" dirty="0" err="1"/>
              <a:t>iterator</a:t>
            </a:r>
            <a:r>
              <a:rPr lang="en-US" dirty="0"/>
              <a:t> is constructed.</a:t>
            </a:r>
          </a:p>
          <a:p>
            <a:r>
              <a:rPr lang="en-US" dirty="0"/>
              <a:t>Boolean data field </a:t>
            </a:r>
            <a:r>
              <a:rPr lang="en-US" b="1" dirty="0" err="1"/>
              <a:t>okToRemove</a:t>
            </a:r>
            <a:r>
              <a:rPr lang="en-US" dirty="0"/>
              <a:t> is set to </a:t>
            </a:r>
            <a:r>
              <a:rPr lang="en-US" i="1" dirty="0"/>
              <a:t>false </a:t>
            </a:r>
            <a:r>
              <a:rPr lang="en-US" dirty="0"/>
              <a:t>initially and set to </a:t>
            </a:r>
            <a:r>
              <a:rPr lang="en-US" i="1" dirty="0"/>
              <a:t>true</a:t>
            </a:r>
            <a:r>
              <a:rPr lang="en-US" dirty="0"/>
              <a:t> in </a:t>
            </a:r>
            <a:r>
              <a:rPr lang="en-US" i="1" dirty="0"/>
              <a:t>next</a:t>
            </a:r>
            <a:r>
              <a:rPr lang="en-US" dirty="0"/>
              <a:t> and set to false in </a:t>
            </a:r>
            <a:r>
              <a:rPr lang="en-US" i="1" dirty="0"/>
              <a:t>remove</a:t>
            </a:r>
            <a:r>
              <a:rPr lang="en-US" dirty="0"/>
              <a:t> 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stack is a list with restriction that can only have  </a:t>
            </a:r>
            <a:r>
              <a:rPr lang="en-US" b="1" dirty="0"/>
              <a:t>insertions</a:t>
            </a:r>
            <a:r>
              <a:rPr lang="en-US" dirty="0"/>
              <a:t> and </a:t>
            </a:r>
            <a:r>
              <a:rPr lang="en-US" b="1" dirty="0"/>
              <a:t>deletions</a:t>
            </a:r>
            <a:r>
              <a:rPr lang="en-US" dirty="0"/>
              <a:t> </a:t>
            </a:r>
            <a:r>
              <a:rPr lang="en-US" b="1" dirty="0"/>
              <a:t>from</a:t>
            </a:r>
            <a:r>
              <a:rPr lang="en-US" dirty="0"/>
              <a:t> the end of the list called </a:t>
            </a:r>
            <a:r>
              <a:rPr lang="en-US" b="1" dirty="0"/>
              <a:t>top</a:t>
            </a:r>
            <a:r>
              <a:rPr lang="en-US" dirty="0"/>
              <a:t>.</a:t>
            </a:r>
          </a:p>
          <a:p>
            <a:r>
              <a:rPr lang="en-US" dirty="0"/>
              <a:t>Operations on Stack</a:t>
            </a:r>
          </a:p>
          <a:p>
            <a:pPr lvl="1"/>
            <a:r>
              <a:rPr lang="en-US" dirty="0"/>
              <a:t>Push : Insertion</a:t>
            </a:r>
          </a:p>
          <a:p>
            <a:pPr lvl="1"/>
            <a:r>
              <a:rPr lang="en-US" dirty="0"/>
              <a:t>Pop : Deletion</a:t>
            </a:r>
          </a:p>
          <a:p>
            <a:pPr lvl="1"/>
            <a:r>
              <a:rPr lang="en-US" dirty="0"/>
              <a:t>Top : To glance at top element without popping</a:t>
            </a:r>
          </a:p>
          <a:p>
            <a:r>
              <a:rPr lang="en-US" dirty="0"/>
              <a:t>Stacks are Last In, First Out </a:t>
            </a:r>
            <a:r>
              <a:rPr lang="en-US" dirty="0" err="1"/>
              <a:t>strucutres</a:t>
            </a:r>
            <a:r>
              <a:rPr lang="en-US" dirty="0"/>
              <a:t> (LIFO)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8900" y="2133600"/>
            <a:ext cx="6424613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Model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828800"/>
            <a:ext cx="6221413" cy="446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LIFO List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Stack</a:t>
            </a:r>
            <a:br>
              <a:rPr lang="en-US" dirty="0"/>
            </a:br>
            <a:r>
              <a:rPr lang="en-US" dirty="0"/>
              <a:t>LinkedList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Any list implementation will do. Either ArrayList or LinkedList</a:t>
            </a:r>
          </a:p>
          <a:p>
            <a:r>
              <a:rPr lang="en-US" dirty="0"/>
              <a:t>Linked List implementation of Stacks</a:t>
            </a:r>
          </a:p>
          <a:p>
            <a:pPr lvl="1"/>
            <a:r>
              <a:rPr lang="en-US" dirty="0"/>
              <a:t>Singly linked list is enough</a:t>
            </a:r>
          </a:p>
          <a:p>
            <a:pPr lvl="1"/>
            <a:r>
              <a:rPr lang="en-US" dirty="0"/>
              <a:t>push inserts at the front of the list</a:t>
            </a:r>
          </a:p>
          <a:p>
            <a:pPr lvl="1"/>
            <a:r>
              <a:rPr lang="en-US" dirty="0"/>
              <a:t>pop deletes and returns the front list item</a:t>
            </a:r>
          </a:p>
          <a:p>
            <a:pPr lvl="1"/>
            <a:r>
              <a:rPr lang="en-US" dirty="0"/>
              <a:t>top just returns the front list item</a:t>
            </a:r>
          </a:p>
          <a:p>
            <a:r>
              <a:rPr lang="en-US" dirty="0"/>
              <a:t>All operations will take O(1) as no dependence on the stack size</a:t>
            </a:r>
          </a:p>
          <a:p>
            <a:pPr lvl="1">
              <a:buNone/>
            </a:pP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Stack</a:t>
            </a:r>
            <a:br>
              <a:rPr lang="en-US" dirty="0"/>
            </a:br>
            <a:r>
              <a:rPr lang="en-US" dirty="0"/>
              <a:t>ArrayList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/>
          </a:bodyPr>
          <a:lstStyle/>
          <a:p>
            <a:r>
              <a:rPr lang="en-US" dirty="0"/>
              <a:t>Pop, Push and Top will also take O(1) time if performed at the end of the list</a:t>
            </a:r>
          </a:p>
          <a:p>
            <a:r>
              <a:rPr lang="en-US" dirty="0"/>
              <a:t>Associated with each stack is </a:t>
            </a:r>
            <a:r>
              <a:rPr lang="en-US" b="1" i="1" dirty="0" err="1"/>
              <a:t>theArray</a:t>
            </a:r>
            <a:r>
              <a:rPr lang="en-US" dirty="0"/>
              <a:t> and </a:t>
            </a:r>
            <a:r>
              <a:rPr lang="en-US" b="1" i="1" dirty="0" err="1"/>
              <a:t>topOfStack</a:t>
            </a:r>
            <a:r>
              <a:rPr lang="en-US" b="1" i="1" dirty="0"/>
              <a:t> </a:t>
            </a:r>
            <a:r>
              <a:rPr lang="en-US" dirty="0"/>
              <a:t>which is -1 initially.</a:t>
            </a:r>
          </a:p>
          <a:p>
            <a:r>
              <a:rPr lang="en-US" dirty="0"/>
              <a:t>To push some element x , increment </a:t>
            </a:r>
            <a:r>
              <a:rPr lang="en-US" b="1" i="1" dirty="0" err="1"/>
              <a:t>topOfStack</a:t>
            </a:r>
            <a:r>
              <a:rPr lang="en-US" dirty="0"/>
              <a:t> and then set , add to the end of the list </a:t>
            </a:r>
          </a:p>
          <a:p>
            <a:pPr lvl="1">
              <a:buNone/>
            </a:pPr>
            <a:r>
              <a:rPr lang="en-US" i="1" dirty="0" err="1"/>
              <a:t>theArray</a:t>
            </a:r>
            <a:r>
              <a:rPr lang="en-US" i="1" dirty="0"/>
              <a:t>[</a:t>
            </a:r>
            <a:r>
              <a:rPr lang="en-US" i="1" dirty="0" err="1"/>
              <a:t>topOfStack</a:t>
            </a:r>
            <a:r>
              <a:rPr lang="en-US" i="1" dirty="0"/>
              <a:t>] = x</a:t>
            </a:r>
          </a:p>
          <a:p>
            <a:r>
              <a:rPr lang="en-US" dirty="0"/>
              <a:t>To pop return </a:t>
            </a:r>
            <a:r>
              <a:rPr lang="en-US" b="1" i="1" dirty="0" err="1"/>
              <a:t>theArray</a:t>
            </a:r>
            <a:r>
              <a:rPr lang="en-US" b="1" i="1" dirty="0"/>
              <a:t>[</a:t>
            </a:r>
            <a:r>
              <a:rPr lang="en-US" b="1" i="1" dirty="0" err="1"/>
              <a:t>topOfStack</a:t>
            </a:r>
            <a:r>
              <a:rPr lang="en-US" b="1" i="1" dirty="0"/>
              <a:t>] </a:t>
            </a:r>
            <a:r>
              <a:rPr lang="en-US" dirty="0"/>
              <a:t>and decrement </a:t>
            </a:r>
            <a:r>
              <a:rPr lang="en-US" b="1" i="1" dirty="0" err="1"/>
              <a:t>topOfStack</a:t>
            </a:r>
            <a:r>
              <a:rPr lang="en-US" dirty="0"/>
              <a:t>, remove from the end of the list </a:t>
            </a:r>
            <a:endParaRPr lang="en-US" b="1" i="1" dirty="0"/>
          </a:p>
          <a:p>
            <a:endParaRPr lang="en-US" b="1" i="1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Balancing Symbols</a:t>
            </a:r>
          </a:p>
          <a:p>
            <a:endParaRPr lang="en-US" dirty="0"/>
          </a:p>
          <a:p>
            <a:r>
              <a:rPr lang="en-US" dirty="0"/>
              <a:t>Postfix Expressions</a:t>
            </a:r>
          </a:p>
          <a:p>
            <a:endParaRPr lang="en-US" dirty="0"/>
          </a:p>
          <a:p>
            <a:r>
              <a:rPr lang="en-US" dirty="0"/>
              <a:t>Infix to Postfix Conversion</a:t>
            </a:r>
          </a:p>
          <a:p>
            <a:endParaRPr lang="en-US" dirty="0"/>
          </a:p>
          <a:p>
            <a:r>
              <a:rPr lang="en-US" dirty="0"/>
              <a:t>Method Calls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that checks whether everything is balanced. Every right brace, bracket and parenthesis must correspond to its left counterpart.</a:t>
            </a:r>
          </a:p>
          <a:p>
            <a:pPr lvl="1"/>
            <a:r>
              <a:rPr lang="en-US" b="1" dirty="0"/>
              <a:t>[()] – Legal</a:t>
            </a:r>
          </a:p>
          <a:p>
            <a:pPr lvl="1"/>
            <a:r>
              <a:rPr lang="en-US" b="1" dirty="0"/>
              <a:t>[(]) – Illegal </a:t>
            </a:r>
          </a:p>
          <a:p>
            <a:endParaRPr lang="en-US" dirty="0"/>
          </a:p>
          <a:p>
            <a:r>
              <a:rPr lang="en-US" dirty="0"/>
              <a:t>It is easy to check these using stack data type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an empty stack. </a:t>
            </a:r>
          </a:p>
          <a:p>
            <a:pPr lvl="1"/>
            <a:r>
              <a:rPr lang="en-US" dirty="0"/>
              <a:t>If the character is </a:t>
            </a:r>
            <a:r>
              <a:rPr lang="en-US" b="1" dirty="0"/>
              <a:t>an opening symbol, push </a:t>
            </a:r>
            <a:r>
              <a:rPr lang="en-US" dirty="0"/>
              <a:t>it onto the stack</a:t>
            </a:r>
          </a:p>
          <a:p>
            <a:pPr lvl="1"/>
            <a:r>
              <a:rPr lang="en-US" dirty="0"/>
              <a:t>if it is </a:t>
            </a:r>
            <a:r>
              <a:rPr lang="en-US" b="1" dirty="0"/>
              <a:t>a closing symbol</a:t>
            </a:r>
            <a:r>
              <a:rPr lang="en-US" dirty="0"/>
              <a:t>, </a:t>
            </a:r>
            <a:r>
              <a:rPr lang="en-US" b="1" dirty="0"/>
              <a:t>pop the stack, </a:t>
            </a:r>
            <a:r>
              <a:rPr lang="en-US" dirty="0"/>
              <a:t>if symbol popped is not the corresponding opening symbol , report an error</a:t>
            </a:r>
          </a:p>
          <a:p>
            <a:pPr lvl="1"/>
            <a:r>
              <a:rPr lang="en-US" dirty="0"/>
              <a:t>At end of file, if the stack should be empty, if is  not empty report an error.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of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en-US" i="1" dirty="0" err="1">
                <a:latin typeface="Arial" pitchFamily="34" charset="0"/>
                <a:ea typeface="Tahoma" pitchFamily="34" charset="0"/>
                <a:cs typeface="Arial" pitchFamily="34" charset="0"/>
              </a:rPr>
              <a:t>int</a:t>
            </a:r>
            <a:r>
              <a:rPr lang="en-US" i="1" dirty="0">
                <a:latin typeface="Arial" pitchFamily="34" charset="0"/>
                <a:ea typeface="Tahoma" pitchFamily="34" charset="0"/>
                <a:cs typeface="Arial" pitchFamily="34" charset="0"/>
              </a:rPr>
              <a:t> [] </a:t>
            </a:r>
            <a:r>
              <a:rPr lang="en-US" i="1" dirty="0" err="1">
                <a:latin typeface="Arial" pitchFamily="34" charset="0"/>
                <a:ea typeface="Tahoma" pitchFamily="34" charset="0"/>
                <a:cs typeface="Arial" pitchFamily="34" charset="0"/>
              </a:rPr>
              <a:t>arr</a:t>
            </a:r>
            <a:r>
              <a:rPr lang="en-US" i="1" dirty="0">
                <a:latin typeface="Arial" pitchFamily="34" charset="0"/>
                <a:ea typeface="Tahoma" pitchFamily="34" charset="0"/>
                <a:cs typeface="Arial" pitchFamily="34" charset="0"/>
              </a:rPr>
              <a:t> = new </a:t>
            </a:r>
            <a:r>
              <a:rPr lang="en-US" i="1" dirty="0" err="1">
                <a:latin typeface="Arial" pitchFamily="34" charset="0"/>
                <a:ea typeface="Tahoma" pitchFamily="34" charset="0"/>
                <a:cs typeface="Arial" pitchFamily="34" charset="0"/>
              </a:rPr>
              <a:t>int</a:t>
            </a:r>
            <a:r>
              <a:rPr lang="en-US" i="1" dirty="0">
                <a:latin typeface="Arial" pitchFamily="34" charset="0"/>
                <a:ea typeface="Tahoma" pitchFamily="34" charset="0"/>
                <a:cs typeface="Arial" pitchFamily="34" charset="0"/>
              </a:rPr>
              <a:t>[10];</a:t>
            </a:r>
          </a:p>
          <a:p>
            <a:pPr lvl="2">
              <a:buNone/>
            </a:pPr>
            <a:r>
              <a:rPr lang="en-US" i="1" dirty="0">
                <a:latin typeface="Arial" pitchFamily="34" charset="0"/>
                <a:ea typeface="Tahoma" pitchFamily="34" charset="0"/>
                <a:cs typeface="Arial" pitchFamily="34" charset="0"/>
              </a:rPr>
              <a:t>…</a:t>
            </a:r>
          </a:p>
          <a:p>
            <a:pPr lvl="2">
              <a:buNone/>
            </a:pPr>
            <a:endParaRPr lang="en-US" i="1" dirty="0"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lvl="2">
              <a:buNone/>
            </a:pPr>
            <a:r>
              <a:rPr lang="en-US" i="1" dirty="0">
                <a:latin typeface="Arial" pitchFamily="34" charset="0"/>
                <a:ea typeface="Tahoma" pitchFamily="34" charset="0"/>
                <a:cs typeface="Arial" pitchFamily="34" charset="0"/>
              </a:rPr>
              <a:t>//Later on we decide </a:t>
            </a:r>
            <a:r>
              <a:rPr lang="en-US" i="1" dirty="0" err="1">
                <a:latin typeface="Arial" pitchFamily="34" charset="0"/>
                <a:ea typeface="Tahoma" pitchFamily="34" charset="0"/>
                <a:cs typeface="Arial" pitchFamily="34" charset="0"/>
              </a:rPr>
              <a:t>arr</a:t>
            </a:r>
            <a:r>
              <a:rPr lang="en-US" i="1" dirty="0">
                <a:latin typeface="Arial" pitchFamily="34" charset="0"/>
                <a:ea typeface="Tahoma" pitchFamily="34" charset="0"/>
                <a:cs typeface="Arial" pitchFamily="34" charset="0"/>
              </a:rPr>
              <a:t> needs to be large.</a:t>
            </a:r>
          </a:p>
          <a:p>
            <a:pPr lvl="2">
              <a:buNone/>
            </a:pPr>
            <a:r>
              <a:rPr lang="en-US" i="1" dirty="0" err="1">
                <a:latin typeface="Arial" pitchFamily="34" charset="0"/>
                <a:ea typeface="Tahoma" pitchFamily="34" charset="0"/>
                <a:cs typeface="Arial" pitchFamily="34" charset="0"/>
              </a:rPr>
              <a:t>int</a:t>
            </a:r>
            <a:r>
              <a:rPr lang="en-US" i="1" dirty="0">
                <a:latin typeface="Arial" pitchFamily="34" charset="0"/>
                <a:ea typeface="Tahoma" pitchFamily="34" charset="0"/>
                <a:cs typeface="Arial" pitchFamily="34" charset="0"/>
              </a:rPr>
              <a:t> [] </a:t>
            </a:r>
            <a:r>
              <a:rPr lang="en-US" i="1" dirty="0" err="1">
                <a:latin typeface="Arial" pitchFamily="34" charset="0"/>
                <a:ea typeface="Tahoma" pitchFamily="34" charset="0"/>
                <a:cs typeface="Arial" pitchFamily="34" charset="0"/>
              </a:rPr>
              <a:t>newArr</a:t>
            </a:r>
            <a:r>
              <a:rPr lang="en-US" i="1" dirty="0">
                <a:latin typeface="Arial" pitchFamily="34" charset="0"/>
                <a:ea typeface="Tahoma" pitchFamily="34" charset="0"/>
                <a:cs typeface="Arial" pitchFamily="34" charset="0"/>
              </a:rPr>
              <a:t> = </a:t>
            </a:r>
            <a:r>
              <a:rPr lang="en-US" b="1" i="1" dirty="0">
                <a:latin typeface="Arial" pitchFamily="34" charset="0"/>
                <a:ea typeface="Tahoma" pitchFamily="34" charset="0"/>
                <a:cs typeface="Arial" pitchFamily="34" charset="0"/>
              </a:rPr>
              <a:t>new </a:t>
            </a:r>
            <a:r>
              <a:rPr lang="en-US" b="1" i="1" dirty="0" err="1">
                <a:latin typeface="Arial" pitchFamily="34" charset="0"/>
                <a:ea typeface="Tahoma" pitchFamily="34" charset="0"/>
                <a:cs typeface="Arial" pitchFamily="34" charset="0"/>
              </a:rPr>
              <a:t>int</a:t>
            </a:r>
            <a:r>
              <a:rPr lang="en-US" b="1" i="1" dirty="0">
                <a:latin typeface="Arial" pitchFamily="34" charset="0"/>
                <a:ea typeface="Tahoma" pitchFamily="34" charset="0"/>
                <a:cs typeface="Arial" pitchFamily="34" charset="0"/>
              </a:rPr>
              <a:t>[</a:t>
            </a:r>
            <a:r>
              <a:rPr lang="en-US" b="1" i="1" dirty="0" err="1">
                <a:latin typeface="Arial" pitchFamily="34" charset="0"/>
                <a:ea typeface="Tahoma" pitchFamily="34" charset="0"/>
                <a:cs typeface="Arial" pitchFamily="34" charset="0"/>
              </a:rPr>
              <a:t>arr.length</a:t>
            </a:r>
            <a:r>
              <a:rPr lang="en-US" b="1" i="1" dirty="0">
                <a:latin typeface="Arial" pitchFamily="34" charset="0"/>
                <a:ea typeface="Tahoma" pitchFamily="34" charset="0"/>
                <a:cs typeface="Arial" pitchFamily="34" charset="0"/>
              </a:rPr>
              <a:t>*2];</a:t>
            </a:r>
          </a:p>
          <a:p>
            <a:pPr lvl="2">
              <a:buNone/>
            </a:pPr>
            <a:r>
              <a:rPr lang="en-US" i="1" dirty="0">
                <a:latin typeface="Arial" pitchFamily="34" charset="0"/>
                <a:ea typeface="Tahoma" pitchFamily="34" charset="0"/>
                <a:cs typeface="Arial" pitchFamily="34" charset="0"/>
              </a:rPr>
              <a:t>for(</a:t>
            </a:r>
            <a:r>
              <a:rPr lang="en-US" i="1" dirty="0" err="1">
                <a:latin typeface="Arial" pitchFamily="34" charset="0"/>
                <a:ea typeface="Tahoma" pitchFamily="34" charset="0"/>
                <a:cs typeface="Arial" pitchFamily="34" charset="0"/>
              </a:rPr>
              <a:t>i</a:t>
            </a:r>
            <a:r>
              <a:rPr lang="en-US" i="1" dirty="0">
                <a:latin typeface="Arial" pitchFamily="34" charset="0"/>
                <a:ea typeface="Tahoma" pitchFamily="34" charset="0"/>
                <a:cs typeface="Arial" pitchFamily="34" charset="0"/>
              </a:rPr>
              <a:t>=0; </a:t>
            </a:r>
            <a:r>
              <a:rPr lang="en-US" i="1" dirty="0" err="1">
                <a:latin typeface="Arial" pitchFamily="34" charset="0"/>
                <a:ea typeface="Tahoma" pitchFamily="34" charset="0"/>
                <a:cs typeface="Arial" pitchFamily="34" charset="0"/>
              </a:rPr>
              <a:t>i</a:t>
            </a:r>
            <a:r>
              <a:rPr lang="en-US" i="1" dirty="0">
                <a:latin typeface="Arial" pitchFamily="34" charset="0"/>
                <a:ea typeface="Tahoma" pitchFamily="34" charset="0"/>
                <a:cs typeface="Arial" pitchFamily="34" charset="0"/>
              </a:rPr>
              <a:t>&lt;</a:t>
            </a:r>
            <a:r>
              <a:rPr lang="en-US" i="1" dirty="0" err="1">
                <a:latin typeface="Arial" pitchFamily="34" charset="0"/>
                <a:ea typeface="Tahoma" pitchFamily="34" charset="0"/>
                <a:cs typeface="Arial" pitchFamily="34" charset="0"/>
              </a:rPr>
              <a:t>arr.length</a:t>
            </a:r>
            <a:r>
              <a:rPr lang="en-US" i="1" dirty="0">
                <a:latin typeface="Arial" pitchFamily="34" charset="0"/>
                <a:ea typeface="Tahoma" pitchFamily="34" charset="0"/>
                <a:cs typeface="Arial" pitchFamily="34" charset="0"/>
              </a:rPr>
              <a:t>; </a:t>
            </a:r>
            <a:r>
              <a:rPr lang="en-US" i="1" dirty="0" err="1">
                <a:latin typeface="Arial" pitchFamily="34" charset="0"/>
                <a:ea typeface="Tahoma" pitchFamily="34" charset="0"/>
                <a:cs typeface="Arial" pitchFamily="34" charset="0"/>
              </a:rPr>
              <a:t>i</a:t>
            </a:r>
            <a:r>
              <a:rPr lang="en-US" i="1" dirty="0">
                <a:latin typeface="Arial" pitchFamily="34" charset="0"/>
                <a:ea typeface="Tahoma" pitchFamily="34" charset="0"/>
                <a:cs typeface="Arial" pitchFamily="34" charset="0"/>
              </a:rPr>
              <a:t>++)</a:t>
            </a:r>
          </a:p>
          <a:p>
            <a:pPr lvl="3">
              <a:buNone/>
            </a:pPr>
            <a:r>
              <a:rPr lang="en-US" sz="2400" i="1" dirty="0" err="1">
                <a:latin typeface="Arial" pitchFamily="34" charset="0"/>
                <a:ea typeface="Tahoma" pitchFamily="34" charset="0"/>
                <a:cs typeface="Arial" pitchFamily="34" charset="0"/>
              </a:rPr>
              <a:t>newArr</a:t>
            </a:r>
            <a:r>
              <a:rPr lang="en-US" sz="2400" i="1" dirty="0">
                <a:latin typeface="Arial" pitchFamily="34" charset="0"/>
                <a:ea typeface="Tahoma" pitchFamily="34" charset="0"/>
                <a:cs typeface="Arial" pitchFamily="34" charset="0"/>
              </a:rPr>
              <a:t>[</a:t>
            </a:r>
            <a:r>
              <a:rPr lang="en-US" sz="2400" i="1" dirty="0" err="1">
                <a:latin typeface="Arial" pitchFamily="34" charset="0"/>
                <a:ea typeface="Tahoma" pitchFamily="34" charset="0"/>
                <a:cs typeface="Arial" pitchFamily="34" charset="0"/>
              </a:rPr>
              <a:t>i</a:t>
            </a:r>
            <a:r>
              <a:rPr lang="en-US" sz="2400" i="1" dirty="0">
                <a:latin typeface="Arial" pitchFamily="34" charset="0"/>
                <a:ea typeface="Tahoma" pitchFamily="34" charset="0"/>
                <a:cs typeface="Arial" pitchFamily="34" charset="0"/>
              </a:rPr>
              <a:t>] = </a:t>
            </a:r>
            <a:r>
              <a:rPr lang="en-US" sz="2400" i="1" dirty="0" err="1">
                <a:latin typeface="Arial" pitchFamily="34" charset="0"/>
                <a:ea typeface="Tahoma" pitchFamily="34" charset="0"/>
                <a:cs typeface="Arial" pitchFamily="34" charset="0"/>
              </a:rPr>
              <a:t>arr</a:t>
            </a:r>
            <a:r>
              <a:rPr lang="en-US" sz="2400" i="1" dirty="0">
                <a:latin typeface="Arial" pitchFamily="34" charset="0"/>
                <a:ea typeface="Tahoma" pitchFamily="34" charset="0"/>
                <a:cs typeface="Arial" pitchFamily="34" charset="0"/>
              </a:rPr>
              <a:t>[</a:t>
            </a:r>
            <a:r>
              <a:rPr lang="en-US" sz="2400" i="1" dirty="0" err="1">
                <a:latin typeface="Arial" pitchFamily="34" charset="0"/>
                <a:ea typeface="Tahoma" pitchFamily="34" charset="0"/>
                <a:cs typeface="Arial" pitchFamily="34" charset="0"/>
              </a:rPr>
              <a:t>i</a:t>
            </a:r>
            <a:r>
              <a:rPr lang="en-US" sz="2400" i="1" dirty="0">
                <a:latin typeface="Arial" pitchFamily="34" charset="0"/>
                <a:ea typeface="Tahoma" pitchFamily="34" charset="0"/>
                <a:cs typeface="Arial" pitchFamily="34" charset="0"/>
              </a:rPr>
              <a:t>];</a:t>
            </a:r>
          </a:p>
          <a:p>
            <a:pPr lvl="2">
              <a:buNone/>
            </a:pPr>
            <a:r>
              <a:rPr lang="en-US" i="1" dirty="0" err="1">
                <a:latin typeface="Arial" pitchFamily="34" charset="0"/>
                <a:ea typeface="Tahoma" pitchFamily="34" charset="0"/>
                <a:cs typeface="Arial" pitchFamily="34" charset="0"/>
              </a:rPr>
              <a:t>arr</a:t>
            </a:r>
            <a:r>
              <a:rPr lang="en-US" i="1" dirty="0">
                <a:latin typeface="Arial" pitchFamily="34" charset="0"/>
                <a:ea typeface="Tahoma" pitchFamily="34" charset="0"/>
                <a:cs typeface="Arial" pitchFamily="34" charset="0"/>
              </a:rPr>
              <a:t> = </a:t>
            </a:r>
            <a:r>
              <a:rPr lang="en-US" i="1" dirty="0" err="1">
                <a:latin typeface="Arial" pitchFamily="34" charset="0"/>
                <a:ea typeface="Tahoma" pitchFamily="34" charset="0"/>
                <a:cs typeface="Arial" pitchFamily="34" charset="0"/>
              </a:rPr>
              <a:t>newArr</a:t>
            </a:r>
            <a:endParaRPr lang="en-US" i="1" dirty="0"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44B9D-B087-9FB3-1C33-1D8A7553D9D7}"/>
              </a:ext>
            </a:extLst>
          </p:cNvPr>
          <p:cNvSpPr txBox="1"/>
          <p:nvPr/>
        </p:nvSpPr>
        <p:spPr>
          <a:xfrm>
            <a:off x="4800600" y="1676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Fixed capacity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Postfix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/>
              <a:t>Postfix Expression             Result</a:t>
            </a:r>
            <a:endParaRPr lang="en-US" dirty="0"/>
          </a:p>
          <a:p>
            <a:pPr>
              <a:buNone/>
            </a:pPr>
            <a:r>
              <a:rPr lang="en-US" dirty="0"/>
              <a:t>        4 5 +                                  9</a:t>
            </a:r>
          </a:p>
          <a:p>
            <a:pPr>
              <a:buNone/>
            </a:pPr>
            <a:r>
              <a:rPr lang="en-US" dirty="0"/>
              <a:t>        9 3 /                                   3</a:t>
            </a:r>
          </a:p>
          <a:p>
            <a:pPr>
              <a:buNone/>
            </a:pPr>
            <a:r>
              <a:rPr lang="en-US" dirty="0"/>
              <a:t>        9 8 -                                   1</a:t>
            </a:r>
          </a:p>
          <a:p>
            <a:r>
              <a:rPr lang="en-US" dirty="0"/>
              <a:t>This is also called reverse polished notation.</a:t>
            </a:r>
          </a:p>
          <a:p>
            <a:r>
              <a:rPr lang="en-US" dirty="0"/>
              <a:t>Stack can be used to evaluate postfix expressions.</a:t>
            </a:r>
          </a:p>
          <a:p>
            <a:r>
              <a:rPr lang="en-US" altLang="en-US" dirty="0"/>
              <a:t>Postfix notation solves problem: should 4+6+3*10 be 130 or 40?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4525963"/>
          </a:xfrm>
        </p:spPr>
        <p:txBody>
          <a:bodyPr/>
          <a:lstStyle/>
          <a:p>
            <a:r>
              <a:rPr lang="en-US" dirty="0"/>
              <a:t>When a number, operand, is seen push into stack</a:t>
            </a:r>
          </a:p>
          <a:p>
            <a:r>
              <a:rPr lang="en-US" dirty="0"/>
              <a:t>When an operator is seen pop two numbers, apply the operator on them and push the result onto the stack</a:t>
            </a:r>
          </a:p>
          <a:p>
            <a:pPr>
              <a:buNone/>
            </a:pPr>
            <a:r>
              <a:rPr lang="en-US" dirty="0"/>
              <a:t>For example expression </a:t>
            </a:r>
          </a:p>
          <a:p>
            <a:pPr>
              <a:buNone/>
            </a:pPr>
            <a:r>
              <a:rPr lang="en-US" dirty="0"/>
              <a:t>			6523+8*+3+*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57200" y="1676400"/>
            <a:ext cx="3048000" cy="1905794"/>
            <a:chOff x="2895600" y="2438400"/>
            <a:chExt cx="3048000" cy="1905794"/>
          </a:xfrm>
        </p:grpSpPr>
        <p:grpSp>
          <p:nvGrpSpPr>
            <p:cNvPr id="8" name="Group 7"/>
            <p:cNvGrpSpPr/>
            <p:nvPr/>
          </p:nvGrpSpPr>
          <p:grpSpPr>
            <a:xfrm>
              <a:off x="2895600" y="2438400"/>
              <a:ext cx="3048000" cy="1905794"/>
              <a:chOff x="2895600" y="2438400"/>
              <a:chExt cx="3048000" cy="190579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895600" y="2438400"/>
                <a:ext cx="3048000" cy="1905000"/>
              </a:xfrm>
              <a:prstGeom prst="rect">
                <a:avLst/>
              </a:prstGeom>
              <a:solidFill>
                <a:schemeClr val="bg1"/>
              </a:solidFill>
              <a:ln w="12065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rot="5400000">
                <a:off x="4152900" y="3390900"/>
                <a:ext cx="1905000" cy="1588"/>
              </a:xfrm>
              <a:prstGeom prst="line">
                <a:avLst/>
              </a:prstGeom>
              <a:ln w="412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5410200" y="2590800"/>
                <a:ext cx="34015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</a:t>
                </a:r>
              </a:p>
              <a:p>
                <a:r>
                  <a:rPr lang="en-US" sz="2400" dirty="0"/>
                  <a:t>2</a:t>
                </a:r>
              </a:p>
              <a:p>
                <a:r>
                  <a:rPr lang="en-US" sz="2400" dirty="0"/>
                  <a:t>5</a:t>
                </a:r>
              </a:p>
              <a:p>
                <a:r>
                  <a:rPr lang="en-US" sz="2400" dirty="0"/>
                  <a:t>6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124200" y="2590800"/>
              <a:ext cx="1854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topOfStack</a:t>
              </a:r>
              <a:r>
                <a:rPr lang="en-US" dirty="0"/>
                <a:t> -&gt; 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76800" y="1676400"/>
            <a:ext cx="3048000" cy="1905794"/>
            <a:chOff x="2895600" y="2438400"/>
            <a:chExt cx="3048000" cy="1905794"/>
          </a:xfrm>
        </p:grpSpPr>
        <p:grpSp>
          <p:nvGrpSpPr>
            <p:cNvPr id="12" name="Group 7"/>
            <p:cNvGrpSpPr/>
            <p:nvPr/>
          </p:nvGrpSpPr>
          <p:grpSpPr>
            <a:xfrm>
              <a:off x="2895600" y="2438400"/>
              <a:ext cx="3048000" cy="1905794"/>
              <a:chOff x="2895600" y="2438400"/>
              <a:chExt cx="3048000" cy="1905794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895600" y="2438400"/>
                <a:ext cx="3048000" cy="1905000"/>
              </a:xfrm>
              <a:prstGeom prst="rect">
                <a:avLst/>
              </a:prstGeom>
              <a:solidFill>
                <a:schemeClr val="bg1"/>
              </a:solidFill>
              <a:ln w="12065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rot="5400000">
                <a:off x="4152900" y="3390900"/>
                <a:ext cx="1905000" cy="1588"/>
              </a:xfrm>
              <a:prstGeom prst="line">
                <a:avLst/>
              </a:prstGeom>
              <a:ln w="412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5410200" y="2590800"/>
                <a:ext cx="34015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dirty="0"/>
              </a:p>
              <a:p>
                <a:r>
                  <a:rPr lang="en-US" sz="2400" dirty="0"/>
                  <a:t>5</a:t>
                </a:r>
              </a:p>
              <a:p>
                <a:r>
                  <a:rPr lang="en-US" sz="2400" dirty="0"/>
                  <a:t>5</a:t>
                </a:r>
              </a:p>
              <a:p>
                <a:r>
                  <a:rPr lang="en-US" sz="2400" dirty="0"/>
                  <a:t>6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3048000" y="2895600"/>
              <a:ext cx="1854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topOfStack</a:t>
              </a:r>
              <a:r>
                <a:rPr lang="en-US" dirty="0"/>
                <a:t> -&gt;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09600" y="4800600"/>
            <a:ext cx="3048000" cy="1905794"/>
            <a:chOff x="2895600" y="2438400"/>
            <a:chExt cx="3048000" cy="1905794"/>
          </a:xfrm>
        </p:grpSpPr>
        <p:grpSp>
          <p:nvGrpSpPr>
            <p:cNvPr id="21" name="Group 7"/>
            <p:cNvGrpSpPr/>
            <p:nvPr/>
          </p:nvGrpSpPr>
          <p:grpSpPr>
            <a:xfrm>
              <a:off x="2895600" y="2438400"/>
              <a:ext cx="3048000" cy="1905794"/>
              <a:chOff x="2895600" y="2438400"/>
              <a:chExt cx="3048000" cy="190579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895600" y="2438400"/>
                <a:ext cx="3048000" cy="1905000"/>
              </a:xfrm>
              <a:prstGeom prst="rect">
                <a:avLst/>
              </a:prstGeom>
              <a:solidFill>
                <a:schemeClr val="bg1"/>
              </a:solidFill>
              <a:ln w="12065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rot="5400000">
                <a:off x="4152900" y="3390900"/>
                <a:ext cx="1905000" cy="1588"/>
              </a:xfrm>
              <a:prstGeom prst="line">
                <a:avLst/>
              </a:prstGeom>
              <a:ln w="412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410200" y="2590800"/>
                <a:ext cx="34015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8</a:t>
                </a:r>
              </a:p>
              <a:p>
                <a:r>
                  <a:rPr lang="en-US" sz="2400" dirty="0"/>
                  <a:t>5</a:t>
                </a:r>
              </a:p>
              <a:p>
                <a:r>
                  <a:rPr lang="en-US" sz="2400" dirty="0"/>
                  <a:t>5</a:t>
                </a:r>
              </a:p>
              <a:p>
                <a:r>
                  <a:rPr lang="en-US" sz="2400" dirty="0"/>
                  <a:t>6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124200" y="2590800"/>
              <a:ext cx="1854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topOfStack</a:t>
              </a:r>
              <a:r>
                <a:rPr lang="en-US" dirty="0"/>
                <a:t> -&gt; 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181600" y="4800600"/>
            <a:ext cx="3048000" cy="1905794"/>
            <a:chOff x="2895600" y="2438400"/>
            <a:chExt cx="3048000" cy="1905794"/>
          </a:xfrm>
        </p:grpSpPr>
        <p:grpSp>
          <p:nvGrpSpPr>
            <p:cNvPr id="27" name="Group 7"/>
            <p:cNvGrpSpPr/>
            <p:nvPr/>
          </p:nvGrpSpPr>
          <p:grpSpPr>
            <a:xfrm>
              <a:off x="2895600" y="2438400"/>
              <a:ext cx="3048000" cy="1905794"/>
              <a:chOff x="2895600" y="2438400"/>
              <a:chExt cx="3048000" cy="1905794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2895600" y="2438400"/>
                <a:ext cx="3048000" cy="1905000"/>
              </a:xfrm>
              <a:prstGeom prst="rect">
                <a:avLst/>
              </a:prstGeom>
              <a:solidFill>
                <a:schemeClr val="bg1"/>
              </a:solidFill>
              <a:ln w="12065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 rot="5400000">
                <a:off x="4152900" y="3390900"/>
                <a:ext cx="1905000" cy="1588"/>
              </a:xfrm>
              <a:prstGeom prst="line">
                <a:avLst/>
              </a:prstGeom>
              <a:ln w="412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5410200" y="2590800"/>
                <a:ext cx="49564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dirty="0"/>
              </a:p>
              <a:p>
                <a:r>
                  <a:rPr lang="en-US" sz="2400" dirty="0"/>
                  <a:t>40</a:t>
                </a:r>
              </a:p>
              <a:p>
                <a:r>
                  <a:rPr lang="en-US" sz="2400" dirty="0"/>
                  <a:t>5</a:t>
                </a:r>
              </a:p>
              <a:p>
                <a:r>
                  <a:rPr lang="en-US" sz="2400" dirty="0"/>
                  <a:t>6</a:t>
                </a: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124200" y="2971800"/>
              <a:ext cx="1854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topOfStack</a:t>
              </a:r>
              <a:r>
                <a:rPr lang="en-US" dirty="0"/>
                <a:t> -&gt; 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4724401" y="5334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‘+’ is read 3 and 2 are popped and result 5 is pushed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09600" y="4038600"/>
            <a:ext cx="2243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Next 8 is pushed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43400" y="3929575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Next a ‘*’ is seen so 8 and 5 are popped and the result 40 is pushed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0" y="60960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First Four numbers are pushed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9EB4EC-B94A-4C11-9958-3AA5A81DB17A}"/>
              </a:ext>
            </a:extLst>
          </p:cNvPr>
          <p:cNvSpPr/>
          <p:nvPr/>
        </p:nvSpPr>
        <p:spPr>
          <a:xfrm>
            <a:off x="3311958" y="-31521"/>
            <a:ext cx="21788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800" b="1" dirty="0"/>
              <a:t>6523+8*+3+*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3400" y="1143000"/>
            <a:ext cx="3048000" cy="1905794"/>
            <a:chOff x="2895600" y="2438400"/>
            <a:chExt cx="3048000" cy="1905794"/>
          </a:xfrm>
        </p:grpSpPr>
        <p:grpSp>
          <p:nvGrpSpPr>
            <p:cNvPr id="3" name="Group 7"/>
            <p:cNvGrpSpPr/>
            <p:nvPr/>
          </p:nvGrpSpPr>
          <p:grpSpPr>
            <a:xfrm>
              <a:off x="2895600" y="2438400"/>
              <a:ext cx="3048000" cy="1905794"/>
              <a:chOff x="2895600" y="2438400"/>
              <a:chExt cx="3048000" cy="190579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895600" y="2438400"/>
                <a:ext cx="3048000" cy="1905000"/>
              </a:xfrm>
              <a:prstGeom prst="rect">
                <a:avLst/>
              </a:prstGeom>
              <a:solidFill>
                <a:schemeClr val="bg1"/>
              </a:solidFill>
              <a:ln w="12065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rot="5400000">
                <a:off x="4152900" y="3390900"/>
                <a:ext cx="1905000" cy="1588"/>
              </a:xfrm>
              <a:prstGeom prst="line">
                <a:avLst/>
              </a:prstGeom>
              <a:ln w="412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5410200" y="2590800"/>
                <a:ext cx="49564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45</a:t>
                </a:r>
              </a:p>
              <a:p>
                <a:r>
                  <a:rPr lang="en-US" sz="2400" dirty="0"/>
                  <a:t>6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124200" y="3276600"/>
              <a:ext cx="1854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topOfStack</a:t>
              </a:r>
              <a:r>
                <a:rPr lang="en-US" dirty="0"/>
                <a:t> -&gt; 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143000"/>
            <a:ext cx="3048000" cy="1905794"/>
            <a:chOff x="2895600" y="2438400"/>
            <a:chExt cx="3048000" cy="1905794"/>
          </a:xfrm>
        </p:grpSpPr>
        <p:grpSp>
          <p:nvGrpSpPr>
            <p:cNvPr id="9" name="Group 7"/>
            <p:cNvGrpSpPr/>
            <p:nvPr/>
          </p:nvGrpSpPr>
          <p:grpSpPr>
            <a:xfrm>
              <a:off x="2895600" y="2438400"/>
              <a:ext cx="3048000" cy="1905794"/>
              <a:chOff x="2895600" y="2438400"/>
              <a:chExt cx="3048000" cy="1905794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895600" y="2438400"/>
                <a:ext cx="3048000" cy="1905000"/>
              </a:xfrm>
              <a:prstGeom prst="rect">
                <a:avLst/>
              </a:prstGeom>
              <a:solidFill>
                <a:schemeClr val="bg1"/>
              </a:solidFill>
              <a:ln w="12065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rot="5400000">
                <a:off x="4152900" y="3390900"/>
                <a:ext cx="1905000" cy="1588"/>
              </a:xfrm>
              <a:prstGeom prst="line">
                <a:avLst/>
              </a:prstGeom>
              <a:ln w="412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410200" y="2590800"/>
                <a:ext cx="49564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dirty="0"/>
              </a:p>
              <a:p>
                <a:r>
                  <a:rPr lang="en-US" sz="2400" dirty="0"/>
                  <a:t>3</a:t>
                </a:r>
              </a:p>
              <a:p>
                <a:r>
                  <a:rPr lang="en-US" sz="2400" dirty="0"/>
                  <a:t>45</a:t>
                </a:r>
              </a:p>
              <a:p>
                <a:r>
                  <a:rPr lang="en-US" sz="2400" dirty="0"/>
                  <a:t>6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3124200" y="3048000"/>
              <a:ext cx="1854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topOfStack</a:t>
              </a:r>
              <a:r>
                <a:rPr lang="en-US" dirty="0"/>
                <a:t> -&gt; 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5800" y="4572000"/>
            <a:ext cx="3048000" cy="1905794"/>
            <a:chOff x="2895600" y="2438400"/>
            <a:chExt cx="3048000" cy="1905794"/>
          </a:xfrm>
        </p:grpSpPr>
        <p:grpSp>
          <p:nvGrpSpPr>
            <p:cNvPr id="15" name="Group 7"/>
            <p:cNvGrpSpPr/>
            <p:nvPr/>
          </p:nvGrpSpPr>
          <p:grpSpPr>
            <a:xfrm>
              <a:off x="2895600" y="2438400"/>
              <a:ext cx="3048000" cy="1905794"/>
              <a:chOff x="2895600" y="2438400"/>
              <a:chExt cx="3048000" cy="1905794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895600" y="2438400"/>
                <a:ext cx="3048000" cy="1905000"/>
              </a:xfrm>
              <a:prstGeom prst="rect">
                <a:avLst/>
              </a:prstGeom>
              <a:solidFill>
                <a:schemeClr val="bg1"/>
              </a:solidFill>
              <a:ln w="12065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rot="5400000">
                <a:off x="4152900" y="3390900"/>
                <a:ext cx="1905000" cy="1588"/>
              </a:xfrm>
              <a:prstGeom prst="line">
                <a:avLst/>
              </a:prstGeom>
              <a:ln w="412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5410200" y="2590800"/>
                <a:ext cx="49564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48</a:t>
                </a:r>
              </a:p>
              <a:p>
                <a:r>
                  <a:rPr lang="en-US" sz="2400" dirty="0"/>
                  <a:t>6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124200" y="3276600"/>
              <a:ext cx="1854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topOfStack</a:t>
              </a:r>
              <a:r>
                <a:rPr lang="en-US" dirty="0"/>
                <a:t> -&gt;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953000" y="4495800"/>
            <a:ext cx="3048000" cy="1905794"/>
            <a:chOff x="2895600" y="2438400"/>
            <a:chExt cx="3048000" cy="1905794"/>
          </a:xfrm>
        </p:grpSpPr>
        <p:grpSp>
          <p:nvGrpSpPr>
            <p:cNvPr id="21" name="Group 7"/>
            <p:cNvGrpSpPr/>
            <p:nvPr/>
          </p:nvGrpSpPr>
          <p:grpSpPr>
            <a:xfrm>
              <a:off x="2895600" y="2438400"/>
              <a:ext cx="3048000" cy="1905794"/>
              <a:chOff x="2895600" y="2438400"/>
              <a:chExt cx="3048000" cy="190579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895600" y="2438400"/>
                <a:ext cx="3048000" cy="1905000"/>
              </a:xfrm>
              <a:prstGeom prst="rect">
                <a:avLst/>
              </a:prstGeom>
              <a:solidFill>
                <a:schemeClr val="bg1"/>
              </a:solidFill>
              <a:ln w="12065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rot="5400000">
                <a:off x="4152900" y="3390900"/>
                <a:ext cx="1905000" cy="1588"/>
              </a:xfrm>
              <a:prstGeom prst="line">
                <a:avLst/>
              </a:prstGeom>
              <a:ln w="412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181600" y="2590800"/>
                <a:ext cx="651140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288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048000" y="3657600"/>
              <a:ext cx="1854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topOfStack</a:t>
              </a:r>
              <a:r>
                <a:rPr lang="en-US" dirty="0"/>
                <a:t> -&gt; 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0" y="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Next a ‘+’ is seen so 40 and 5 are popped and the result 45 is pushed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29200" y="533400"/>
            <a:ext cx="2238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Now 3 is pushed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1000" y="3581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Nest ‘+’ pops 3 and 45 and pushes 48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0" y="365760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‘*’ is seen 48 and 6 is popped and 288 is pushed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481092-C075-4F14-B1FE-5742A576C858}"/>
              </a:ext>
            </a:extLst>
          </p:cNvPr>
          <p:cNvSpPr/>
          <p:nvPr/>
        </p:nvSpPr>
        <p:spPr>
          <a:xfrm>
            <a:off x="4935415" y="-32023"/>
            <a:ext cx="21788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800" b="1" dirty="0"/>
              <a:t>6523+8*+3+*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Infix to Postfix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can be used to convert from infix to postfix</a:t>
            </a:r>
          </a:p>
          <a:p>
            <a:pPr>
              <a:buNone/>
            </a:pPr>
            <a:r>
              <a:rPr lang="en-US" dirty="0"/>
              <a:t>infix expression 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+ b * c + ( d * e + f ) * g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postfix expression 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*+de*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f+g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*+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Stack is initially empty</a:t>
            </a:r>
          </a:p>
          <a:p>
            <a:r>
              <a:rPr lang="en-US" dirty="0"/>
              <a:t>When an operand is read it is immediately placed onto the </a:t>
            </a:r>
            <a:r>
              <a:rPr lang="en-US" b="1" dirty="0"/>
              <a:t>output</a:t>
            </a:r>
            <a:r>
              <a:rPr lang="en-US" dirty="0"/>
              <a:t>.</a:t>
            </a:r>
          </a:p>
          <a:p>
            <a:r>
              <a:rPr lang="en-US" dirty="0"/>
              <a:t>If we see a right parenthesis, then we pop stack writing symbols until we see left parenthesis which is popped but not output.</a:t>
            </a:r>
          </a:p>
          <a:p>
            <a:r>
              <a:rPr lang="en-US" dirty="0"/>
              <a:t>if we see any other symbol (, +, *, then we pop the entire stack until we see lower priority  one exception is we never remove ( unless we encounter )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447800" y="457200"/>
            <a:ext cx="6324600" cy="1219994"/>
            <a:chOff x="1600200" y="990600"/>
            <a:chExt cx="6324600" cy="1219994"/>
          </a:xfrm>
        </p:grpSpPr>
        <p:grpSp>
          <p:nvGrpSpPr>
            <p:cNvPr id="11" name="Group 10"/>
            <p:cNvGrpSpPr/>
            <p:nvPr/>
          </p:nvGrpSpPr>
          <p:grpSpPr>
            <a:xfrm>
              <a:off x="1600200" y="990600"/>
              <a:ext cx="763588" cy="1219994"/>
              <a:chOff x="1599406" y="991394"/>
              <a:chExt cx="763588" cy="1219994"/>
            </a:xfrm>
          </p:grpSpPr>
          <p:cxnSp>
            <p:nvCxnSpPr>
              <p:cNvPr id="5" name="Straight Connector 4"/>
              <p:cNvCxnSpPr/>
              <p:nvPr/>
            </p:nvCxnSpPr>
            <p:spPr>
              <a:xfrm rot="5400000">
                <a:off x="990600" y="1600200"/>
                <a:ext cx="12192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600200" y="2209800"/>
                <a:ext cx="7620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 flipH="1" flipV="1">
                <a:off x="1752600" y="1600200"/>
                <a:ext cx="12192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4343400" y="1219200"/>
              <a:ext cx="3581400" cy="457200"/>
            </a:xfrm>
            <a:prstGeom prst="rect">
              <a:avLst/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2600" y="1295400"/>
              <a:ext cx="175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447800" y="2133600"/>
            <a:ext cx="6325394" cy="1219994"/>
            <a:chOff x="1752600" y="2667000"/>
            <a:chExt cx="6325394" cy="1219994"/>
          </a:xfrm>
        </p:grpSpPr>
        <p:grpSp>
          <p:nvGrpSpPr>
            <p:cNvPr id="17" name="Group 16"/>
            <p:cNvGrpSpPr/>
            <p:nvPr/>
          </p:nvGrpSpPr>
          <p:grpSpPr>
            <a:xfrm>
              <a:off x="1752600" y="2667000"/>
              <a:ext cx="763588" cy="1219994"/>
              <a:chOff x="1599406" y="991394"/>
              <a:chExt cx="763588" cy="1219994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rot="5400000">
                <a:off x="990600" y="1600200"/>
                <a:ext cx="12192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1600200" y="2209800"/>
                <a:ext cx="7620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 flipH="1" flipV="1">
                <a:off x="1752600" y="1600200"/>
                <a:ext cx="12192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Rectangle 20"/>
            <p:cNvSpPr/>
            <p:nvPr/>
          </p:nvSpPr>
          <p:spPr>
            <a:xfrm>
              <a:off x="4496594" y="2818606"/>
              <a:ext cx="3581400" cy="457200"/>
            </a:xfrm>
            <a:prstGeom prst="rect">
              <a:avLst/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15794" y="2894806"/>
              <a:ext cx="175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447800" y="3810000"/>
            <a:ext cx="6325394" cy="1219994"/>
            <a:chOff x="1447800" y="3810000"/>
            <a:chExt cx="6325394" cy="1219994"/>
          </a:xfrm>
        </p:grpSpPr>
        <p:grpSp>
          <p:nvGrpSpPr>
            <p:cNvPr id="31" name="Group 30"/>
            <p:cNvGrpSpPr/>
            <p:nvPr/>
          </p:nvGrpSpPr>
          <p:grpSpPr>
            <a:xfrm>
              <a:off x="1447800" y="3810000"/>
              <a:ext cx="6325394" cy="1219994"/>
              <a:chOff x="1752600" y="4114800"/>
              <a:chExt cx="6325394" cy="1219994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752600" y="4114800"/>
                <a:ext cx="763588" cy="1219994"/>
                <a:chOff x="1599406" y="991394"/>
                <a:chExt cx="763588" cy="1219994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 rot="5400000">
                  <a:off x="990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1600200" y="2209800"/>
                  <a:ext cx="7620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rot="5400000" flipH="1" flipV="1">
                  <a:off x="1752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Rectangle 26"/>
              <p:cNvSpPr/>
              <p:nvPr/>
            </p:nvSpPr>
            <p:spPr>
              <a:xfrm>
                <a:off x="4496594" y="4342606"/>
                <a:ext cx="3581400" cy="457200"/>
              </a:xfrm>
              <a:prstGeom prst="rect">
                <a:avLst/>
              </a:prstGeom>
              <a:noFill/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715794" y="4418806"/>
                <a:ext cx="175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ab</a:t>
                </a: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676400" y="45720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600200" y="28194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47006" y="5410200"/>
            <a:ext cx="6325394" cy="1219994"/>
            <a:chOff x="1447800" y="3810000"/>
            <a:chExt cx="6325394" cy="1219994"/>
          </a:xfrm>
        </p:grpSpPr>
        <p:grpSp>
          <p:nvGrpSpPr>
            <p:cNvPr id="36" name="Group 30"/>
            <p:cNvGrpSpPr/>
            <p:nvPr/>
          </p:nvGrpSpPr>
          <p:grpSpPr>
            <a:xfrm>
              <a:off x="1447800" y="3810000"/>
              <a:ext cx="6325394" cy="1219994"/>
              <a:chOff x="1752600" y="4114800"/>
              <a:chExt cx="6325394" cy="1219994"/>
            </a:xfrm>
          </p:grpSpPr>
          <p:grpSp>
            <p:nvGrpSpPr>
              <p:cNvPr id="38" name="Group 22"/>
              <p:cNvGrpSpPr/>
              <p:nvPr/>
            </p:nvGrpSpPr>
            <p:grpSpPr>
              <a:xfrm>
                <a:off x="1752600" y="4114800"/>
                <a:ext cx="763588" cy="1219994"/>
                <a:chOff x="1599406" y="991394"/>
                <a:chExt cx="763588" cy="1219994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 rot="5400000">
                  <a:off x="990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1600200" y="2209800"/>
                  <a:ext cx="7620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rot="5400000" flipH="1" flipV="1">
                  <a:off x="1752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Rectangle 38"/>
              <p:cNvSpPr/>
              <p:nvPr/>
            </p:nvSpPr>
            <p:spPr>
              <a:xfrm>
                <a:off x="4496594" y="4342606"/>
                <a:ext cx="3581400" cy="457200"/>
              </a:xfrm>
              <a:prstGeom prst="rect">
                <a:avLst/>
              </a:prstGeom>
              <a:noFill/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715794" y="4418806"/>
                <a:ext cx="175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ab</a:t>
                </a: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1600200" y="4267200"/>
              <a:ext cx="3000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</a:t>
              </a:r>
            </a:p>
            <a:p>
              <a:r>
                <a:rPr lang="en-US" dirty="0"/>
                <a:t>+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439694" y="77569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+ b * c + ( d * e + f ) * 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66800" y="228600"/>
            <a:ext cx="6325394" cy="1219994"/>
            <a:chOff x="1447800" y="3810000"/>
            <a:chExt cx="6325394" cy="1219994"/>
          </a:xfrm>
        </p:grpSpPr>
        <p:grpSp>
          <p:nvGrpSpPr>
            <p:cNvPr id="3" name="Group 30"/>
            <p:cNvGrpSpPr/>
            <p:nvPr/>
          </p:nvGrpSpPr>
          <p:grpSpPr>
            <a:xfrm>
              <a:off x="1447800" y="3810000"/>
              <a:ext cx="6325394" cy="1219994"/>
              <a:chOff x="1752600" y="4114800"/>
              <a:chExt cx="6325394" cy="1219994"/>
            </a:xfrm>
          </p:grpSpPr>
          <p:grpSp>
            <p:nvGrpSpPr>
              <p:cNvPr id="5" name="Group 22"/>
              <p:cNvGrpSpPr/>
              <p:nvPr/>
            </p:nvGrpSpPr>
            <p:grpSpPr>
              <a:xfrm>
                <a:off x="1752600" y="4114800"/>
                <a:ext cx="763588" cy="1219994"/>
                <a:chOff x="1599406" y="991394"/>
                <a:chExt cx="763588" cy="1219994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 rot="5400000">
                  <a:off x="990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600200" y="2209800"/>
                  <a:ext cx="7620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rot="5400000" flipH="1" flipV="1">
                  <a:off x="1752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Rectangle 5"/>
              <p:cNvSpPr/>
              <p:nvPr/>
            </p:nvSpPr>
            <p:spPr>
              <a:xfrm>
                <a:off x="4496594" y="4342606"/>
                <a:ext cx="3581400" cy="457200"/>
              </a:xfrm>
              <a:prstGeom prst="rect">
                <a:avLst/>
              </a:prstGeom>
              <a:noFill/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715794" y="4418806"/>
                <a:ext cx="175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abc</a:t>
                </a:r>
                <a:endParaRPr lang="en-US" sz="2400" dirty="0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676400" y="4267200"/>
              <a:ext cx="3000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</a:t>
              </a:r>
            </a:p>
            <a:p>
              <a:r>
                <a:rPr lang="en-US" dirty="0"/>
                <a:t>+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43000" y="1676400"/>
            <a:ext cx="6325394" cy="1219994"/>
            <a:chOff x="1447800" y="3810000"/>
            <a:chExt cx="6325394" cy="1219994"/>
          </a:xfrm>
        </p:grpSpPr>
        <p:grpSp>
          <p:nvGrpSpPr>
            <p:cNvPr id="12" name="Group 30"/>
            <p:cNvGrpSpPr/>
            <p:nvPr/>
          </p:nvGrpSpPr>
          <p:grpSpPr>
            <a:xfrm>
              <a:off x="1447800" y="3810000"/>
              <a:ext cx="6325394" cy="1219994"/>
              <a:chOff x="1752600" y="4114800"/>
              <a:chExt cx="6325394" cy="1219994"/>
            </a:xfrm>
          </p:grpSpPr>
          <p:grpSp>
            <p:nvGrpSpPr>
              <p:cNvPr id="14" name="Group 22"/>
              <p:cNvGrpSpPr/>
              <p:nvPr/>
            </p:nvGrpSpPr>
            <p:grpSpPr>
              <a:xfrm>
                <a:off x="1752600" y="4114800"/>
                <a:ext cx="763588" cy="1219994"/>
                <a:chOff x="1599406" y="991394"/>
                <a:chExt cx="763588" cy="1219994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 rot="5400000">
                  <a:off x="990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1600200" y="2209800"/>
                  <a:ext cx="7620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rot="5400000" flipH="1" flipV="1">
                  <a:off x="1752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ctangle 14"/>
              <p:cNvSpPr/>
              <p:nvPr/>
            </p:nvSpPr>
            <p:spPr>
              <a:xfrm>
                <a:off x="4496594" y="4342606"/>
                <a:ext cx="3581400" cy="457200"/>
              </a:xfrm>
              <a:prstGeom prst="rect">
                <a:avLst/>
              </a:prstGeom>
              <a:noFill/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715794" y="4418806"/>
                <a:ext cx="175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abc</a:t>
                </a:r>
                <a:r>
                  <a:rPr lang="en-US" sz="2400" dirty="0"/>
                  <a:t>*+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676400" y="45720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66800" y="3200400"/>
            <a:ext cx="6325394" cy="1219994"/>
            <a:chOff x="1447800" y="3810000"/>
            <a:chExt cx="6325394" cy="1219994"/>
          </a:xfrm>
        </p:grpSpPr>
        <p:grpSp>
          <p:nvGrpSpPr>
            <p:cNvPr id="21" name="Group 30"/>
            <p:cNvGrpSpPr/>
            <p:nvPr/>
          </p:nvGrpSpPr>
          <p:grpSpPr>
            <a:xfrm>
              <a:off x="1447800" y="3810000"/>
              <a:ext cx="6325394" cy="1219994"/>
              <a:chOff x="1752600" y="4114800"/>
              <a:chExt cx="6325394" cy="1219994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752600" y="4114800"/>
                <a:ext cx="763588" cy="1219994"/>
                <a:chOff x="1599406" y="991394"/>
                <a:chExt cx="763588" cy="1219994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 rot="5400000">
                  <a:off x="990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600200" y="2209800"/>
                  <a:ext cx="7620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rot="5400000" flipH="1" flipV="1">
                  <a:off x="1752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ectangle 23"/>
              <p:cNvSpPr/>
              <p:nvPr/>
            </p:nvSpPr>
            <p:spPr>
              <a:xfrm>
                <a:off x="4496594" y="4342606"/>
                <a:ext cx="3581400" cy="457200"/>
              </a:xfrm>
              <a:prstGeom prst="rect">
                <a:avLst/>
              </a:prstGeom>
              <a:noFill/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715794" y="4418806"/>
                <a:ext cx="175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abc</a:t>
                </a:r>
                <a:r>
                  <a:rPr lang="en-US" sz="2400" dirty="0"/>
                  <a:t>*+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676400" y="45720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066800" y="5029200"/>
            <a:ext cx="6325394" cy="1219994"/>
            <a:chOff x="1447800" y="3810000"/>
            <a:chExt cx="6325394" cy="1219994"/>
          </a:xfrm>
        </p:grpSpPr>
        <p:grpSp>
          <p:nvGrpSpPr>
            <p:cNvPr id="30" name="Group 30"/>
            <p:cNvGrpSpPr/>
            <p:nvPr/>
          </p:nvGrpSpPr>
          <p:grpSpPr>
            <a:xfrm>
              <a:off x="1447800" y="3810000"/>
              <a:ext cx="6325394" cy="1219994"/>
              <a:chOff x="1752600" y="4114800"/>
              <a:chExt cx="6325394" cy="1219994"/>
            </a:xfrm>
          </p:grpSpPr>
          <p:grpSp>
            <p:nvGrpSpPr>
              <p:cNvPr id="32" name="Group 22"/>
              <p:cNvGrpSpPr/>
              <p:nvPr/>
            </p:nvGrpSpPr>
            <p:grpSpPr>
              <a:xfrm>
                <a:off x="1752600" y="4114800"/>
                <a:ext cx="763588" cy="1219994"/>
                <a:chOff x="1599406" y="991394"/>
                <a:chExt cx="763588" cy="1219994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 rot="5400000">
                  <a:off x="990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600200" y="2209800"/>
                  <a:ext cx="7620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 flipH="1" flipV="1">
                  <a:off x="1752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Rectangle 32"/>
              <p:cNvSpPr/>
              <p:nvPr/>
            </p:nvSpPr>
            <p:spPr>
              <a:xfrm>
                <a:off x="4496594" y="4342606"/>
                <a:ext cx="3581400" cy="457200"/>
              </a:xfrm>
              <a:prstGeom prst="rect">
                <a:avLst/>
              </a:prstGeom>
              <a:noFill/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715794" y="4418806"/>
                <a:ext cx="175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abc</a:t>
                </a:r>
                <a:r>
                  <a:rPr lang="en-US" sz="2400" dirty="0"/>
                  <a:t>*+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600200" y="4267200"/>
              <a:ext cx="3000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</a:p>
            <a:p>
              <a:r>
                <a:rPr lang="en-US" dirty="0"/>
                <a:t>+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549232" y="-37525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+ b * c + ( d * e + f ) * 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19200" y="533400"/>
            <a:ext cx="6325394" cy="1219994"/>
            <a:chOff x="1447800" y="3810000"/>
            <a:chExt cx="6325394" cy="1219994"/>
          </a:xfrm>
        </p:grpSpPr>
        <p:grpSp>
          <p:nvGrpSpPr>
            <p:cNvPr id="3" name="Group 30"/>
            <p:cNvGrpSpPr/>
            <p:nvPr/>
          </p:nvGrpSpPr>
          <p:grpSpPr>
            <a:xfrm>
              <a:off x="1447800" y="3810000"/>
              <a:ext cx="6325394" cy="1219994"/>
              <a:chOff x="1752600" y="4114800"/>
              <a:chExt cx="6325394" cy="1219994"/>
            </a:xfrm>
          </p:grpSpPr>
          <p:grpSp>
            <p:nvGrpSpPr>
              <p:cNvPr id="5" name="Group 22"/>
              <p:cNvGrpSpPr/>
              <p:nvPr/>
            </p:nvGrpSpPr>
            <p:grpSpPr>
              <a:xfrm>
                <a:off x="1752600" y="4114800"/>
                <a:ext cx="763588" cy="1219994"/>
                <a:chOff x="1599406" y="991394"/>
                <a:chExt cx="763588" cy="1219994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 rot="5400000">
                  <a:off x="990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600200" y="2209800"/>
                  <a:ext cx="7620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rot="5400000" flipH="1" flipV="1">
                  <a:off x="1752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Rectangle 5"/>
              <p:cNvSpPr/>
              <p:nvPr/>
            </p:nvSpPr>
            <p:spPr>
              <a:xfrm>
                <a:off x="4496594" y="4342606"/>
                <a:ext cx="3581400" cy="457200"/>
              </a:xfrm>
              <a:prstGeom prst="rect">
                <a:avLst/>
              </a:prstGeom>
              <a:noFill/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715794" y="4418806"/>
                <a:ext cx="175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abc</a:t>
                </a:r>
                <a:r>
                  <a:rPr lang="en-US" sz="2400" dirty="0"/>
                  <a:t>*+d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676400" y="4267200"/>
              <a:ext cx="3000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</a:p>
            <a:p>
              <a:r>
                <a:rPr lang="en-US" dirty="0"/>
                <a:t>+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19200" y="2133600"/>
            <a:ext cx="6325394" cy="1219994"/>
            <a:chOff x="1447800" y="3810000"/>
            <a:chExt cx="6325394" cy="1219994"/>
          </a:xfrm>
        </p:grpSpPr>
        <p:grpSp>
          <p:nvGrpSpPr>
            <p:cNvPr id="12" name="Group 30"/>
            <p:cNvGrpSpPr/>
            <p:nvPr/>
          </p:nvGrpSpPr>
          <p:grpSpPr>
            <a:xfrm>
              <a:off x="1447800" y="3810000"/>
              <a:ext cx="6325394" cy="1219994"/>
              <a:chOff x="1752600" y="4114800"/>
              <a:chExt cx="6325394" cy="1219994"/>
            </a:xfrm>
          </p:grpSpPr>
          <p:grpSp>
            <p:nvGrpSpPr>
              <p:cNvPr id="14" name="Group 22"/>
              <p:cNvGrpSpPr/>
              <p:nvPr/>
            </p:nvGrpSpPr>
            <p:grpSpPr>
              <a:xfrm>
                <a:off x="1752600" y="4114800"/>
                <a:ext cx="763588" cy="1219994"/>
                <a:chOff x="1599406" y="991394"/>
                <a:chExt cx="763588" cy="1219994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 rot="5400000">
                  <a:off x="990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1600200" y="2209800"/>
                  <a:ext cx="7620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rot="5400000" flipH="1" flipV="1">
                  <a:off x="1752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ctangle 14"/>
              <p:cNvSpPr/>
              <p:nvPr/>
            </p:nvSpPr>
            <p:spPr>
              <a:xfrm>
                <a:off x="4496594" y="4342606"/>
                <a:ext cx="3581400" cy="457200"/>
              </a:xfrm>
              <a:prstGeom prst="rect">
                <a:avLst/>
              </a:prstGeom>
              <a:noFill/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715794" y="4418806"/>
                <a:ext cx="175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abc</a:t>
                </a:r>
                <a:r>
                  <a:rPr lang="en-US" sz="2400" dirty="0"/>
                  <a:t>*+d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676400" y="4038600"/>
              <a:ext cx="3000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</a:t>
              </a:r>
            </a:p>
            <a:p>
              <a:r>
                <a:rPr lang="en-US" dirty="0"/>
                <a:t>(</a:t>
              </a:r>
            </a:p>
            <a:p>
              <a:r>
                <a:rPr lang="en-US" dirty="0"/>
                <a:t>+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219200" y="3581400"/>
            <a:ext cx="6325394" cy="1219994"/>
            <a:chOff x="1447800" y="3810000"/>
            <a:chExt cx="6325394" cy="1219994"/>
          </a:xfrm>
        </p:grpSpPr>
        <p:grpSp>
          <p:nvGrpSpPr>
            <p:cNvPr id="21" name="Group 30"/>
            <p:cNvGrpSpPr/>
            <p:nvPr/>
          </p:nvGrpSpPr>
          <p:grpSpPr>
            <a:xfrm>
              <a:off x="1447800" y="3810000"/>
              <a:ext cx="6325394" cy="1219994"/>
              <a:chOff x="1752600" y="4114800"/>
              <a:chExt cx="6325394" cy="1219994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752600" y="4114800"/>
                <a:ext cx="763588" cy="1219994"/>
                <a:chOff x="1599406" y="991394"/>
                <a:chExt cx="763588" cy="1219994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 rot="5400000">
                  <a:off x="990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600200" y="2209800"/>
                  <a:ext cx="7620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rot="5400000" flipH="1" flipV="1">
                  <a:off x="1752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ectangle 23"/>
              <p:cNvSpPr/>
              <p:nvPr/>
            </p:nvSpPr>
            <p:spPr>
              <a:xfrm>
                <a:off x="4496594" y="4342606"/>
                <a:ext cx="3581400" cy="457200"/>
              </a:xfrm>
              <a:prstGeom prst="rect">
                <a:avLst/>
              </a:prstGeom>
              <a:noFill/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715794" y="4418806"/>
                <a:ext cx="175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abc</a:t>
                </a:r>
                <a:r>
                  <a:rPr lang="en-US" sz="2400" dirty="0"/>
                  <a:t>*+de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676400" y="4038600"/>
              <a:ext cx="3000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</a:t>
              </a:r>
            </a:p>
            <a:p>
              <a:r>
                <a:rPr lang="en-US" dirty="0"/>
                <a:t>(</a:t>
              </a:r>
            </a:p>
            <a:p>
              <a:r>
                <a:rPr lang="en-US" dirty="0"/>
                <a:t>+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219200" y="4953000"/>
            <a:ext cx="6325394" cy="1219994"/>
            <a:chOff x="1447800" y="3810000"/>
            <a:chExt cx="6325394" cy="1219994"/>
          </a:xfrm>
        </p:grpSpPr>
        <p:grpSp>
          <p:nvGrpSpPr>
            <p:cNvPr id="30" name="Group 30"/>
            <p:cNvGrpSpPr/>
            <p:nvPr/>
          </p:nvGrpSpPr>
          <p:grpSpPr>
            <a:xfrm>
              <a:off x="1447800" y="3810000"/>
              <a:ext cx="6325394" cy="1219994"/>
              <a:chOff x="1752600" y="4114800"/>
              <a:chExt cx="6325394" cy="1219994"/>
            </a:xfrm>
          </p:grpSpPr>
          <p:grpSp>
            <p:nvGrpSpPr>
              <p:cNvPr id="32" name="Group 22"/>
              <p:cNvGrpSpPr/>
              <p:nvPr/>
            </p:nvGrpSpPr>
            <p:grpSpPr>
              <a:xfrm>
                <a:off x="1752600" y="4114800"/>
                <a:ext cx="763588" cy="1219994"/>
                <a:chOff x="1599406" y="991394"/>
                <a:chExt cx="763588" cy="1219994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 rot="5400000">
                  <a:off x="990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600200" y="2209800"/>
                  <a:ext cx="7620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 flipH="1" flipV="1">
                  <a:off x="1752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Rectangle 32"/>
              <p:cNvSpPr/>
              <p:nvPr/>
            </p:nvSpPr>
            <p:spPr>
              <a:xfrm>
                <a:off x="4496594" y="4342606"/>
                <a:ext cx="3581400" cy="457200"/>
              </a:xfrm>
              <a:prstGeom prst="rect">
                <a:avLst/>
              </a:prstGeom>
              <a:noFill/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715794" y="4418806"/>
                <a:ext cx="175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abc</a:t>
                </a:r>
                <a:r>
                  <a:rPr lang="en-US" sz="2400" dirty="0"/>
                  <a:t>*+de*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676400" y="4038600"/>
              <a:ext cx="3000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  <a:p>
              <a:r>
                <a:rPr lang="en-US" dirty="0"/>
                <a:t>(</a:t>
              </a:r>
            </a:p>
            <a:p>
              <a:r>
                <a:rPr lang="en-US" dirty="0"/>
                <a:t>+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537201" y="-13544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+ b * c + ( d * e + f ) * 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19200" y="228600"/>
            <a:ext cx="6325394" cy="1219994"/>
            <a:chOff x="1447800" y="3810000"/>
            <a:chExt cx="6325394" cy="1219994"/>
          </a:xfrm>
        </p:grpSpPr>
        <p:grpSp>
          <p:nvGrpSpPr>
            <p:cNvPr id="3" name="Group 30"/>
            <p:cNvGrpSpPr/>
            <p:nvPr/>
          </p:nvGrpSpPr>
          <p:grpSpPr>
            <a:xfrm>
              <a:off x="1447800" y="3810000"/>
              <a:ext cx="6325394" cy="1219994"/>
              <a:chOff x="1752600" y="4114800"/>
              <a:chExt cx="6325394" cy="1219994"/>
            </a:xfrm>
          </p:grpSpPr>
          <p:grpSp>
            <p:nvGrpSpPr>
              <p:cNvPr id="5" name="Group 22"/>
              <p:cNvGrpSpPr/>
              <p:nvPr/>
            </p:nvGrpSpPr>
            <p:grpSpPr>
              <a:xfrm>
                <a:off x="1752600" y="4114800"/>
                <a:ext cx="763588" cy="1219994"/>
                <a:chOff x="1599406" y="991394"/>
                <a:chExt cx="763588" cy="1219994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 rot="5400000">
                  <a:off x="990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600200" y="2209800"/>
                  <a:ext cx="7620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rot="5400000" flipH="1" flipV="1">
                  <a:off x="1752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Rectangle 5"/>
              <p:cNvSpPr/>
              <p:nvPr/>
            </p:nvSpPr>
            <p:spPr>
              <a:xfrm>
                <a:off x="4496594" y="4342606"/>
                <a:ext cx="3581400" cy="457200"/>
              </a:xfrm>
              <a:prstGeom prst="rect">
                <a:avLst/>
              </a:prstGeom>
              <a:noFill/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715794" y="4418806"/>
                <a:ext cx="175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abc</a:t>
                </a:r>
                <a:r>
                  <a:rPr lang="en-US" sz="2400" dirty="0"/>
                  <a:t>*+de*f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676400" y="4038600"/>
              <a:ext cx="3000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  <a:p>
              <a:r>
                <a:rPr lang="en-US" dirty="0"/>
                <a:t>(</a:t>
              </a:r>
            </a:p>
            <a:p>
              <a:r>
                <a:rPr lang="en-US" dirty="0"/>
                <a:t>+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19200" y="1676400"/>
            <a:ext cx="6325394" cy="1219994"/>
            <a:chOff x="1447800" y="3810000"/>
            <a:chExt cx="6325394" cy="1219994"/>
          </a:xfrm>
        </p:grpSpPr>
        <p:grpSp>
          <p:nvGrpSpPr>
            <p:cNvPr id="12" name="Group 30"/>
            <p:cNvGrpSpPr/>
            <p:nvPr/>
          </p:nvGrpSpPr>
          <p:grpSpPr>
            <a:xfrm>
              <a:off x="1447800" y="3810000"/>
              <a:ext cx="6325394" cy="1219994"/>
              <a:chOff x="1752600" y="4114800"/>
              <a:chExt cx="6325394" cy="1219994"/>
            </a:xfrm>
          </p:grpSpPr>
          <p:grpSp>
            <p:nvGrpSpPr>
              <p:cNvPr id="14" name="Group 22"/>
              <p:cNvGrpSpPr/>
              <p:nvPr/>
            </p:nvGrpSpPr>
            <p:grpSpPr>
              <a:xfrm>
                <a:off x="1752600" y="4114800"/>
                <a:ext cx="763588" cy="1219994"/>
                <a:chOff x="1599406" y="991394"/>
                <a:chExt cx="763588" cy="1219994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 rot="5400000">
                  <a:off x="990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1600200" y="2209800"/>
                  <a:ext cx="7620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rot="5400000" flipH="1" flipV="1">
                  <a:off x="1752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ctangle 14"/>
              <p:cNvSpPr/>
              <p:nvPr/>
            </p:nvSpPr>
            <p:spPr>
              <a:xfrm>
                <a:off x="4496594" y="4342606"/>
                <a:ext cx="3581400" cy="457200"/>
              </a:xfrm>
              <a:prstGeom prst="rect">
                <a:avLst/>
              </a:prstGeom>
              <a:noFill/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715794" y="4418806"/>
                <a:ext cx="175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abc</a:t>
                </a:r>
                <a:r>
                  <a:rPr lang="en-US" sz="2400" dirty="0"/>
                  <a:t>*+de*f+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676400" y="46482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219200" y="3124200"/>
            <a:ext cx="6325394" cy="1219994"/>
            <a:chOff x="1447800" y="3810000"/>
            <a:chExt cx="6325394" cy="1219994"/>
          </a:xfrm>
        </p:grpSpPr>
        <p:grpSp>
          <p:nvGrpSpPr>
            <p:cNvPr id="21" name="Group 30"/>
            <p:cNvGrpSpPr/>
            <p:nvPr/>
          </p:nvGrpSpPr>
          <p:grpSpPr>
            <a:xfrm>
              <a:off x="1447800" y="3810000"/>
              <a:ext cx="6325394" cy="1219994"/>
              <a:chOff x="1752600" y="4114800"/>
              <a:chExt cx="6325394" cy="1219994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752600" y="4114800"/>
                <a:ext cx="763588" cy="1219994"/>
                <a:chOff x="1599406" y="991394"/>
                <a:chExt cx="763588" cy="1219994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 rot="5400000">
                  <a:off x="990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600200" y="2209800"/>
                  <a:ext cx="7620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rot="5400000" flipH="1" flipV="1">
                  <a:off x="1752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ectangle 23"/>
              <p:cNvSpPr/>
              <p:nvPr/>
            </p:nvSpPr>
            <p:spPr>
              <a:xfrm>
                <a:off x="4496594" y="4342606"/>
                <a:ext cx="3581400" cy="457200"/>
              </a:xfrm>
              <a:prstGeom prst="rect">
                <a:avLst/>
              </a:prstGeom>
              <a:noFill/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715794" y="4418806"/>
                <a:ext cx="175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abc</a:t>
                </a:r>
                <a:r>
                  <a:rPr lang="en-US" sz="2400" dirty="0"/>
                  <a:t>*+de*f+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676400" y="4267200"/>
              <a:ext cx="3000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</a:t>
              </a:r>
            </a:p>
            <a:p>
              <a:r>
                <a:rPr lang="en-US" dirty="0"/>
                <a:t>+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295400" y="4572000"/>
            <a:ext cx="6325394" cy="1219994"/>
            <a:chOff x="1447800" y="3810000"/>
            <a:chExt cx="6325394" cy="1219994"/>
          </a:xfrm>
        </p:grpSpPr>
        <p:grpSp>
          <p:nvGrpSpPr>
            <p:cNvPr id="30" name="Group 30"/>
            <p:cNvGrpSpPr/>
            <p:nvPr/>
          </p:nvGrpSpPr>
          <p:grpSpPr>
            <a:xfrm>
              <a:off x="1447800" y="3810000"/>
              <a:ext cx="6325394" cy="1219994"/>
              <a:chOff x="1752600" y="4114800"/>
              <a:chExt cx="6325394" cy="1219994"/>
            </a:xfrm>
          </p:grpSpPr>
          <p:grpSp>
            <p:nvGrpSpPr>
              <p:cNvPr id="32" name="Group 22"/>
              <p:cNvGrpSpPr/>
              <p:nvPr/>
            </p:nvGrpSpPr>
            <p:grpSpPr>
              <a:xfrm>
                <a:off x="1752600" y="4114800"/>
                <a:ext cx="763588" cy="1219994"/>
                <a:chOff x="1599406" y="991394"/>
                <a:chExt cx="763588" cy="1219994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 rot="5400000">
                  <a:off x="990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600200" y="2209800"/>
                  <a:ext cx="7620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 flipH="1" flipV="1">
                  <a:off x="1752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Rectangle 32"/>
              <p:cNvSpPr/>
              <p:nvPr/>
            </p:nvSpPr>
            <p:spPr>
              <a:xfrm>
                <a:off x="4496594" y="4342606"/>
                <a:ext cx="3581400" cy="457200"/>
              </a:xfrm>
              <a:prstGeom prst="rect">
                <a:avLst/>
              </a:prstGeom>
              <a:noFill/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715000" y="4343400"/>
                <a:ext cx="22090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abc</a:t>
                </a:r>
                <a:r>
                  <a:rPr lang="en-US" sz="2400" dirty="0"/>
                  <a:t>*+de*</a:t>
                </a:r>
                <a:r>
                  <a:rPr lang="en-US" sz="2400" dirty="0" err="1"/>
                  <a:t>f+g</a:t>
                </a:r>
                <a:endParaRPr lang="en-US" sz="2400" dirty="0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676400" y="46482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4114800" y="5943600"/>
            <a:ext cx="33528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953000" y="59436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abc</a:t>
            </a:r>
            <a:r>
              <a:rPr lang="en-US" sz="2400" dirty="0"/>
              <a:t>*+de*</a:t>
            </a:r>
            <a:r>
              <a:rPr lang="en-US" sz="2400" dirty="0" err="1"/>
              <a:t>f+g</a:t>
            </a:r>
            <a:r>
              <a:rPr lang="en-US" sz="2400" dirty="0"/>
              <a:t>*+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42786" y="-53658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+ b * c + ( d * e + f ) * 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of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9831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 err="1"/>
              <a:t>findKth</a:t>
            </a:r>
            <a:r>
              <a:rPr lang="en-US" b="1" dirty="0"/>
              <a:t> operation </a:t>
            </a:r>
            <a:r>
              <a:rPr lang="en-US" dirty="0"/>
              <a:t>takes constant time, </a:t>
            </a:r>
            <a:r>
              <a:rPr lang="en-US" b="1" dirty="0"/>
              <a:t>O(1)</a:t>
            </a:r>
            <a:r>
              <a:rPr lang="en-US" dirty="0"/>
              <a:t>.</a:t>
            </a:r>
          </a:p>
          <a:p>
            <a:r>
              <a:rPr lang="en-US" dirty="0"/>
              <a:t>Similarly, removing and adding from the end of array is constant time, </a:t>
            </a:r>
            <a:r>
              <a:rPr lang="en-US" b="1" dirty="0"/>
              <a:t>O(1).</a:t>
            </a:r>
          </a:p>
          <a:p>
            <a:r>
              <a:rPr lang="en-US" dirty="0"/>
              <a:t>An array implementation allows </a:t>
            </a:r>
            <a:r>
              <a:rPr lang="en-US" b="1" dirty="0" err="1"/>
              <a:t>printList</a:t>
            </a:r>
            <a:r>
              <a:rPr lang="en-US" dirty="0"/>
              <a:t> to be carried out in Linear Time </a:t>
            </a:r>
            <a:r>
              <a:rPr lang="en-US" b="1" dirty="0"/>
              <a:t>O(N)</a:t>
            </a:r>
            <a:endParaRPr lang="en-US" dirty="0"/>
          </a:p>
          <a:p>
            <a:r>
              <a:rPr lang="en-US" b="1" dirty="0"/>
              <a:t>insertion</a:t>
            </a:r>
            <a:r>
              <a:rPr lang="en-US" dirty="0"/>
              <a:t> and </a:t>
            </a:r>
            <a:r>
              <a:rPr lang="en-US" b="1" dirty="0"/>
              <a:t>deletion</a:t>
            </a:r>
            <a:r>
              <a:rPr lang="en-US" dirty="0"/>
              <a:t> takes O(N)</a:t>
            </a:r>
          </a:p>
          <a:p>
            <a:pPr lvl="1"/>
            <a:r>
              <a:rPr lang="en-US" dirty="0"/>
              <a:t>Worst case move all elements. (index = 0)</a:t>
            </a:r>
          </a:p>
          <a:p>
            <a:r>
              <a:rPr lang="en-US" dirty="0"/>
              <a:t>If insertion and deletion occur throughout the list including at the front of the list, then the array is not a good option. 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When a call is made to a new method all the local variables and current location, arguments need to be saved. This is achieved by pushing onto the stack.</a:t>
            </a:r>
          </a:p>
          <a:p>
            <a:r>
              <a:rPr lang="en-US" dirty="0"/>
              <a:t>Method call and method return are same as an open and closed parenthesis. </a:t>
            </a:r>
          </a:p>
          <a:p>
            <a:r>
              <a:rPr lang="en-US" dirty="0"/>
              <a:t>Stack is used by the programming language in implementing recursion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Queue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 are done at one end and deletion at the other end. (LILO or FIFO)</a:t>
            </a:r>
          </a:p>
          <a:p>
            <a:pPr lvl="1"/>
            <a:r>
              <a:rPr lang="en-US" dirty="0"/>
              <a:t>First In First Out structures</a:t>
            </a:r>
          </a:p>
          <a:p>
            <a:r>
              <a:rPr lang="en-US" dirty="0"/>
              <a:t>Basic Operations</a:t>
            </a:r>
          </a:p>
          <a:p>
            <a:pPr lvl="1"/>
            <a:r>
              <a:rPr lang="en-US" i="1" dirty="0"/>
              <a:t>enqueue</a:t>
            </a:r>
            <a:r>
              <a:rPr lang="en-US" dirty="0"/>
              <a:t> -  inserts an element at the end of the list</a:t>
            </a:r>
          </a:p>
          <a:p>
            <a:pPr lvl="1"/>
            <a:r>
              <a:rPr lang="en-US" i="1" dirty="0"/>
              <a:t>dequeue</a:t>
            </a:r>
            <a:r>
              <a:rPr lang="en-US" dirty="0"/>
              <a:t> – deleted the element at the start of the list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7526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Queue ADT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>
            <a:extLst>
              <a:ext uri="{FF2B5EF4-FFF2-40B4-BE49-F238E27FC236}">
                <a16:creationId xmlns:a16="http://schemas.microsoft.com/office/drawing/2014/main" id="{43570AB6-F935-4F92-89C6-ACC8DE3B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D4CE45-8005-4AFB-8121-9503466E77CD}" type="slidenum">
              <a:rPr lang="en-US" altLang="en-US" sz="1400" smtClean="0">
                <a:latin typeface="+mj-lt"/>
              </a:rPr>
              <a:pPr>
                <a:spcBef>
                  <a:spcPct val="0"/>
                </a:spcBef>
                <a:buFontTx/>
                <a:buNone/>
              </a:pPr>
              <a:t>83</a:t>
            </a:fld>
            <a:endParaRPr lang="en-US" altLang="en-US" sz="1400">
              <a:latin typeface="+mj-lt"/>
            </a:endParaRPr>
          </a:p>
        </p:txBody>
      </p:sp>
      <p:sp>
        <p:nvSpPr>
          <p:cNvPr id="45059" name="Text Box 2">
            <a:extLst>
              <a:ext uri="{FF2B5EF4-FFF2-40B4-BE49-F238E27FC236}">
                <a16:creationId xmlns:a16="http://schemas.microsoft.com/office/drawing/2014/main" id="{4FBA93F3-D496-4AAE-8233-0F1585A4C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876800"/>
            <a:ext cx="10230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+mj-lt"/>
              </a:rPr>
              <a:t>Queue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838BC7CE-82C9-4007-8645-FEB184FBD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362200"/>
            <a:ext cx="22860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+mj-lt"/>
            </a:endParaRPr>
          </a:p>
        </p:txBody>
      </p:sp>
      <p:sp>
        <p:nvSpPr>
          <p:cNvPr id="45061" name="Text Box 8">
            <a:extLst>
              <a:ext uri="{FF2B5EF4-FFF2-40B4-BE49-F238E27FC236}">
                <a16:creationId xmlns:a16="http://schemas.microsoft.com/office/drawing/2014/main" id="{FCC3522F-29EB-4FF5-9FC4-D3073D843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879475"/>
            <a:ext cx="2414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+mj-lt"/>
              </a:rPr>
              <a:t>Enqueue 1, 2, 3, 4</a:t>
            </a:r>
          </a:p>
        </p:txBody>
      </p:sp>
      <p:sp>
        <p:nvSpPr>
          <p:cNvPr id="45062" name="Text Box 9">
            <a:extLst>
              <a:ext uri="{FF2B5EF4-FFF2-40B4-BE49-F238E27FC236}">
                <a16:creationId xmlns:a16="http://schemas.microsoft.com/office/drawing/2014/main" id="{E47530F6-4E27-4A05-A760-379CB1B02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667000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+mj-lt"/>
              </a:rPr>
              <a:t>4</a:t>
            </a:r>
          </a:p>
        </p:txBody>
      </p:sp>
      <p:sp>
        <p:nvSpPr>
          <p:cNvPr id="45063" name="Text Box 10">
            <a:extLst>
              <a:ext uri="{FF2B5EF4-FFF2-40B4-BE49-F238E27FC236}">
                <a16:creationId xmlns:a16="http://schemas.microsoft.com/office/drawing/2014/main" id="{B4E07DE8-F47A-47C3-B617-690161FFF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667000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+mj-lt"/>
              </a:rPr>
              <a:t>3</a:t>
            </a:r>
          </a:p>
        </p:txBody>
      </p:sp>
      <p:sp>
        <p:nvSpPr>
          <p:cNvPr id="45064" name="Text Box 11">
            <a:extLst>
              <a:ext uri="{FF2B5EF4-FFF2-40B4-BE49-F238E27FC236}">
                <a16:creationId xmlns:a16="http://schemas.microsoft.com/office/drawing/2014/main" id="{C5A90B77-1D73-4A69-9A72-137775760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6670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+mj-lt"/>
              </a:rPr>
              <a:t>2</a:t>
            </a:r>
          </a:p>
        </p:txBody>
      </p:sp>
      <p:sp>
        <p:nvSpPr>
          <p:cNvPr id="45065" name="Line 12">
            <a:extLst>
              <a:ext uri="{FF2B5EF4-FFF2-40B4-BE49-F238E27FC236}">
                <a16:creationId xmlns:a16="http://schemas.microsoft.com/office/drawing/2014/main" id="{3A156AEA-41BA-4732-97AD-B170A684A5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371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45066" name="Text Box 22">
            <a:extLst>
              <a:ext uri="{FF2B5EF4-FFF2-40B4-BE49-F238E27FC236}">
                <a16:creationId xmlns:a16="http://schemas.microsoft.com/office/drawing/2014/main" id="{73D35D3E-2E5D-440A-8260-796C50180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600200"/>
            <a:ext cx="6537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+mj-lt"/>
              </a:rPr>
              <a:t>FIFO</a:t>
            </a:r>
          </a:p>
        </p:txBody>
      </p:sp>
      <p:sp>
        <p:nvSpPr>
          <p:cNvPr id="45067" name="Line 24">
            <a:extLst>
              <a:ext uri="{FF2B5EF4-FFF2-40B4-BE49-F238E27FC236}">
                <a16:creationId xmlns:a16="http://schemas.microsoft.com/office/drawing/2014/main" id="{14FF8DAE-32CF-4E39-9A49-73F1C31AC7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2362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45068" name="Line 25">
            <a:extLst>
              <a:ext uri="{FF2B5EF4-FFF2-40B4-BE49-F238E27FC236}">
                <a16:creationId xmlns:a16="http://schemas.microsoft.com/office/drawing/2014/main" id="{AB3132A5-FA9C-4521-AF5C-1B82493438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362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45069" name="Line 26">
            <a:extLst>
              <a:ext uri="{FF2B5EF4-FFF2-40B4-BE49-F238E27FC236}">
                <a16:creationId xmlns:a16="http://schemas.microsoft.com/office/drawing/2014/main" id="{F7E98FAD-BFF6-4C39-B704-B279ED455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362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45070" name="Line 27">
            <a:extLst>
              <a:ext uri="{FF2B5EF4-FFF2-40B4-BE49-F238E27FC236}">
                <a16:creationId xmlns:a16="http://schemas.microsoft.com/office/drawing/2014/main" id="{79C0587B-7616-4270-BC3D-983DEF695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362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45071" name="Text Box 28">
            <a:extLst>
              <a:ext uri="{FF2B5EF4-FFF2-40B4-BE49-F238E27FC236}">
                <a16:creationId xmlns:a16="http://schemas.microsoft.com/office/drawing/2014/main" id="{A9D7645F-4AA0-42F6-9936-D0E4D72CA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914400"/>
            <a:ext cx="13211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+mj-lt"/>
              </a:rPr>
              <a:t>Dequeue</a:t>
            </a:r>
          </a:p>
        </p:txBody>
      </p:sp>
      <p:sp>
        <p:nvSpPr>
          <p:cNvPr id="45072" name="Line 29">
            <a:extLst>
              <a:ext uri="{FF2B5EF4-FFF2-40B4-BE49-F238E27FC236}">
                <a16:creationId xmlns:a16="http://schemas.microsoft.com/office/drawing/2014/main" id="{F008E38F-8035-479C-B10C-DBC243FB26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92763" y="1447800"/>
            <a:ext cx="46037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45073" name="Rectangle 3">
            <a:extLst>
              <a:ext uri="{FF2B5EF4-FFF2-40B4-BE49-F238E27FC236}">
                <a16:creationId xmlns:a16="http://schemas.microsoft.com/office/drawing/2014/main" id="{5676E249-CDE7-4195-82C8-5D27B6C47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362200"/>
            <a:ext cx="22860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+mj-lt"/>
            </a:endParaRPr>
          </a:p>
        </p:txBody>
      </p:sp>
      <p:sp>
        <p:nvSpPr>
          <p:cNvPr id="45074" name="Text Box 9">
            <a:extLst>
              <a:ext uri="{FF2B5EF4-FFF2-40B4-BE49-F238E27FC236}">
                <a16:creationId xmlns:a16="http://schemas.microsoft.com/office/drawing/2014/main" id="{72D4499E-BD1D-4228-8BC2-E9BB2C28C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057400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+mj-lt"/>
              </a:rPr>
              <a:t>1</a:t>
            </a:r>
          </a:p>
        </p:txBody>
      </p:sp>
      <p:sp>
        <p:nvSpPr>
          <p:cNvPr id="45075" name="Text Box 10">
            <a:extLst>
              <a:ext uri="{FF2B5EF4-FFF2-40B4-BE49-F238E27FC236}">
                <a16:creationId xmlns:a16="http://schemas.microsoft.com/office/drawing/2014/main" id="{D48D7935-B864-4E58-B405-D667E9E30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667000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+mj-lt"/>
              </a:rPr>
              <a:t>4</a:t>
            </a:r>
          </a:p>
        </p:txBody>
      </p:sp>
      <p:sp>
        <p:nvSpPr>
          <p:cNvPr id="45076" name="Text Box 11">
            <a:extLst>
              <a:ext uri="{FF2B5EF4-FFF2-40B4-BE49-F238E27FC236}">
                <a16:creationId xmlns:a16="http://schemas.microsoft.com/office/drawing/2014/main" id="{4D165AB5-4D4C-43A5-BE51-9C433AB1D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667000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+mj-lt"/>
              </a:rPr>
              <a:t>3</a:t>
            </a:r>
          </a:p>
        </p:txBody>
      </p:sp>
      <p:sp>
        <p:nvSpPr>
          <p:cNvPr id="45077" name="Line 24">
            <a:extLst>
              <a:ext uri="{FF2B5EF4-FFF2-40B4-BE49-F238E27FC236}">
                <a16:creationId xmlns:a16="http://schemas.microsoft.com/office/drawing/2014/main" id="{B180D00A-2939-4523-87C4-1DAA48A4A7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362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45078" name="Line 25">
            <a:extLst>
              <a:ext uri="{FF2B5EF4-FFF2-40B4-BE49-F238E27FC236}">
                <a16:creationId xmlns:a16="http://schemas.microsoft.com/office/drawing/2014/main" id="{4BDBFE56-B962-4D06-9824-2971B3EDE9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362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45079" name="Line 26">
            <a:extLst>
              <a:ext uri="{FF2B5EF4-FFF2-40B4-BE49-F238E27FC236}">
                <a16:creationId xmlns:a16="http://schemas.microsoft.com/office/drawing/2014/main" id="{1E9370AF-C43E-423D-9FB2-BCEF52C077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362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45080" name="Line 27">
            <a:extLst>
              <a:ext uri="{FF2B5EF4-FFF2-40B4-BE49-F238E27FC236}">
                <a16:creationId xmlns:a16="http://schemas.microsoft.com/office/drawing/2014/main" id="{E42C6769-8744-4809-AF39-48C2F42FF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2362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45081" name="TextBox 28">
            <a:extLst>
              <a:ext uri="{FF2B5EF4-FFF2-40B4-BE49-F238E27FC236}">
                <a16:creationId xmlns:a16="http://schemas.microsoft.com/office/drawing/2014/main" id="{264A3E3F-B86E-44DA-BEBA-422ED6C3F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29000"/>
            <a:ext cx="8052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+mj-lt"/>
              </a:rPr>
              <a:t>front</a:t>
            </a:r>
          </a:p>
        </p:txBody>
      </p:sp>
      <p:sp>
        <p:nvSpPr>
          <p:cNvPr id="45082" name="TextBox 29">
            <a:extLst>
              <a:ext uri="{FF2B5EF4-FFF2-40B4-BE49-F238E27FC236}">
                <a16:creationId xmlns:a16="http://schemas.microsoft.com/office/drawing/2014/main" id="{F2A45474-9521-4388-A4DB-86959EDD1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429000"/>
            <a:ext cx="765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+mj-lt"/>
              </a:rPr>
              <a:t>back</a:t>
            </a:r>
          </a:p>
        </p:txBody>
      </p:sp>
      <p:sp>
        <p:nvSpPr>
          <p:cNvPr id="45083" name="TextBox 30">
            <a:extLst>
              <a:ext uri="{FF2B5EF4-FFF2-40B4-BE49-F238E27FC236}">
                <a16:creationId xmlns:a16="http://schemas.microsoft.com/office/drawing/2014/main" id="{E150C225-5C11-4BBF-89E4-66B5A437F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429000"/>
            <a:ext cx="765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+mj-lt"/>
              </a:rPr>
              <a:t>back</a:t>
            </a:r>
          </a:p>
        </p:txBody>
      </p:sp>
      <p:sp>
        <p:nvSpPr>
          <p:cNvPr id="45084" name="TextBox 31">
            <a:extLst>
              <a:ext uri="{FF2B5EF4-FFF2-40B4-BE49-F238E27FC236}">
                <a16:creationId xmlns:a16="http://schemas.microsoft.com/office/drawing/2014/main" id="{735DBCD5-9E3B-4346-9A81-D602E0203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429000"/>
            <a:ext cx="8052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+mj-lt"/>
              </a:rPr>
              <a:t>front</a:t>
            </a:r>
          </a:p>
        </p:txBody>
      </p:sp>
      <p:sp>
        <p:nvSpPr>
          <p:cNvPr id="45085" name="Rectangle 32">
            <a:extLst>
              <a:ext uri="{FF2B5EF4-FFF2-40B4-BE49-F238E27FC236}">
                <a16:creationId xmlns:a16="http://schemas.microsoft.com/office/drawing/2014/main" id="{7AA3867C-1600-412C-B80B-C2AFB4797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6670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+mj-lt"/>
              </a:rPr>
              <a:t>1</a:t>
            </a:r>
          </a:p>
        </p:txBody>
      </p:sp>
      <p:sp>
        <p:nvSpPr>
          <p:cNvPr id="45086" name="Rectangle 33">
            <a:extLst>
              <a:ext uri="{FF2B5EF4-FFF2-40B4-BE49-F238E27FC236}">
                <a16:creationId xmlns:a16="http://schemas.microsoft.com/office/drawing/2014/main" id="{1CCF7EEA-39EB-4623-9ABE-A856C4717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6670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+mj-lt"/>
              </a:rPr>
              <a:t>2</a:t>
            </a:r>
          </a:p>
        </p:txBody>
      </p:sp>
      <p:sp>
        <p:nvSpPr>
          <p:cNvPr id="45087" name="Line 12">
            <a:extLst>
              <a:ext uri="{FF2B5EF4-FFF2-40B4-BE49-F238E27FC236}">
                <a16:creationId xmlns:a16="http://schemas.microsoft.com/office/drawing/2014/main" id="{3C3B444D-A4F7-498A-BF14-3DA4DF468CD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53000" y="25146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O(1) running time for both operations</a:t>
            </a:r>
          </a:p>
          <a:p>
            <a:r>
              <a:rPr lang="en-US" dirty="0"/>
              <a:t>For each queue data structure we keep an array </a:t>
            </a:r>
            <a:r>
              <a:rPr lang="en-US" i="1" dirty="0" err="1"/>
              <a:t>theArray</a:t>
            </a:r>
            <a:r>
              <a:rPr lang="en-US" i="1" dirty="0"/>
              <a:t> </a:t>
            </a:r>
            <a:r>
              <a:rPr lang="en-US" dirty="0"/>
              <a:t>and positions </a:t>
            </a:r>
            <a:r>
              <a:rPr lang="en-US" b="1" i="1" dirty="0"/>
              <a:t>front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b="1" i="1" dirty="0"/>
              <a:t>back</a:t>
            </a:r>
            <a:r>
              <a:rPr lang="en-US" i="1" dirty="0"/>
              <a:t>.</a:t>
            </a:r>
          </a:p>
          <a:p>
            <a:r>
              <a:rPr lang="en-US" i="1" dirty="0" err="1"/>
              <a:t>currentSize</a:t>
            </a:r>
            <a:r>
              <a:rPr lang="en-US" i="1" dirty="0"/>
              <a:t> is used to keep track of number of elements. </a:t>
            </a:r>
          </a:p>
          <a:p>
            <a:r>
              <a:rPr lang="en-US" altLang="en-US" dirty="0"/>
              <a:t>Every enqueue advances the back, and every dequeue advances the front, so that the front index appears to “chase” the back index.</a:t>
            </a:r>
          </a:p>
          <a:p>
            <a:r>
              <a:rPr lang="en-US" altLang="en-US" dirty="0"/>
              <a:t>If the back index reaches the end of the array, it may wrap to the beginning.  This is called a </a:t>
            </a:r>
            <a:r>
              <a:rPr lang="en-US" altLang="en-US" b="1" dirty="0"/>
              <a:t>“circular queue”.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782763"/>
          </a:xfrm>
        </p:spPr>
        <p:txBody>
          <a:bodyPr/>
          <a:lstStyle/>
          <a:p>
            <a:r>
              <a:rPr lang="en-US" dirty="0"/>
              <a:t>Shows a queue in some intermediate state.</a:t>
            </a:r>
          </a:p>
          <a:p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981200" y="1828800"/>
            <a:ext cx="4572000" cy="1295400"/>
            <a:chOff x="1981200" y="2590800"/>
            <a:chExt cx="4572000" cy="1295400"/>
          </a:xfrm>
        </p:grpSpPr>
        <p:grpSp>
          <p:nvGrpSpPr>
            <p:cNvPr id="20" name="Group 19"/>
            <p:cNvGrpSpPr/>
            <p:nvPr/>
          </p:nvGrpSpPr>
          <p:grpSpPr>
            <a:xfrm>
              <a:off x="1981200" y="2590800"/>
              <a:ext cx="4572000" cy="523220"/>
              <a:chOff x="1981200" y="2590800"/>
              <a:chExt cx="4572000" cy="52322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981200" y="2590800"/>
                <a:ext cx="4114800" cy="457200"/>
                <a:chOff x="1981200" y="2590800"/>
                <a:chExt cx="4114800" cy="4572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9812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56388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384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51816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528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28956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7244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42672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38100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3352800" y="2590800"/>
                <a:ext cx="4540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5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810000" y="2590800"/>
                <a:ext cx="381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2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267200" y="2590800"/>
                <a:ext cx="3778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7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724400" y="2590800"/>
                <a:ext cx="45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1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096000" y="2590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1981200" y="3048000"/>
              <a:ext cx="45720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00400" y="3352800"/>
              <a:ext cx="650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front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53000" y="3276600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back</a:t>
              </a:r>
            </a:p>
          </p:txBody>
        </p:sp>
        <p:cxnSp>
          <p:nvCxnSpPr>
            <p:cNvPr id="25" name="Straight Arrow Connector 24"/>
            <p:cNvCxnSpPr>
              <a:stCxn id="22" idx="0"/>
              <a:endCxn id="15" idx="2"/>
            </p:cNvCxnSpPr>
            <p:nvPr/>
          </p:nvCxnSpPr>
          <p:spPr>
            <a:xfrm rot="5400000" flipH="1" flipV="1">
              <a:off x="3433260" y="3206217"/>
              <a:ext cx="238780" cy="543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3" idx="0"/>
              <a:endCxn id="18" idx="2"/>
            </p:cNvCxnSpPr>
            <p:nvPr/>
          </p:nvCxnSpPr>
          <p:spPr>
            <a:xfrm rot="16200000" flipV="1">
              <a:off x="5026480" y="3040540"/>
              <a:ext cx="162580" cy="3095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enqueue</a:t>
            </a:r>
            <a:endParaRPr lang="en-US" dirty="0"/>
          </a:p>
          <a:p>
            <a:pPr lvl="1"/>
            <a:r>
              <a:rPr lang="en-US" dirty="0"/>
              <a:t>increment </a:t>
            </a:r>
            <a:r>
              <a:rPr lang="en-US" dirty="0" err="1"/>
              <a:t>currentSize</a:t>
            </a:r>
            <a:r>
              <a:rPr lang="en-US" dirty="0"/>
              <a:t> and back</a:t>
            </a:r>
          </a:p>
          <a:p>
            <a:pPr lvl="1"/>
            <a:r>
              <a:rPr lang="en-US" dirty="0"/>
              <a:t>set </a:t>
            </a:r>
            <a:r>
              <a:rPr lang="en-US" dirty="0" err="1"/>
              <a:t>theArray</a:t>
            </a:r>
            <a:r>
              <a:rPr lang="en-US" dirty="0"/>
              <a:t>[back] = x</a:t>
            </a:r>
          </a:p>
          <a:p>
            <a:r>
              <a:rPr lang="en-US" dirty="0" err="1"/>
              <a:t>dequeue</a:t>
            </a:r>
            <a:endParaRPr lang="en-US" dirty="0"/>
          </a:p>
          <a:p>
            <a:pPr lvl="1"/>
            <a:r>
              <a:rPr lang="en-US" dirty="0"/>
              <a:t>return </a:t>
            </a:r>
            <a:r>
              <a:rPr lang="en-US" dirty="0" err="1"/>
              <a:t>theArray</a:t>
            </a:r>
            <a:r>
              <a:rPr lang="en-US" dirty="0"/>
              <a:t>[front]</a:t>
            </a:r>
          </a:p>
          <a:p>
            <a:pPr lvl="1"/>
            <a:r>
              <a:rPr lang="en-US" dirty="0"/>
              <a:t>decrement </a:t>
            </a:r>
            <a:r>
              <a:rPr lang="en-US" dirty="0" err="1"/>
              <a:t>currentSize</a:t>
            </a:r>
            <a:r>
              <a:rPr lang="en-US" dirty="0"/>
              <a:t> and then increment front 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>
            <a:extLst>
              <a:ext uri="{FF2B5EF4-FFF2-40B4-BE49-F238E27FC236}">
                <a16:creationId xmlns:a16="http://schemas.microsoft.com/office/drawing/2014/main" id="{5E755A93-B7A6-4522-97FE-B607C1C2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E03F71-D399-4420-9791-85978C3CE477}" type="slidenum">
              <a:rPr lang="en-US" altLang="en-US" sz="1400" smtClean="0">
                <a:latin typeface="+mj-lt"/>
              </a:rPr>
              <a:pPr>
                <a:spcBef>
                  <a:spcPct val="0"/>
                </a:spcBef>
                <a:buFontTx/>
                <a:buNone/>
              </a:pPr>
              <a:t>87</a:t>
            </a:fld>
            <a:endParaRPr lang="en-US" altLang="en-US" sz="1400">
              <a:latin typeface="+mj-lt"/>
            </a:endParaRPr>
          </a:p>
        </p:txBody>
      </p:sp>
      <p:grpSp>
        <p:nvGrpSpPr>
          <p:cNvPr id="47107" name="Group 24">
            <a:extLst>
              <a:ext uri="{FF2B5EF4-FFF2-40B4-BE49-F238E27FC236}">
                <a16:creationId xmlns:a16="http://schemas.microsoft.com/office/drawing/2014/main" id="{6CF790B3-8D13-4B7A-9D8B-F0D57198F3DC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838200"/>
            <a:ext cx="4267200" cy="609600"/>
            <a:chOff x="1440" y="528"/>
            <a:chExt cx="2688" cy="384"/>
          </a:xfrm>
        </p:grpSpPr>
        <p:sp>
          <p:nvSpPr>
            <p:cNvPr id="47141" name="Rectangle 4">
              <a:extLst>
                <a:ext uri="{FF2B5EF4-FFF2-40B4-BE49-F238E27FC236}">
                  <a16:creationId xmlns:a16="http://schemas.microsoft.com/office/drawing/2014/main" id="{5BE13C2F-2ECD-4E9D-9844-48D443580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528"/>
              <a:ext cx="26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+mj-lt"/>
              </a:endParaRPr>
            </a:p>
          </p:txBody>
        </p:sp>
        <p:sp>
          <p:nvSpPr>
            <p:cNvPr id="47142" name="Line 5">
              <a:extLst>
                <a:ext uri="{FF2B5EF4-FFF2-40B4-BE49-F238E27FC236}">
                  <a16:creationId xmlns:a16="http://schemas.microsoft.com/office/drawing/2014/main" id="{3A07D192-08C4-4229-A739-0EA9583548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143" name="Line 6">
              <a:extLst>
                <a:ext uri="{FF2B5EF4-FFF2-40B4-BE49-F238E27FC236}">
                  <a16:creationId xmlns:a16="http://schemas.microsoft.com/office/drawing/2014/main" id="{209FADBE-25B7-4717-A652-4A12DC751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144" name="Line 7">
              <a:extLst>
                <a:ext uri="{FF2B5EF4-FFF2-40B4-BE49-F238E27FC236}">
                  <a16:creationId xmlns:a16="http://schemas.microsoft.com/office/drawing/2014/main" id="{A18C9326-4D7F-409B-ABAB-07F48234E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145" name="Line 8">
              <a:extLst>
                <a:ext uri="{FF2B5EF4-FFF2-40B4-BE49-F238E27FC236}">
                  <a16:creationId xmlns:a16="http://schemas.microsoft.com/office/drawing/2014/main" id="{06D0FB30-3C82-4B84-B0DB-A27B25CAA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146" name="Line 9">
              <a:extLst>
                <a:ext uri="{FF2B5EF4-FFF2-40B4-BE49-F238E27FC236}">
                  <a16:creationId xmlns:a16="http://schemas.microsoft.com/office/drawing/2014/main" id="{378809A8-A5B9-4C65-8097-1987D7F6E6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147" name="Line 10">
              <a:extLst>
                <a:ext uri="{FF2B5EF4-FFF2-40B4-BE49-F238E27FC236}">
                  <a16:creationId xmlns:a16="http://schemas.microsoft.com/office/drawing/2014/main" id="{FB2B6708-733E-4C0F-9D95-634399BD9B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148" name="Line 11">
              <a:extLst>
                <a:ext uri="{FF2B5EF4-FFF2-40B4-BE49-F238E27FC236}">
                  <a16:creationId xmlns:a16="http://schemas.microsoft.com/office/drawing/2014/main" id="{1D4438FF-3781-4797-9405-F40C16790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47108" name="Text Box 22">
            <a:extLst>
              <a:ext uri="{FF2B5EF4-FFF2-40B4-BE49-F238E27FC236}">
                <a16:creationId xmlns:a16="http://schemas.microsoft.com/office/drawing/2014/main" id="{F6E22250-9987-46AC-AE12-4B20409BB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524000"/>
            <a:ext cx="6501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+mj-lt"/>
              </a:rPr>
              <a:t>front</a:t>
            </a:r>
          </a:p>
        </p:txBody>
      </p:sp>
      <p:sp>
        <p:nvSpPr>
          <p:cNvPr id="47109" name="Text Box 23">
            <a:extLst>
              <a:ext uri="{FF2B5EF4-FFF2-40B4-BE49-F238E27FC236}">
                <a16:creationId xmlns:a16="http://schemas.microsoft.com/office/drawing/2014/main" id="{F2279CB9-653D-4925-B948-5A7EDF379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524000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+mj-lt"/>
              </a:rPr>
              <a:t>back</a:t>
            </a:r>
          </a:p>
        </p:txBody>
      </p:sp>
      <p:grpSp>
        <p:nvGrpSpPr>
          <p:cNvPr id="47110" name="Group 25">
            <a:extLst>
              <a:ext uri="{FF2B5EF4-FFF2-40B4-BE49-F238E27FC236}">
                <a16:creationId xmlns:a16="http://schemas.microsoft.com/office/drawing/2014/main" id="{019D7222-61B4-43F1-A24F-051868BA0374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819400"/>
            <a:ext cx="4267200" cy="609600"/>
            <a:chOff x="1440" y="528"/>
            <a:chExt cx="2688" cy="384"/>
          </a:xfrm>
        </p:grpSpPr>
        <p:sp>
          <p:nvSpPr>
            <p:cNvPr id="47133" name="Rectangle 26">
              <a:extLst>
                <a:ext uri="{FF2B5EF4-FFF2-40B4-BE49-F238E27FC236}">
                  <a16:creationId xmlns:a16="http://schemas.microsoft.com/office/drawing/2014/main" id="{30CAE1EC-A6AA-4D56-AB06-CE242B9D6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528"/>
              <a:ext cx="26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+mj-lt"/>
              </a:endParaRPr>
            </a:p>
          </p:txBody>
        </p:sp>
        <p:sp>
          <p:nvSpPr>
            <p:cNvPr id="47134" name="Line 27">
              <a:extLst>
                <a:ext uri="{FF2B5EF4-FFF2-40B4-BE49-F238E27FC236}">
                  <a16:creationId xmlns:a16="http://schemas.microsoft.com/office/drawing/2014/main" id="{2A828B06-671C-4822-B6C3-CC6947D10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135" name="Line 28">
              <a:extLst>
                <a:ext uri="{FF2B5EF4-FFF2-40B4-BE49-F238E27FC236}">
                  <a16:creationId xmlns:a16="http://schemas.microsoft.com/office/drawing/2014/main" id="{53076364-B64D-4426-B426-36ECD56C5A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136" name="Line 29">
              <a:extLst>
                <a:ext uri="{FF2B5EF4-FFF2-40B4-BE49-F238E27FC236}">
                  <a16:creationId xmlns:a16="http://schemas.microsoft.com/office/drawing/2014/main" id="{8B9C47F1-CA5D-44E0-9E89-8ECE3EE412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137" name="Line 30">
              <a:extLst>
                <a:ext uri="{FF2B5EF4-FFF2-40B4-BE49-F238E27FC236}">
                  <a16:creationId xmlns:a16="http://schemas.microsoft.com/office/drawing/2014/main" id="{C9D3D291-6FBD-4A5E-BE81-6ED745CE61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138" name="Line 31">
              <a:extLst>
                <a:ext uri="{FF2B5EF4-FFF2-40B4-BE49-F238E27FC236}">
                  <a16:creationId xmlns:a16="http://schemas.microsoft.com/office/drawing/2014/main" id="{0D3DF6AE-8BE9-4D77-A947-98F578CF0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139" name="Line 32">
              <a:extLst>
                <a:ext uri="{FF2B5EF4-FFF2-40B4-BE49-F238E27FC236}">
                  <a16:creationId xmlns:a16="http://schemas.microsoft.com/office/drawing/2014/main" id="{72F9B158-8CE0-4DF9-8761-32B454A185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140" name="Line 33">
              <a:extLst>
                <a:ext uri="{FF2B5EF4-FFF2-40B4-BE49-F238E27FC236}">
                  <a16:creationId xmlns:a16="http://schemas.microsoft.com/office/drawing/2014/main" id="{4B3FCE40-D9C5-49D9-8AEA-CC8B6C9387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47111" name="Group 34">
            <a:extLst>
              <a:ext uri="{FF2B5EF4-FFF2-40B4-BE49-F238E27FC236}">
                <a16:creationId xmlns:a16="http://schemas.microsoft.com/office/drawing/2014/main" id="{0B8906F9-C159-4966-B920-9DAA5A48D08F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951679"/>
            <a:ext cx="4267200" cy="609600"/>
            <a:chOff x="1440" y="528"/>
            <a:chExt cx="2688" cy="384"/>
          </a:xfrm>
        </p:grpSpPr>
        <p:sp>
          <p:nvSpPr>
            <p:cNvPr id="47125" name="Rectangle 35">
              <a:extLst>
                <a:ext uri="{FF2B5EF4-FFF2-40B4-BE49-F238E27FC236}">
                  <a16:creationId xmlns:a16="http://schemas.microsoft.com/office/drawing/2014/main" id="{4740FB0E-2E43-4AF3-AB35-55B819636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528"/>
              <a:ext cx="26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+mj-lt"/>
              </a:endParaRPr>
            </a:p>
          </p:txBody>
        </p:sp>
        <p:sp>
          <p:nvSpPr>
            <p:cNvPr id="47126" name="Line 36">
              <a:extLst>
                <a:ext uri="{FF2B5EF4-FFF2-40B4-BE49-F238E27FC236}">
                  <a16:creationId xmlns:a16="http://schemas.microsoft.com/office/drawing/2014/main" id="{8BA63045-D58E-4250-9349-4BD150B34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127" name="Line 37">
              <a:extLst>
                <a:ext uri="{FF2B5EF4-FFF2-40B4-BE49-F238E27FC236}">
                  <a16:creationId xmlns:a16="http://schemas.microsoft.com/office/drawing/2014/main" id="{485820C8-E101-4BAF-A606-86B63D2AD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128" name="Line 38">
              <a:extLst>
                <a:ext uri="{FF2B5EF4-FFF2-40B4-BE49-F238E27FC236}">
                  <a16:creationId xmlns:a16="http://schemas.microsoft.com/office/drawing/2014/main" id="{067A3B4A-0035-4E0E-9A7A-4B9948FB61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129" name="Line 39">
              <a:extLst>
                <a:ext uri="{FF2B5EF4-FFF2-40B4-BE49-F238E27FC236}">
                  <a16:creationId xmlns:a16="http://schemas.microsoft.com/office/drawing/2014/main" id="{75E07456-785E-4369-BCBA-F3BE273E9E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130" name="Line 40">
              <a:extLst>
                <a:ext uri="{FF2B5EF4-FFF2-40B4-BE49-F238E27FC236}">
                  <a16:creationId xmlns:a16="http://schemas.microsoft.com/office/drawing/2014/main" id="{50AFD994-23B8-4016-B628-C47387BF2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131" name="Line 41">
              <a:extLst>
                <a:ext uri="{FF2B5EF4-FFF2-40B4-BE49-F238E27FC236}">
                  <a16:creationId xmlns:a16="http://schemas.microsoft.com/office/drawing/2014/main" id="{B205AE12-4BDC-4309-BDDA-CEDF02CE9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132" name="Line 42">
              <a:extLst>
                <a:ext uri="{FF2B5EF4-FFF2-40B4-BE49-F238E27FC236}">
                  <a16:creationId xmlns:a16="http://schemas.microsoft.com/office/drawing/2014/main" id="{E56B1B2E-0655-4048-8A42-0C70D395C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47112" name="Text Box 52">
            <a:extLst>
              <a:ext uri="{FF2B5EF4-FFF2-40B4-BE49-F238E27FC236}">
                <a16:creationId xmlns:a16="http://schemas.microsoft.com/office/drawing/2014/main" id="{B622A9B2-52CA-4D7B-BBE4-7177512C7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04800"/>
            <a:ext cx="909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+mj-lt"/>
              </a:rPr>
              <a:t>Initial</a:t>
            </a:r>
          </a:p>
        </p:txBody>
      </p:sp>
      <p:sp>
        <p:nvSpPr>
          <p:cNvPr id="47113" name="Text Box 53">
            <a:extLst>
              <a:ext uri="{FF2B5EF4-FFF2-40B4-BE49-F238E27FC236}">
                <a16:creationId xmlns:a16="http://schemas.microsoft.com/office/drawing/2014/main" id="{15D827EF-6944-4E05-A872-492C4CE52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286000"/>
            <a:ext cx="22124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+mj-lt"/>
              </a:rPr>
              <a:t>Enqueue 1,2,3,4</a:t>
            </a:r>
          </a:p>
        </p:txBody>
      </p:sp>
      <p:sp>
        <p:nvSpPr>
          <p:cNvPr id="47114" name="Text Box 54">
            <a:extLst>
              <a:ext uri="{FF2B5EF4-FFF2-40B4-BE49-F238E27FC236}">
                <a16:creationId xmlns:a16="http://schemas.microsoft.com/office/drawing/2014/main" id="{A1438072-6CE7-45E8-A7EC-EF08B9B3B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895600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+mj-lt"/>
              </a:rPr>
              <a:t>1</a:t>
            </a:r>
          </a:p>
        </p:txBody>
      </p:sp>
      <p:sp>
        <p:nvSpPr>
          <p:cNvPr id="47115" name="Text Box 55">
            <a:extLst>
              <a:ext uri="{FF2B5EF4-FFF2-40B4-BE49-F238E27FC236}">
                <a16:creationId xmlns:a16="http://schemas.microsoft.com/office/drawing/2014/main" id="{176471DF-72B9-47F4-828E-DF48D435C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895600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+mj-lt"/>
              </a:rPr>
              <a:t>2</a:t>
            </a:r>
          </a:p>
        </p:txBody>
      </p:sp>
      <p:sp>
        <p:nvSpPr>
          <p:cNvPr id="47116" name="Text Box 56">
            <a:extLst>
              <a:ext uri="{FF2B5EF4-FFF2-40B4-BE49-F238E27FC236}">
                <a16:creationId xmlns:a16="http://schemas.microsoft.com/office/drawing/2014/main" id="{E88308FA-3794-4181-BA05-7ED01B389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895600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+mj-lt"/>
              </a:rPr>
              <a:t>3</a:t>
            </a:r>
          </a:p>
        </p:txBody>
      </p:sp>
      <p:sp>
        <p:nvSpPr>
          <p:cNvPr id="47117" name="Text Box 57">
            <a:extLst>
              <a:ext uri="{FF2B5EF4-FFF2-40B4-BE49-F238E27FC236}">
                <a16:creationId xmlns:a16="http://schemas.microsoft.com/office/drawing/2014/main" id="{409FECAA-49D3-4F7C-8B97-7D8785236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653088"/>
            <a:ext cx="6501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+mj-lt"/>
              </a:rPr>
              <a:t>front</a:t>
            </a:r>
          </a:p>
        </p:txBody>
      </p:sp>
      <p:sp>
        <p:nvSpPr>
          <p:cNvPr id="47118" name="Text Box 58">
            <a:extLst>
              <a:ext uri="{FF2B5EF4-FFF2-40B4-BE49-F238E27FC236}">
                <a16:creationId xmlns:a16="http://schemas.microsoft.com/office/drawing/2014/main" id="{3795C36E-2D39-468B-A833-B0F381D04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6530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+mj-lt"/>
              </a:rPr>
              <a:t>back</a:t>
            </a:r>
          </a:p>
        </p:txBody>
      </p:sp>
      <p:sp>
        <p:nvSpPr>
          <p:cNvPr id="47119" name="Text Box 59">
            <a:extLst>
              <a:ext uri="{FF2B5EF4-FFF2-40B4-BE49-F238E27FC236}">
                <a16:creationId xmlns:a16="http://schemas.microsoft.com/office/drawing/2014/main" id="{FF55FAA3-3981-4ABA-B03E-505FED9BF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25" y="4322763"/>
            <a:ext cx="2066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+mj-lt"/>
              </a:rPr>
              <a:t>Dequeue twice</a:t>
            </a:r>
          </a:p>
        </p:txBody>
      </p:sp>
      <p:sp>
        <p:nvSpPr>
          <p:cNvPr id="47120" name="Text Box 60">
            <a:extLst>
              <a:ext uri="{FF2B5EF4-FFF2-40B4-BE49-F238E27FC236}">
                <a16:creationId xmlns:a16="http://schemas.microsoft.com/office/drawing/2014/main" id="{1E38D913-4CD7-4076-8BF8-303F5E0B1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043488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+mj-lt"/>
              </a:rPr>
              <a:t>3</a:t>
            </a:r>
          </a:p>
        </p:txBody>
      </p:sp>
      <p:sp>
        <p:nvSpPr>
          <p:cNvPr id="47121" name="Text Box 61">
            <a:extLst>
              <a:ext uri="{FF2B5EF4-FFF2-40B4-BE49-F238E27FC236}">
                <a16:creationId xmlns:a16="http://schemas.microsoft.com/office/drawing/2014/main" id="{19D86DF8-CE35-484E-9379-F131E0289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895600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+mj-lt"/>
              </a:rPr>
              <a:t>4</a:t>
            </a:r>
          </a:p>
        </p:txBody>
      </p:sp>
      <p:sp>
        <p:nvSpPr>
          <p:cNvPr id="47122" name="Text Box 62">
            <a:extLst>
              <a:ext uri="{FF2B5EF4-FFF2-40B4-BE49-F238E27FC236}">
                <a16:creationId xmlns:a16="http://schemas.microsoft.com/office/drawing/2014/main" id="{B020920F-3529-4701-B3D5-B08823837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043488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+mj-lt"/>
              </a:rPr>
              <a:t>4</a:t>
            </a:r>
          </a:p>
        </p:txBody>
      </p:sp>
      <p:sp>
        <p:nvSpPr>
          <p:cNvPr id="47123" name="Text Box 63">
            <a:extLst>
              <a:ext uri="{FF2B5EF4-FFF2-40B4-BE49-F238E27FC236}">
                <a16:creationId xmlns:a16="http://schemas.microsoft.com/office/drawing/2014/main" id="{F0A29725-D199-4381-9730-16BD2C765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581400"/>
            <a:ext cx="6501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+mj-lt"/>
              </a:rPr>
              <a:t>front</a:t>
            </a:r>
          </a:p>
        </p:txBody>
      </p:sp>
      <p:sp>
        <p:nvSpPr>
          <p:cNvPr id="47124" name="Text Box 64">
            <a:extLst>
              <a:ext uri="{FF2B5EF4-FFF2-40B4-BE49-F238E27FC236}">
                <a16:creationId xmlns:a16="http://schemas.microsoft.com/office/drawing/2014/main" id="{6B1C6F38-7FF8-4A49-8FF1-3D6F40371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581400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+mj-lt"/>
              </a:rPr>
              <a:t>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3" grpId="0"/>
      <p:bldP spid="47114" grpId="0"/>
      <p:bldP spid="47115" grpId="0"/>
      <p:bldP spid="47116" grpId="0"/>
      <p:bldP spid="47117" grpId="0"/>
      <p:bldP spid="47118" grpId="0"/>
      <p:bldP spid="47119" grpId="0"/>
      <p:bldP spid="47120" grpId="0"/>
      <p:bldP spid="47121" grpId="0"/>
      <p:bldP spid="47122" grpId="0"/>
      <p:bldP spid="47123" grpId="0"/>
      <p:bldP spid="471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>
            <a:extLst>
              <a:ext uri="{FF2B5EF4-FFF2-40B4-BE49-F238E27FC236}">
                <a16:creationId xmlns:a16="http://schemas.microsoft.com/office/drawing/2014/main" id="{15734957-5DB2-4D38-8304-5F022024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53E2B5-D4C8-4550-A451-F124B774435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88</a:t>
            </a:fld>
            <a:endParaRPr lang="en-US" altLang="en-US" sz="1400" dirty="0"/>
          </a:p>
        </p:txBody>
      </p:sp>
      <p:grpSp>
        <p:nvGrpSpPr>
          <p:cNvPr id="48131" name="Group 4">
            <a:extLst>
              <a:ext uri="{FF2B5EF4-FFF2-40B4-BE49-F238E27FC236}">
                <a16:creationId xmlns:a16="http://schemas.microsoft.com/office/drawing/2014/main" id="{B67E948B-BA8D-4B74-A4DC-2EF849A92153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410200"/>
            <a:ext cx="4267200" cy="609600"/>
            <a:chOff x="1440" y="528"/>
            <a:chExt cx="2688" cy="384"/>
          </a:xfrm>
        </p:grpSpPr>
        <p:sp>
          <p:nvSpPr>
            <p:cNvPr id="48180" name="Rectangle 5">
              <a:extLst>
                <a:ext uri="{FF2B5EF4-FFF2-40B4-BE49-F238E27FC236}">
                  <a16:creationId xmlns:a16="http://schemas.microsoft.com/office/drawing/2014/main" id="{CB89391F-31D9-4592-AA9D-A4F4F7038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528"/>
              <a:ext cx="26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8181" name="Line 6">
              <a:extLst>
                <a:ext uri="{FF2B5EF4-FFF2-40B4-BE49-F238E27FC236}">
                  <a16:creationId xmlns:a16="http://schemas.microsoft.com/office/drawing/2014/main" id="{870D40C0-A8C8-4747-AE96-F47DF99D81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2" name="Line 7">
              <a:extLst>
                <a:ext uri="{FF2B5EF4-FFF2-40B4-BE49-F238E27FC236}">
                  <a16:creationId xmlns:a16="http://schemas.microsoft.com/office/drawing/2014/main" id="{97AC6721-9E25-4558-9C3E-3177BA0D05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3" name="Line 8">
              <a:extLst>
                <a:ext uri="{FF2B5EF4-FFF2-40B4-BE49-F238E27FC236}">
                  <a16:creationId xmlns:a16="http://schemas.microsoft.com/office/drawing/2014/main" id="{51DE439B-2453-4968-921F-8EB764ECB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4" name="Line 9">
              <a:extLst>
                <a:ext uri="{FF2B5EF4-FFF2-40B4-BE49-F238E27FC236}">
                  <a16:creationId xmlns:a16="http://schemas.microsoft.com/office/drawing/2014/main" id="{CC74D61C-9C83-4F69-A46B-8BFB6B864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5" name="Line 10">
              <a:extLst>
                <a:ext uri="{FF2B5EF4-FFF2-40B4-BE49-F238E27FC236}">
                  <a16:creationId xmlns:a16="http://schemas.microsoft.com/office/drawing/2014/main" id="{D84DB261-E77A-4F9F-BCF0-1078A6E8A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6" name="Line 11">
              <a:extLst>
                <a:ext uri="{FF2B5EF4-FFF2-40B4-BE49-F238E27FC236}">
                  <a16:creationId xmlns:a16="http://schemas.microsoft.com/office/drawing/2014/main" id="{0F35B95F-5DA1-4E65-A0FC-67876B3B7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7" name="Line 12">
              <a:extLst>
                <a:ext uri="{FF2B5EF4-FFF2-40B4-BE49-F238E27FC236}">
                  <a16:creationId xmlns:a16="http://schemas.microsoft.com/office/drawing/2014/main" id="{B86837BA-0BF3-4C53-AB65-D62129222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132" name="Group 13">
            <a:extLst>
              <a:ext uri="{FF2B5EF4-FFF2-40B4-BE49-F238E27FC236}">
                <a16:creationId xmlns:a16="http://schemas.microsoft.com/office/drawing/2014/main" id="{0FB25E5A-932C-40D8-B10A-60EF897D58C5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990600"/>
            <a:ext cx="4267200" cy="609600"/>
            <a:chOff x="1440" y="528"/>
            <a:chExt cx="2688" cy="384"/>
          </a:xfrm>
        </p:grpSpPr>
        <p:sp>
          <p:nvSpPr>
            <p:cNvPr id="48172" name="Rectangle 14">
              <a:extLst>
                <a:ext uri="{FF2B5EF4-FFF2-40B4-BE49-F238E27FC236}">
                  <a16:creationId xmlns:a16="http://schemas.microsoft.com/office/drawing/2014/main" id="{15B1AAA2-9219-4BB9-BA5A-A55696562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528"/>
              <a:ext cx="26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8173" name="Line 15">
              <a:extLst>
                <a:ext uri="{FF2B5EF4-FFF2-40B4-BE49-F238E27FC236}">
                  <a16:creationId xmlns:a16="http://schemas.microsoft.com/office/drawing/2014/main" id="{920F8AF2-E748-494D-824A-D7FC06CB1A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4" name="Line 16">
              <a:extLst>
                <a:ext uri="{FF2B5EF4-FFF2-40B4-BE49-F238E27FC236}">
                  <a16:creationId xmlns:a16="http://schemas.microsoft.com/office/drawing/2014/main" id="{533B897B-B8AB-483A-9521-F9ED7FFB4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5" name="Line 17">
              <a:extLst>
                <a:ext uri="{FF2B5EF4-FFF2-40B4-BE49-F238E27FC236}">
                  <a16:creationId xmlns:a16="http://schemas.microsoft.com/office/drawing/2014/main" id="{367AACFA-60B8-43DE-ABF6-DFBEE15E4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6" name="Line 18">
              <a:extLst>
                <a:ext uri="{FF2B5EF4-FFF2-40B4-BE49-F238E27FC236}">
                  <a16:creationId xmlns:a16="http://schemas.microsoft.com/office/drawing/2014/main" id="{5A3843AB-BF1E-4603-BB31-6553EFCB5A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7" name="Line 19">
              <a:extLst>
                <a:ext uri="{FF2B5EF4-FFF2-40B4-BE49-F238E27FC236}">
                  <a16:creationId xmlns:a16="http://schemas.microsoft.com/office/drawing/2014/main" id="{8DDEF822-EC6D-4600-BE74-9F148848F5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8" name="Line 20">
              <a:extLst>
                <a:ext uri="{FF2B5EF4-FFF2-40B4-BE49-F238E27FC236}">
                  <a16:creationId xmlns:a16="http://schemas.microsoft.com/office/drawing/2014/main" id="{7AB7CE13-B33D-4BAF-9D09-CD164768CA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9" name="Line 21">
              <a:extLst>
                <a:ext uri="{FF2B5EF4-FFF2-40B4-BE49-F238E27FC236}">
                  <a16:creationId xmlns:a16="http://schemas.microsoft.com/office/drawing/2014/main" id="{925EF9B5-F950-42C6-8D26-646FB272C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133" name="Text Box 22">
            <a:extLst>
              <a:ext uri="{FF2B5EF4-FFF2-40B4-BE49-F238E27FC236}">
                <a16:creationId xmlns:a16="http://schemas.microsoft.com/office/drawing/2014/main" id="{C33BDEF6-EDDF-4E63-8895-504BFB810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81000"/>
            <a:ext cx="2316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Enqueue 7,8,9,10</a:t>
            </a:r>
          </a:p>
        </p:txBody>
      </p:sp>
      <p:sp>
        <p:nvSpPr>
          <p:cNvPr id="48134" name="Text Box 23">
            <a:extLst>
              <a:ext uri="{FF2B5EF4-FFF2-40B4-BE49-F238E27FC236}">
                <a16:creationId xmlns:a16="http://schemas.microsoft.com/office/drawing/2014/main" id="{63133D4F-5669-4045-8A6D-E848AFC13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6764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front</a:t>
            </a:r>
          </a:p>
        </p:txBody>
      </p:sp>
      <p:sp>
        <p:nvSpPr>
          <p:cNvPr id="48135" name="Text Box 24">
            <a:extLst>
              <a:ext uri="{FF2B5EF4-FFF2-40B4-BE49-F238E27FC236}">
                <a16:creationId xmlns:a16="http://schemas.microsoft.com/office/drawing/2014/main" id="{495A17A3-50DD-4128-8C6C-2AF8E0C98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752600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back</a:t>
            </a:r>
          </a:p>
        </p:txBody>
      </p:sp>
      <p:sp>
        <p:nvSpPr>
          <p:cNvPr id="48136" name="Text Box 25">
            <a:extLst>
              <a:ext uri="{FF2B5EF4-FFF2-40B4-BE49-F238E27FC236}">
                <a16:creationId xmlns:a16="http://schemas.microsoft.com/office/drawing/2014/main" id="{24A7E4BB-2B73-4B88-9E9C-22A6DA7F6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066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8137" name="Text Box 26">
            <a:extLst>
              <a:ext uri="{FF2B5EF4-FFF2-40B4-BE49-F238E27FC236}">
                <a16:creationId xmlns:a16="http://schemas.microsoft.com/office/drawing/2014/main" id="{AA35D0A2-37BD-49C1-A70F-1AE1FD1DC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066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8138" name="Text Box 27">
            <a:extLst>
              <a:ext uri="{FF2B5EF4-FFF2-40B4-BE49-F238E27FC236}">
                <a16:creationId xmlns:a16="http://schemas.microsoft.com/office/drawing/2014/main" id="{EBCCF241-DB82-4125-A521-D5BF66FA7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066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8139" name="Rectangle 28">
            <a:extLst>
              <a:ext uri="{FF2B5EF4-FFF2-40B4-BE49-F238E27FC236}">
                <a16:creationId xmlns:a16="http://schemas.microsoft.com/office/drawing/2014/main" id="{A5110654-5C5A-48BA-9F4A-A506D00AF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066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8</a:t>
            </a:r>
          </a:p>
        </p:txBody>
      </p:sp>
      <p:sp>
        <p:nvSpPr>
          <p:cNvPr id="48140" name="Rectangle 29">
            <a:extLst>
              <a:ext uri="{FF2B5EF4-FFF2-40B4-BE49-F238E27FC236}">
                <a16:creationId xmlns:a16="http://schemas.microsoft.com/office/drawing/2014/main" id="{A4B713C4-7072-4D60-8C36-8A89E30B0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066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9</a:t>
            </a:r>
          </a:p>
        </p:txBody>
      </p:sp>
      <p:sp>
        <p:nvSpPr>
          <p:cNvPr id="48141" name="Rectangle 30">
            <a:extLst>
              <a:ext uri="{FF2B5EF4-FFF2-40B4-BE49-F238E27FC236}">
                <a16:creationId xmlns:a16="http://schemas.microsoft.com/office/drawing/2014/main" id="{28D025D5-0797-4A0F-9544-D9F648D7E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066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</a:t>
            </a:r>
          </a:p>
        </p:txBody>
      </p:sp>
      <p:grpSp>
        <p:nvGrpSpPr>
          <p:cNvPr id="48142" name="Group 31">
            <a:extLst>
              <a:ext uri="{FF2B5EF4-FFF2-40B4-BE49-F238E27FC236}">
                <a16:creationId xmlns:a16="http://schemas.microsoft.com/office/drawing/2014/main" id="{63CA589D-7F0D-4B7F-88D6-CAF6D8F69A5F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276600"/>
            <a:ext cx="4267200" cy="609600"/>
            <a:chOff x="1440" y="528"/>
            <a:chExt cx="2688" cy="384"/>
          </a:xfrm>
        </p:grpSpPr>
        <p:sp>
          <p:nvSpPr>
            <p:cNvPr id="48164" name="Rectangle 32">
              <a:extLst>
                <a:ext uri="{FF2B5EF4-FFF2-40B4-BE49-F238E27FC236}">
                  <a16:creationId xmlns:a16="http://schemas.microsoft.com/office/drawing/2014/main" id="{966A0477-FF5F-4623-836D-CC3CC20D0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528"/>
              <a:ext cx="26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8165" name="Line 33">
              <a:extLst>
                <a:ext uri="{FF2B5EF4-FFF2-40B4-BE49-F238E27FC236}">
                  <a16:creationId xmlns:a16="http://schemas.microsoft.com/office/drawing/2014/main" id="{AC6C6000-97C4-4C49-B460-18BF69DA00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6" name="Line 34">
              <a:extLst>
                <a:ext uri="{FF2B5EF4-FFF2-40B4-BE49-F238E27FC236}">
                  <a16:creationId xmlns:a16="http://schemas.microsoft.com/office/drawing/2014/main" id="{7253CFA3-03EC-4C97-BBEF-FFA949504D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7" name="Line 35">
              <a:extLst>
                <a:ext uri="{FF2B5EF4-FFF2-40B4-BE49-F238E27FC236}">
                  <a16:creationId xmlns:a16="http://schemas.microsoft.com/office/drawing/2014/main" id="{EEE27279-0D78-4689-829E-6AABC6AE0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8" name="Line 36">
              <a:extLst>
                <a:ext uri="{FF2B5EF4-FFF2-40B4-BE49-F238E27FC236}">
                  <a16:creationId xmlns:a16="http://schemas.microsoft.com/office/drawing/2014/main" id="{A7F889A6-C4C3-435E-947B-8DE96483E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9" name="Line 37">
              <a:extLst>
                <a:ext uri="{FF2B5EF4-FFF2-40B4-BE49-F238E27FC236}">
                  <a16:creationId xmlns:a16="http://schemas.microsoft.com/office/drawing/2014/main" id="{BB2BABE4-B01C-4014-B314-5E1272E3A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0" name="Line 38">
              <a:extLst>
                <a:ext uri="{FF2B5EF4-FFF2-40B4-BE49-F238E27FC236}">
                  <a16:creationId xmlns:a16="http://schemas.microsoft.com/office/drawing/2014/main" id="{A4D95979-2FDD-4187-84E8-B4BBD975E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1" name="Line 39">
              <a:extLst>
                <a:ext uri="{FF2B5EF4-FFF2-40B4-BE49-F238E27FC236}">
                  <a16:creationId xmlns:a16="http://schemas.microsoft.com/office/drawing/2014/main" id="{9380EF9C-FE56-4DBE-B43C-26784824D9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143" name="Text Box 40">
            <a:extLst>
              <a:ext uri="{FF2B5EF4-FFF2-40B4-BE49-F238E27FC236}">
                <a16:creationId xmlns:a16="http://schemas.microsoft.com/office/drawing/2014/main" id="{F5F84083-B3E5-4DF7-B3F1-2C27FAFCE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667000"/>
            <a:ext cx="2087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Enqueue 11, 12</a:t>
            </a:r>
          </a:p>
        </p:txBody>
      </p:sp>
      <p:sp>
        <p:nvSpPr>
          <p:cNvPr id="48144" name="Text Box 43">
            <a:extLst>
              <a:ext uri="{FF2B5EF4-FFF2-40B4-BE49-F238E27FC236}">
                <a16:creationId xmlns:a16="http://schemas.microsoft.com/office/drawing/2014/main" id="{A3C81C34-D9BA-4CA2-89AE-E374D8723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8145" name="Text Box 44">
            <a:extLst>
              <a:ext uri="{FF2B5EF4-FFF2-40B4-BE49-F238E27FC236}">
                <a16:creationId xmlns:a16="http://schemas.microsoft.com/office/drawing/2014/main" id="{596E9439-6336-4F16-80AF-A2568F62B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8146" name="Text Box 45">
            <a:extLst>
              <a:ext uri="{FF2B5EF4-FFF2-40B4-BE49-F238E27FC236}">
                <a16:creationId xmlns:a16="http://schemas.microsoft.com/office/drawing/2014/main" id="{1530DE55-FA47-49DB-8C67-B2C38E4AC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8147" name="Rectangle 46">
            <a:extLst>
              <a:ext uri="{FF2B5EF4-FFF2-40B4-BE49-F238E27FC236}">
                <a16:creationId xmlns:a16="http://schemas.microsoft.com/office/drawing/2014/main" id="{9F8271FB-5972-4B57-9D73-41BA6A497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8</a:t>
            </a:r>
          </a:p>
        </p:txBody>
      </p:sp>
      <p:sp>
        <p:nvSpPr>
          <p:cNvPr id="48148" name="Rectangle 47">
            <a:extLst>
              <a:ext uri="{FF2B5EF4-FFF2-40B4-BE49-F238E27FC236}">
                <a16:creationId xmlns:a16="http://schemas.microsoft.com/office/drawing/2014/main" id="{E8576029-DD15-4211-AAB6-827751668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9</a:t>
            </a:r>
          </a:p>
        </p:txBody>
      </p:sp>
      <p:sp>
        <p:nvSpPr>
          <p:cNvPr id="48149" name="Rectangle 48">
            <a:extLst>
              <a:ext uri="{FF2B5EF4-FFF2-40B4-BE49-F238E27FC236}">
                <a16:creationId xmlns:a16="http://schemas.microsoft.com/office/drawing/2014/main" id="{E5F5B676-CF95-4CBC-9378-C4E3CB670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352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48150" name="Rectangle 49">
            <a:extLst>
              <a:ext uri="{FF2B5EF4-FFF2-40B4-BE49-F238E27FC236}">
                <a16:creationId xmlns:a16="http://schemas.microsoft.com/office/drawing/2014/main" id="{EFFC791C-5092-439F-B011-B568B8E18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352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11</a:t>
            </a:r>
          </a:p>
        </p:txBody>
      </p:sp>
      <p:sp>
        <p:nvSpPr>
          <p:cNvPr id="48151" name="Rectangle 50">
            <a:extLst>
              <a:ext uri="{FF2B5EF4-FFF2-40B4-BE49-F238E27FC236}">
                <a16:creationId xmlns:a16="http://schemas.microsoft.com/office/drawing/2014/main" id="{88347032-B788-4AEB-9FC1-9F84FEB8A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352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12</a:t>
            </a:r>
          </a:p>
        </p:txBody>
      </p:sp>
      <p:sp>
        <p:nvSpPr>
          <p:cNvPr id="48152" name="Text Box 51">
            <a:extLst>
              <a:ext uri="{FF2B5EF4-FFF2-40B4-BE49-F238E27FC236}">
                <a16:creationId xmlns:a16="http://schemas.microsoft.com/office/drawing/2014/main" id="{00BF82EB-74F0-400F-8E31-D1F52C866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352800"/>
            <a:ext cx="1757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Queue is full</a:t>
            </a:r>
          </a:p>
        </p:txBody>
      </p:sp>
      <p:sp>
        <p:nvSpPr>
          <p:cNvPr id="48153" name="Text Box 52">
            <a:extLst>
              <a:ext uri="{FF2B5EF4-FFF2-40B4-BE49-F238E27FC236}">
                <a16:creationId xmlns:a16="http://schemas.microsoft.com/office/drawing/2014/main" id="{B8BF8975-DC12-48E7-91C6-A62D97B45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800600"/>
            <a:ext cx="2001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Dequeue twice</a:t>
            </a:r>
          </a:p>
        </p:txBody>
      </p:sp>
      <p:sp>
        <p:nvSpPr>
          <p:cNvPr id="48154" name="Text Box 53">
            <a:extLst>
              <a:ext uri="{FF2B5EF4-FFF2-40B4-BE49-F238E27FC236}">
                <a16:creationId xmlns:a16="http://schemas.microsoft.com/office/drawing/2014/main" id="{8A98058D-2752-4B43-8289-C849A614A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1722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front</a:t>
            </a:r>
          </a:p>
        </p:txBody>
      </p:sp>
      <p:sp>
        <p:nvSpPr>
          <p:cNvPr id="48155" name="Text Box 54">
            <a:extLst>
              <a:ext uri="{FF2B5EF4-FFF2-40B4-BE49-F238E27FC236}">
                <a16:creationId xmlns:a16="http://schemas.microsoft.com/office/drawing/2014/main" id="{1CB781A5-9892-447E-BD1E-F401AAB39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172200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back</a:t>
            </a:r>
          </a:p>
        </p:txBody>
      </p:sp>
      <p:sp>
        <p:nvSpPr>
          <p:cNvPr id="48156" name="Text Box 57">
            <a:extLst>
              <a:ext uri="{FF2B5EF4-FFF2-40B4-BE49-F238E27FC236}">
                <a16:creationId xmlns:a16="http://schemas.microsoft.com/office/drawing/2014/main" id="{AE0073F9-23EF-49DD-9F17-5C8A402CC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48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8157" name="Rectangle 58">
            <a:extLst>
              <a:ext uri="{FF2B5EF4-FFF2-40B4-BE49-F238E27FC236}">
                <a16:creationId xmlns:a16="http://schemas.microsoft.com/office/drawing/2014/main" id="{460087E7-0C02-484C-B38F-F55A97737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48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8</a:t>
            </a:r>
          </a:p>
        </p:txBody>
      </p:sp>
      <p:sp>
        <p:nvSpPr>
          <p:cNvPr id="48158" name="Rectangle 59">
            <a:extLst>
              <a:ext uri="{FF2B5EF4-FFF2-40B4-BE49-F238E27FC236}">
                <a16:creationId xmlns:a16="http://schemas.microsoft.com/office/drawing/2014/main" id="{2BB15460-56F5-4DDC-B875-1D5490056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48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9</a:t>
            </a:r>
          </a:p>
        </p:txBody>
      </p:sp>
      <p:sp>
        <p:nvSpPr>
          <p:cNvPr id="48159" name="Rectangle 60">
            <a:extLst>
              <a:ext uri="{FF2B5EF4-FFF2-40B4-BE49-F238E27FC236}">
                <a16:creationId xmlns:a16="http://schemas.microsoft.com/office/drawing/2014/main" id="{6CB93F53-6C27-4ECC-ABB3-1FD5C6BDF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4864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48160" name="Rectangle 61">
            <a:extLst>
              <a:ext uri="{FF2B5EF4-FFF2-40B4-BE49-F238E27FC236}">
                <a16:creationId xmlns:a16="http://schemas.microsoft.com/office/drawing/2014/main" id="{5CC1F4B4-ACF9-4FDA-9C97-30642A2BE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4864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11</a:t>
            </a:r>
          </a:p>
        </p:txBody>
      </p:sp>
      <p:sp>
        <p:nvSpPr>
          <p:cNvPr id="48161" name="Rectangle 62">
            <a:extLst>
              <a:ext uri="{FF2B5EF4-FFF2-40B4-BE49-F238E27FC236}">
                <a16:creationId xmlns:a16="http://schemas.microsoft.com/office/drawing/2014/main" id="{C311BD90-A507-4186-AD81-2B6ACDC25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4864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12</a:t>
            </a:r>
          </a:p>
        </p:txBody>
      </p:sp>
      <p:sp>
        <p:nvSpPr>
          <p:cNvPr id="48162" name="Text Box 63">
            <a:extLst>
              <a:ext uri="{FF2B5EF4-FFF2-40B4-BE49-F238E27FC236}">
                <a16:creationId xmlns:a16="http://schemas.microsoft.com/office/drawing/2014/main" id="{6EB4FCF9-ACCF-4AA4-B4C2-414C287B4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9624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front</a:t>
            </a:r>
          </a:p>
        </p:txBody>
      </p:sp>
      <p:sp>
        <p:nvSpPr>
          <p:cNvPr id="48163" name="Text Box 64">
            <a:extLst>
              <a:ext uri="{FF2B5EF4-FFF2-40B4-BE49-F238E27FC236}">
                <a16:creationId xmlns:a16="http://schemas.microsoft.com/office/drawing/2014/main" id="{64E19178-3B3D-4140-BD54-120619AA7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962400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/>
      <p:bldP spid="48134" grpId="0"/>
      <p:bldP spid="48135" grpId="0"/>
      <p:bldP spid="48136" grpId="0"/>
      <p:bldP spid="48137" grpId="0"/>
      <p:bldP spid="48138" grpId="0"/>
      <p:bldP spid="48139" grpId="0"/>
      <p:bldP spid="48140" grpId="0"/>
      <p:bldP spid="48141" grpId="0"/>
      <p:bldP spid="48143" grpId="0"/>
      <p:bldP spid="48144" grpId="0"/>
      <p:bldP spid="48145" grpId="0"/>
      <p:bldP spid="48146" grpId="0"/>
      <p:bldP spid="48147" grpId="0"/>
      <p:bldP spid="48148" grpId="0"/>
      <p:bldP spid="48149" grpId="0"/>
      <p:bldP spid="48150" grpId="0"/>
      <p:bldP spid="48151" grpId="0"/>
      <p:bldP spid="48152" grpId="0"/>
      <p:bldP spid="48153" grpId="0"/>
      <p:bldP spid="48154" grpId="0"/>
      <p:bldP spid="48155" grpId="0"/>
      <p:bldP spid="48156" grpId="0"/>
      <p:bldP spid="48157" grpId="0"/>
      <p:bldP spid="48158" grpId="0"/>
      <p:bldP spid="48159" grpId="0"/>
      <p:bldP spid="48160" grpId="0"/>
      <p:bldP spid="48161" grpId="0"/>
      <p:bldP spid="48162" grpId="0"/>
      <p:bldP spid="48163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Array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276600"/>
            <a:ext cx="8229600" cy="334963"/>
          </a:xfrm>
        </p:spPr>
        <p:txBody>
          <a:bodyPr>
            <a:noAutofit/>
          </a:bodyPr>
          <a:lstStyle/>
          <a:p>
            <a:r>
              <a:rPr lang="en-US" sz="2400" dirty="0"/>
              <a:t>After </a:t>
            </a:r>
            <a:r>
              <a:rPr lang="en-US" sz="2400" dirty="0" err="1"/>
              <a:t>enqueue</a:t>
            </a:r>
            <a:r>
              <a:rPr lang="en-US" sz="2400" dirty="0"/>
              <a:t>(1)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981200" y="1752600"/>
            <a:ext cx="4572000" cy="1371600"/>
            <a:chOff x="1981200" y="2514600"/>
            <a:chExt cx="4572000" cy="1371600"/>
          </a:xfrm>
        </p:grpSpPr>
        <p:grpSp>
          <p:nvGrpSpPr>
            <p:cNvPr id="5" name="Group 19"/>
            <p:cNvGrpSpPr/>
            <p:nvPr/>
          </p:nvGrpSpPr>
          <p:grpSpPr>
            <a:xfrm>
              <a:off x="1981200" y="2514600"/>
              <a:ext cx="4572000" cy="599420"/>
              <a:chOff x="1981200" y="2514600"/>
              <a:chExt cx="4572000" cy="599420"/>
            </a:xfrm>
          </p:grpSpPr>
          <p:grpSp>
            <p:nvGrpSpPr>
              <p:cNvPr id="11" name="Group 13"/>
              <p:cNvGrpSpPr/>
              <p:nvPr/>
            </p:nvGrpSpPr>
            <p:grpSpPr>
              <a:xfrm>
                <a:off x="1981200" y="2590800"/>
                <a:ext cx="4114800" cy="457200"/>
                <a:chOff x="1981200" y="2590800"/>
                <a:chExt cx="4114800" cy="4572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19812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56388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4384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51816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Rectangle 8"/>
                <p:cNvSpPr/>
                <p:nvPr/>
              </p:nvSpPr>
              <p:spPr>
                <a:xfrm>
                  <a:off x="33528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8956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47244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42672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8100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3352800" y="2590800"/>
                <a:ext cx="4540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8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810000" y="2590800"/>
                <a:ext cx="381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8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638800" y="2514600"/>
                <a:ext cx="3778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2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096000" y="2514600"/>
                <a:ext cx="45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4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096000" y="2590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981200" y="3048000"/>
              <a:ext cx="45720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57800" y="3352800"/>
              <a:ext cx="650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front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7400" y="3352800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back</a:t>
              </a:r>
            </a:p>
          </p:txBody>
        </p:sp>
        <p:cxnSp>
          <p:nvCxnSpPr>
            <p:cNvPr id="9" name="Straight Arrow Connector 8"/>
            <p:cNvCxnSpPr>
              <a:cxnSpLocks/>
              <a:stCxn id="7" idx="0"/>
            </p:cNvCxnSpPr>
            <p:nvPr/>
          </p:nvCxnSpPr>
          <p:spPr>
            <a:xfrm rot="5400000" flipH="1" flipV="1">
              <a:off x="5572728" y="3058129"/>
              <a:ext cx="304800" cy="2845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cxnSpLocks/>
              <a:stCxn id="8" idx="0"/>
              <a:endCxn id="15" idx="2"/>
            </p:cNvCxnSpPr>
            <p:nvPr/>
          </p:nvCxnSpPr>
          <p:spPr>
            <a:xfrm rot="5400000" flipH="1" flipV="1">
              <a:off x="6093280" y="3121480"/>
              <a:ext cx="314980" cy="1476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057400" y="3733800"/>
            <a:ext cx="4572000" cy="1371600"/>
            <a:chOff x="1981200" y="2514600"/>
            <a:chExt cx="4572000" cy="1371600"/>
          </a:xfrm>
        </p:grpSpPr>
        <p:grpSp>
          <p:nvGrpSpPr>
            <p:cNvPr id="27" name="Group 19"/>
            <p:cNvGrpSpPr/>
            <p:nvPr/>
          </p:nvGrpSpPr>
          <p:grpSpPr>
            <a:xfrm>
              <a:off x="1981200" y="2514600"/>
              <a:ext cx="4572000" cy="599420"/>
              <a:chOff x="1981200" y="2514600"/>
              <a:chExt cx="4572000" cy="599420"/>
            </a:xfrm>
          </p:grpSpPr>
          <p:grpSp>
            <p:nvGrpSpPr>
              <p:cNvPr id="33" name="Group 13"/>
              <p:cNvGrpSpPr/>
              <p:nvPr/>
            </p:nvGrpSpPr>
            <p:grpSpPr>
              <a:xfrm>
                <a:off x="1981200" y="2590800"/>
                <a:ext cx="4114800" cy="457200"/>
                <a:chOff x="1981200" y="2590800"/>
                <a:chExt cx="4114800" cy="457200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19812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56388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24384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51816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Rectangle 8"/>
                <p:cNvSpPr/>
                <p:nvPr/>
              </p:nvSpPr>
              <p:spPr>
                <a:xfrm>
                  <a:off x="33528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8956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47244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42672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38100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4" name="TextBox 33"/>
              <p:cNvSpPr txBox="1"/>
              <p:nvPr/>
            </p:nvSpPr>
            <p:spPr>
              <a:xfrm>
                <a:off x="1981200" y="2514600"/>
                <a:ext cx="4540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 flipH="1">
                <a:off x="5715000" y="2590800"/>
                <a:ext cx="381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2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096000" y="2590800"/>
                <a:ext cx="45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4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096000" y="2590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1981200" y="3048000"/>
              <a:ext cx="45720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57800" y="3352800"/>
              <a:ext cx="650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front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81200" y="3352800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back</a:t>
              </a:r>
            </a:p>
          </p:txBody>
        </p:sp>
        <p:cxnSp>
          <p:nvCxnSpPr>
            <p:cNvPr id="31" name="Straight Arrow Connector 30"/>
            <p:cNvCxnSpPr>
              <a:stCxn id="29" idx="0"/>
            </p:cNvCxnSpPr>
            <p:nvPr/>
          </p:nvCxnSpPr>
          <p:spPr>
            <a:xfrm rot="5400000" flipH="1" flipV="1">
              <a:off x="5572729" y="3058128"/>
              <a:ext cx="304800" cy="2845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30" idx="0"/>
            </p:cNvCxnSpPr>
            <p:nvPr/>
          </p:nvCxnSpPr>
          <p:spPr>
            <a:xfrm rot="16200000" flipV="1">
              <a:off x="2097870" y="3159930"/>
              <a:ext cx="304800" cy="809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linked list consist of series of nodes which are not necessarily adjacent in the memory.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525" y="2905918"/>
            <a:ext cx="7924800" cy="188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34E0D8-FB6D-917A-F3C5-EBBCF8000F31}"/>
              </a:ext>
            </a:extLst>
          </p:cNvPr>
          <p:cNvSpPr txBox="1">
            <a:spLocks/>
          </p:cNvSpPr>
          <p:nvPr/>
        </p:nvSpPr>
        <p:spPr>
          <a:xfrm>
            <a:off x="457200" y="455136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80EAA70-5ED6-07C1-0811-4A1C1D788C07}"/>
              </a:ext>
            </a:extLst>
          </p:cNvPr>
          <p:cNvSpPr txBox="1">
            <a:spLocks/>
          </p:cNvSpPr>
          <p:nvPr/>
        </p:nvSpPr>
        <p:spPr>
          <a:xfrm>
            <a:off x="457200" y="5029200"/>
            <a:ext cx="8610599" cy="1884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Avoids the linear cost of insertion and deletion caused by Array.</a:t>
            </a:r>
          </a:p>
          <a:p>
            <a:r>
              <a:rPr lang="en-US" dirty="0" err="1"/>
              <a:t>findKth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takes O(</a:t>
            </a:r>
            <a:r>
              <a:rPr lang="en-US" dirty="0" err="1"/>
              <a:t>i</a:t>
            </a:r>
            <a:r>
              <a:rPr lang="en-US" dirty="0"/>
              <a:t>) ~ O(N) </a:t>
            </a:r>
          </a:p>
          <a:p>
            <a:pPr lvl="1"/>
            <a:r>
              <a:rPr lang="en-US" dirty="0"/>
              <a:t>Because </a:t>
            </a:r>
            <a:r>
              <a:rPr lang="en-US" b="1" dirty="0"/>
              <a:t>Linked List not indexed</a:t>
            </a:r>
            <a:r>
              <a:rPr lang="en-US" dirty="0"/>
              <a:t>, need to traverse the list from beginning to end.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B1C964-81D1-30DC-8FB4-1B1D2AD73BB6}"/>
              </a:ext>
            </a:extLst>
          </p:cNvPr>
          <p:cNvSpPr/>
          <p:nvPr/>
        </p:nvSpPr>
        <p:spPr>
          <a:xfrm>
            <a:off x="609600" y="274638"/>
            <a:ext cx="914400" cy="7159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data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5D3ACA-8C7E-A678-5AE8-CA8A14190621}"/>
              </a:ext>
            </a:extLst>
          </p:cNvPr>
          <p:cNvSpPr/>
          <p:nvPr/>
        </p:nvSpPr>
        <p:spPr>
          <a:xfrm>
            <a:off x="1295400" y="274638"/>
            <a:ext cx="914400" cy="7159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33600" y="762000"/>
            <a:ext cx="4572000" cy="1295400"/>
            <a:chOff x="1981200" y="2590800"/>
            <a:chExt cx="4572000" cy="1295400"/>
          </a:xfrm>
        </p:grpSpPr>
        <p:grpSp>
          <p:nvGrpSpPr>
            <p:cNvPr id="3" name="Group 19"/>
            <p:cNvGrpSpPr/>
            <p:nvPr/>
          </p:nvGrpSpPr>
          <p:grpSpPr>
            <a:xfrm>
              <a:off x="1981200" y="2590800"/>
              <a:ext cx="4572000" cy="523220"/>
              <a:chOff x="1981200" y="2590800"/>
              <a:chExt cx="4572000" cy="523220"/>
            </a:xfrm>
          </p:grpSpPr>
          <p:grpSp>
            <p:nvGrpSpPr>
              <p:cNvPr id="9" name="Group 13"/>
              <p:cNvGrpSpPr/>
              <p:nvPr/>
            </p:nvGrpSpPr>
            <p:grpSpPr>
              <a:xfrm>
                <a:off x="1981200" y="2590800"/>
                <a:ext cx="4114800" cy="457200"/>
                <a:chOff x="1981200" y="2590800"/>
                <a:chExt cx="4114800" cy="4572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19812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56388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24384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51816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Rectangle 8"/>
                <p:cNvSpPr/>
                <p:nvPr/>
              </p:nvSpPr>
              <p:spPr>
                <a:xfrm>
                  <a:off x="33528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28956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47244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42672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38100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5638800" y="2590800"/>
                <a:ext cx="45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2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096000" y="2590800"/>
                <a:ext cx="45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4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057400" y="2590800"/>
                <a:ext cx="3778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1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438400" y="2590800"/>
                <a:ext cx="45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3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096000" y="2590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1981200" y="3048000"/>
              <a:ext cx="45720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29200" y="3429000"/>
              <a:ext cx="650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front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62200" y="3276600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back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5334000" y="3048000"/>
              <a:ext cx="457202" cy="3911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6" idx="0"/>
              <a:endCxn id="13" idx="2"/>
            </p:cNvCxnSpPr>
            <p:nvPr/>
          </p:nvCxnSpPr>
          <p:spPr>
            <a:xfrm rot="16200000" flipV="1">
              <a:off x="2588080" y="3192940"/>
              <a:ext cx="162580" cy="47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304800" y="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</a:t>
            </a:r>
            <a:r>
              <a:rPr lang="en-US" sz="2400" dirty="0" err="1"/>
              <a:t>enqueue</a:t>
            </a:r>
            <a:r>
              <a:rPr lang="en-US" sz="2400" dirty="0"/>
              <a:t>(3)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2400" y="22860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</a:t>
            </a:r>
            <a:r>
              <a:rPr lang="en-US" sz="2400" dirty="0" err="1"/>
              <a:t>dequeue</a:t>
            </a:r>
            <a:r>
              <a:rPr lang="en-US" sz="2400" dirty="0"/>
              <a:t> which returns 2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2286000" y="2971800"/>
            <a:ext cx="4572000" cy="1295400"/>
            <a:chOff x="1981200" y="2590800"/>
            <a:chExt cx="4572000" cy="1295400"/>
          </a:xfrm>
        </p:grpSpPr>
        <p:grpSp>
          <p:nvGrpSpPr>
            <p:cNvPr id="77" name="Group 19"/>
            <p:cNvGrpSpPr/>
            <p:nvPr/>
          </p:nvGrpSpPr>
          <p:grpSpPr>
            <a:xfrm>
              <a:off x="1981200" y="2590800"/>
              <a:ext cx="4572000" cy="523220"/>
              <a:chOff x="1981200" y="2590800"/>
              <a:chExt cx="4572000" cy="523220"/>
            </a:xfrm>
          </p:grpSpPr>
          <p:grpSp>
            <p:nvGrpSpPr>
              <p:cNvPr id="83" name="Group 13"/>
              <p:cNvGrpSpPr/>
              <p:nvPr/>
            </p:nvGrpSpPr>
            <p:grpSpPr>
              <a:xfrm>
                <a:off x="1981200" y="2590800"/>
                <a:ext cx="4114800" cy="457200"/>
                <a:chOff x="1981200" y="2590800"/>
                <a:chExt cx="4114800" cy="457200"/>
              </a:xfrm>
            </p:grpSpPr>
            <p:sp>
              <p:nvSpPr>
                <p:cNvPr id="89" name="Rectangle 88"/>
                <p:cNvSpPr/>
                <p:nvPr/>
              </p:nvSpPr>
              <p:spPr>
                <a:xfrm>
                  <a:off x="19812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56388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24384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51816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3" name="Rectangle 8"/>
                <p:cNvSpPr/>
                <p:nvPr/>
              </p:nvSpPr>
              <p:spPr>
                <a:xfrm>
                  <a:off x="33528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28956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47244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42672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38100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4" name="TextBox 83"/>
              <p:cNvSpPr txBox="1"/>
              <p:nvPr/>
            </p:nvSpPr>
            <p:spPr>
              <a:xfrm>
                <a:off x="5638800" y="2590800"/>
                <a:ext cx="45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trike="sngStrike" dirty="0"/>
                  <a:t>2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096000" y="2590800"/>
                <a:ext cx="45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4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057400" y="2590800"/>
                <a:ext cx="3778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1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438400" y="2590800"/>
                <a:ext cx="45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3</a:t>
                </a: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6096000" y="2590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1981200" y="3048000"/>
              <a:ext cx="45720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715000" y="3352800"/>
              <a:ext cx="650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front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362200" y="3276600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back</a:t>
              </a:r>
            </a:p>
          </p:txBody>
        </p:sp>
        <p:cxnSp>
          <p:nvCxnSpPr>
            <p:cNvPr id="81" name="Straight Arrow Connector 80"/>
            <p:cNvCxnSpPr>
              <a:stCxn id="79" idx="0"/>
            </p:cNvCxnSpPr>
            <p:nvPr/>
          </p:nvCxnSpPr>
          <p:spPr>
            <a:xfrm rot="5400000" flipH="1" flipV="1">
              <a:off x="6029928" y="3058129"/>
              <a:ext cx="304800" cy="2845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80" idx="0"/>
              <a:endCxn id="87" idx="2"/>
            </p:cNvCxnSpPr>
            <p:nvPr/>
          </p:nvCxnSpPr>
          <p:spPr>
            <a:xfrm rot="16200000" flipV="1">
              <a:off x="2588080" y="3192940"/>
              <a:ext cx="162580" cy="47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>
            <a:off x="0" y="44958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</a:t>
            </a:r>
            <a:r>
              <a:rPr lang="en-US" sz="2400" dirty="0" err="1"/>
              <a:t>dequeue</a:t>
            </a:r>
            <a:r>
              <a:rPr lang="en-US" sz="2400" dirty="0"/>
              <a:t> which returns 4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2209800" y="5029200"/>
            <a:ext cx="4648200" cy="1295400"/>
            <a:chOff x="1905000" y="2590800"/>
            <a:chExt cx="4648200" cy="1295400"/>
          </a:xfrm>
        </p:grpSpPr>
        <p:grpSp>
          <p:nvGrpSpPr>
            <p:cNvPr id="102" name="Group 19"/>
            <p:cNvGrpSpPr/>
            <p:nvPr/>
          </p:nvGrpSpPr>
          <p:grpSpPr>
            <a:xfrm>
              <a:off x="1981200" y="2590800"/>
              <a:ext cx="4572000" cy="523220"/>
              <a:chOff x="1981200" y="2590800"/>
              <a:chExt cx="4572000" cy="523220"/>
            </a:xfrm>
          </p:grpSpPr>
          <p:grpSp>
            <p:nvGrpSpPr>
              <p:cNvPr id="108" name="Group 13"/>
              <p:cNvGrpSpPr/>
              <p:nvPr/>
            </p:nvGrpSpPr>
            <p:grpSpPr>
              <a:xfrm>
                <a:off x="1981200" y="2590800"/>
                <a:ext cx="4114800" cy="457200"/>
                <a:chOff x="1981200" y="2590800"/>
                <a:chExt cx="4114800" cy="457200"/>
              </a:xfrm>
            </p:grpSpPr>
            <p:sp>
              <p:nvSpPr>
                <p:cNvPr id="114" name="Rectangle 113"/>
                <p:cNvSpPr/>
                <p:nvPr/>
              </p:nvSpPr>
              <p:spPr>
                <a:xfrm>
                  <a:off x="19812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56388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24384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51816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8" name="Rectangle 8"/>
                <p:cNvSpPr/>
                <p:nvPr/>
              </p:nvSpPr>
              <p:spPr>
                <a:xfrm>
                  <a:off x="33528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28956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47244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42672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38100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9" name="TextBox 108"/>
              <p:cNvSpPr txBox="1"/>
              <p:nvPr/>
            </p:nvSpPr>
            <p:spPr>
              <a:xfrm>
                <a:off x="5638800" y="2590800"/>
                <a:ext cx="45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trike="sngStrike" dirty="0"/>
                  <a:t>2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6096000" y="2590800"/>
                <a:ext cx="45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trike="sngStrike" dirty="0"/>
                  <a:t>4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2057400" y="2590800"/>
                <a:ext cx="3778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1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2438400" y="2590800"/>
                <a:ext cx="45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3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6096000" y="2590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3" name="Rectangle 102"/>
            <p:cNvSpPr/>
            <p:nvPr/>
          </p:nvSpPr>
          <p:spPr>
            <a:xfrm>
              <a:off x="1981200" y="3048000"/>
              <a:ext cx="45720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905000" y="3429000"/>
              <a:ext cx="650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front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362200" y="3276600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back</a:t>
              </a:r>
            </a:p>
          </p:txBody>
        </p:sp>
        <p:cxnSp>
          <p:nvCxnSpPr>
            <p:cNvPr id="106" name="Straight Arrow Connector 105"/>
            <p:cNvCxnSpPr>
              <a:stCxn id="104" idx="0"/>
            </p:cNvCxnSpPr>
            <p:nvPr/>
          </p:nvCxnSpPr>
          <p:spPr>
            <a:xfrm rot="5400000" flipH="1" flipV="1">
              <a:off x="2105629" y="3248628"/>
              <a:ext cx="304800" cy="559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105" idx="0"/>
              <a:endCxn id="112" idx="2"/>
            </p:cNvCxnSpPr>
            <p:nvPr/>
          </p:nvCxnSpPr>
          <p:spPr>
            <a:xfrm rot="16200000" flipV="1">
              <a:off x="2588080" y="3192940"/>
              <a:ext cx="162580" cy="47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304800" y="6858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</a:t>
            </a:r>
            <a:r>
              <a:rPr lang="en-US" sz="2400" dirty="0" err="1"/>
              <a:t>dequeue</a:t>
            </a:r>
            <a:r>
              <a:rPr lang="en-US" sz="2400" dirty="0"/>
              <a:t> which returns 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4800" y="3352800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</a:t>
            </a:r>
            <a:r>
              <a:rPr lang="en-US" sz="2400" dirty="0" err="1"/>
              <a:t>dequeue</a:t>
            </a:r>
            <a:r>
              <a:rPr lang="en-US" sz="2400" dirty="0"/>
              <a:t> which returns 3 </a:t>
            </a:r>
            <a:r>
              <a:rPr lang="en-US" sz="2400"/>
              <a:t>and </a:t>
            </a:r>
            <a:r>
              <a:rPr lang="en-US" sz="2400" dirty="0"/>
              <a:t>m</a:t>
            </a:r>
            <a:r>
              <a:rPr lang="en-US" sz="2400"/>
              <a:t>akes </a:t>
            </a:r>
            <a:r>
              <a:rPr lang="en-US" sz="2400" dirty="0"/>
              <a:t>the Queue Empty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057400" y="1371600"/>
            <a:ext cx="4648200" cy="1295400"/>
            <a:chOff x="1905000" y="2590800"/>
            <a:chExt cx="4648200" cy="1295400"/>
          </a:xfrm>
        </p:grpSpPr>
        <p:grpSp>
          <p:nvGrpSpPr>
            <p:cNvPr id="49" name="Group 19"/>
            <p:cNvGrpSpPr/>
            <p:nvPr/>
          </p:nvGrpSpPr>
          <p:grpSpPr>
            <a:xfrm>
              <a:off x="1981200" y="2590800"/>
              <a:ext cx="4572000" cy="523220"/>
              <a:chOff x="1981200" y="2590800"/>
              <a:chExt cx="4572000" cy="523220"/>
            </a:xfrm>
          </p:grpSpPr>
          <p:grpSp>
            <p:nvGrpSpPr>
              <p:cNvPr id="55" name="Group 13"/>
              <p:cNvGrpSpPr/>
              <p:nvPr/>
            </p:nvGrpSpPr>
            <p:grpSpPr>
              <a:xfrm>
                <a:off x="1981200" y="2590800"/>
                <a:ext cx="4114800" cy="457200"/>
                <a:chOff x="1981200" y="2590800"/>
                <a:chExt cx="4114800" cy="457200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19812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56388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4384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51816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Rectangle 8"/>
                <p:cNvSpPr/>
                <p:nvPr/>
              </p:nvSpPr>
              <p:spPr>
                <a:xfrm>
                  <a:off x="33528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28956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47244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42672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38100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6" name="TextBox 55"/>
              <p:cNvSpPr txBox="1"/>
              <p:nvPr/>
            </p:nvSpPr>
            <p:spPr>
              <a:xfrm>
                <a:off x="5638800" y="2590800"/>
                <a:ext cx="45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2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096000" y="2590800"/>
                <a:ext cx="45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4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057400" y="2590800"/>
                <a:ext cx="3778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trike="sngStrike" dirty="0"/>
                  <a:t>1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438400" y="2590800"/>
                <a:ext cx="45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3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096000" y="2590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1981200" y="3048000"/>
              <a:ext cx="45720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905000" y="3429000"/>
              <a:ext cx="650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front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362200" y="3276600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back</a:t>
              </a:r>
            </a:p>
          </p:txBody>
        </p:sp>
        <p:cxnSp>
          <p:nvCxnSpPr>
            <p:cNvPr id="53" name="Straight Arrow Connector 52"/>
            <p:cNvCxnSpPr>
              <a:stCxn id="51" idx="0"/>
              <a:endCxn id="59" idx="2"/>
            </p:cNvCxnSpPr>
            <p:nvPr/>
          </p:nvCxnSpPr>
          <p:spPr>
            <a:xfrm rot="5400000" flipH="1" flipV="1">
              <a:off x="2291038" y="3053039"/>
              <a:ext cx="314980" cy="4369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52" idx="0"/>
              <a:endCxn id="59" idx="2"/>
            </p:cNvCxnSpPr>
            <p:nvPr/>
          </p:nvCxnSpPr>
          <p:spPr>
            <a:xfrm rot="16200000" flipV="1">
              <a:off x="2588080" y="3192940"/>
              <a:ext cx="162580" cy="47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2286000" y="4495800"/>
            <a:ext cx="4572000" cy="1295400"/>
            <a:chOff x="1981200" y="2590800"/>
            <a:chExt cx="4572000" cy="1295400"/>
          </a:xfrm>
        </p:grpSpPr>
        <p:grpSp>
          <p:nvGrpSpPr>
            <p:cNvPr id="72" name="Group 19"/>
            <p:cNvGrpSpPr/>
            <p:nvPr/>
          </p:nvGrpSpPr>
          <p:grpSpPr>
            <a:xfrm>
              <a:off x="1981200" y="2590800"/>
              <a:ext cx="4572000" cy="523220"/>
              <a:chOff x="1981200" y="2590800"/>
              <a:chExt cx="4572000" cy="523220"/>
            </a:xfrm>
          </p:grpSpPr>
          <p:grpSp>
            <p:nvGrpSpPr>
              <p:cNvPr id="78" name="Group 13"/>
              <p:cNvGrpSpPr/>
              <p:nvPr/>
            </p:nvGrpSpPr>
            <p:grpSpPr>
              <a:xfrm>
                <a:off x="1981200" y="2590800"/>
                <a:ext cx="4114800" cy="457200"/>
                <a:chOff x="1981200" y="2590800"/>
                <a:chExt cx="4114800" cy="4572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19812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56388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4384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51816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8"/>
                <p:cNvSpPr/>
                <p:nvPr/>
              </p:nvSpPr>
              <p:spPr>
                <a:xfrm>
                  <a:off x="33528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28956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47244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42672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3810000" y="25908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9" name="TextBox 78"/>
              <p:cNvSpPr txBox="1"/>
              <p:nvPr/>
            </p:nvSpPr>
            <p:spPr>
              <a:xfrm>
                <a:off x="5638800" y="2590800"/>
                <a:ext cx="45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2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6096000" y="2590800"/>
                <a:ext cx="45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4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057400" y="2590800"/>
                <a:ext cx="3778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1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2438400" y="2590800"/>
                <a:ext cx="45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trike="sngStrike" dirty="0"/>
                  <a:t>3</a:t>
                </a: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096000" y="2590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Rectangle 72"/>
            <p:cNvSpPr/>
            <p:nvPr/>
          </p:nvSpPr>
          <p:spPr>
            <a:xfrm>
              <a:off x="1981200" y="3048000"/>
              <a:ext cx="45720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819400" y="3276600"/>
              <a:ext cx="650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front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209800" y="3276600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back</a:t>
              </a: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rot="5400000" flipH="1" flipV="1">
              <a:off x="2999773" y="3172427"/>
              <a:ext cx="304800" cy="559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5" idx="0"/>
              <a:endCxn id="82" idx="2"/>
            </p:cNvCxnSpPr>
            <p:nvPr/>
          </p:nvCxnSpPr>
          <p:spPr>
            <a:xfrm rot="5400000" flipH="1" flipV="1">
              <a:off x="2511880" y="3121480"/>
              <a:ext cx="162580" cy="1476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jobs are submitted to a printer, they are arranged in order of arrival.</a:t>
            </a:r>
          </a:p>
          <a:p>
            <a:r>
              <a:rPr lang="en-US" dirty="0"/>
              <a:t>Computer networks</a:t>
            </a:r>
          </a:p>
          <a:p>
            <a:r>
              <a:rPr lang="en-US" dirty="0"/>
              <a:t>Calls to large companies</a:t>
            </a:r>
          </a:p>
          <a:p>
            <a:r>
              <a:rPr lang="en-US" dirty="0"/>
              <a:t>Wherever resources are limited queues are used 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BBADE-6A51-4AF5-9F9F-30F567E06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50605-C8A0-47BE-9715-47D7EE2F9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End of Chapter 3</a:t>
            </a:r>
          </a:p>
        </p:txBody>
      </p:sp>
    </p:spTree>
    <p:extLst>
      <p:ext uri="{BB962C8B-B14F-4D97-AF65-F5344CB8AC3E}">
        <p14:creationId xmlns:p14="http://schemas.microsoft.com/office/powerpoint/2010/main" val="269008229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9260"/>
          </a:xfrm>
        </p:spPr>
        <p:txBody>
          <a:bodyPr>
            <a:normAutofit/>
          </a:bodyPr>
          <a:lstStyle/>
          <a:p>
            <a:r>
              <a:rPr lang="en-US" sz="3600" b="1" dirty="0"/>
              <a:t>TWO STACKS IN ONE ARRAY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81000" y="2060376"/>
            <a:ext cx="8277808" cy="37394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How can you implement two stacks in a single array, where no stack overflows until no space left in the entire array space?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Analysis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: An array has two ends, so each of the two stacks may grow from an end in the array.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Since two stacks are empty at first, so indexes of top items are initialized as -1 and 10 at first.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When items are pushed into first stack, it grows from left to right. Similarly, the second stack grows from right to left when items are items are pushed into it.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888888"/>
              </a:solidFill>
              <a:effectLst/>
              <a:latin typeface="Arial" panose="020B0604020202020204" pitchFamily="34" charset="0"/>
              <a:hlinkClick r:id="rId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</a:t>
            </a:r>
            <a:endParaRPr kumimoji="0" lang="en-US" altLang="en-US" sz="4700" b="0" i="0" u="none" strike="noStrike" cap="none" normalizeH="0" baseline="0" dirty="0">
              <a:ln>
                <a:noFill/>
              </a:ln>
              <a:solidFill>
                <a:srgbClr val="88888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47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4700" b="0" i="0" u="none" strike="noStrike" cap="none" normalizeH="0" baseline="0" dirty="0">
              <a:ln>
                <a:noFill/>
              </a:ln>
              <a:solidFill>
                <a:srgbClr val="88888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1.bp.blogspot.com/-7CrlkUgpf-U/URHuuJHs3ZI/AAAAAAAABZY/2Z6UuQHQL8I/s1600/Figure+01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647530"/>
            <a:ext cx="4267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5337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192" y="1905000"/>
            <a:ext cx="8229600" cy="4525963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srgbClr val="222222"/>
                </a:solidFill>
                <a:latin typeface="inherit"/>
                <a:cs typeface="Arial" panose="020B0604020202020204" pitchFamily="34" charset="0"/>
              </a:rPr>
              <a:t>﻿</a:t>
            </a:r>
            <a:r>
              <a:rPr lang="en-US" altLang="en-US" sz="2800" dirty="0">
                <a:solidFill>
                  <a:srgbClr val="222222"/>
                </a:solidFill>
                <a:cs typeface="Arial" panose="020B0604020202020204" pitchFamily="34" charset="0"/>
              </a:rPr>
              <a:t>No more items can be pushed into stacks when two top items are adjacent to each other, because all space in the array has been occupied.</a:t>
            </a:r>
            <a:endParaRPr lang="en-US" altLang="en-US" sz="2800" dirty="0">
              <a:solidFill>
                <a:srgbClr val="888888"/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 descr="http://3.bp.blogspot.com/-Ww-Rcn8EnrY/URHvdf3sjYI/AAAAAAAABZg/tnsQQuAJO50/s1600/Figure+02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14800"/>
            <a:ext cx="6477000" cy="127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5192" y="5486400"/>
            <a:ext cx="7744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222222"/>
                </a:solidFill>
                <a:latin typeface="inherit"/>
                <a:cs typeface="Arial" panose="020B0604020202020204" pitchFamily="34" charset="0"/>
              </a:rPr>
              <a:t>﻿</a:t>
            </a:r>
            <a:r>
              <a:rPr lang="en-US" altLang="en-US" dirty="0">
                <a:solidFill>
                  <a:srgbClr val="222222"/>
                </a:solidFill>
                <a:cs typeface="Arial" panose="020B0604020202020204" pitchFamily="34" charset="0"/>
              </a:rPr>
              <a:t>No more items can be pushed into stacks when two top items are adjacent to each other, because all space in the array has been occupied.</a:t>
            </a:r>
            <a:endParaRPr lang="en-US" altLang="en-US" dirty="0">
              <a:solidFill>
                <a:srgbClr val="888888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3601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Stacks in One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stacks can be implemented by having one grow from the bottom up, another from the top down and a third somewhere in the middle growing in some (arbitrary) direction. If the third stack collides with either of the other two, it needs to be moved. A reasonable strategy is to move it so that its center (at the time of the move) is halfway between the tops of the other two stacks.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1461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144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Implementation of Queue Using Circular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9067800" cy="54403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SingleQueueArray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&lt;AnyType&gt;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SingleQueueArray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{ this(101); }  // note:  actually holds one less than given size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SingleQueueArray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s)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= s;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0;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0;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  elements = new ArrayList&lt;AnyType&gt;(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void enqueue(AnyType x)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 !full() )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elements.size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() &lt; 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)  // add elements until size is reached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elements.add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elements.set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(rear, x);  // after size is reached, use set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(rear + 1) % max Size;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9617232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04800"/>
            <a:ext cx="77724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AnyType dequeue()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AnyType temp=null;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 !empty()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temp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elements.get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(front);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(front+1) %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temp;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empty()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 return front == rear;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full()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 return (rear + 1) %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front;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front, rear;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ArrayList&lt;AnyType&gt; elements;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798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1722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4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SingleQueue</a:t>
            </a: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&lt;AnyType&gt;</a:t>
            </a:r>
          </a:p>
          <a:p>
            <a:pPr marL="0" indent="0">
              <a:buNone/>
            </a:pP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4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SingleQueue</a:t>
            </a: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null;</a:t>
            </a:r>
          </a:p>
          <a:p>
            <a:pPr marL="0" indent="0">
              <a:buNone/>
            </a:pP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null;</a:t>
            </a:r>
          </a:p>
          <a:p>
            <a:pPr marL="0" indent="0">
              <a:buNone/>
            </a:pP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 void enqueue(AnyType x)</a:t>
            </a:r>
          </a:p>
          <a:p>
            <a:pPr marL="0" indent="0">
              <a:buNone/>
            </a:pP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   Node&lt;AnyType&gt; p = new Node&lt;AnyType&gt;(x, null);</a:t>
            </a:r>
          </a:p>
          <a:p>
            <a:pPr marL="0" indent="0">
              <a:buNone/>
            </a:pP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!= null)</a:t>
            </a:r>
          </a:p>
          <a:p>
            <a:pPr marL="0" indent="0">
              <a:buNone/>
            </a:pP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rear = </a:t>
            </a:r>
            <a:r>
              <a:rPr lang="en-US" sz="4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rear.next</a:t>
            </a: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= p;</a:t>
            </a:r>
          </a:p>
          <a:p>
            <a:pPr marL="0" indent="0">
              <a:buNone/>
            </a:pP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front = rear = p;</a:t>
            </a:r>
          </a:p>
          <a:p>
            <a:pPr marL="0" indent="0">
              <a:buNone/>
            </a:pP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marL="0" indent="0">
              <a:buNone/>
            </a:pP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AnyType dequeue()</a:t>
            </a:r>
          </a:p>
          <a:p>
            <a:pPr marL="0" indent="0">
              <a:buNone/>
            </a:pP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   AnyType temp = </a:t>
            </a:r>
            <a:r>
              <a:rPr lang="en-US" sz="4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front.data</a:t>
            </a: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4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front.next</a:t>
            </a: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  // only 1 node</a:t>
            </a:r>
          </a:p>
          <a:p>
            <a:pPr marL="0" indent="0">
              <a:buNone/>
            </a:pP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front = rear = null;</a:t>
            </a:r>
          </a:p>
          <a:p>
            <a:pPr marL="0" indent="0">
              <a:buNone/>
            </a:pP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front = </a:t>
            </a:r>
            <a:r>
              <a:rPr lang="en-US" sz="4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front.next</a:t>
            </a: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temp;</a:t>
            </a:r>
          </a:p>
          <a:p>
            <a:pPr marL="0" indent="0">
              <a:buNone/>
            </a:pP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34984" cy="304800"/>
          </a:xfrm>
        </p:spPr>
        <p:txBody>
          <a:bodyPr>
            <a:noAutofit/>
          </a:bodyPr>
          <a:lstStyle/>
          <a:p>
            <a:r>
              <a:rPr lang="en-US" sz="2800" dirty="0"/>
              <a:t>Implementation of Queue Using Linked List</a:t>
            </a:r>
          </a:p>
        </p:txBody>
      </p:sp>
    </p:spTree>
    <p:extLst>
      <p:ext uri="{BB962C8B-B14F-4D97-AF65-F5344CB8AC3E}">
        <p14:creationId xmlns:p14="http://schemas.microsoft.com/office/powerpoint/2010/main" val="1724205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14116</TotalTime>
  <Words>4362</Words>
  <Application>Microsoft Office PowerPoint</Application>
  <PresentationFormat>On-screen Show (4:3)</PresentationFormat>
  <Paragraphs>763</Paragraphs>
  <Slides>100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7" baseType="lpstr">
      <vt:lpstr>Arial</vt:lpstr>
      <vt:lpstr>Calibri</vt:lpstr>
      <vt:lpstr>Courier New</vt:lpstr>
      <vt:lpstr>inherit</vt:lpstr>
      <vt:lpstr>Times New Roman</vt:lpstr>
      <vt:lpstr>Wingdings</vt:lpstr>
      <vt:lpstr>Office Theme</vt:lpstr>
      <vt:lpstr>CHAPTER 3</vt:lpstr>
      <vt:lpstr>ABSTRACT DATA TYPES </vt:lpstr>
      <vt:lpstr>ADTs</vt:lpstr>
      <vt:lpstr>The List ADT</vt:lpstr>
      <vt:lpstr>Operations on List ADT</vt:lpstr>
      <vt:lpstr>Example</vt:lpstr>
      <vt:lpstr>Array Implementation of List</vt:lpstr>
      <vt:lpstr>Array Implementation of List</vt:lpstr>
      <vt:lpstr>LINKED LIST</vt:lpstr>
      <vt:lpstr>remove</vt:lpstr>
      <vt:lpstr>insert</vt:lpstr>
      <vt:lpstr>DOUBLY LINKED LIST</vt:lpstr>
      <vt:lpstr>Java Collections API</vt:lpstr>
      <vt:lpstr>Collection Interface</vt:lpstr>
      <vt:lpstr>Collections Interface</vt:lpstr>
      <vt:lpstr>Overview</vt:lpstr>
      <vt:lpstr>Iterable Interface</vt:lpstr>
      <vt:lpstr>Iterator Interface</vt:lpstr>
      <vt:lpstr>Enhanced for loop</vt:lpstr>
      <vt:lpstr>Iterators</vt:lpstr>
      <vt:lpstr>Iterators</vt:lpstr>
      <vt:lpstr>List Interface (ArrayList and LinkedList)</vt:lpstr>
      <vt:lpstr>List interface</vt:lpstr>
      <vt:lpstr>List Interface</vt:lpstr>
      <vt:lpstr>Implementation of List ADT</vt:lpstr>
      <vt:lpstr>Comparing ArrayList and LinkedList</vt:lpstr>
      <vt:lpstr>Comparing ArrayList and LinkedList</vt:lpstr>
      <vt:lpstr>Comparing ArrayList and LinkedList</vt:lpstr>
      <vt:lpstr>Comparing ArrayList and LinkedList</vt:lpstr>
      <vt:lpstr>Comparing ArrayList and LinkedList</vt:lpstr>
      <vt:lpstr>Example: Using remove</vt:lpstr>
      <vt:lpstr>Using Enhanced for loop</vt:lpstr>
      <vt:lpstr>Using Iterator</vt:lpstr>
      <vt:lpstr>PowerPoint Presentation</vt:lpstr>
      <vt:lpstr>PowerPoint Presentation</vt:lpstr>
      <vt:lpstr>Implementation Of ArrayList</vt:lpstr>
      <vt:lpstr>PowerPoint Presentation</vt:lpstr>
      <vt:lpstr>PowerPoint Presentation</vt:lpstr>
      <vt:lpstr>Routines</vt:lpstr>
      <vt:lpstr>Iterator method</vt:lpstr>
      <vt:lpstr>Erroneous Code</vt:lpstr>
      <vt:lpstr>PowerPoint Presentation</vt:lpstr>
      <vt:lpstr>PowerPoint Presentation</vt:lpstr>
      <vt:lpstr>Nested Class and Inner Class</vt:lpstr>
      <vt:lpstr>PowerPoint Presentation</vt:lpstr>
      <vt:lpstr>PowerPoint Presentation</vt:lpstr>
      <vt:lpstr>Implementation of LinkedList</vt:lpstr>
      <vt:lpstr>Advantages of these extra nodes</vt:lpstr>
      <vt:lpstr>EMPTY LIST</vt:lpstr>
      <vt:lpstr>MyLinkedList</vt:lpstr>
      <vt:lpstr>PowerPoint Presentation</vt:lpstr>
      <vt:lpstr>Node Class </vt:lpstr>
      <vt:lpstr>clear and doclear methods</vt:lpstr>
      <vt:lpstr>addBefore Method</vt:lpstr>
      <vt:lpstr>addBefore Method</vt:lpstr>
      <vt:lpstr>Removing node p</vt:lpstr>
      <vt:lpstr>Removing node p</vt:lpstr>
      <vt:lpstr>getNode() Method</vt:lpstr>
      <vt:lpstr>PowerPoint Presentation</vt:lpstr>
      <vt:lpstr>Linked List Iterator</vt:lpstr>
      <vt:lpstr>PowerPoint Presentation</vt:lpstr>
      <vt:lpstr>The Stack ADT</vt:lpstr>
      <vt:lpstr>Stack Model </vt:lpstr>
      <vt:lpstr>LIFO List </vt:lpstr>
      <vt:lpstr>Implementation of Stack LinkedList</vt:lpstr>
      <vt:lpstr>Implementation of Stack ArrayList</vt:lpstr>
      <vt:lpstr>Applications Of Stack</vt:lpstr>
      <vt:lpstr>Balancing Symbols</vt:lpstr>
      <vt:lpstr>Algorithm</vt:lpstr>
      <vt:lpstr>Postfix Expressions</vt:lpstr>
      <vt:lpstr>Algorithm</vt:lpstr>
      <vt:lpstr>PowerPoint Presentation</vt:lpstr>
      <vt:lpstr>PowerPoint Presentation</vt:lpstr>
      <vt:lpstr>Infix to Postfix Conversion</vt:lpstr>
      <vt:lpstr>Algorithm</vt:lpstr>
      <vt:lpstr>PowerPoint Presentation</vt:lpstr>
      <vt:lpstr>PowerPoint Presentation</vt:lpstr>
      <vt:lpstr>PowerPoint Presentation</vt:lpstr>
      <vt:lpstr>PowerPoint Presentation</vt:lpstr>
      <vt:lpstr>Method Calls</vt:lpstr>
      <vt:lpstr>The Queue ADT</vt:lpstr>
      <vt:lpstr>The Queue ADT</vt:lpstr>
      <vt:lpstr>PowerPoint Presentation</vt:lpstr>
      <vt:lpstr>Array Implementation</vt:lpstr>
      <vt:lpstr>Example</vt:lpstr>
      <vt:lpstr>Operations</vt:lpstr>
      <vt:lpstr>PowerPoint Presentation</vt:lpstr>
      <vt:lpstr>PowerPoint Presentation</vt:lpstr>
      <vt:lpstr>Circular Array Implementation</vt:lpstr>
      <vt:lpstr>PowerPoint Presentation</vt:lpstr>
      <vt:lpstr>PowerPoint Presentation</vt:lpstr>
      <vt:lpstr>Applications of Queues</vt:lpstr>
      <vt:lpstr>PowerPoint Presentation</vt:lpstr>
      <vt:lpstr>TWO STACKS IN ONE ARRAY </vt:lpstr>
      <vt:lpstr>PowerPoint Presentation</vt:lpstr>
      <vt:lpstr>3 Stacks in One Array</vt:lpstr>
      <vt:lpstr>Implementation of Queue Using Circular Array</vt:lpstr>
      <vt:lpstr>PowerPoint Presentation</vt:lpstr>
      <vt:lpstr>Implementation of Queue Using Linked List</vt:lpstr>
      <vt:lpstr>Implementation of Queue Using Linked List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Anjum</dc:creator>
  <cp:lastModifiedBy>Sruthi Chappidi</cp:lastModifiedBy>
  <cp:revision>499</cp:revision>
  <dcterms:created xsi:type="dcterms:W3CDTF">2015-08-27T13:59:20Z</dcterms:created>
  <dcterms:modified xsi:type="dcterms:W3CDTF">2024-09-12T23:19:26Z</dcterms:modified>
</cp:coreProperties>
</file>