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F96027C-563D-4EA2-9473-CC6374B11DB0}">
          <p14:sldIdLst>
            <p14:sldId id="256"/>
            <p14:sldId id="257"/>
            <p14:sldId id="258"/>
            <p14:sldId id="259"/>
            <p14:sldId id="260"/>
            <p14:sldId id="261"/>
            <p14:sldId id="262"/>
            <p14:sldId id="263"/>
            <p14:sldId id="265"/>
            <p14:sldId id="264"/>
            <p14:sldId id="266"/>
            <p14:sldId id="267"/>
            <p14:sldId id="268"/>
            <p14:sldId id="269"/>
            <p14:sldId id="270"/>
            <p14:sldId id="271"/>
            <p14:sldId id="272"/>
            <p14:sldId id="273"/>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9758" autoAdjust="0"/>
  </p:normalViewPr>
  <p:slideViewPr>
    <p:cSldViewPr>
      <p:cViewPr varScale="1">
        <p:scale>
          <a:sx n="87" d="100"/>
          <a:sy n="87" d="100"/>
        </p:scale>
        <p:origin x="-166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C4864-C67C-4CCE-9DEC-A8F3799DCA3C}" type="datetimeFigureOut">
              <a:rPr lang="zh-CN" altLang="en-US" smtClean="0"/>
              <a:t>2019/10/10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67D0F-CB54-43C7-9F51-E3F10BE186AE}" type="slidenum">
              <a:rPr lang="zh-CN" altLang="en-US" smtClean="0"/>
              <a:t>‹#›</a:t>
            </a:fld>
            <a:endParaRPr lang="zh-CN" altLang="en-US"/>
          </a:p>
        </p:txBody>
      </p:sp>
    </p:spTree>
    <p:extLst>
      <p:ext uri="{BB962C8B-B14F-4D97-AF65-F5344CB8AC3E}">
        <p14:creationId xmlns:p14="http://schemas.microsoft.com/office/powerpoint/2010/main" val="1810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a:t>
            </a:fld>
            <a:endParaRPr lang="zh-CN" altLang="en-US"/>
          </a:p>
        </p:txBody>
      </p:sp>
    </p:spTree>
    <p:extLst>
      <p:ext uri="{BB962C8B-B14F-4D97-AF65-F5344CB8AC3E}">
        <p14:creationId xmlns:p14="http://schemas.microsoft.com/office/powerpoint/2010/main" val="190310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为什么要介绍⼆次代价呢？毕竟我们最初感兴趣的内容不是能正确分类的图像数量吗？为什么不试着直接最⼤化这个数量，⽽是去最⼩化⼀个类似⼆次代价的间接评量呢？这么做是因为 在神经⽹络中，被正确分类的图像数量所关于权重和偏置的函数并不是⼀个平滑的函数。⼤多 数情况下，对权重和偏置做出的微⼩变动完全不会影响被正确分类的图像的数量。这会导致我 们很难去解决如何改变权重和偏置来取得改进的性能。⽽⽤⼀个类似⼆次代价的平滑代价函数 则能更好地去解决如何⽤权重和偏置中的微⼩的改变来取得更好的效果。这就是为什么我们⾸ 先专注于最⼩化⼆次代价，只有这样，我们之后才能测试分类精度。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17</a:t>
            </a:fld>
            <a:endParaRPr lang="zh-CN" altLang="en-US"/>
          </a:p>
        </p:txBody>
      </p:sp>
    </p:spTree>
    <p:extLst>
      <p:ext uri="{BB962C8B-B14F-4D97-AF65-F5344CB8AC3E}">
        <p14:creationId xmlns:p14="http://schemas.microsoft.com/office/powerpoint/2010/main" val="2127100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8" name="Slide Number Placeholder 7"/>
          <p:cNvSpPr>
            <a:spLocks noGrp="1"/>
          </p:cNvSpPr>
          <p:nvPr>
            <p:ph type="sldNum" sz="quarter" idx="11"/>
          </p:nvPr>
        </p:nvSpPr>
        <p:spPr/>
        <p:txBody>
          <a:bodyPr/>
          <a:lstStyle/>
          <a:p>
            <a:fld id="{74C8E94B-0CF8-4DA6-812C-527C95B2D07D}"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4C8E94B-0CF8-4DA6-812C-527C95B2D07D}"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E:\liyalan\刘倩倩\分享\祖龙娱乐logo（新）.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9296" y="-44474"/>
            <a:ext cx="1656184" cy="9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2592288"/>
          </a:xfrm>
        </p:spPr>
        <p:txBody>
          <a:bodyPr/>
          <a:lstStyle/>
          <a:p>
            <a:r>
              <a:rPr lang="zh-CN" altLang="en-US" sz="5400" dirty="0" smtClean="0"/>
              <a:t>深度学习数学原理初探</a:t>
            </a:r>
            <a:endParaRPr lang="zh-CN" altLang="en-US" sz="5400" dirty="0"/>
          </a:p>
        </p:txBody>
      </p:sp>
      <p:sp>
        <p:nvSpPr>
          <p:cNvPr id="3" name="副标题 2"/>
          <p:cNvSpPr>
            <a:spLocks noGrp="1"/>
          </p:cNvSpPr>
          <p:nvPr>
            <p:ph type="subTitle" idx="1"/>
          </p:nvPr>
        </p:nvSpPr>
        <p:spPr/>
        <p:txBody>
          <a:bodyPr>
            <a:normAutofit/>
          </a:bodyPr>
          <a:lstStyle/>
          <a:p>
            <a:pPr algn="r"/>
            <a:r>
              <a:rPr lang="en-US" altLang="zh-CN" sz="3200" dirty="0" smtClean="0">
                <a:solidFill>
                  <a:schemeClr val="tx1"/>
                </a:solidFill>
              </a:rPr>
              <a:t>10</a:t>
            </a:r>
            <a:r>
              <a:rPr lang="zh-CN" altLang="en-US" sz="3200" dirty="0" smtClean="0">
                <a:solidFill>
                  <a:schemeClr val="tx1"/>
                </a:solidFill>
              </a:rPr>
              <a:t>月</a:t>
            </a:r>
            <a:r>
              <a:rPr lang="en-US" altLang="zh-CN" sz="3200" dirty="0" smtClean="0">
                <a:solidFill>
                  <a:schemeClr val="tx1"/>
                </a:solidFill>
              </a:rPr>
              <a:t>17</a:t>
            </a:r>
            <a:r>
              <a:rPr lang="zh-CN" altLang="en-US" sz="3200" dirty="0" smtClean="0">
                <a:solidFill>
                  <a:schemeClr val="tx1"/>
                </a:solidFill>
              </a:rPr>
              <a:t>日 师振华</a:t>
            </a:r>
            <a:endParaRPr lang="zh-CN" altLang="en-US" sz="3200" dirty="0">
              <a:solidFill>
                <a:schemeClr val="tx1"/>
              </a:solidFill>
            </a:endParaRPr>
          </a:p>
        </p:txBody>
      </p:sp>
    </p:spTree>
    <p:extLst>
      <p:ext uri="{BB962C8B-B14F-4D97-AF65-F5344CB8AC3E}">
        <p14:creationId xmlns:p14="http://schemas.microsoft.com/office/powerpoint/2010/main" val="2210571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形神经元</a:t>
            </a:r>
            <a:r>
              <a:rPr lang="el-GR" altLang="zh-CN" dirty="0" smtClean="0"/>
              <a:t>σ</a:t>
            </a:r>
            <a:r>
              <a:rPr lang="zh-CN" altLang="en-US" dirty="0" smtClean="0"/>
              <a:t>函数的形状</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48880"/>
            <a:ext cx="47529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520331"/>
            <a:ext cx="4362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67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063" y="1916832"/>
            <a:ext cx="62960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246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a:t>输入层、隐藏层、输出层</a:t>
            </a:r>
            <a:endParaRPr lang="en-US" altLang="zh-CN" dirty="0"/>
          </a:p>
          <a:p>
            <a:r>
              <a:rPr lang="zh-CN" altLang="en-US" dirty="0"/>
              <a:t>前馈神经网络</a:t>
            </a:r>
            <a:endParaRPr lang="en-US" altLang="zh-CN" dirty="0"/>
          </a:p>
          <a:p>
            <a:r>
              <a:rPr lang="zh-CN" altLang="en-US" dirty="0"/>
              <a:t>递归</a:t>
            </a:r>
            <a:r>
              <a:rPr lang="zh-CN" altLang="en-US" dirty="0" smtClean="0"/>
              <a:t>神经网络</a:t>
            </a:r>
            <a:endParaRPr lang="zh-CN" altLang="en-US" dirty="0"/>
          </a:p>
        </p:txBody>
      </p:sp>
    </p:spTree>
    <p:extLst>
      <p:ext uri="{BB962C8B-B14F-4D97-AF65-F5344CB8AC3E}">
        <p14:creationId xmlns:p14="http://schemas.microsoft.com/office/powerpoint/2010/main" val="35745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分类手写数字</a:t>
            </a:r>
            <a:endParaRPr lang="zh-CN" alt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1844824"/>
            <a:ext cx="3886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212976"/>
            <a:ext cx="48577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581128"/>
            <a:ext cx="1447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6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分类手写数字</a:t>
            </a:r>
            <a:endParaRPr lang="zh-CN" alt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628800"/>
            <a:ext cx="545172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994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分类手写数字</a:t>
            </a:r>
            <a:endParaRPr lang="zh-CN"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606" y="1691283"/>
            <a:ext cx="16192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700808"/>
            <a:ext cx="44958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149080"/>
            <a:ext cx="219075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650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smtClean="0"/>
              <a:t>第二节</a:t>
            </a:r>
            <a:r>
              <a:rPr lang="en-US" altLang="zh-CN" dirty="0" smtClean="0"/>
              <a:t/>
            </a:r>
            <a:br>
              <a:rPr lang="en-US" altLang="zh-CN" dirty="0" smtClean="0"/>
            </a:br>
            <a:r>
              <a:rPr lang="en-US" altLang="zh-CN" dirty="0" smtClean="0"/>
              <a:t>		</a:t>
            </a:r>
            <a:r>
              <a:rPr lang="zh-CN" altLang="en-US" dirty="0" smtClean="0"/>
              <a:t>随机梯度下降</a:t>
            </a:r>
            <a:endParaRPr lang="zh-CN" altLang="en-US" dirty="0"/>
          </a:p>
        </p:txBody>
      </p:sp>
    </p:spTree>
    <p:extLst>
      <p:ext uri="{BB962C8B-B14F-4D97-AF65-F5344CB8AC3E}">
        <p14:creationId xmlns:p14="http://schemas.microsoft.com/office/powerpoint/2010/main" val="290175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2.1 </a:t>
            </a:r>
            <a:r>
              <a:rPr lang="zh-CN" altLang="en-US" dirty="0" smtClean="0"/>
              <a:t>代价函数</a:t>
            </a:r>
            <a:endParaRPr lang="zh-CN" altLang="en-US" dirty="0"/>
          </a:p>
        </p:txBody>
      </p:sp>
      <p:sp>
        <p:nvSpPr>
          <p:cNvPr id="3" name="内容占位符 2"/>
          <p:cNvSpPr>
            <a:spLocks noGrp="1"/>
          </p:cNvSpPr>
          <p:nvPr>
            <p:ph idx="1"/>
          </p:nvPr>
        </p:nvSpPr>
        <p:spPr/>
        <p:txBody>
          <a:bodyPr/>
          <a:lstStyle/>
          <a:p>
            <a:r>
              <a:rPr lang="zh-CN" altLang="en-US" b="1" dirty="0"/>
              <a:t>二次</a:t>
            </a:r>
            <a:r>
              <a:rPr lang="zh-CN" altLang="en-US" dirty="0" smtClean="0"/>
              <a:t>代价函数</a:t>
            </a:r>
            <a:r>
              <a:rPr lang="en-US" altLang="zh-CN" dirty="0" smtClean="0"/>
              <a:t>(</a:t>
            </a:r>
            <a:r>
              <a:rPr lang="zh-CN" altLang="en-US" dirty="0" smtClean="0"/>
              <a:t>均方误差</a:t>
            </a:r>
            <a:r>
              <a:rPr lang="en-US" altLang="zh-CN" dirty="0" smtClean="0"/>
              <a:t>/MSE)</a:t>
            </a:r>
          </a:p>
          <a:p>
            <a:r>
              <a:rPr lang="en-US" altLang="zh-CN" dirty="0"/>
              <a:t>y</a:t>
            </a:r>
            <a:r>
              <a:rPr lang="en-US" altLang="zh-CN" dirty="0" smtClean="0"/>
              <a:t>(x)</a:t>
            </a:r>
            <a:r>
              <a:rPr lang="zh-CN" altLang="en-US" dirty="0" smtClean="0"/>
              <a:t>越接近</a:t>
            </a:r>
            <a:r>
              <a:rPr lang="en-US" altLang="zh-CN" dirty="0" smtClean="0"/>
              <a:t>a</a:t>
            </a:r>
            <a:r>
              <a:rPr lang="zh-CN" altLang="en-US" dirty="0" smtClean="0"/>
              <a:t>时，</a:t>
            </a:r>
            <a:r>
              <a:rPr lang="en-US" altLang="zh-CN" dirty="0" smtClean="0"/>
              <a:t>C(</a:t>
            </a:r>
            <a:r>
              <a:rPr lang="en-US" altLang="zh-CN" dirty="0" err="1" smtClean="0"/>
              <a:t>w,b</a:t>
            </a:r>
            <a:r>
              <a:rPr lang="en-US" altLang="zh-CN" dirty="0" smtClean="0"/>
              <a:t>)</a:t>
            </a:r>
            <a:r>
              <a:rPr lang="zh-CN" altLang="en-US" dirty="0" smtClean="0"/>
              <a:t>≈</a:t>
            </a:r>
            <a:r>
              <a:rPr lang="en-US" altLang="zh-CN" dirty="0" smtClean="0"/>
              <a:t>0</a:t>
            </a:r>
          </a:p>
          <a:p>
            <a:r>
              <a:rPr lang="zh-CN" altLang="en-US" dirty="0" smtClean="0"/>
              <a:t>我们想要找到一系列能让代价更小</a:t>
            </a:r>
            <a:endParaRPr lang="en-US" altLang="zh-CN" dirty="0" smtClean="0"/>
          </a:p>
          <a:p>
            <a:r>
              <a:rPr lang="zh-CN" altLang="en-US" dirty="0" smtClean="0"/>
              <a:t>的权重</a:t>
            </a:r>
            <a:r>
              <a:rPr lang="en-US" altLang="zh-CN" dirty="0" smtClean="0"/>
              <a:t>(w)</a:t>
            </a:r>
            <a:r>
              <a:rPr lang="zh-CN" altLang="en-US" dirty="0" smtClean="0"/>
              <a:t>和偏置</a:t>
            </a:r>
            <a:r>
              <a:rPr lang="en-US" altLang="zh-CN" dirty="0" smtClean="0"/>
              <a:t>(b)</a:t>
            </a:r>
          </a:p>
          <a:p>
            <a:r>
              <a:rPr lang="zh-CN" altLang="en-US" dirty="0" smtClean="0"/>
              <a:t>为什么使用二次代价函数？</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556792"/>
            <a:ext cx="3124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336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现在把精力集中在最小化一个多元函数上</a:t>
            </a:r>
            <a:endParaRPr lang="en-US" altLang="zh-CN" dirty="0" smtClean="0"/>
          </a:p>
          <a:p>
            <a:r>
              <a:rPr lang="zh-CN" altLang="en-US" dirty="0" smtClean="0"/>
              <a:t>简单起见，假设是一个二元函数</a:t>
            </a:r>
            <a:endParaRPr lang="en-US" altLang="zh-CN" dirty="0" smtClean="0"/>
          </a:p>
          <a:p>
            <a:r>
              <a:rPr lang="zh-CN" altLang="en-US" dirty="0" smtClean="0"/>
              <a:t>微积分解析最小值</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056802"/>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543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en-US" altLang="zh-CN" dirty="0" smtClean="0"/>
              <a:t>d</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671" y="1772816"/>
            <a:ext cx="31146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646175"/>
            <a:ext cx="1609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151" y="3356992"/>
            <a:ext cx="23431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4038" y="4437112"/>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425" y="5157192"/>
            <a:ext cx="1752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530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buClr>
                <a:schemeClr val="accent1">
                  <a:lumMod val="75000"/>
                </a:schemeClr>
              </a:buClr>
              <a:buFont typeface="Wingdings" panose="05000000000000000000" pitchFamily="2" charset="2"/>
              <a:buChar char="u"/>
            </a:pPr>
            <a:r>
              <a:rPr lang="zh-CN" altLang="en-US" sz="3200" dirty="0" smtClean="0">
                <a:solidFill>
                  <a:schemeClr val="tx1"/>
                </a:solidFill>
              </a:rPr>
              <a:t>  简介</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神经网络</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随机梯度下降</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反向传播</a:t>
            </a:r>
            <a:endParaRPr lang="zh-CN" altLang="en-US" sz="3200" dirty="0">
              <a:solidFill>
                <a:schemeClr val="tx1"/>
              </a:solidFill>
            </a:endParaRPr>
          </a:p>
        </p:txBody>
      </p:sp>
    </p:spTree>
    <p:extLst>
      <p:ext uri="{BB962C8B-B14F-4D97-AF65-F5344CB8AC3E}">
        <p14:creationId xmlns:p14="http://schemas.microsoft.com/office/powerpoint/2010/main" val="1908671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674609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a:t>第一</a:t>
            </a:r>
            <a:r>
              <a:rPr lang="zh-CN" altLang="en-US" sz="3200" dirty="0" smtClean="0"/>
              <a:t>节</a:t>
            </a:r>
            <a:r>
              <a:rPr lang="en-US" altLang="zh-CN" dirty="0" smtClean="0"/>
              <a:t/>
            </a:r>
            <a:br>
              <a:rPr lang="en-US" altLang="zh-CN" dirty="0" smtClean="0"/>
            </a:br>
            <a:r>
              <a:rPr lang="en-US" altLang="zh-CN" dirty="0" smtClean="0"/>
              <a:t>		</a:t>
            </a:r>
            <a:r>
              <a:rPr lang="zh-CN" altLang="en-US" dirty="0" smtClean="0"/>
              <a:t>神经网络</a:t>
            </a:r>
            <a:endParaRPr lang="zh-CN" altLang="en-US" dirty="0"/>
          </a:p>
        </p:txBody>
      </p:sp>
    </p:spTree>
    <p:extLst>
      <p:ext uri="{BB962C8B-B14F-4D97-AF65-F5344CB8AC3E}">
        <p14:creationId xmlns:p14="http://schemas.microsoft.com/office/powerpoint/2010/main" val="30094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 </a:t>
            </a:r>
            <a:r>
              <a:rPr lang="zh-CN" altLang="en-US" dirty="0" smtClean="0"/>
              <a:t>感知器</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1916832"/>
            <a:ext cx="2667000" cy="1314450"/>
          </a:xfr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000"/>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76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a:t>感知器</a:t>
            </a:r>
          </a:p>
        </p:txBody>
      </p:sp>
      <p:sp>
        <p:nvSpPr>
          <p:cNvPr id="3" name="内容占位符 2"/>
          <p:cNvSpPr>
            <a:spLocks noGrp="1"/>
          </p:cNvSpPr>
          <p:nvPr>
            <p:ph idx="1"/>
          </p:nvPr>
        </p:nvSpPr>
        <p:spPr/>
        <p:txBody>
          <a:bodyPr/>
          <a:lstStyle/>
          <a:p>
            <a:r>
              <a:rPr lang="zh-CN" altLang="en-US" dirty="0"/>
              <a:t>假设这个周末就要来了，你听说你所在的城市有个奶酪节。你喜欢奶酪，正试着决定是否去参加。你也许会通过给三个因素设置权重来作出决定：</a:t>
            </a:r>
          </a:p>
          <a:p>
            <a:r>
              <a:rPr lang="en-US" altLang="zh-CN" dirty="0"/>
              <a:t>1. </a:t>
            </a:r>
            <a:r>
              <a:rPr lang="zh-CN" altLang="en-US" dirty="0"/>
              <a:t>天⽓好吗？</a:t>
            </a:r>
          </a:p>
          <a:p>
            <a:r>
              <a:rPr lang="en-US" altLang="zh-CN" dirty="0"/>
              <a:t>2. </a:t>
            </a:r>
            <a:r>
              <a:rPr lang="zh-CN" altLang="en-US" dirty="0"/>
              <a:t>你的男朋友或者⼥朋友会不会陪你去？</a:t>
            </a:r>
          </a:p>
          <a:p>
            <a:r>
              <a:rPr lang="en-US" altLang="zh-CN" dirty="0"/>
              <a:t>3. </a:t>
            </a:r>
            <a:r>
              <a:rPr lang="zh-CN" altLang="en-US" dirty="0"/>
              <a:t>这个节⽇举办的地点是否靠近交通站点？（你没有⻋）</a:t>
            </a:r>
          </a:p>
          <a:p>
            <a:endParaRPr lang="zh-CN" altLang="en-US" dirty="0"/>
          </a:p>
        </p:txBody>
      </p:sp>
      <p:pic>
        <p:nvPicPr>
          <p:cNvPr id="2050" name="Picture 2" descr="http://neuralnetworksanddeeplearning.com/images/tik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077072"/>
            <a:ext cx="5143500" cy="20097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5672510"/>
            <a:ext cx="3676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720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a:t>感知器</a:t>
            </a:r>
          </a:p>
        </p:txBody>
      </p:sp>
      <p:sp>
        <p:nvSpPr>
          <p:cNvPr id="4" name="内容占位符 3"/>
          <p:cNvSpPr>
            <a:spLocks noGrp="1"/>
          </p:cNvSpPr>
          <p:nvPr>
            <p:ph idx="1"/>
          </p:nvPr>
        </p:nvSpPr>
        <p:spPr/>
        <p:txBody>
          <a:bodyPr/>
          <a:lstStyle/>
          <a:p>
            <a:endParaRPr lang="zh-CN" altLang="en-US" dirty="0"/>
          </a:p>
        </p:txBody>
      </p:sp>
      <p:pic>
        <p:nvPicPr>
          <p:cNvPr id="3076" name="Picture 4" descr="http://neuralnetworksanddeeplearning.com/images/tik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2381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neuralnetworksanddeeplearning.com/images/tikz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79" y="3068960"/>
            <a:ext cx="481012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neuralnetworksanddeeplearning.com/images/tikz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554860"/>
            <a:ext cx="44862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916832"/>
            <a:ext cx="57435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47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405296"/>
            <a:ext cx="23622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4908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101455"/>
            <a:ext cx="2914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19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zh-CN" altLang="en-US" dirty="0" smtClean="0"/>
              <a:t>感知器的阶跃函数形状</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36912"/>
            <a:ext cx="4953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6598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2732</TotalTime>
  <Words>438</Words>
  <Application>Microsoft Office PowerPoint</Application>
  <PresentationFormat>全屏显示(4:3)</PresentationFormat>
  <Paragraphs>45</Paragraphs>
  <Slides>20</Slides>
  <Notes>2</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主管人员</vt:lpstr>
      <vt:lpstr>深度学习数学原理初探</vt:lpstr>
      <vt:lpstr>目录</vt:lpstr>
      <vt:lpstr>第一节   神经网络</vt:lpstr>
      <vt:lpstr>1.1 感知器</vt:lpstr>
      <vt:lpstr>1.1 感知器</vt:lpstr>
      <vt:lpstr>1.1 感知器</vt:lpstr>
      <vt:lpstr>1.2 S形神经元</vt:lpstr>
      <vt:lpstr>1.2 S形神经元</vt:lpstr>
      <vt:lpstr>1.2 S形神经元</vt:lpstr>
      <vt:lpstr>1.2 S形神经元</vt:lpstr>
      <vt:lpstr>1.3 神经网络的架构</vt:lpstr>
      <vt:lpstr>1.3 神经网络的架构</vt:lpstr>
      <vt:lpstr>1.4 分类手写数字</vt:lpstr>
      <vt:lpstr>1.4 分类手写数字</vt:lpstr>
      <vt:lpstr>1.4 分类手写数字</vt:lpstr>
      <vt:lpstr>第二节   随机梯度下降</vt:lpstr>
      <vt:lpstr>2.1 代价函数</vt:lpstr>
      <vt:lpstr>2.2 梯度下降</vt:lpstr>
      <vt:lpstr>2.2 梯度下降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shizhenhua</dc:creator>
  <cp:lastModifiedBy>shizhenhua</cp:lastModifiedBy>
  <cp:revision>73</cp:revision>
  <dcterms:created xsi:type="dcterms:W3CDTF">2019-10-10T11:10:38Z</dcterms:created>
  <dcterms:modified xsi:type="dcterms:W3CDTF">2019-10-12T08:42:54Z</dcterms:modified>
</cp:coreProperties>
</file>