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6"/>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F96027C-563D-4EA2-9473-CC6374B11DB0}">
          <p14:sldIdLst>
            <p14:sldId id="256"/>
            <p14:sldId id="257"/>
            <p14:sldId id="258"/>
            <p14:sldId id="259"/>
            <p14:sldId id="260"/>
            <p14:sldId id="261"/>
            <p14:sldId id="262"/>
            <p14:sldId id="263"/>
            <p14:sldId id="265"/>
            <p14:sldId id="264"/>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9758" autoAdjust="0"/>
  </p:normalViewPr>
  <p:slideViewPr>
    <p:cSldViewPr>
      <p:cViewPr varScale="1">
        <p:scale>
          <a:sx n="87" d="100"/>
          <a:sy n="87" d="100"/>
        </p:scale>
        <p:origin x="-166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C4864-C67C-4CCE-9DEC-A8F3799DCA3C}" type="datetimeFigureOut">
              <a:rPr lang="zh-CN" altLang="en-US" smtClean="0"/>
              <a:t>2019/10/10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567D0F-CB54-43C7-9F51-E3F10BE186AE}" type="slidenum">
              <a:rPr lang="zh-CN" altLang="en-US" smtClean="0"/>
              <a:t>‹#›</a:t>
            </a:fld>
            <a:endParaRPr lang="zh-CN" altLang="en-US"/>
          </a:p>
        </p:txBody>
      </p:sp>
    </p:spTree>
    <p:extLst>
      <p:ext uri="{BB962C8B-B14F-4D97-AF65-F5344CB8AC3E}">
        <p14:creationId xmlns:p14="http://schemas.microsoft.com/office/powerpoint/2010/main" val="18105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a:t>
            </a:fld>
            <a:endParaRPr lang="zh-CN" altLang="en-US"/>
          </a:p>
        </p:txBody>
      </p:sp>
    </p:spTree>
    <p:extLst>
      <p:ext uri="{BB962C8B-B14F-4D97-AF65-F5344CB8AC3E}">
        <p14:creationId xmlns:p14="http://schemas.microsoft.com/office/powerpoint/2010/main" val="1903102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为什么要介绍⼆次代价呢？毕竟我们最初感兴趣的内容不是能正确分类的图像数量吗？为什么不试着直接最⼤化这个数量，⽽是去最⼩化⼀个类似⼆次代价的间接评量呢？这么做是因为 在神经⽹络中，被正确分类的图像数量所关于权重和偏置的函数并不是⼀个平滑的函数。⼤多 数情况下，对权重和偏置做出的微⼩变动完全不会影响被正确分类的图像的数量。这会导致我 们很难去解决如何改变权重和偏置来取得改进的性能。⽽⽤⼀个类似⼆次代价的平滑代价函数 则能更好地去解决如何⽤权重和偏置中的微⼩的改变来取得更好的效果。这就是为什么我们⾸ 先专注于最⼩化⼆次代价，只有这样，我们之后才能测试分类精度。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17</a:t>
            </a:fld>
            <a:endParaRPr lang="zh-CN" altLang="en-US"/>
          </a:p>
        </p:txBody>
      </p:sp>
    </p:spTree>
    <p:extLst>
      <p:ext uri="{BB962C8B-B14F-4D97-AF65-F5344CB8AC3E}">
        <p14:creationId xmlns:p14="http://schemas.microsoft.com/office/powerpoint/2010/main" val="212710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应⽤梯度下降规则有很多挑战。我们将在下⼀章深⼊讨论。但是现在只提及⼀个问题。为了理 解问题是什么，我们先回顾</a:t>
            </a:r>
            <a:r>
              <a:rPr lang="en-US" altLang="zh-CN" dirty="0" smtClean="0"/>
              <a:t>(6) </a:t>
            </a:r>
            <a:r>
              <a:rPr lang="zh-CN" altLang="en-US" dirty="0" smtClean="0"/>
              <a:t>中的⼆次代价。注意这个代价函数有着这样的形式 </a:t>
            </a:r>
            <a:r>
              <a:rPr lang="en-US" altLang="zh-CN" dirty="0" smtClean="0"/>
              <a:t>C = 1 n ∑ x </a:t>
            </a:r>
            <a:r>
              <a:rPr lang="en-US" altLang="zh-CN" dirty="0" err="1" smtClean="0"/>
              <a:t>Cx</a:t>
            </a:r>
            <a:r>
              <a:rPr lang="zh-CN" altLang="en-US" dirty="0" smtClean="0"/>
              <a:t>， 即，它是遍及每个训练样本代价 </a:t>
            </a:r>
            <a:r>
              <a:rPr lang="en-US" altLang="zh-CN" dirty="0" err="1" smtClean="0"/>
              <a:t>Cx</a:t>
            </a:r>
            <a:r>
              <a:rPr lang="en-US" altLang="zh-CN" dirty="0" smtClean="0"/>
              <a:t> ≡ ∥y(x)−a∥ 2 2 </a:t>
            </a:r>
            <a:r>
              <a:rPr lang="zh-CN" altLang="en-US" dirty="0" smtClean="0"/>
              <a:t>的平均值。在实践中，为了计算梯度 ∇</a:t>
            </a:r>
            <a:r>
              <a:rPr lang="en-US" altLang="zh-CN" dirty="0" smtClean="0"/>
              <a:t>C</a:t>
            </a:r>
            <a:r>
              <a:rPr lang="zh-CN" altLang="en-US" dirty="0" smtClean="0"/>
              <a:t>，我们 需要为每个训练输⼊ </a:t>
            </a:r>
            <a:r>
              <a:rPr lang="en-US" altLang="zh-CN" dirty="0" smtClean="0"/>
              <a:t>x </a:t>
            </a:r>
            <a:r>
              <a:rPr lang="zh-CN" altLang="en-US" dirty="0" smtClean="0"/>
              <a:t>单独地计算梯度值 ∇</a:t>
            </a:r>
            <a:r>
              <a:rPr lang="en-US" altLang="zh-CN" dirty="0" err="1" smtClean="0"/>
              <a:t>Cx</a:t>
            </a:r>
            <a:r>
              <a:rPr lang="zh-CN" altLang="en-US" dirty="0" smtClean="0"/>
              <a:t>，然后求平均值，∇</a:t>
            </a:r>
            <a:r>
              <a:rPr lang="en-US" altLang="zh-CN" dirty="0" smtClean="0"/>
              <a:t>C = 1 n ∑ x ∇</a:t>
            </a:r>
            <a:r>
              <a:rPr lang="en-US" altLang="zh-CN" dirty="0" err="1" smtClean="0"/>
              <a:t>Cx</a:t>
            </a:r>
            <a:r>
              <a:rPr lang="zh-CN" altLang="en-US" dirty="0" smtClean="0"/>
              <a:t>。不幸的是， 当训练输⼊的数量过⼤时会花费很⻓时间，这样会使学习变得相当缓慢。 有种叫做随机梯度下降的算法能够加速学习。其思想就是通过随机选取⼩量训练输⼊样本来 计算 ∇</a:t>
            </a:r>
            <a:r>
              <a:rPr lang="en-US" altLang="zh-CN" dirty="0" err="1" smtClean="0"/>
              <a:t>Cx</a:t>
            </a:r>
            <a:r>
              <a:rPr lang="zh-CN" altLang="en-US" dirty="0" smtClean="0"/>
              <a:t>，进⽽估算梯度 ∇</a:t>
            </a:r>
            <a:r>
              <a:rPr lang="en-US" altLang="zh-CN" dirty="0" smtClean="0"/>
              <a:t>C</a:t>
            </a:r>
            <a:r>
              <a:rPr lang="zh-CN" altLang="en-US" dirty="0" smtClean="0"/>
              <a:t>。通过计算少量样本的平均值我们可以快速得到⼀个对于实际梯 度 ∇</a:t>
            </a:r>
            <a:r>
              <a:rPr lang="en-US" altLang="zh-CN" dirty="0" smtClean="0"/>
              <a:t>C </a:t>
            </a:r>
            <a:r>
              <a:rPr lang="zh-CN" altLang="en-US" dirty="0" smtClean="0"/>
              <a:t>的很好的估算，这有助于加速梯度下降，进⽽加速学习过程。 更准确地说，随机梯度下降通过随机选取⼩量的 </a:t>
            </a:r>
            <a:r>
              <a:rPr lang="en-US" altLang="zh-CN" dirty="0" smtClean="0"/>
              <a:t>m </a:t>
            </a:r>
            <a:r>
              <a:rPr lang="zh-CN" altLang="en-US" dirty="0" smtClean="0"/>
              <a:t>个训练输⼊来⼯作。我们将这些随机的 训练输⼊标记为 </a:t>
            </a:r>
            <a:r>
              <a:rPr lang="en-US" altLang="zh-CN" dirty="0" smtClean="0"/>
              <a:t>X1, X2, . . . , </a:t>
            </a:r>
            <a:r>
              <a:rPr lang="en-US" altLang="zh-CN" dirty="0" err="1" smtClean="0"/>
              <a:t>Xm</a:t>
            </a:r>
            <a:r>
              <a:rPr lang="zh-CN" altLang="en-US" dirty="0" smtClean="0"/>
              <a:t>，并把它们称为⼀个⼩批量数据（</a:t>
            </a:r>
            <a:r>
              <a:rPr lang="en-US" altLang="zh-CN" dirty="0" smtClean="0"/>
              <a:t>mini-batch</a:t>
            </a:r>
            <a:r>
              <a:rPr lang="zh-CN" altLang="en-US" dirty="0" smtClean="0"/>
              <a:t>）。假设样本数量 </a:t>
            </a:r>
            <a:r>
              <a:rPr lang="en-US" altLang="zh-CN" dirty="0" smtClean="0"/>
              <a:t>m ⾜</a:t>
            </a:r>
            <a:r>
              <a:rPr lang="zh-CN" altLang="en-US" dirty="0" smtClean="0"/>
              <a:t>够⼤，我们期望 ∇</a:t>
            </a:r>
            <a:r>
              <a:rPr lang="en-US" altLang="zh-CN" dirty="0" err="1" smtClean="0"/>
              <a:t>CXj</a:t>
            </a:r>
            <a:r>
              <a:rPr lang="en-US" altLang="zh-CN" dirty="0" smtClean="0"/>
              <a:t> </a:t>
            </a:r>
            <a:r>
              <a:rPr lang="zh-CN" altLang="en-US" dirty="0" smtClean="0"/>
              <a:t>的平均值⼤致相等于整个 ∇</a:t>
            </a:r>
            <a:r>
              <a:rPr lang="en-US" altLang="zh-CN" dirty="0" err="1" smtClean="0"/>
              <a:t>Cx</a:t>
            </a:r>
            <a:r>
              <a:rPr lang="en-US" altLang="zh-CN" dirty="0" smtClean="0"/>
              <a:t> </a:t>
            </a:r>
            <a:r>
              <a:rPr lang="zh-CN" altLang="en-US" dirty="0" smtClean="0"/>
              <a:t>的平均值，即，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24</a:t>
            </a:fld>
            <a:endParaRPr lang="zh-CN" altLang="en-US"/>
          </a:p>
        </p:txBody>
      </p:sp>
    </p:spTree>
    <p:extLst>
      <p:ext uri="{BB962C8B-B14F-4D97-AF65-F5344CB8AC3E}">
        <p14:creationId xmlns:p14="http://schemas.microsoft.com/office/powerpoint/2010/main" val="2739135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证实了我们可以通过仅仅计算随机选取的⼩批量数据的梯度来估算整体的梯度。</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25</a:t>
            </a:fld>
            <a:endParaRPr lang="zh-CN" altLang="en-US"/>
          </a:p>
        </p:txBody>
      </p:sp>
    </p:spTree>
    <p:extLst>
      <p:ext uri="{BB962C8B-B14F-4D97-AF65-F5344CB8AC3E}">
        <p14:creationId xmlns:p14="http://schemas.microsoft.com/office/powerpoint/2010/main" val="4128149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其中两个求和符号是在当前⼩批量数据中的所有训练样本 </a:t>
            </a:r>
            <a:r>
              <a:rPr lang="en-US" altLang="zh-CN" dirty="0" err="1" smtClean="0"/>
              <a:t>Xj</a:t>
            </a:r>
            <a:r>
              <a:rPr lang="en-US" altLang="zh-CN" dirty="0" smtClean="0"/>
              <a:t> </a:t>
            </a:r>
            <a:r>
              <a:rPr lang="zh-CN" altLang="en-US" dirty="0" smtClean="0"/>
              <a:t>上进⾏的。然后我们再挑选另⼀随 机选定的⼩批量数据去训练。直到我们⽤完了所有的训练输⼊，这被称为完成了⼀个训练迭代 期（</a:t>
            </a:r>
            <a:r>
              <a:rPr lang="en-US" altLang="zh-CN" dirty="0" smtClean="0"/>
              <a:t>epoch</a:t>
            </a:r>
            <a:r>
              <a:rPr lang="zh-CN" altLang="en-US" dirty="0" smtClean="0"/>
              <a:t>）。然后我们就会开始⼀个新的训练迭代期。 </a:t>
            </a:r>
            <a:endParaRPr lang="en-US" altLang="zh-CN" dirty="0" smtClean="0"/>
          </a:p>
          <a:p>
            <a:r>
              <a:rPr lang="zh-CN" altLang="en-US" dirty="0" smtClean="0"/>
              <a:t>我们可以把随机梯度下降想象成⼀次⺠意调查：在⼀个⼩批量数据上采样⽐对⼀个完整数据 集进⾏梯度下降分析要容易得多，正如进⾏⼀次⺠意调查⽐举⾏⼀次全⺠选举要更容易。例如， 如果我们有⼀个规模为 </a:t>
            </a:r>
            <a:r>
              <a:rPr lang="en-US" altLang="zh-CN" dirty="0" smtClean="0"/>
              <a:t>n = 60, 000 </a:t>
            </a:r>
            <a:r>
              <a:rPr lang="zh-CN" altLang="en-US" dirty="0" smtClean="0"/>
              <a:t>的训练集，就像 </a:t>
            </a:r>
            <a:r>
              <a:rPr lang="en-US" altLang="zh-CN" dirty="0" smtClean="0"/>
              <a:t>MNIST</a:t>
            </a:r>
            <a:r>
              <a:rPr lang="zh-CN" altLang="en-US" dirty="0" smtClean="0"/>
              <a:t>，并选取⼩批量数据 ⼤⼩为 </a:t>
            </a:r>
            <a:r>
              <a:rPr lang="en-US" altLang="zh-CN" dirty="0" smtClean="0"/>
              <a:t>m = 10</a:t>
            </a:r>
            <a:r>
              <a:rPr lang="zh-CN" altLang="en-US" dirty="0" smtClean="0"/>
              <a:t>， 这意味着在估算梯度过程中加速了 </a:t>
            </a:r>
            <a:r>
              <a:rPr lang="en-US" altLang="zh-CN" dirty="0" smtClean="0"/>
              <a:t>6, 000 </a:t>
            </a:r>
            <a:r>
              <a:rPr lang="zh-CN" altLang="en-US" dirty="0" smtClean="0"/>
              <a:t>倍！当然，这个估算并不是完美的 </a:t>
            </a:r>
            <a:r>
              <a:rPr lang="en-US" altLang="zh-CN" dirty="0" smtClean="0"/>
              <a:t>—— </a:t>
            </a:r>
            <a:r>
              <a:rPr lang="zh-CN" altLang="en-US" dirty="0" smtClean="0"/>
              <a:t>存在统计波 动 </a:t>
            </a:r>
            <a:r>
              <a:rPr lang="en-US" altLang="zh-CN" dirty="0" smtClean="0"/>
              <a:t>—— </a:t>
            </a:r>
            <a:r>
              <a:rPr lang="zh-CN" altLang="en-US" dirty="0" smtClean="0"/>
              <a:t>但是没必要完美：我们实际关⼼的是在某个⽅向上移动来减少 </a:t>
            </a:r>
            <a:r>
              <a:rPr lang="en-US" altLang="zh-CN" dirty="0" smtClean="0"/>
              <a:t>C</a:t>
            </a:r>
            <a:r>
              <a:rPr lang="zh-CN" altLang="en-US" dirty="0" smtClean="0"/>
              <a:t>，⽽这意味着我们不需 要梯度的精确计算。在实践中，随机梯度下降是在神经⽹络的学习中被⼴泛使⽤、⼗分有效的 技术，</a:t>
            </a:r>
            <a:endParaRPr lang="en-US" altLang="zh-CN" dirty="0" smtClean="0"/>
          </a:p>
          <a:p>
            <a:r>
              <a:rPr lang="en-US" altLang="zh-CN" dirty="0" smtClean="0"/>
              <a:t>• </a:t>
            </a:r>
            <a:r>
              <a:rPr lang="zh-CN" altLang="en-US" dirty="0" smtClean="0"/>
              <a:t>梯度下降算法⼀个极端的版本是把⼩批量数据的⼤⼩设为 </a:t>
            </a:r>
            <a:r>
              <a:rPr lang="en-US" altLang="zh-CN" dirty="0" smtClean="0"/>
              <a:t>1</a:t>
            </a:r>
            <a:r>
              <a:rPr lang="zh-CN" altLang="en-US" dirty="0" smtClean="0"/>
              <a:t>。即，假设⼀个训练输⼊ </a:t>
            </a:r>
            <a:r>
              <a:rPr lang="en-US" altLang="zh-CN" dirty="0" smtClean="0"/>
              <a:t>x</a:t>
            </a:r>
            <a:r>
              <a:rPr lang="zh-CN" altLang="en-US" dirty="0" smtClean="0"/>
              <a:t>，我 们按照规则 </a:t>
            </a:r>
            <a:r>
              <a:rPr lang="en-US" altLang="zh-CN" dirty="0" err="1" smtClean="0"/>
              <a:t>wk</a:t>
            </a:r>
            <a:r>
              <a:rPr lang="en-US" altLang="zh-CN" dirty="0" smtClean="0"/>
              <a:t> → w ′ k = </a:t>
            </a:r>
            <a:r>
              <a:rPr lang="en-US" altLang="zh-CN" dirty="0" err="1" smtClean="0"/>
              <a:t>wk</a:t>
            </a:r>
            <a:r>
              <a:rPr lang="en-US" altLang="zh-CN" dirty="0" smtClean="0"/>
              <a:t> − </a:t>
            </a:r>
            <a:r>
              <a:rPr lang="en-US" altLang="zh-CN" dirty="0" err="1" smtClean="0"/>
              <a:t>η∂Cx</a:t>
            </a:r>
            <a:r>
              <a:rPr lang="en-US" altLang="zh-CN" dirty="0" smtClean="0"/>
              <a:t>/∂</a:t>
            </a:r>
            <a:r>
              <a:rPr lang="en-US" altLang="zh-CN" dirty="0" err="1" smtClean="0"/>
              <a:t>wk</a:t>
            </a:r>
            <a:r>
              <a:rPr lang="en-US" altLang="zh-CN" dirty="0" smtClean="0"/>
              <a:t> </a:t>
            </a:r>
            <a:r>
              <a:rPr lang="zh-CN" altLang="en-US" dirty="0" smtClean="0"/>
              <a:t>和 </a:t>
            </a:r>
            <a:r>
              <a:rPr lang="en-US" altLang="zh-CN" dirty="0" err="1" smtClean="0"/>
              <a:t>bl</a:t>
            </a:r>
            <a:r>
              <a:rPr lang="en-US" altLang="zh-CN" dirty="0" smtClean="0"/>
              <a:t> → b ′ l = </a:t>
            </a:r>
            <a:r>
              <a:rPr lang="en-US" altLang="zh-CN" dirty="0" err="1" smtClean="0"/>
              <a:t>bl</a:t>
            </a:r>
            <a:r>
              <a:rPr lang="en-US" altLang="zh-CN" dirty="0" smtClean="0"/>
              <a:t> − </a:t>
            </a:r>
            <a:r>
              <a:rPr lang="en-US" altLang="zh-CN" dirty="0" err="1" smtClean="0"/>
              <a:t>η∂Cx</a:t>
            </a:r>
            <a:r>
              <a:rPr lang="en-US" altLang="zh-CN" dirty="0" smtClean="0"/>
              <a:t>/∂</a:t>
            </a:r>
            <a:r>
              <a:rPr lang="en-US" altLang="zh-CN" dirty="0" err="1" smtClean="0"/>
              <a:t>bl</a:t>
            </a:r>
            <a:r>
              <a:rPr lang="en-US" altLang="zh-CN" dirty="0" smtClean="0"/>
              <a:t> </a:t>
            </a:r>
            <a:r>
              <a:rPr lang="zh-CN" altLang="en-US" dirty="0" smtClean="0"/>
              <a:t>更新我们的权重和偏 置。然后我们选取另⼀个训练输⼊，再⼀次更新权重和偏置。如此重复。这个过程被称为 在线、</a:t>
            </a:r>
            <a:r>
              <a:rPr lang="en-US" altLang="zh-CN" dirty="0" smtClean="0"/>
              <a:t>online</a:t>
            </a:r>
            <a:r>
              <a:rPr lang="zh-CN" altLang="en-US" dirty="0" smtClean="0"/>
              <a:t>、</a:t>
            </a:r>
            <a:r>
              <a:rPr lang="en-US" altLang="zh-CN" dirty="0" smtClean="0"/>
              <a:t>on-line</a:t>
            </a:r>
            <a:r>
              <a:rPr lang="zh-CN" altLang="en-US" dirty="0" smtClean="0"/>
              <a:t>、或者递增学习。在 </a:t>
            </a:r>
            <a:r>
              <a:rPr lang="en-US" altLang="zh-CN" dirty="0" smtClean="0"/>
              <a:t>online </a:t>
            </a:r>
            <a:r>
              <a:rPr lang="zh-CN" altLang="en-US" dirty="0" smtClean="0"/>
              <a:t>学习中，神经⽹络在⼀个时刻只学习⼀ 个训练输⼊（正如⼈类做的）。</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26</a:t>
            </a:fld>
            <a:endParaRPr lang="zh-CN" altLang="en-US"/>
          </a:p>
        </p:txBody>
      </p:sp>
    </p:spTree>
    <p:extLst>
      <p:ext uri="{BB962C8B-B14F-4D97-AF65-F5344CB8AC3E}">
        <p14:creationId xmlns:p14="http://schemas.microsoft.com/office/powerpoint/2010/main" val="3264243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Network </a:t>
            </a:r>
            <a:r>
              <a:rPr lang="zh-CN" altLang="en-US" dirty="0" smtClean="0"/>
              <a:t>对象中的偏置和权重都是被随机初始化的，使⽤ </a:t>
            </a:r>
            <a:r>
              <a:rPr lang="en-US" altLang="zh-CN" dirty="0" err="1" smtClean="0"/>
              <a:t>Numpy</a:t>
            </a:r>
            <a:r>
              <a:rPr lang="en-US" altLang="zh-CN" dirty="0" smtClean="0"/>
              <a:t> </a:t>
            </a:r>
            <a:r>
              <a:rPr lang="zh-CN" altLang="en-US" dirty="0" smtClean="0"/>
              <a:t>的 </a:t>
            </a:r>
            <a:r>
              <a:rPr lang="en-US" altLang="zh-CN" dirty="0" err="1" smtClean="0"/>
              <a:t>np.random.randn</a:t>
            </a:r>
            <a:r>
              <a:rPr lang="en-US" altLang="zh-CN" dirty="0" smtClean="0"/>
              <a:t> </a:t>
            </a:r>
            <a:r>
              <a:rPr lang="zh-CN" altLang="en-US" dirty="0" smtClean="0"/>
              <a:t>函数来⽣ 成均值为 </a:t>
            </a:r>
            <a:r>
              <a:rPr lang="en-US" altLang="zh-CN" dirty="0" smtClean="0"/>
              <a:t>0</a:t>
            </a:r>
            <a:r>
              <a:rPr lang="zh-CN" altLang="en-US" dirty="0" smtClean="0"/>
              <a:t>，标准差为 </a:t>
            </a:r>
            <a:r>
              <a:rPr lang="en-US" altLang="zh-CN" dirty="0" smtClean="0"/>
              <a:t>1 </a:t>
            </a:r>
            <a:r>
              <a:rPr lang="zh-CN" altLang="en-US" dirty="0" smtClean="0"/>
              <a:t>的⾼斯分布。这样的随机初始化给了我们的随机梯度下降算法⼀个起 点。在后⾯的章节中我们将会发现更好的初始化权重和偏置的⽅法，但是⽬前随机地将其初始 化。注意 </a:t>
            </a:r>
            <a:r>
              <a:rPr lang="en-US" altLang="zh-CN" dirty="0" smtClean="0"/>
              <a:t>Network </a:t>
            </a:r>
            <a:r>
              <a:rPr lang="zh-CN" altLang="en-US" dirty="0" smtClean="0"/>
              <a:t>初始化代码假设第⼀层神经元是⼀个输⼊层，并对这些神经元不设置任何偏置， 因为偏置仅在后⾯的层中⽤于计算输出。</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27</a:t>
            </a:fld>
            <a:endParaRPr lang="zh-CN" altLang="en-US"/>
          </a:p>
        </p:txBody>
      </p:sp>
    </p:spTree>
    <p:extLst>
      <p:ext uri="{BB962C8B-B14F-4D97-AF65-F5344CB8AC3E}">
        <p14:creationId xmlns:p14="http://schemas.microsoft.com/office/powerpoint/2010/main" val="989303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这些⼦问题也同样可以继续被分解，并通过多个⽹络层传递得越来越远。最终，我们的⼦⽹ 络可以回答那些只包含若⼲个像素点的简单问题。举例来说，这些简单的问题可能是询问图像 中的⼏个像素是否构成⾮常简单的形状。这些问题就可以被那些与图像中原始像素点相连的单 个神经元所回答。 最终的结果是，我们设计出了⼀个⽹络，它将⼀个⾮常复杂的问题 </a:t>
            </a:r>
            <a:r>
              <a:rPr lang="en-US" altLang="zh-CN" dirty="0" smtClean="0"/>
              <a:t>—— </a:t>
            </a:r>
            <a:r>
              <a:rPr lang="zh-CN" altLang="en-US" dirty="0" smtClean="0"/>
              <a:t>这张图像是否有⼀张 ⼈脸 </a:t>
            </a:r>
            <a:r>
              <a:rPr lang="en-US" altLang="zh-CN" dirty="0" smtClean="0"/>
              <a:t>—— </a:t>
            </a:r>
            <a:r>
              <a:rPr lang="zh-CN" altLang="en-US" dirty="0" smtClean="0"/>
              <a:t>分解成在单像素层⾯上就可回答的⾮常简单的问题。它通过⼀系列多层结构来完成， 在前⾯的⽹络层，它回答关于输⼊图像⾮常简单明确的问题，在后⾯的⽹络层，它建⽴了⼀个 更加复杂和抽象的层级结构。包含这种多层结构 </a:t>
            </a:r>
            <a:r>
              <a:rPr lang="en-US" altLang="zh-CN" dirty="0" smtClean="0"/>
              <a:t>—— </a:t>
            </a:r>
            <a:r>
              <a:rPr lang="zh-CN" altLang="en-US" dirty="0" smtClean="0"/>
              <a:t>两层或更多隐藏层 </a:t>
            </a:r>
            <a:r>
              <a:rPr lang="en-US" altLang="zh-CN" dirty="0" smtClean="0"/>
              <a:t>—— </a:t>
            </a:r>
            <a:r>
              <a:rPr lang="zh-CN" altLang="en-US" dirty="0" smtClean="0"/>
              <a:t>的⽹络被称为深度 神经⽹络。 </a:t>
            </a:r>
            <a:endParaRPr lang="zh-CN" altLang="en-US" dirty="0"/>
          </a:p>
        </p:txBody>
      </p:sp>
      <p:sp>
        <p:nvSpPr>
          <p:cNvPr id="4" name="灯片编号占位符 3"/>
          <p:cNvSpPr>
            <a:spLocks noGrp="1"/>
          </p:cNvSpPr>
          <p:nvPr>
            <p:ph type="sldNum" sz="quarter" idx="10"/>
          </p:nvPr>
        </p:nvSpPr>
        <p:spPr/>
        <p:txBody>
          <a:bodyPr/>
          <a:lstStyle/>
          <a:p>
            <a:fld id="{4F567D0F-CB54-43C7-9F51-E3F10BE186AE}" type="slidenum">
              <a:rPr lang="zh-CN" altLang="en-US" smtClean="0"/>
              <a:t>31</a:t>
            </a:fld>
            <a:endParaRPr lang="zh-CN" altLang="en-US"/>
          </a:p>
        </p:txBody>
      </p:sp>
    </p:spTree>
    <p:extLst>
      <p:ext uri="{BB962C8B-B14F-4D97-AF65-F5344CB8AC3E}">
        <p14:creationId xmlns:p14="http://schemas.microsoft.com/office/powerpoint/2010/main" val="2316167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8" name="Slide Number Placeholder 7"/>
          <p:cNvSpPr>
            <a:spLocks noGrp="1"/>
          </p:cNvSpPr>
          <p:nvPr>
            <p:ph type="sldNum" sz="quarter" idx="11"/>
          </p:nvPr>
        </p:nvSpPr>
        <p:spPr/>
        <p:txBody>
          <a:bodyPr/>
          <a:lstStyle/>
          <a:p>
            <a:fld id="{74C8E94B-0CF8-4DA6-812C-527C95B2D07D}"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C8E94B-0CF8-4DA6-812C-527C95B2D07D}"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FE1FE31-79AE-4B3D-B8DD-B66A748863AF}" type="datetimeFigureOut">
              <a:rPr lang="zh-CN" altLang="en-US" smtClean="0"/>
              <a:t>2019/10/10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C8E94B-0CF8-4DA6-812C-527C95B2D07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E1FE31-79AE-4B3D-B8DD-B66A748863AF}" type="datetimeFigureOut">
              <a:rPr lang="zh-CN" altLang="en-US" smtClean="0"/>
              <a:t>2019/10/10</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4C8E94B-0CF8-4DA6-812C-527C95B2D07D}"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E:\liyalan\刘倩倩\分享\祖龙娱乐logo（新）.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9296" y="-44474"/>
            <a:ext cx="1656184" cy="93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980728"/>
            <a:ext cx="7772400" cy="2592288"/>
          </a:xfrm>
        </p:spPr>
        <p:txBody>
          <a:bodyPr/>
          <a:lstStyle/>
          <a:p>
            <a:r>
              <a:rPr lang="zh-CN" altLang="en-US" sz="5400" dirty="0" smtClean="0"/>
              <a:t>深度学习数学原理初探</a:t>
            </a:r>
            <a:endParaRPr lang="zh-CN" altLang="en-US" sz="5400" dirty="0"/>
          </a:p>
        </p:txBody>
      </p:sp>
      <p:sp>
        <p:nvSpPr>
          <p:cNvPr id="3" name="副标题 2"/>
          <p:cNvSpPr>
            <a:spLocks noGrp="1"/>
          </p:cNvSpPr>
          <p:nvPr>
            <p:ph type="subTitle" idx="1"/>
          </p:nvPr>
        </p:nvSpPr>
        <p:spPr/>
        <p:txBody>
          <a:bodyPr>
            <a:normAutofit/>
          </a:bodyPr>
          <a:lstStyle/>
          <a:p>
            <a:pPr algn="r"/>
            <a:r>
              <a:rPr lang="en-US" altLang="zh-CN" sz="3200" dirty="0" smtClean="0">
                <a:solidFill>
                  <a:schemeClr val="tx1"/>
                </a:solidFill>
              </a:rPr>
              <a:t>10</a:t>
            </a:r>
            <a:r>
              <a:rPr lang="zh-CN" altLang="en-US" sz="3200" dirty="0" smtClean="0">
                <a:solidFill>
                  <a:schemeClr val="tx1"/>
                </a:solidFill>
              </a:rPr>
              <a:t>月</a:t>
            </a:r>
            <a:r>
              <a:rPr lang="en-US" altLang="zh-CN" sz="3200" dirty="0" smtClean="0">
                <a:solidFill>
                  <a:schemeClr val="tx1"/>
                </a:solidFill>
              </a:rPr>
              <a:t>17</a:t>
            </a:r>
            <a:r>
              <a:rPr lang="zh-CN" altLang="en-US" sz="3200" dirty="0" smtClean="0">
                <a:solidFill>
                  <a:schemeClr val="tx1"/>
                </a:solidFill>
              </a:rPr>
              <a:t>日 师振华</a:t>
            </a:r>
            <a:endParaRPr lang="zh-CN" altLang="en-US" sz="3200" dirty="0">
              <a:solidFill>
                <a:schemeClr val="tx1"/>
              </a:solidFill>
            </a:endParaRPr>
          </a:p>
        </p:txBody>
      </p:sp>
    </p:spTree>
    <p:extLst>
      <p:ext uri="{BB962C8B-B14F-4D97-AF65-F5344CB8AC3E}">
        <p14:creationId xmlns:p14="http://schemas.microsoft.com/office/powerpoint/2010/main" val="2210571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en-US" altLang="zh-CN" dirty="0" smtClean="0"/>
              <a:t>S</a:t>
            </a:r>
            <a:r>
              <a:rPr lang="zh-CN" altLang="en-US" dirty="0" smtClean="0"/>
              <a:t>形神经元</a:t>
            </a:r>
            <a:r>
              <a:rPr lang="el-GR" altLang="zh-CN" dirty="0" smtClean="0"/>
              <a:t>σ</a:t>
            </a:r>
            <a:r>
              <a:rPr lang="zh-CN" altLang="en-US" dirty="0" smtClean="0"/>
              <a:t>函数的形状</a:t>
            </a:r>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48880"/>
            <a:ext cx="475297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5520331"/>
            <a:ext cx="43624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067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063" y="1916832"/>
            <a:ext cx="62960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246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神经网络的架构</a:t>
            </a:r>
            <a:endParaRPr lang="zh-CN" altLang="en-US" dirty="0"/>
          </a:p>
        </p:txBody>
      </p:sp>
      <p:sp>
        <p:nvSpPr>
          <p:cNvPr id="3" name="内容占位符 2"/>
          <p:cNvSpPr>
            <a:spLocks noGrp="1"/>
          </p:cNvSpPr>
          <p:nvPr>
            <p:ph idx="1"/>
          </p:nvPr>
        </p:nvSpPr>
        <p:spPr/>
        <p:txBody>
          <a:bodyPr/>
          <a:lstStyle/>
          <a:p>
            <a:r>
              <a:rPr lang="zh-CN" altLang="en-US" dirty="0"/>
              <a:t>输入层、隐藏层、输出层</a:t>
            </a:r>
            <a:endParaRPr lang="en-US" altLang="zh-CN" dirty="0"/>
          </a:p>
          <a:p>
            <a:r>
              <a:rPr lang="zh-CN" altLang="en-US" dirty="0"/>
              <a:t>前馈神经网络</a:t>
            </a:r>
            <a:endParaRPr lang="en-US" altLang="zh-CN" dirty="0"/>
          </a:p>
          <a:p>
            <a:r>
              <a:rPr lang="zh-CN" altLang="en-US" dirty="0"/>
              <a:t>递归</a:t>
            </a:r>
            <a:r>
              <a:rPr lang="zh-CN" altLang="en-US" dirty="0" smtClean="0"/>
              <a:t>神经网络</a:t>
            </a:r>
            <a:endParaRPr lang="zh-CN" altLang="en-US" dirty="0"/>
          </a:p>
        </p:txBody>
      </p:sp>
    </p:spTree>
    <p:extLst>
      <p:ext uri="{BB962C8B-B14F-4D97-AF65-F5344CB8AC3E}">
        <p14:creationId xmlns:p14="http://schemas.microsoft.com/office/powerpoint/2010/main" val="357454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分类手写数字</a:t>
            </a:r>
            <a:endParaRPr lang="zh-CN" alt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1844824"/>
            <a:ext cx="38862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212976"/>
            <a:ext cx="48577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581128"/>
            <a:ext cx="14478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996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分类手写数字</a:t>
            </a:r>
            <a:endParaRPr lang="zh-CN" alt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628800"/>
            <a:ext cx="545172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4994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分类手写数字</a:t>
            </a:r>
            <a:endParaRPr lang="zh-CN" alt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606" y="1691283"/>
            <a:ext cx="16192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700808"/>
            <a:ext cx="44958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149080"/>
            <a:ext cx="219075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4650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smtClean="0"/>
              <a:t>第二节</a:t>
            </a:r>
            <a:r>
              <a:rPr lang="en-US" altLang="zh-CN" dirty="0" smtClean="0"/>
              <a:t/>
            </a:r>
            <a:br>
              <a:rPr lang="en-US" altLang="zh-CN" dirty="0" smtClean="0"/>
            </a:br>
            <a:r>
              <a:rPr lang="en-US" altLang="zh-CN" dirty="0" smtClean="0"/>
              <a:t>		</a:t>
            </a:r>
            <a:r>
              <a:rPr lang="zh-CN" altLang="en-US" dirty="0" smtClean="0"/>
              <a:t>随机梯度下降</a:t>
            </a:r>
            <a:endParaRPr lang="zh-CN" altLang="en-US" dirty="0"/>
          </a:p>
        </p:txBody>
      </p:sp>
    </p:spTree>
    <p:extLst>
      <p:ext uri="{BB962C8B-B14F-4D97-AF65-F5344CB8AC3E}">
        <p14:creationId xmlns:p14="http://schemas.microsoft.com/office/powerpoint/2010/main" val="290175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2.1 </a:t>
            </a:r>
            <a:r>
              <a:rPr lang="zh-CN" altLang="en-US" dirty="0" smtClean="0"/>
              <a:t>代价函数</a:t>
            </a:r>
            <a:endParaRPr lang="zh-CN" altLang="en-US" dirty="0"/>
          </a:p>
        </p:txBody>
      </p:sp>
      <p:sp>
        <p:nvSpPr>
          <p:cNvPr id="3" name="内容占位符 2"/>
          <p:cNvSpPr>
            <a:spLocks noGrp="1"/>
          </p:cNvSpPr>
          <p:nvPr>
            <p:ph idx="1"/>
          </p:nvPr>
        </p:nvSpPr>
        <p:spPr/>
        <p:txBody>
          <a:bodyPr/>
          <a:lstStyle/>
          <a:p>
            <a:r>
              <a:rPr lang="zh-CN" altLang="en-US" b="1" dirty="0"/>
              <a:t>二次</a:t>
            </a:r>
            <a:r>
              <a:rPr lang="zh-CN" altLang="en-US" dirty="0" smtClean="0"/>
              <a:t>代价函数</a:t>
            </a:r>
            <a:r>
              <a:rPr lang="en-US" altLang="zh-CN" dirty="0" smtClean="0"/>
              <a:t>(</a:t>
            </a:r>
            <a:r>
              <a:rPr lang="zh-CN" altLang="en-US" dirty="0" smtClean="0"/>
              <a:t>均方误差</a:t>
            </a:r>
            <a:r>
              <a:rPr lang="en-US" altLang="zh-CN" dirty="0" smtClean="0"/>
              <a:t>/MSE)</a:t>
            </a:r>
          </a:p>
          <a:p>
            <a:r>
              <a:rPr lang="en-US" altLang="zh-CN" dirty="0"/>
              <a:t>y</a:t>
            </a:r>
            <a:r>
              <a:rPr lang="en-US" altLang="zh-CN" dirty="0" smtClean="0"/>
              <a:t>(x)</a:t>
            </a:r>
            <a:r>
              <a:rPr lang="zh-CN" altLang="en-US" dirty="0" smtClean="0"/>
              <a:t>越接近</a:t>
            </a:r>
            <a:r>
              <a:rPr lang="en-US" altLang="zh-CN" dirty="0" smtClean="0"/>
              <a:t>a</a:t>
            </a:r>
            <a:r>
              <a:rPr lang="zh-CN" altLang="en-US" dirty="0" smtClean="0"/>
              <a:t>时，</a:t>
            </a:r>
            <a:r>
              <a:rPr lang="en-US" altLang="zh-CN" dirty="0" smtClean="0"/>
              <a:t>C(</a:t>
            </a:r>
            <a:r>
              <a:rPr lang="en-US" altLang="zh-CN" dirty="0" err="1" smtClean="0"/>
              <a:t>w,b</a:t>
            </a:r>
            <a:r>
              <a:rPr lang="en-US" altLang="zh-CN" dirty="0" smtClean="0"/>
              <a:t>)</a:t>
            </a:r>
            <a:r>
              <a:rPr lang="zh-CN" altLang="en-US" dirty="0" smtClean="0"/>
              <a:t>≈</a:t>
            </a:r>
            <a:r>
              <a:rPr lang="en-US" altLang="zh-CN" dirty="0" smtClean="0"/>
              <a:t>0</a:t>
            </a:r>
          </a:p>
          <a:p>
            <a:r>
              <a:rPr lang="zh-CN" altLang="en-US" dirty="0" smtClean="0"/>
              <a:t>我们想要找到一系列能让代价更小</a:t>
            </a:r>
            <a:endParaRPr lang="en-US" altLang="zh-CN" dirty="0" smtClean="0"/>
          </a:p>
          <a:p>
            <a:r>
              <a:rPr lang="zh-CN" altLang="en-US" dirty="0" smtClean="0"/>
              <a:t>的权重</a:t>
            </a:r>
            <a:r>
              <a:rPr lang="en-US" altLang="zh-CN" dirty="0" smtClean="0"/>
              <a:t>(w)</a:t>
            </a:r>
            <a:r>
              <a:rPr lang="zh-CN" altLang="en-US" dirty="0" smtClean="0"/>
              <a:t>和偏置</a:t>
            </a:r>
            <a:r>
              <a:rPr lang="en-US" altLang="zh-CN" dirty="0" smtClean="0"/>
              <a:t>(b)</a:t>
            </a:r>
          </a:p>
          <a:p>
            <a:r>
              <a:rPr lang="zh-CN" altLang="en-US" dirty="0" smtClean="0"/>
              <a:t>为什么使用二次代价函数？</a:t>
            </a:r>
            <a:endParaRPr lang="zh-CN" alt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556792"/>
            <a:ext cx="31242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0336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现在把精力集中在最小化一个多元函数上</a:t>
            </a:r>
            <a:endParaRPr lang="en-US" altLang="zh-CN" dirty="0" smtClean="0"/>
          </a:p>
          <a:p>
            <a:r>
              <a:rPr lang="zh-CN" altLang="en-US" dirty="0" smtClean="0"/>
              <a:t>简单起见，假设是一个二元函数</a:t>
            </a:r>
            <a:endParaRPr lang="en-US" altLang="zh-CN" dirty="0" smtClean="0"/>
          </a:p>
          <a:p>
            <a:r>
              <a:rPr lang="zh-CN" altLang="en-US" dirty="0" smtClean="0"/>
              <a:t>微积分解析最小值</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056802"/>
            <a:ext cx="4267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543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en-US" altLang="zh-CN" dirty="0" smtClean="0"/>
              <a:t>d</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671" y="1772816"/>
            <a:ext cx="31146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646175"/>
            <a:ext cx="16097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151" y="3356992"/>
            <a:ext cx="234315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4038" y="4437112"/>
            <a:ext cx="18573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3530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a:lnSpc>
                <a:spcPct val="150000"/>
              </a:lnSpc>
              <a:buClr>
                <a:schemeClr val="accent1">
                  <a:lumMod val="75000"/>
                </a:schemeClr>
              </a:buClr>
              <a:buFont typeface="Wingdings" panose="05000000000000000000" pitchFamily="2" charset="2"/>
              <a:buChar char="u"/>
            </a:pPr>
            <a:r>
              <a:rPr lang="zh-CN" altLang="en-US" sz="3200" dirty="0" smtClean="0">
                <a:solidFill>
                  <a:schemeClr val="tx1"/>
                </a:solidFill>
              </a:rPr>
              <a:t>  简介</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神经网络</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smtClean="0">
                <a:solidFill>
                  <a:schemeClr val="tx1"/>
                </a:solidFill>
              </a:rPr>
              <a:t>  </a:t>
            </a:r>
            <a:r>
              <a:rPr lang="zh-CN" altLang="en-US" sz="3200" dirty="0" smtClean="0">
                <a:solidFill>
                  <a:schemeClr val="tx1"/>
                </a:solidFill>
              </a:rPr>
              <a:t>随机梯度下降</a:t>
            </a:r>
            <a:endParaRPr lang="en-US" altLang="zh-CN" sz="3200" dirty="0" smtClean="0">
              <a:solidFill>
                <a:schemeClr val="tx1"/>
              </a:solidFill>
            </a:endParaRPr>
          </a:p>
          <a:p>
            <a:pPr>
              <a:lnSpc>
                <a:spcPct val="200000"/>
              </a:lnSpc>
              <a:buClr>
                <a:schemeClr val="accent1">
                  <a:lumMod val="75000"/>
                </a:schemeClr>
              </a:buClr>
              <a:buFont typeface="Wingdings" panose="05000000000000000000" pitchFamily="2" charset="2"/>
              <a:buChar char="u"/>
            </a:pPr>
            <a:r>
              <a:rPr lang="en-US" altLang="zh-CN" sz="3200" dirty="0">
                <a:solidFill>
                  <a:schemeClr val="tx1"/>
                </a:solidFill>
              </a:rPr>
              <a:t> </a:t>
            </a:r>
            <a:r>
              <a:rPr lang="en-US" altLang="zh-CN" sz="3200" dirty="0" smtClean="0">
                <a:solidFill>
                  <a:schemeClr val="tx1"/>
                </a:solidFill>
              </a:rPr>
              <a:t> </a:t>
            </a:r>
            <a:r>
              <a:rPr lang="zh-CN" altLang="en-US" sz="3200" dirty="0" smtClean="0">
                <a:solidFill>
                  <a:schemeClr val="tx1"/>
                </a:solidFill>
              </a:rPr>
              <a:t>反向传播</a:t>
            </a:r>
            <a:endParaRPr lang="zh-CN" altLang="en-US" sz="3200" dirty="0">
              <a:solidFill>
                <a:schemeClr val="tx1"/>
              </a:solidFill>
            </a:endParaRPr>
          </a:p>
        </p:txBody>
      </p:sp>
    </p:spTree>
    <p:extLst>
      <p:ext uri="{BB962C8B-B14F-4D97-AF65-F5344CB8AC3E}">
        <p14:creationId xmlns:p14="http://schemas.microsoft.com/office/powerpoint/2010/main" val="19086719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由于</a:t>
            </a:r>
            <a:endParaRPr lang="en-US" altLang="zh-CN" dirty="0" smtClean="0"/>
          </a:p>
          <a:p>
            <a:r>
              <a:rPr lang="zh-CN" altLang="en-US" dirty="0" smtClean="0"/>
              <a:t>所以保证了</a:t>
            </a:r>
            <a:endParaRPr lang="en-US" altLang="zh-CN" dirty="0" smtClean="0"/>
          </a:p>
          <a:p>
            <a:r>
              <a:rPr lang="zh-CN" altLang="en-US" dirty="0" smtClean="0"/>
              <a:t>所以按照右上公式的规则去改变</a:t>
            </a:r>
            <a:endParaRPr lang="en-US" altLang="zh-CN" dirty="0" smtClean="0"/>
          </a:p>
          <a:p>
            <a:r>
              <a:rPr lang="en-US" altLang="zh-CN" dirty="0" smtClean="0"/>
              <a:t>v</a:t>
            </a:r>
            <a:r>
              <a:rPr lang="zh-CN" altLang="en-US" dirty="0" smtClean="0"/>
              <a:t>，</a:t>
            </a:r>
            <a:r>
              <a:rPr lang="en-US" altLang="zh-CN" dirty="0" smtClean="0"/>
              <a:t>C</a:t>
            </a:r>
            <a:r>
              <a:rPr lang="zh-CN" altLang="en-US" dirty="0" smtClean="0"/>
              <a:t>会一直减少不会增加，直至</a:t>
            </a:r>
            <a:endParaRPr lang="en-US" altLang="zh-CN" dirty="0" smtClean="0"/>
          </a:p>
          <a:p>
            <a:r>
              <a:rPr lang="zh-CN" altLang="en-US" dirty="0" smtClean="0"/>
              <a:t>接近于全局最小值</a:t>
            </a:r>
            <a:endParaRPr lang="en-US" altLang="zh-CN" dirty="0" smtClean="0"/>
          </a:p>
          <a:p>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242" y="1867955"/>
            <a:ext cx="17526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79" y="2641344"/>
            <a:ext cx="28289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653643"/>
            <a:ext cx="10096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1486" y="2082268"/>
            <a:ext cx="7429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3067" y="3468985"/>
            <a:ext cx="22669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609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总结一下：</a:t>
            </a:r>
            <a:endParaRPr lang="en-US" altLang="zh-CN" dirty="0" smtClean="0"/>
          </a:p>
          <a:p>
            <a:pPr marL="457200" lvl="1" indent="0">
              <a:buNone/>
            </a:pPr>
            <a:r>
              <a:rPr lang="zh-CN" altLang="en-US" dirty="0" smtClean="0"/>
              <a:t>梯度下降算法的工作方式就是重复计算梯度</a:t>
            </a:r>
            <a:r>
              <a:rPr lang="en-US" altLang="zh-CN" dirty="0"/>
              <a:t>∇</a:t>
            </a:r>
            <a:r>
              <a:rPr lang="en-US" altLang="zh-CN" dirty="0" smtClean="0"/>
              <a:t>C</a:t>
            </a:r>
            <a:r>
              <a:rPr lang="zh-CN" altLang="en-US" dirty="0" smtClean="0"/>
              <a:t>，然后沿着</a:t>
            </a:r>
            <a:r>
              <a:rPr lang="zh-CN" altLang="en-US" b="1" dirty="0" smtClean="0"/>
              <a:t>相反</a:t>
            </a:r>
            <a:r>
              <a:rPr lang="zh-CN" altLang="en-US" dirty="0" smtClean="0"/>
              <a:t>的方向移动</a:t>
            </a:r>
            <a:endParaRPr lang="en-US" altLang="zh-CN" dirty="0" smtClean="0"/>
          </a:p>
          <a:p>
            <a:pPr marL="457200" lvl="1" indent="0">
              <a:buNone/>
            </a:pPr>
            <a:r>
              <a:rPr lang="zh-CN" altLang="en-US" dirty="0"/>
              <a:t>就</a:t>
            </a:r>
            <a:r>
              <a:rPr lang="zh-CN" altLang="en-US" dirty="0" smtClean="0"/>
              <a:t>像图中小球一样向山谷中滚落</a:t>
            </a:r>
            <a:endParaRPr lang="zh-CN" alt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212976"/>
            <a:ext cx="44481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8550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a:t>学习速率 </a:t>
            </a:r>
            <a:r>
              <a:rPr lang="el-GR" altLang="zh-CN" i="1" dirty="0" smtClean="0"/>
              <a:t>η</a:t>
            </a:r>
            <a:r>
              <a:rPr lang="zh-CN" altLang="en-US" dirty="0" smtClean="0"/>
              <a:t>的选择</a:t>
            </a:r>
            <a:endParaRPr lang="en-US" altLang="zh-CN" dirty="0" smtClean="0"/>
          </a:p>
          <a:p>
            <a:pPr lvl="1"/>
            <a:r>
              <a:rPr lang="zh-CN" altLang="en-US" dirty="0" smtClean="0"/>
              <a:t>足够小才能使方程                     得到很好的近似</a:t>
            </a:r>
            <a:endParaRPr lang="en-US" altLang="zh-CN" dirty="0" smtClean="0"/>
          </a:p>
          <a:p>
            <a:pPr lvl="1"/>
            <a:r>
              <a:rPr lang="zh-CN" altLang="en-US" dirty="0"/>
              <a:t>太</a:t>
            </a:r>
            <a:r>
              <a:rPr lang="zh-CN" altLang="en-US" dirty="0" smtClean="0"/>
              <a:t>小的话会使△</a:t>
            </a:r>
            <a:r>
              <a:rPr lang="en-US" altLang="zh-CN" dirty="0" smtClean="0"/>
              <a:t>v</a:t>
            </a:r>
            <a:r>
              <a:rPr lang="zh-CN" altLang="en-US" dirty="0" smtClean="0"/>
              <a:t>的变化极小，梯度下降算法就会运行的非常缓慢</a:t>
            </a:r>
            <a:endParaRPr lang="en-US" altLang="zh-CN" dirty="0" smtClean="0"/>
          </a:p>
          <a:p>
            <a:pPr lvl="1"/>
            <a:r>
              <a:rPr lang="zh-CN" altLang="en-US" dirty="0" smtClean="0"/>
              <a:t>真正实现中 </a:t>
            </a:r>
            <a:r>
              <a:rPr lang="el-GR" altLang="zh-CN" i="1" dirty="0" smtClean="0"/>
              <a:t>η</a:t>
            </a:r>
            <a:r>
              <a:rPr lang="zh-CN" altLang="en-US" dirty="0" smtClean="0"/>
              <a:t>通常是变化的</a:t>
            </a:r>
            <a:endParaRPr lang="en-US" altLang="zh-CN"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686" y="2060848"/>
            <a:ext cx="1066800"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376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a:t>
            </a:r>
            <a:r>
              <a:rPr lang="zh-CN" altLang="en-US" dirty="0" smtClean="0"/>
              <a:t>梯度下降</a:t>
            </a:r>
            <a:endParaRPr lang="zh-CN" altLang="en-US" dirty="0"/>
          </a:p>
        </p:txBody>
      </p:sp>
      <p:sp>
        <p:nvSpPr>
          <p:cNvPr id="3" name="内容占位符 2"/>
          <p:cNvSpPr>
            <a:spLocks noGrp="1"/>
          </p:cNvSpPr>
          <p:nvPr>
            <p:ph idx="1"/>
          </p:nvPr>
        </p:nvSpPr>
        <p:spPr/>
        <p:txBody>
          <a:bodyPr/>
          <a:lstStyle/>
          <a:p>
            <a:r>
              <a:rPr lang="zh-CN" altLang="en-US" dirty="0" smtClean="0"/>
              <a:t>对于多元函数</a:t>
            </a:r>
            <a:r>
              <a:rPr lang="en-US" altLang="zh-CN" dirty="0" smtClean="0"/>
              <a:t>C(v</a:t>
            </a:r>
            <a:r>
              <a:rPr lang="en-US" altLang="zh-CN" sz="1200" dirty="0" smtClean="0"/>
              <a:t>1</a:t>
            </a:r>
            <a:r>
              <a:rPr lang="en-US" altLang="zh-CN" dirty="0" smtClean="0"/>
              <a:t>,v</a:t>
            </a:r>
            <a:r>
              <a:rPr lang="en-US" altLang="zh-CN" sz="1200" dirty="0" smtClean="0"/>
              <a:t>2</a:t>
            </a:r>
            <a:r>
              <a:rPr lang="en-US" altLang="zh-CN" dirty="0" smtClean="0"/>
              <a:t>,v</a:t>
            </a:r>
            <a:r>
              <a:rPr lang="en-US" altLang="zh-CN" sz="1200" dirty="0" smtClean="0"/>
              <a:t>3</a:t>
            </a:r>
            <a:r>
              <a:rPr lang="en-US" altLang="zh-CN" dirty="0" smtClean="0"/>
              <a:t>,…,</a:t>
            </a:r>
            <a:r>
              <a:rPr lang="en-US" altLang="zh-CN" dirty="0" err="1" smtClean="0"/>
              <a:t>v</a:t>
            </a:r>
            <a:r>
              <a:rPr lang="en-US" altLang="zh-CN" sz="1200" dirty="0" err="1" smtClean="0"/>
              <a:t>m</a:t>
            </a:r>
            <a:r>
              <a:rPr lang="en-US" altLang="zh-CN" dirty="0" smtClean="0"/>
              <a:t>)</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602653"/>
            <a:ext cx="19621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002" y="3206523"/>
            <a:ext cx="16478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907" y="3682773"/>
            <a:ext cx="27051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954" y="4530498"/>
            <a:ext cx="192405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1044" y="5141459"/>
            <a:ext cx="20288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843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重复应用此规则，有望让球体滚</a:t>
            </a:r>
            <a:endParaRPr lang="en-US" altLang="zh-CN" dirty="0" smtClean="0"/>
          </a:p>
          <a:p>
            <a:r>
              <a:rPr lang="zh-CN" altLang="en-US" dirty="0" smtClean="0"/>
              <a:t>下山，找到全局最小值</a:t>
            </a:r>
            <a:endParaRPr lang="en-US" altLang="zh-CN" dirty="0" smtClean="0"/>
          </a:p>
          <a:p>
            <a:r>
              <a:rPr lang="zh-CN" altLang="en-US" dirty="0" smtClean="0"/>
              <a:t>代价函数遍历所有样本取均值</a:t>
            </a:r>
            <a:endParaRPr lang="en-US" altLang="zh-CN" dirty="0" smtClean="0"/>
          </a:p>
          <a:p>
            <a:r>
              <a:rPr lang="zh-CN" altLang="en-US" dirty="0" smtClean="0"/>
              <a:t>当输入的数据量过大时，训练会</a:t>
            </a:r>
            <a:endParaRPr lang="en-US" altLang="zh-CN" dirty="0" smtClean="0"/>
          </a:p>
          <a:p>
            <a:r>
              <a:rPr lang="zh-CN" altLang="en-US" dirty="0" smtClean="0"/>
              <a:t>非常缓慢</a:t>
            </a:r>
            <a:endParaRPr lang="en-US" altLang="zh-CN" dirty="0" smtClean="0"/>
          </a:p>
          <a:p>
            <a:r>
              <a:rPr lang="zh-CN" altLang="en-US" b="1" dirty="0"/>
              <a:t>随机梯度</a:t>
            </a:r>
            <a:r>
              <a:rPr lang="zh-CN" altLang="en-US" b="1" dirty="0" smtClean="0"/>
              <a:t>下降，</a:t>
            </a:r>
            <a:r>
              <a:rPr lang="zh-CN" altLang="en-US" dirty="0"/>
              <a:t>随机选取⼩量训练输⼊</a:t>
            </a:r>
            <a:r>
              <a:rPr lang="zh-CN" altLang="en-US" dirty="0" smtClean="0"/>
              <a:t>样本计算</a:t>
            </a:r>
            <a:r>
              <a:rPr lang="en-US" altLang="zh-CN" dirty="0"/>
              <a:t>∇</a:t>
            </a:r>
            <a:r>
              <a:rPr lang="en-US" altLang="zh-CN" dirty="0" err="1" smtClean="0"/>
              <a:t>Cx</a:t>
            </a:r>
            <a:r>
              <a:rPr lang="zh-CN" altLang="en-US" dirty="0"/>
              <a:t>，</a:t>
            </a:r>
            <a:r>
              <a:rPr lang="zh-CN" altLang="en-US" dirty="0" smtClean="0"/>
              <a:t>进</a:t>
            </a:r>
            <a:r>
              <a:rPr lang="zh-CN" altLang="en-US" dirty="0"/>
              <a:t>⽽估算梯度 ∇</a:t>
            </a:r>
            <a:r>
              <a:rPr lang="en-US" altLang="zh-CN" dirty="0"/>
              <a:t>C</a:t>
            </a:r>
            <a:endParaRPr lang="zh-CN" altLang="en-US" b="1"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651447"/>
            <a:ext cx="25812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684" y="3437671"/>
            <a:ext cx="11620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2708920"/>
            <a:ext cx="27908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664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a:t>随机梯度下降通过随机选取⼩量的 </a:t>
            </a:r>
            <a:r>
              <a:rPr lang="en-US" altLang="zh-CN" dirty="0"/>
              <a:t>m </a:t>
            </a:r>
            <a:r>
              <a:rPr lang="zh-CN" altLang="en-US" dirty="0"/>
              <a:t>个训练输⼊来⼯</a:t>
            </a:r>
            <a:r>
              <a:rPr lang="zh-CN" altLang="en-US" dirty="0" smtClean="0"/>
              <a:t>作</a:t>
            </a:r>
            <a:endParaRPr lang="en-US" altLang="zh-CN" dirty="0" smtClean="0"/>
          </a:p>
          <a:p>
            <a:r>
              <a:rPr lang="zh-CN" altLang="en-US" dirty="0" smtClean="0"/>
              <a:t>我们将</a:t>
            </a:r>
            <a:r>
              <a:rPr lang="zh-CN" altLang="en-US" dirty="0"/>
              <a:t>这些随机的 训练输⼊标记为 </a:t>
            </a:r>
            <a:r>
              <a:rPr lang="en-US" altLang="zh-CN" dirty="0"/>
              <a:t>X</a:t>
            </a:r>
            <a:r>
              <a:rPr lang="en-US" altLang="zh-CN" sz="1600" dirty="0"/>
              <a:t>1</a:t>
            </a:r>
            <a:r>
              <a:rPr lang="en-US" altLang="zh-CN" dirty="0"/>
              <a:t>, X</a:t>
            </a:r>
            <a:r>
              <a:rPr lang="en-US" altLang="zh-CN" sz="1600" dirty="0"/>
              <a:t>2</a:t>
            </a:r>
            <a:r>
              <a:rPr lang="en-US" altLang="zh-CN" dirty="0"/>
              <a:t>, . . . , </a:t>
            </a:r>
            <a:r>
              <a:rPr lang="en-US" altLang="zh-CN" dirty="0" err="1"/>
              <a:t>X</a:t>
            </a:r>
            <a:r>
              <a:rPr lang="en-US" altLang="zh-CN" sz="1600" dirty="0" err="1"/>
              <a:t>m</a:t>
            </a:r>
            <a:r>
              <a:rPr lang="zh-CN" altLang="en-US" dirty="0"/>
              <a:t>，并把它们称为⼀个</a:t>
            </a:r>
            <a:r>
              <a:rPr lang="zh-CN" altLang="en-US" b="1" dirty="0"/>
              <a:t>⼩批量数据（</a:t>
            </a:r>
            <a:r>
              <a:rPr lang="en-US" altLang="zh-CN" b="1" dirty="0"/>
              <a:t>mini-batch</a:t>
            </a:r>
            <a:r>
              <a:rPr lang="zh-CN" altLang="en-US" b="1"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980644"/>
            <a:ext cx="31432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012" y="3645024"/>
            <a:ext cx="23907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4141" y="4540374"/>
            <a:ext cx="30765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93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随机梯度下降</a:t>
            </a:r>
            <a:endParaRPr lang="zh-CN" altLang="en-US" dirty="0"/>
          </a:p>
        </p:txBody>
      </p:sp>
      <p:sp>
        <p:nvSpPr>
          <p:cNvPr id="3" name="内容占位符 2"/>
          <p:cNvSpPr>
            <a:spLocks noGrp="1"/>
          </p:cNvSpPr>
          <p:nvPr>
            <p:ph idx="1"/>
          </p:nvPr>
        </p:nvSpPr>
        <p:spPr/>
        <p:txBody>
          <a:bodyPr/>
          <a:lstStyle/>
          <a:p>
            <a:r>
              <a:rPr lang="zh-CN" altLang="en-US" dirty="0" smtClean="0"/>
              <a:t>训练</a:t>
            </a:r>
            <a:r>
              <a:rPr lang="zh-CN" altLang="en-US" b="1" dirty="0" smtClean="0"/>
              <a:t>迭代期</a:t>
            </a:r>
            <a:r>
              <a:rPr lang="zh-CN" altLang="en-US" b="1" dirty="0"/>
              <a:t>（</a:t>
            </a:r>
            <a:r>
              <a:rPr lang="en-US" altLang="zh-CN" b="1" dirty="0"/>
              <a:t>epoch</a:t>
            </a:r>
            <a:r>
              <a:rPr lang="zh-CN" altLang="en-US" b="1" dirty="0" smtClean="0"/>
              <a:t>）</a:t>
            </a:r>
            <a:endParaRPr lang="en-US" altLang="zh-CN" b="1" dirty="0" smtClean="0"/>
          </a:p>
          <a:p>
            <a:r>
              <a:rPr lang="zh-CN" altLang="en-US" b="1" dirty="0" smtClean="0"/>
              <a:t>在线</a:t>
            </a:r>
            <a:r>
              <a:rPr lang="zh-CN" altLang="en-US" dirty="0" smtClean="0"/>
              <a:t>或者</a:t>
            </a:r>
            <a:r>
              <a:rPr lang="zh-CN" altLang="en-US" b="1" dirty="0"/>
              <a:t>递增</a:t>
            </a:r>
            <a:r>
              <a:rPr lang="zh-CN" altLang="en-US" dirty="0"/>
              <a:t>学习</a:t>
            </a:r>
            <a:endParaRPr lang="zh-CN" altLang="en-US" b="1" dirty="0"/>
          </a:p>
        </p:txBody>
      </p:sp>
    </p:spTree>
    <p:extLst>
      <p:ext uri="{BB962C8B-B14F-4D97-AF65-F5344CB8AC3E}">
        <p14:creationId xmlns:p14="http://schemas.microsoft.com/office/powerpoint/2010/main" val="12186171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 </a:t>
            </a:r>
            <a:r>
              <a:rPr lang="zh-CN" altLang="en-US" dirty="0" smtClean="0"/>
              <a:t>程序实现</a:t>
            </a:r>
            <a:endParaRPr lang="zh-CN" altLang="en-US" dirty="0"/>
          </a:p>
        </p:txBody>
      </p:sp>
      <p:sp>
        <p:nvSpPr>
          <p:cNvPr id="3" name="内容占位符 2"/>
          <p:cNvSpPr>
            <a:spLocks noGrp="1"/>
          </p:cNvSpPr>
          <p:nvPr>
            <p:ph idx="1"/>
          </p:nvPr>
        </p:nvSpPr>
        <p:spPr/>
        <p:txBody>
          <a:bodyPr/>
          <a:lstStyle/>
          <a:p>
            <a:r>
              <a:rPr lang="en-US" altLang="zh-CN" dirty="0" smtClean="0"/>
              <a:t>MNIST</a:t>
            </a:r>
          </a:p>
          <a:p>
            <a:r>
              <a:rPr lang="en-US" altLang="zh-CN" dirty="0" err="1" smtClean="0"/>
              <a:t>NumPy</a:t>
            </a:r>
            <a:endParaRPr lang="zh-CN" alt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839009"/>
            <a:ext cx="42672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7770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复杂的算法 ≤ 简单的学习算法 </a:t>
            </a:r>
            <a:r>
              <a:rPr lang="en-US" altLang="zh-CN" dirty="0"/>
              <a:t>+ </a:t>
            </a:r>
            <a:r>
              <a:rPr lang="zh-CN" altLang="en-US" dirty="0"/>
              <a:t>好的训练数据</a:t>
            </a:r>
          </a:p>
        </p:txBody>
      </p:sp>
    </p:spTree>
    <p:extLst>
      <p:ext uri="{BB962C8B-B14F-4D97-AF65-F5344CB8AC3E}">
        <p14:creationId xmlns:p14="http://schemas.microsoft.com/office/powerpoint/2010/main" val="1503294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977" y="1988840"/>
            <a:ext cx="584835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256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204864"/>
            <a:ext cx="8229600" cy="1600200"/>
          </a:xfrm>
        </p:spPr>
        <p:txBody>
          <a:bodyPr/>
          <a:lstStyle/>
          <a:p>
            <a:pPr algn="l"/>
            <a:r>
              <a:rPr lang="zh-CN" altLang="en-US" sz="3200" dirty="0"/>
              <a:t>第一</a:t>
            </a:r>
            <a:r>
              <a:rPr lang="zh-CN" altLang="en-US" sz="3200" dirty="0" smtClean="0"/>
              <a:t>节</a:t>
            </a:r>
            <a:r>
              <a:rPr lang="en-US" altLang="zh-CN" dirty="0" smtClean="0"/>
              <a:t/>
            </a:r>
            <a:br>
              <a:rPr lang="en-US" altLang="zh-CN" dirty="0" smtClean="0"/>
            </a:br>
            <a:r>
              <a:rPr lang="en-US" altLang="zh-CN" dirty="0" smtClean="0"/>
              <a:t>		</a:t>
            </a:r>
            <a:r>
              <a:rPr lang="zh-CN" altLang="en-US" dirty="0" smtClean="0"/>
              <a:t>神经网络</a:t>
            </a:r>
            <a:endParaRPr lang="zh-CN" altLang="en-US" dirty="0"/>
          </a:p>
        </p:txBody>
      </p:sp>
    </p:spTree>
    <p:extLst>
      <p:ext uri="{BB962C8B-B14F-4D97-AF65-F5344CB8AC3E}">
        <p14:creationId xmlns:p14="http://schemas.microsoft.com/office/powerpoint/2010/main" val="30094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迈向深度学习</a:t>
            </a:r>
            <a:endParaRPr lang="zh-CN" altLang="en-US" dirty="0"/>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602" y="2564904"/>
            <a:ext cx="552450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444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2.5 </a:t>
            </a:r>
            <a:r>
              <a:rPr lang="zh-CN" altLang="en-US" dirty="0" smtClean="0"/>
              <a:t>迈向深度学习</a:t>
            </a:r>
            <a:endParaRPr lang="zh-CN" altLang="en-US" dirty="0"/>
          </a:p>
        </p:txBody>
      </p:sp>
      <p:sp>
        <p:nvSpPr>
          <p:cNvPr id="3" name="内容占位符 2"/>
          <p:cNvSpPr>
            <a:spLocks noGrp="1"/>
          </p:cNvSpPr>
          <p:nvPr>
            <p:ph idx="1"/>
          </p:nvPr>
        </p:nvSpPr>
        <p:spPr/>
        <p:txBody>
          <a:bodyPr/>
          <a:lstStyle/>
          <a:p>
            <a:r>
              <a:rPr lang="zh-CN" altLang="en-US" dirty="0"/>
              <a:t>包含这种多层结构 </a:t>
            </a:r>
            <a:r>
              <a:rPr lang="en-US" altLang="zh-CN" dirty="0"/>
              <a:t>—— </a:t>
            </a:r>
            <a:r>
              <a:rPr lang="zh-CN" altLang="en-US" dirty="0"/>
              <a:t>两层或更多隐藏层 </a:t>
            </a:r>
            <a:r>
              <a:rPr lang="en-US" altLang="zh-CN" dirty="0"/>
              <a:t>—— </a:t>
            </a:r>
            <a:r>
              <a:rPr lang="zh-CN" altLang="en-US" dirty="0"/>
              <a:t>的⽹络被称为</a:t>
            </a:r>
            <a:r>
              <a:rPr lang="zh-CN" altLang="en-US" b="1" dirty="0" smtClean="0"/>
              <a:t>深度神经</a:t>
            </a:r>
            <a:r>
              <a:rPr lang="zh-CN" altLang="en-US" b="1" dirty="0"/>
              <a:t>⽹络</a:t>
            </a:r>
            <a:r>
              <a:rPr lang="zh-CN" altLang="en-US" dirty="0"/>
              <a:t>。</a:t>
            </a:r>
          </a:p>
        </p:txBody>
      </p:sp>
    </p:spTree>
    <p:extLst>
      <p:ext uri="{BB962C8B-B14F-4D97-AF65-F5344CB8AC3E}">
        <p14:creationId xmlns:p14="http://schemas.microsoft.com/office/powerpoint/2010/main" val="3507551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2204864"/>
            <a:ext cx="8229600" cy="1600200"/>
          </a:xfrm>
        </p:spPr>
        <p:txBody>
          <a:bodyPr/>
          <a:lstStyle/>
          <a:p>
            <a:pPr algn="l"/>
            <a:r>
              <a:rPr lang="zh-CN" altLang="en-US" sz="3200" dirty="0" smtClean="0"/>
              <a:t>第三节</a:t>
            </a:r>
            <a:r>
              <a:rPr lang="en-US" altLang="zh-CN" dirty="0" smtClean="0"/>
              <a:t/>
            </a:r>
            <a:br>
              <a:rPr lang="en-US" altLang="zh-CN" dirty="0" smtClean="0"/>
            </a:br>
            <a:r>
              <a:rPr lang="en-US" altLang="zh-CN" dirty="0" smtClean="0"/>
              <a:t>		</a:t>
            </a:r>
            <a:r>
              <a:rPr lang="zh-CN" altLang="en-US" dirty="0" smtClean="0"/>
              <a:t>反向传播</a:t>
            </a:r>
            <a:endParaRPr lang="zh-CN" altLang="en-US" dirty="0"/>
          </a:p>
        </p:txBody>
      </p:sp>
    </p:spTree>
    <p:extLst>
      <p:ext uri="{BB962C8B-B14F-4D97-AF65-F5344CB8AC3E}">
        <p14:creationId xmlns:p14="http://schemas.microsoft.com/office/powerpoint/2010/main" val="14459003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smtClean="0"/>
              <a:t>3.1</a:t>
            </a:r>
            <a:r>
              <a:rPr lang="zh-CN" altLang="en-US" sz="3200" dirty="0"/>
              <a:t>神经⽹络中使⽤矩阵快速计算输出的⽅法</a:t>
            </a:r>
          </a:p>
        </p:txBody>
      </p:sp>
      <p:sp>
        <p:nvSpPr>
          <p:cNvPr id="3" name="内容占位符 2"/>
          <p:cNvSpPr>
            <a:spLocks noGrp="1"/>
          </p:cNvSpPr>
          <p:nvPr>
            <p:ph idx="1"/>
          </p:nvPr>
        </p:nvSpPr>
        <p:spPr/>
        <p:txBody>
          <a:bodyPr/>
          <a:lstStyle/>
          <a:p>
            <a:endParaRPr lang="zh-CN"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08989"/>
            <a:ext cx="806959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36739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3.1</a:t>
            </a:r>
            <a:r>
              <a:rPr lang="zh-CN" altLang="en-US" sz="3200" dirty="0"/>
              <a:t>神经⽹络中使⽤矩阵快速计算输出的⽅法</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27569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 </a:t>
            </a:r>
            <a:r>
              <a:rPr lang="zh-CN" altLang="en-US" dirty="0" smtClean="0"/>
              <a:t>感知器</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5816" y="1916832"/>
            <a:ext cx="2667000" cy="1314450"/>
          </a:xfrm>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29000"/>
            <a:ext cx="44958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763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 </a:t>
            </a:r>
            <a:r>
              <a:rPr lang="zh-CN" altLang="en-US" dirty="0"/>
              <a:t>感知器</a:t>
            </a:r>
          </a:p>
        </p:txBody>
      </p:sp>
      <p:sp>
        <p:nvSpPr>
          <p:cNvPr id="3" name="内容占位符 2"/>
          <p:cNvSpPr>
            <a:spLocks noGrp="1"/>
          </p:cNvSpPr>
          <p:nvPr>
            <p:ph idx="1"/>
          </p:nvPr>
        </p:nvSpPr>
        <p:spPr/>
        <p:txBody>
          <a:bodyPr/>
          <a:lstStyle/>
          <a:p>
            <a:r>
              <a:rPr lang="zh-CN" altLang="en-US" dirty="0"/>
              <a:t>假设这个周末就要来了，你听说你所在的城市有个奶酪节。你喜欢奶酪，正试着决定是否去参加。你也许会通过给三个因素设置权重来作出决定：</a:t>
            </a:r>
          </a:p>
          <a:p>
            <a:r>
              <a:rPr lang="en-US" altLang="zh-CN" dirty="0"/>
              <a:t>1. </a:t>
            </a:r>
            <a:r>
              <a:rPr lang="zh-CN" altLang="en-US" dirty="0"/>
              <a:t>天⽓好吗？</a:t>
            </a:r>
          </a:p>
          <a:p>
            <a:r>
              <a:rPr lang="en-US" altLang="zh-CN" dirty="0"/>
              <a:t>2. </a:t>
            </a:r>
            <a:r>
              <a:rPr lang="zh-CN" altLang="en-US" dirty="0"/>
              <a:t>你的男朋友或者⼥朋友会不会陪你去？</a:t>
            </a:r>
          </a:p>
          <a:p>
            <a:r>
              <a:rPr lang="en-US" altLang="zh-CN" dirty="0"/>
              <a:t>3. </a:t>
            </a:r>
            <a:r>
              <a:rPr lang="zh-CN" altLang="en-US" dirty="0"/>
              <a:t>这个节⽇举办的地点是否靠近交通站点？（你没有⻋）</a:t>
            </a:r>
          </a:p>
          <a:p>
            <a:endParaRPr lang="zh-CN" altLang="en-US" dirty="0"/>
          </a:p>
        </p:txBody>
      </p:sp>
      <p:pic>
        <p:nvPicPr>
          <p:cNvPr id="2050" name="Picture 2" descr="http://neuralnetworksanddeeplearning.com/images/tik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077072"/>
            <a:ext cx="5143500" cy="200977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5672510"/>
            <a:ext cx="367665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720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 </a:t>
            </a:r>
            <a:r>
              <a:rPr lang="zh-CN" altLang="en-US" dirty="0"/>
              <a:t>感知器</a:t>
            </a:r>
          </a:p>
        </p:txBody>
      </p:sp>
      <p:sp>
        <p:nvSpPr>
          <p:cNvPr id="4" name="内容占位符 3"/>
          <p:cNvSpPr>
            <a:spLocks noGrp="1"/>
          </p:cNvSpPr>
          <p:nvPr>
            <p:ph idx="1"/>
          </p:nvPr>
        </p:nvSpPr>
        <p:spPr/>
        <p:txBody>
          <a:bodyPr/>
          <a:lstStyle/>
          <a:p>
            <a:endParaRPr lang="zh-CN" altLang="en-US" dirty="0"/>
          </a:p>
        </p:txBody>
      </p:sp>
      <p:pic>
        <p:nvPicPr>
          <p:cNvPr id="3076" name="Picture 4" descr="http://neuralnetworksanddeeplearning.com/images/tik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2381250" cy="9906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neuralnetworksanddeeplearning.com/images/tikz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779" y="3068960"/>
            <a:ext cx="481012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neuralnetworksanddeeplearning.com/images/tikz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554860"/>
            <a:ext cx="448627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55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S</a:t>
            </a:r>
            <a:r>
              <a:rPr lang="zh-CN" altLang="en-US" dirty="0" smtClean="0"/>
              <a:t>形神经元</a:t>
            </a:r>
            <a:endParaRPr lang="zh-CN"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916832"/>
            <a:ext cx="574357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747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S</a:t>
            </a:r>
            <a:r>
              <a:rPr lang="zh-CN" altLang="en-US" dirty="0" smtClean="0"/>
              <a:t>形神经元</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405296"/>
            <a:ext cx="23622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149080"/>
            <a:ext cx="26289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101455"/>
            <a:ext cx="29146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019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 S</a:t>
            </a:r>
            <a:r>
              <a:rPr lang="zh-CN" altLang="en-US" dirty="0" smtClean="0"/>
              <a:t>形神经元</a:t>
            </a:r>
            <a:endParaRPr lang="zh-CN" altLang="en-US" dirty="0"/>
          </a:p>
        </p:txBody>
      </p:sp>
      <p:sp>
        <p:nvSpPr>
          <p:cNvPr id="3" name="内容占位符 2"/>
          <p:cNvSpPr>
            <a:spLocks noGrp="1"/>
          </p:cNvSpPr>
          <p:nvPr>
            <p:ph idx="1"/>
          </p:nvPr>
        </p:nvSpPr>
        <p:spPr/>
        <p:txBody>
          <a:bodyPr/>
          <a:lstStyle/>
          <a:p>
            <a:r>
              <a:rPr lang="zh-CN" altLang="en-US" dirty="0" smtClean="0"/>
              <a:t>感知器的阶跃函数形状</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636912"/>
            <a:ext cx="49530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6598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2953</TotalTime>
  <Words>1797</Words>
  <Application>Microsoft Office PowerPoint</Application>
  <PresentationFormat>全屏显示(4:3)</PresentationFormat>
  <Paragraphs>99</Paragraphs>
  <Slides>34</Slides>
  <Notes>7</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主管人员</vt:lpstr>
      <vt:lpstr>深度学习数学原理初探</vt:lpstr>
      <vt:lpstr>目录</vt:lpstr>
      <vt:lpstr>第一节   神经网络</vt:lpstr>
      <vt:lpstr>1.1 感知器</vt:lpstr>
      <vt:lpstr>1.1 感知器</vt:lpstr>
      <vt:lpstr>1.1 感知器</vt:lpstr>
      <vt:lpstr>1.2 S形神经元</vt:lpstr>
      <vt:lpstr>1.2 S形神经元</vt:lpstr>
      <vt:lpstr>1.2 S形神经元</vt:lpstr>
      <vt:lpstr>1.2 S形神经元</vt:lpstr>
      <vt:lpstr>1.3 神经网络的架构</vt:lpstr>
      <vt:lpstr>1.3 神经网络的架构</vt:lpstr>
      <vt:lpstr>1.4 分类手写数字</vt:lpstr>
      <vt:lpstr>1.4 分类手写数字</vt:lpstr>
      <vt:lpstr>1.4 分类手写数字</vt:lpstr>
      <vt:lpstr>第二节   随机梯度下降</vt:lpstr>
      <vt:lpstr>2.1 代价函数</vt:lpstr>
      <vt:lpstr>2.2 梯度下降</vt:lpstr>
      <vt:lpstr>2.2 梯度下降</vt:lpstr>
      <vt:lpstr>2.2 梯度下降</vt:lpstr>
      <vt:lpstr>2.2 梯度下降</vt:lpstr>
      <vt:lpstr>2.2 梯度下降</vt:lpstr>
      <vt:lpstr>2.2 梯度下降</vt:lpstr>
      <vt:lpstr>2.3 随机梯度下降</vt:lpstr>
      <vt:lpstr>2.3 随机梯度下降</vt:lpstr>
      <vt:lpstr>2.3 随机梯度下降</vt:lpstr>
      <vt:lpstr>2.4 程序实现</vt:lpstr>
      <vt:lpstr>2.5 迈向深度学习</vt:lpstr>
      <vt:lpstr>2.5 迈向深度学习</vt:lpstr>
      <vt:lpstr>2.5 迈向深度学习</vt:lpstr>
      <vt:lpstr>2.5 迈向深度学习</vt:lpstr>
      <vt:lpstr>第三节   反向传播</vt:lpstr>
      <vt:lpstr>3.1神经⽹络中使⽤矩阵快速计算输出的⽅法</vt:lpstr>
      <vt:lpstr>3.1神经⽹络中使⽤矩阵快速计算输出的⽅法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shizhenhua</dc:creator>
  <cp:lastModifiedBy>shizhenhua</cp:lastModifiedBy>
  <cp:revision>130</cp:revision>
  <dcterms:created xsi:type="dcterms:W3CDTF">2019-10-10T11:10:38Z</dcterms:created>
  <dcterms:modified xsi:type="dcterms:W3CDTF">2019-10-12T12:24:37Z</dcterms:modified>
</cp:coreProperties>
</file>