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0"/>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314"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3" r:id="rId49"/>
    <p:sldId id="302" r:id="rId50"/>
    <p:sldId id="304" r:id="rId51"/>
    <p:sldId id="311" r:id="rId52"/>
    <p:sldId id="312" r:id="rId53"/>
    <p:sldId id="307" r:id="rId54"/>
    <p:sldId id="310" r:id="rId55"/>
    <p:sldId id="313" r:id="rId56"/>
    <p:sldId id="308" r:id="rId57"/>
    <p:sldId id="305" r:id="rId58"/>
    <p:sldId id="306"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F96027C-563D-4EA2-9473-CC6374B11DB0}">
          <p14:sldIdLst>
            <p14:sldId id="256"/>
            <p14:sldId id="257"/>
            <p14:sldId id="258"/>
            <p14:sldId id="259"/>
            <p14:sldId id="260"/>
            <p14:sldId id="261"/>
            <p14:sldId id="262"/>
            <p14:sldId id="263"/>
            <p14:sldId id="265"/>
            <p14:sldId id="264"/>
            <p14:sldId id="266"/>
            <p14:sldId id="267"/>
            <p14:sldId id="268"/>
            <p14:sldId id="269"/>
            <p14:sldId id="270"/>
            <p14:sldId id="271"/>
            <p14:sldId id="272"/>
            <p14:sldId id="273"/>
            <p14:sldId id="274"/>
            <p14:sldId id="275"/>
            <p14:sldId id="276"/>
            <p14:sldId id="277"/>
            <p14:sldId id="278"/>
            <p14:sldId id="279"/>
            <p14:sldId id="280"/>
            <p14:sldId id="281"/>
            <p14:sldId id="282"/>
            <p14:sldId id="314"/>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3"/>
            <p14:sldId id="302"/>
            <p14:sldId id="304"/>
            <p14:sldId id="311"/>
            <p14:sldId id="312"/>
            <p14:sldId id="307"/>
            <p14:sldId id="310"/>
            <p14:sldId id="313"/>
            <p14:sldId id="308"/>
            <p14:sldId id="305"/>
            <p14:sldId id="3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79815" autoAdjust="0"/>
  </p:normalViewPr>
  <p:slideViewPr>
    <p:cSldViewPr>
      <p:cViewPr varScale="1">
        <p:scale>
          <a:sx n="93" d="100"/>
          <a:sy n="93" d="100"/>
        </p:scale>
        <p:origin x="2130" y="72"/>
      </p:cViewPr>
      <p:guideLst>
        <p:guide orient="horz" pos="2160"/>
        <p:guide pos="2880"/>
      </p:guideLst>
    </p:cSldViewPr>
  </p:slideViewPr>
  <p:outlineViewPr>
    <p:cViewPr>
      <p:scale>
        <a:sx n="33" d="100"/>
        <a:sy n="33" d="100"/>
      </p:scale>
      <p:origin x="0" y="-2328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C4864-C67C-4CCE-9DEC-A8F3799DCA3C}" type="datetimeFigureOut">
              <a:rPr lang="zh-CN" altLang="en-US" smtClean="0"/>
              <a:t>2019/10/13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567D0F-CB54-43C7-9F51-E3F10BE186AE}" type="slidenum">
              <a:rPr lang="zh-CN" altLang="en-US" smtClean="0"/>
              <a:t>‹#›</a:t>
            </a:fld>
            <a:endParaRPr lang="zh-CN" altLang="en-US"/>
          </a:p>
        </p:txBody>
      </p:sp>
    </p:spTree>
    <p:extLst>
      <p:ext uri="{BB962C8B-B14F-4D97-AF65-F5344CB8AC3E}">
        <p14:creationId xmlns:p14="http://schemas.microsoft.com/office/powerpoint/2010/main" val="181058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a:t>
            </a:fld>
            <a:endParaRPr lang="zh-CN" altLang="en-US"/>
          </a:p>
        </p:txBody>
      </p:sp>
    </p:spTree>
    <p:extLst>
      <p:ext uri="{BB962C8B-B14F-4D97-AF65-F5344CB8AC3E}">
        <p14:creationId xmlns:p14="http://schemas.microsoft.com/office/powerpoint/2010/main" val="1903102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我们对⽹络的偏置和激活值也会使⽤类似的表⽰。显式地，我们使⽤</a:t>
            </a:r>
            <a:r>
              <a:rPr lang="en-US" altLang="zh-CN" dirty="0" err="1" smtClean="0"/>
              <a:t>bl</a:t>
            </a:r>
            <a:r>
              <a:rPr lang="en-US" altLang="zh-CN" dirty="0" smtClean="0"/>
              <a:t> j</a:t>
            </a:r>
            <a:r>
              <a:rPr lang="zh-CN" altLang="en-US" dirty="0" smtClean="0"/>
              <a:t>表⽰在</a:t>
            </a:r>
            <a:r>
              <a:rPr lang="en-US" altLang="zh-CN" dirty="0" smtClean="0"/>
              <a:t>lth</a:t>
            </a:r>
            <a:r>
              <a:rPr lang="zh-CN" altLang="en-US" dirty="0" smtClean="0"/>
              <a:t>层第</a:t>
            </a:r>
            <a:r>
              <a:rPr lang="en-US" altLang="zh-CN" dirty="0" err="1" smtClean="0"/>
              <a:t>jth</a:t>
            </a:r>
            <a:r>
              <a:rPr lang="en-US" altLang="zh-CN" dirty="0" smtClean="0"/>
              <a:t> </a:t>
            </a:r>
            <a:r>
              <a:rPr lang="zh-CN" altLang="en-US" dirty="0" smtClean="0"/>
              <a:t>个神经元的偏置，使⽤</a:t>
            </a:r>
            <a:r>
              <a:rPr lang="en-US" altLang="zh-CN" dirty="0" smtClean="0"/>
              <a:t>al j</a:t>
            </a:r>
            <a:r>
              <a:rPr lang="zh-CN" altLang="en-US" dirty="0" smtClean="0"/>
              <a:t>表⽰</a:t>
            </a:r>
            <a:r>
              <a:rPr lang="en-US" altLang="zh-CN" dirty="0" smtClean="0"/>
              <a:t>lth</a:t>
            </a:r>
            <a:r>
              <a:rPr lang="zh-CN" altLang="en-US" dirty="0" smtClean="0"/>
              <a:t>层第</a:t>
            </a:r>
            <a:r>
              <a:rPr lang="en-US" altLang="zh-CN" dirty="0" err="1" smtClean="0"/>
              <a:t>jth</a:t>
            </a:r>
            <a:r>
              <a:rPr lang="zh-CN" altLang="en-US" dirty="0" smtClean="0"/>
              <a:t>个神经元的激活值。下⾯的图清楚地解释了这样表⽰ 的含义：</a:t>
            </a:r>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35</a:t>
            </a:fld>
            <a:endParaRPr lang="zh-CN" altLang="en-US"/>
          </a:p>
        </p:txBody>
      </p:sp>
    </p:spTree>
    <p:extLst>
      <p:ext uri="{BB962C8B-B14F-4D97-AF65-F5344CB8AC3E}">
        <p14:creationId xmlns:p14="http://schemas.microsoft.com/office/powerpoint/2010/main" val="3817162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有了这些表⽰，</a:t>
            </a:r>
            <a:r>
              <a:rPr lang="en-US" altLang="zh-CN" dirty="0" smtClean="0"/>
              <a:t>lth</a:t>
            </a:r>
            <a:r>
              <a:rPr lang="zh-CN" altLang="en-US" dirty="0" smtClean="0"/>
              <a:t>层的第</a:t>
            </a:r>
            <a:r>
              <a:rPr lang="en-US" altLang="zh-CN" dirty="0" err="1" smtClean="0"/>
              <a:t>jth</a:t>
            </a:r>
            <a:r>
              <a:rPr lang="zh-CN" altLang="en-US" dirty="0" smtClean="0"/>
              <a:t>个神经元的激活值</a:t>
            </a:r>
            <a:r>
              <a:rPr lang="en-US" altLang="zh-CN" dirty="0" smtClean="0"/>
              <a:t>al j</a:t>
            </a:r>
            <a:r>
              <a:rPr lang="zh-CN" altLang="en-US" dirty="0" smtClean="0"/>
              <a:t>就和</a:t>
            </a:r>
            <a:r>
              <a:rPr lang="en-US" altLang="zh-CN" dirty="0" smtClean="0"/>
              <a:t>(l−1)</a:t>
            </a:r>
            <a:r>
              <a:rPr lang="en-US" altLang="zh-CN" dirty="0" err="1" smtClean="0"/>
              <a:t>th</a:t>
            </a:r>
            <a:r>
              <a:rPr lang="zh-CN" altLang="en-US" dirty="0" smtClean="0"/>
              <a:t>层的激活值通过⽅程关联 起来了（对⽐公式</a:t>
            </a:r>
            <a:r>
              <a:rPr lang="en-US" altLang="zh-CN" dirty="0" smtClean="0"/>
              <a:t>(4)</a:t>
            </a:r>
            <a:r>
              <a:rPr lang="zh-CN" altLang="en-US" dirty="0" smtClean="0"/>
              <a:t>和上⼀章的讨论）：</a:t>
            </a:r>
            <a:endParaRPr lang="en-US" altLang="zh-CN" dirty="0" smtClean="0"/>
          </a:p>
          <a:p>
            <a:r>
              <a:rPr lang="zh-CN" altLang="en-US" dirty="0" smtClean="0"/>
              <a:t>其中求和是在</a:t>
            </a:r>
            <a:r>
              <a:rPr lang="en-US" altLang="zh-CN" dirty="0" smtClean="0"/>
              <a:t>(l−1)</a:t>
            </a:r>
            <a:r>
              <a:rPr lang="en-US" altLang="zh-CN" dirty="0" err="1" smtClean="0"/>
              <a:t>th</a:t>
            </a:r>
            <a:r>
              <a:rPr lang="zh-CN" altLang="en-US" dirty="0" smtClean="0"/>
              <a:t>层的所有</a:t>
            </a:r>
            <a:r>
              <a:rPr lang="en-US" altLang="zh-CN" dirty="0" smtClean="0"/>
              <a:t>k</a:t>
            </a:r>
            <a:r>
              <a:rPr lang="zh-CN" altLang="en-US" dirty="0" smtClean="0"/>
              <a:t>个神经元上进⾏的。为了⽤矩阵的形式重写这个表达式， 我们对每⼀层</a:t>
            </a:r>
            <a:r>
              <a:rPr lang="en-US" altLang="zh-CN" dirty="0" smtClean="0"/>
              <a:t>l</a:t>
            </a:r>
            <a:r>
              <a:rPr lang="zh-CN" altLang="en-US" dirty="0" smtClean="0"/>
              <a:t>都定义⼀个权重矩阵</a:t>
            </a:r>
            <a:r>
              <a:rPr lang="en-US" altLang="zh-CN" dirty="0" err="1" smtClean="0"/>
              <a:t>wl</a:t>
            </a:r>
            <a:r>
              <a:rPr lang="zh-CN" altLang="en-US" dirty="0" smtClean="0"/>
              <a:t>。权重矩阵</a:t>
            </a:r>
            <a:r>
              <a:rPr lang="en-US" altLang="zh-CN" dirty="0" err="1" smtClean="0"/>
              <a:t>wl</a:t>
            </a:r>
            <a:r>
              <a:rPr lang="zh-CN" altLang="en-US" dirty="0" smtClean="0"/>
              <a:t>的元素正是连接到</a:t>
            </a:r>
            <a:r>
              <a:rPr lang="en-US" altLang="zh-CN" dirty="0" smtClean="0"/>
              <a:t>lth</a:t>
            </a:r>
            <a:r>
              <a:rPr lang="zh-CN" altLang="en-US" dirty="0" smtClean="0"/>
              <a:t>层神经元的权重， 更确切地说，在第</a:t>
            </a:r>
            <a:r>
              <a:rPr lang="en-US" altLang="zh-CN" dirty="0" err="1" smtClean="0"/>
              <a:t>jth</a:t>
            </a:r>
            <a:r>
              <a:rPr lang="en-US" altLang="zh-CN" dirty="0" smtClean="0"/>
              <a:t>⾏</a:t>
            </a:r>
            <a:r>
              <a:rPr lang="zh-CN" altLang="en-US" dirty="0" smtClean="0"/>
              <a:t>第</a:t>
            </a:r>
            <a:r>
              <a:rPr lang="en-US" altLang="zh-CN" dirty="0" smtClean="0"/>
              <a:t>kth</a:t>
            </a:r>
            <a:r>
              <a:rPr lang="zh-CN" altLang="en-US" dirty="0" smtClean="0"/>
              <a:t>列的元素是</a:t>
            </a:r>
            <a:r>
              <a:rPr lang="en-US" altLang="zh-CN" dirty="0" err="1" smtClean="0"/>
              <a:t>wljk</a:t>
            </a:r>
            <a:r>
              <a:rPr lang="zh-CN" altLang="en-US" dirty="0" smtClean="0"/>
              <a:t>。类似的，对每⼀层</a:t>
            </a:r>
            <a:r>
              <a:rPr lang="en-US" altLang="zh-CN" dirty="0" smtClean="0"/>
              <a:t>l</a:t>
            </a:r>
            <a:r>
              <a:rPr lang="zh-CN" altLang="en-US" dirty="0" smtClean="0"/>
              <a:t>，定义⼀个偏置向量，</a:t>
            </a:r>
            <a:r>
              <a:rPr lang="en-US" altLang="zh-CN" dirty="0" err="1" smtClean="0"/>
              <a:t>bl</a:t>
            </a:r>
            <a:r>
              <a:rPr lang="zh-CN" altLang="en-US" dirty="0" smtClean="0"/>
              <a:t>。 你已经猜到这些如何⼯作了</a:t>
            </a:r>
            <a:r>
              <a:rPr lang="en-US" altLang="zh-CN" dirty="0" smtClean="0"/>
              <a:t>——</a:t>
            </a:r>
            <a:r>
              <a:rPr lang="zh-CN" altLang="en-US" dirty="0" smtClean="0"/>
              <a:t>偏置向量的每个元素其实就是前⾯给出的</a:t>
            </a:r>
            <a:r>
              <a:rPr lang="en-US" altLang="zh-CN" dirty="0" err="1" smtClean="0"/>
              <a:t>bl</a:t>
            </a:r>
            <a:r>
              <a:rPr lang="en-US" altLang="zh-CN" dirty="0" smtClean="0"/>
              <a:t> j</a:t>
            </a:r>
            <a:r>
              <a:rPr lang="zh-CN" altLang="en-US" dirty="0" smtClean="0"/>
              <a:t>，每个元素对应于 </a:t>
            </a:r>
            <a:r>
              <a:rPr lang="en-US" altLang="zh-CN" dirty="0" smtClean="0"/>
              <a:t>lth</a:t>
            </a:r>
            <a:r>
              <a:rPr lang="zh-CN" altLang="en-US" dirty="0" smtClean="0"/>
              <a:t>层的每个神经元。最后，我们定义激活向量</a:t>
            </a:r>
            <a:r>
              <a:rPr lang="en-US" altLang="zh-CN" dirty="0" smtClean="0"/>
              <a:t>al</a:t>
            </a:r>
            <a:r>
              <a:rPr lang="zh-CN" altLang="en-US" dirty="0" smtClean="0"/>
              <a:t>，其元素是那些激活值</a:t>
            </a:r>
            <a:r>
              <a:rPr lang="en-US" altLang="zh-CN" dirty="0" smtClean="0"/>
              <a:t>al j</a:t>
            </a:r>
            <a:r>
              <a:rPr lang="zh-CN" altLang="en-US" dirty="0" smtClean="0"/>
              <a:t>。 最后我们需要引⼊向量化函数（如</a:t>
            </a:r>
            <a:r>
              <a:rPr lang="en-US" altLang="zh-CN" dirty="0" smtClean="0"/>
              <a:t>σ</a:t>
            </a:r>
            <a:r>
              <a:rPr lang="zh-CN" altLang="en-US" dirty="0" smtClean="0"/>
              <a:t>）来按照矩阵形式重写公式</a:t>
            </a:r>
            <a:r>
              <a:rPr lang="en-US" altLang="zh-CN" dirty="0" smtClean="0"/>
              <a:t>(23)</a:t>
            </a:r>
            <a:r>
              <a:rPr lang="zh-CN" altLang="en-US" dirty="0" smtClean="0"/>
              <a:t>。在上⼀章，我们其实 已经碰到向量化了，其含义就是作⽤函数（如</a:t>
            </a:r>
            <a:r>
              <a:rPr lang="en-US" altLang="zh-CN" dirty="0" smtClean="0"/>
              <a:t>σ</a:t>
            </a:r>
            <a:r>
              <a:rPr lang="zh-CN" altLang="en-US" dirty="0" smtClean="0"/>
              <a:t>）到向量</a:t>
            </a:r>
            <a:r>
              <a:rPr lang="en-US" altLang="zh-CN" dirty="0" smtClean="0"/>
              <a:t>v</a:t>
            </a:r>
            <a:r>
              <a:rPr lang="zh-CN" altLang="en-US" dirty="0" smtClean="0"/>
              <a:t>中的每个元素。我们使⽤</a:t>
            </a:r>
            <a:r>
              <a:rPr lang="en-US" altLang="zh-CN" dirty="0" smtClean="0"/>
              <a:t>σ(v)</a:t>
            </a:r>
            <a:r>
              <a:rPr lang="zh-CN" altLang="en-US" dirty="0" smtClean="0"/>
              <a:t>表⽰ 这种按元素进⾏的函数作⽤。所以，</a:t>
            </a:r>
            <a:r>
              <a:rPr lang="en-US" altLang="zh-CN" dirty="0" smtClean="0"/>
              <a:t>σ(v)</a:t>
            </a:r>
            <a:r>
              <a:rPr lang="zh-CN" altLang="en-US" dirty="0" smtClean="0"/>
              <a:t>的每个元素其实满⾜</a:t>
            </a:r>
            <a:r>
              <a:rPr lang="en-US" altLang="zh-CN" dirty="0" smtClean="0"/>
              <a:t>σ(v)j = σ(</a:t>
            </a:r>
            <a:r>
              <a:rPr lang="en-US" altLang="zh-CN" dirty="0" err="1" smtClean="0"/>
              <a:t>vj</a:t>
            </a:r>
            <a:r>
              <a:rPr lang="en-US" altLang="zh-CN" dirty="0" smtClean="0"/>
              <a:t>)</a:t>
            </a:r>
            <a:r>
              <a:rPr lang="zh-CN" altLang="en-US" dirty="0" smtClean="0"/>
              <a:t>。给个例⼦，如果</a:t>
            </a:r>
          </a:p>
          <a:p>
            <a:r>
              <a:rPr lang="zh-CN" altLang="en-US" dirty="0" smtClean="0"/>
              <a:t>我们的作⽤函数是</a:t>
            </a:r>
            <a:r>
              <a:rPr lang="en-US" altLang="zh-CN" dirty="0" smtClean="0"/>
              <a:t>f(x) = x2</a:t>
            </a:r>
            <a:r>
              <a:rPr lang="zh-CN" altLang="en-US" dirty="0" smtClean="0"/>
              <a:t>，那么向量化的</a:t>
            </a:r>
            <a:r>
              <a:rPr lang="en-US" altLang="zh-CN" dirty="0" smtClean="0"/>
              <a:t>f</a:t>
            </a:r>
            <a:r>
              <a:rPr lang="zh-CN" altLang="en-US" dirty="0" smtClean="0"/>
              <a:t>的函数作⽤就起到下⾯的效果： </a:t>
            </a:r>
            <a:endParaRPr lang="en-US" altLang="zh-CN" dirty="0" smtClean="0"/>
          </a:p>
          <a:p>
            <a:r>
              <a:rPr lang="zh-CN" altLang="en-US" dirty="0" smtClean="0"/>
              <a:t>也就是说，向量化的</a:t>
            </a:r>
            <a:r>
              <a:rPr lang="en-US" altLang="zh-CN" dirty="0" smtClean="0"/>
              <a:t>f</a:t>
            </a:r>
            <a:r>
              <a:rPr lang="zh-CN" altLang="en-US" dirty="0" smtClean="0"/>
              <a:t>仅仅是对向量的每个元素进⾏了平⽅运算。 了解了这些表⽰，⽅程</a:t>
            </a:r>
            <a:r>
              <a:rPr lang="en-US" altLang="zh-CN" dirty="0" smtClean="0"/>
              <a:t>(23)</a:t>
            </a:r>
            <a:r>
              <a:rPr lang="zh-CN" altLang="en-US" dirty="0" smtClean="0"/>
              <a:t>就可以写成下⾯这种美妙⽽简洁的向量形式了： </a:t>
            </a:r>
            <a:endParaRPr lang="en-US" altLang="zh-CN" dirty="0" smtClean="0"/>
          </a:p>
          <a:p>
            <a:r>
              <a:rPr lang="zh-CN" altLang="en-US" dirty="0" smtClean="0"/>
              <a:t>这个表达式给出了⼀种更加全局的思考每层的激活值和前⼀层激活值的关联⽅式：我们仅仅 ⽤权重矩阵作⽤在激活值上，然后加上⼀个偏置向量，最后作⽤</a:t>
            </a:r>
            <a:r>
              <a:rPr lang="en-US" altLang="zh-CN" dirty="0" smtClean="0"/>
              <a:t>σ</a:t>
            </a:r>
            <a:r>
              <a:rPr lang="zh-CN" altLang="en-US" dirty="0" smtClean="0"/>
              <a:t>函数</a:t>
            </a:r>
            <a:r>
              <a:rPr lang="en-US" altLang="zh-CN" dirty="0" smtClean="0"/>
              <a:t>1</a:t>
            </a:r>
            <a:r>
              <a:rPr lang="zh-CN" altLang="en-US" dirty="0" smtClean="0"/>
              <a:t>。这种全局的观点相⽐ 神经元层⾯的观点常常更加简明（没有更多的索引下标了！）。把它看做是在保留清晰认识的前 提下逃离下标困境的⽅法。在实践中，表达式同样很有⽤，因为⼤多数矩阵库提供了实现矩阵 乘法、向量加法和向量化的快速⽅法。实际上，上⼀节的代码其实已经隐式使⽤了这种表达式 来计算⽹络⾏为。 在使⽤⽅程</a:t>
            </a:r>
            <a:r>
              <a:rPr lang="en-US" altLang="zh-CN" dirty="0" smtClean="0"/>
              <a:t>(25)</a:t>
            </a:r>
            <a:r>
              <a:rPr lang="zh-CN" altLang="en-US" dirty="0" smtClean="0"/>
              <a:t>计算</a:t>
            </a:r>
            <a:r>
              <a:rPr lang="en-US" altLang="zh-CN" dirty="0" smtClean="0"/>
              <a:t>al </a:t>
            </a:r>
            <a:r>
              <a:rPr lang="zh-CN" altLang="en-US" dirty="0" smtClean="0"/>
              <a:t>的过程中，我们计算了中间量</a:t>
            </a:r>
            <a:r>
              <a:rPr lang="en-US" altLang="zh-CN" dirty="0" err="1" smtClean="0"/>
              <a:t>zl</a:t>
            </a:r>
            <a:r>
              <a:rPr lang="en-US" altLang="zh-CN" dirty="0" smtClean="0"/>
              <a:t> ≡ wlal−1 + </a:t>
            </a:r>
            <a:r>
              <a:rPr lang="en-US" altLang="zh-CN" dirty="0" err="1" smtClean="0"/>
              <a:t>bl</a:t>
            </a:r>
            <a:r>
              <a:rPr lang="zh-CN" altLang="en-US" dirty="0" smtClean="0"/>
              <a:t>。这个量其实是 ⾮常有⽤的：我们称</a:t>
            </a:r>
            <a:r>
              <a:rPr lang="en-US" altLang="zh-CN" dirty="0" err="1" smtClean="0"/>
              <a:t>zl</a:t>
            </a:r>
            <a:r>
              <a:rPr lang="en-US" altLang="zh-CN" dirty="0" smtClean="0"/>
              <a:t> </a:t>
            </a:r>
            <a:r>
              <a:rPr lang="zh-CN" altLang="en-US" dirty="0" smtClean="0"/>
              <a:t>为</a:t>
            </a:r>
            <a:r>
              <a:rPr lang="en-US" altLang="zh-CN" dirty="0" smtClean="0"/>
              <a:t>l</a:t>
            </a:r>
            <a:r>
              <a:rPr lang="zh-CN" altLang="en-US" dirty="0" smtClean="0"/>
              <a:t>层神经元的带权输⼊。在本章后⾯，我们会充分利⽤带权输⼊ </a:t>
            </a:r>
            <a:r>
              <a:rPr lang="en-US" altLang="zh-CN" dirty="0" err="1" smtClean="0"/>
              <a:t>zl</a:t>
            </a:r>
            <a:r>
              <a:rPr lang="zh-CN" altLang="en-US" dirty="0" smtClean="0"/>
              <a:t>。⽅程</a:t>
            </a:r>
            <a:r>
              <a:rPr lang="en-US" altLang="zh-CN" dirty="0" smtClean="0"/>
              <a:t>(25)</a:t>
            </a:r>
            <a:r>
              <a:rPr lang="zh-CN" altLang="en-US" dirty="0" smtClean="0"/>
              <a:t>有时候会以带权输⼊的形式写作</a:t>
            </a:r>
            <a:r>
              <a:rPr lang="en-US" altLang="zh-CN" dirty="0" smtClean="0"/>
              <a:t>al = σ(</a:t>
            </a:r>
            <a:r>
              <a:rPr lang="en-US" altLang="zh-CN" dirty="0" err="1" smtClean="0"/>
              <a:t>zl</a:t>
            </a:r>
            <a:r>
              <a:rPr lang="en-US" altLang="zh-CN" dirty="0" smtClean="0"/>
              <a:t>)</a:t>
            </a:r>
            <a:r>
              <a:rPr lang="zh-CN" altLang="en-US" dirty="0" smtClean="0"/>
              <a:t>。同样要指出的是</a:t>
            </a:r>
            <a:r>
              <a:rPr lang="en-US" altLang="zh-CN" dirty="0" err="1" smtClean="0"/>
              <a:t>zl</a:t>
            </a:r>
            <a:r>
              <a:rPr lang="zh-CN" altLang="en-US" dirty="0" smtClean="0"/>
              <a:t>的每个元素是 </a:t>
            </a:r>
            <a:r>
              <a:rPr lang="en-US" altLang="zh-CN" dirty="0" err="1" smtClean="0"/>
              <a:t>zl</a:t>
            </a:r>
            <a:r>
              <a:rPr lang="en-US" altLang="zh-CN" dirty="0" smtClean="0"/>
              <a:t> j =∑k wljkal−1 k + </a:t>
            </a:r>
            <a:r>
              <a:rPr lang="en-US" altLang="zh-CN" dirty="0" err="1" smtClean="0"/>
              <a:t>bl</a:t>
            </a:r>
            <a:r>
              <a:rPr lang="en-US" altLang="zh-CN" dirty="0" smtClean="0"/>
              <a:t> j</a:t>
            </a:r>
            <a:r>
              <a:rPr lang="zh-CN" altLang="en-US" dirty="0" smtClean="0"/>
              <a:t>，其实</a:t>
            </a:r>
            <a:r>
              <a:rPr lang="en-US" altLang="zh-CN" dirty="0" err="1" smtClean="0"/>
              <a:t>zl</a:t>
            </a:r>
            <a:r>
              <a:rPr lang="en-US" altLang="zh-CN" dirty="0" smtClean="0"/>
              <a:t> j</a:t>
            </a:r>
            <a:r>
              <a:rPr lang="zh-CN" altLang="en-US" dirty="0" smtClean="0"/>
              <a:t>就是第</a:t>
            </a:r>
            <a:r>
              <a:rPr lang="en-US" altLang="zh-CN" dirty="0" smtClean="0"/>
              <a:t>l</a:t>
            </a:r>
            <a:r>
              <a:rPr lang="zh-CN" altLang="en-US" dirty="0" smtClean="0"/>
              <a:t>层第</a:t>
            </a:r>
            <a:r>
              <a:rPr lang="en-US" altLang="zh-CN" dirty="0" smtClean="0"/>
              <a:t>j</a:t>
            </a:r>
            <a:r>
              <a:rPr lang="zh-CN" altLang="en-US" dirty="0" smtClean="0"/>
              <a:t>个神经元的激活函数的带权输⼊。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36</a:t>
            </a:fld>
            <a:endParaRPr lang="zh-CN" altLang="en-US"/>
          </a:p>
        </p:txBody>
      </p:sp>
    </p:spTree>
    <p:extLst>
      <p:ext uri="{BB962C8B-B14F-4D97-AF65-F5344CB8AC3E}">
        <p14:creationId xmlns:p14="http://schemas.microsoft.com/office/powerpoint/2010/main" val="3472859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反向传播的⽬标是计算代价函数</a:t>
            </a:r>
            <a:r>
              <a:rPr lang="en-US" altLang="zh-CN" dirty="0" smtClean="0"/>
              <a:t>C</a:t>
            </a:r>
            <a:r>
              <a:rPr lang="zh-CN" altLang="en-US" dirty="0" smtClean="0"/>
              <a:t>分别关于</a:t>
            </a:r>
            <a:r>
              <a:rPr lang="en-US" altLang="zh-CN" dirty="0" smtClean="0"/>
              <a:t>w</a:t>
            </a:r>
            <a:r>
              <a:rPr lang="zh-CN" altLang="en-US" dirty="0" smtClean="0"/>
              <a:t>和</a:t>
            </a:r>
            <a:r>
              <a:rPr lang="en-US" altLang="zh-CN" dirty="0" smtClean="0"/>
              <a:t>b</a:t>
            </a:r>
            <a:r>
              <a:rPr lang="zh-CN" altLang="en-US" dirty="0" smtClean="0"/>
              <a:t>的偏导数∂</a:t>
            </a:r>
            <a:r>
              <a:rPr lang="en-US" altLang="zh-CN" dirty="0" smtClean="0"/>
              <a:t>C/∂w</a:t>
            </a:r>
            <a:r>
              <a:rPr lang="zh-CN" altLang="en-US" dirty="0" smtClean="0"/>
              <a:t>和∂</a:t>
            </a:r>
            <a:r>
              <a:rPr lang="en-US" altLang="zh-CN" dirty="0" smtClean="0"/>
              <a:t>C/∂b</a:t>
            </a:r>
            <a:r>
              <a:rPr lang="zh-CN" altLang="en-US" dirty="0" smtClean="0"/>
              <a:t>。为了让反向传播可⾏，我们需要做出关于代价函数的两个主要假设。在给出这两个假设之前，我们先看看具体的⼀个代价函数。我们会使⽤上⼀节使⽤的⼆次代价函数（参⻅⽅程</a:t>
            </a:r>
            <a:r>
              <a:rPr lang="en-US" altLang="zh-CN" dirty="0" smtClean="0"/>
              <a:t>(6)</a:t>
            </a:r>
            <a:r>
              <a:rPr lang="zh-CN" altLang="en-US" dirty="0" smtClean="0"/>
              <a:t>）。按照上⼀节给出的表⽰，⼆次代价函数有下列形式：</a:t>
            </a:r>
          </a:p>
          <a:p>
            <a:r>
              <a:rPr lang="zh-CN" altLang="en-US" dirty="0" smtClean="0"/>
              <a:t>其中</a:t>
            </a:r>
            <a:r>
              <a:rPr lang="en-US" altLang="zh-CN" dirty="0" smtClean="0"/>
              <a:t>n</a:t>
            </a:r>
            <a:r>
              <a:rPr lang="zh-CN" altLang="en-US" dirty="0" smtClean="0"/>
              <a:t>是训练样本的总数；求和运算遍历了每个训练样本</a:t>
            </a:r>
            <a:r>
              <a:rPr lang="en-US" altLang="zh-CN" dirty="0" smtClean="0"/>
              <a:t>x</a:t>
            </a:r>
            <a:r>
              <a:rPr lang="zh-CN" altLang="en-US" dirty="0" smtClean="0"/>
              <a:t>；</a:t>
            </a:r>
            <a:r>
              <a:rPr lang="en-US" altLang="zh-CN" dirty="0" smtClean="0"/>
              <a:t>y = y(x)</a:t>
            </a:r>
            <a:r>
              <a:rPr lang="zh-CN" altLang="en-US" dirty="0" smtClean="0"/>
              <a:t>是对应的⽬标输出；</a:t>
            </a:r>
            <a:r>
              <a:rPr lang="en-US" altLang="zh-CN" dirty="0" smtClean="0"/>
              <a:t>L</a:t>
            </a:r>
            <a:r>
              <a:rPr lang="zh-CN" altLang="en-US" dirty="0" smtClean="0"/>
              <a:t>表⽰⽹络的层数；</a:t>
            </a:r>
            <a:r>
              <a:rPr lang="en-US" altLang="zh-CN" dirty="0" err="1" smtClean="0"/>
              <a:t>aL</a:t>
            </a:r>
            <a:r>
              <a:rPr lang="en-US" altLang="zh-CN" dirty="0" smtClean="0"/>
              <a:t> = </a:t>
            </a:r>
            <a:r>
              <a:rPr lang="en-US" altLang="zh-CN" dirty="0" err="1" smtClean="0"/>
              <a:t>aL</a:t>
            </a:r>
            <a:r>
              <a:rPr lang="en-US" altLang="zh-CN" dirty="0" smtClean="0"/>
              <a:t>(x)</a:t>
            </a:r>
            <a:r>
              <a:rPr lang="zh-CN" altLang="en-US" dirty="0" smtClean="0"/>
              <a:t>是当输⼊是</a:t>
            </a:r>
            <a:r>
              <a:rPr lang="en-US" altLang="zh-CN" dirty="0" smtClean="0"/>
              <a:t>x</a:t>
            </a:r>
            <a:r>
              <a:rPr lang="zh-CN" altLang="en-US" dirty="0" smtClean="0"/>
              <a:t>时的⽹络输出的激活值向量。 </a:t>
            </a:r>
            <a:endParaRPr lang="en-US" altLang="zh-CN" dirty="0" smtClean="0"/>
          </a:p>
          <a:p>
            <a:r>
              <a:rPr lang="zh-CN" altLang="en-US" dirty="0" smtClean="0"/>
              <a:t>好了，为了应⽤反向传播，我们需要对代价函数</a:t>
            </a:r>
            <a:r>
              <a:rPr lang="en-US" altLang="zh-CN" dirty="0" smtClean="0"/>
              <a:t>C</a:t>
            </a:r>
            <a:r>
              <a:rPr lang="zh-CN" altLang="en-US" dirty="0" smtClean="0"/>
              <a:t>做出什么样的前提假设呢？第⼀个假设就是代价函数可以被写成⼀个在每个训练样本</a:t>
            </a:r>
            <a:r>
              <a:rPr lang="en-US" altLang="zh-CN" dirty="0" smtClean="0"/>
              <a:t>x</a:t>
            </a:r>
            <a:r>
              <a:rPr lang="zh-CN" altLang="en-US" dirty="0" smtClean="0"/>
              <a:t>上的代价函数</a:t>
            </a:r>
            <a:r>
              <a:rPr lang="en-US" altLang="zh-CN" dirty="0" err="1" smtClean="0"/>
              <a:t>Cx</a:t>
            </a:r>
            <a:r>
              <a:rPr lang="zh-CN" altLang="en-US" dirty="0" smtClean="0"/>
              <a:t>的均值。这是关于⼆次代价函数的例⼦，其中对每个独⽴的训练样本其代价是 </a:t>
            </a:r>
            <a:r>
              <a:rPr lang="en-US" altLang="zh-CN" dirty="0" err="1" smtClean="0"/>
              <a:t>Cx</a:t>
            </a:r>
            <a:r>
              <a:rPr lang="en-US" altLang="zh-CN" dirty="0" smtClean="0"/>
              <a:t> = 1 2||y−</a:t>
            </a:r>
            <a:r>
              <a:rPr lang="en-US" altLang="zh-CN" dirty="0" err="1" smtClean="0"/>
              <a:t>aL</a:t>
            </a:r>
            <a:r>
              <a:rPr lang="en-US" altLang="zh-CN" dirty="0" smtClean="0"/>
              <a:t>||2</a:t>
            </a:r>
            <a:r>
              <a:rPr lang="zh-CN" altLang="en-US" dirty="0" smtClean="0"/>
              <a:t>。这个假设对书 中提到的其他任何⼀个代价函数也都是必须满⾜的。 </a:t>
            </a:r>
            <a:endParaRPr lang="en-US" altLang="zh-CN" dirty="0" smtClean="0"/>
          </a:p>
          <a:p>
            <a:r>
              <a:rPr lang="zh-CN" altLang="en-US" dirty="0" smtClean="0"/>
              <a:t>需要这个假设的原因是反向传播实际上是对⼀个独⽴的训练样本计算了∂</a:t>
            </a:r>
            <a:r>
              <a:rPr lang="en-US" altLang="zh-CN" dirty="0" err="1" smtClean="0"/>
              <a:t>Cx</a:t>
            </a:r>
            <a:r>
              <a:rPr lang="en-US" altLang="zh-CN" dirty="0" smtClean="0"/>
              <a:t>/∂w</a:t>
            </a:r>
            <a:r>
              <a:rPr lang="zh-CN" altLang="en-US" dirty="0" smtClean="0"/>
              <a:t>和∂</a:t>
            </a:r>
            <a:r>
              <a:rPr lang="en-US" altLang="zh-CN" dirty="0" err="1" smtClean="0"/>
              <a:t>Cx</a:t>
            </a:r>
            <a:r>
              <a:rPr lang="en-US" altLang="zh-CN" dirty="0" smtClean="0"/>
              <a:t>/∂b</a:t>
            </a:r>
            <a:r>
              <a:rPr lang="zh-CN" altLang="en-US" dirty="0" smtClean="0"/>
              <a:t>。 然后我们通过在所有训练样本上进⾏平均化获得∂</a:t>
            </a:r>
            <a:r>
              <a:rPr lang="en-US" altLang="zh-CN" dirty="0" smtClean="0"/>
              <a:t>C/∂w</a:t>
            </a:r>
            <a:r>
              <a:rPr lang="zh-CN" altLang="en-US" dirty="0" smtClean="0"/>
              <a:t>和∂</a:t>
            </a:r>
            <a:r>
              <a:rPr lang="en-US" altLang="zh-CN" dirty="0" smtClean="0"/>
              <a:t>C/∂b</a:t>
            </a:r>
            <a:r>
              <a:rPr lang="zh-CN" altLang="en-US" dirty="0" smtClean="0"/>
              <a:t>。实际上，有了这个假设，我们会认为训练样本</a:t>
            </a:r>
            <a:r>
              <a:rPr lang="en-US" altLang="zh-CN" dirty="0" smtClean="0"/>
              <a:t>x</a:t>
            </a:r>
            <a:r>
              <a:rPr lang="zh-CN" altLang="en-US" dirty="0" smtClean="0"/>
              <a:t>已经被固定住了，丢掉了其下标，将代价函数</a:t>
            </a:r>
            <a:r>
              <a:rPr lang="en-US" altLang="zh-CN" dirty="0" err="1" smtClean="0"/>
              <a:t>Cx</a:t>
            </a:r>
            <a:r>
              <a:rPr lang="zh-CN" altLang="en-US" dirty="0" smtClean="0"/>
              <a:t>看做</a:t>
            </a:r>
            <a:r>
              <a:rPr lang="en-US" altLang="zh-CN" dirty="0" smtClean="0"/>
              <a:t>C</a:t>
            </a:r>
            <a:r>
              <a:rPr lang="zh-CN" altLang="en-US" dirty="0" smtClean="0"/>
              <a:t>。最终我们会把下标加上，现在为了简化表⽰其实没有这个必要。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37</a:t>
            </a:fld>
            <a:endParaRPr lang="zh-CN" altLang="en-US"/>
          </a:p>
        </p:txBody>
      </p:sp>
    </p:spTree>
    <p:extLst>
      <p:ext uri="{BB962C8B-B14F-4D97-AF65-F5344CB8AC3E}">
        <p14:creationId xmlns:p14="http://schemas.microsoft.com/office/powerpoint/2010/main" val="4265511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第⼆个假设就是代价可以写成神经⽹络输出的函数</a:t>
            </a:r>
            <a:endParaRPr lang="en-US" altLang="zh-CN" dirty="0" smtClean="0"/>
          </a:p>
          <a:p>
            <a:r>
              <a:rPr lang="zh-CN" altLang="en-US" dirty="0" smtClean="0"/>
              <a:t>例如，⼆次代价函数满⾜这个要求，因为对于⼀个单独的训练样本</a:t>
            </a:r>
            <a:r>
              <a:rPr lang="en-US" altLang="zh-CN" dirty="0" smtClean="0"/>
              <a:t>x</a:t>
            </a:r>
            <a:r>
              <a:rPr lang="zh-CN" altLang="en-US" dirty="0" smtClean="0"/>
              <a:t>其⼆次代价函数可以写作下边这个公式</a:t>
            </a:r>
            <a:endParaRPr lang="en-US" altLang="zh-CN" dirty="0" smtClean="0"/>
          </a:p>
          <a:p>
            <a:r>
              <a:rPr lang="zh-CN" altLang="en-US" dirty="0" smtClean="0"/>
              <a:t>这是输出的激活值的函数。当然，这个代价函数同样还依赖于⽬标输出</a:t>
            </a:r>
            <a:r>
              <a:rPr lang="en-US" altLang="zh-CN" dirty="0" smtClean="0"/>
              <a:t>y</a:t>
            </a:r>
            <a:r>
              <a:rPr lang="zh-CN" altLang="en-US" dirty="0" smtClean="0"/>
              <a:t>，你可能奇怪为什么我 们不把代价也看作⼀个</a:t>
            </a:r>
            <a:r>
              <a:rPr lang="en-US" altLang="zh-CN" dirty="0" smtClean="0"/>
              <a:t>y</a:t>
            </a:r>
            <a:r>
              <a:rPr lang="zh-CN" altLang="en-US" dirty="0" smtClean="0"/>
              <a:t>的函数。记住，输⼊的训练样本</a:t>
            </a:r>
            <a:r>
              <a:rPr lang="en-US" altLang="zh-CN" dirty="0" smtClean="0"/>
              <a:t>x</a:t>
            </a:r>
            <a:r>
              <a:rPr lang="zh-CN" altLang="en-US" dirty="0" smtClean="0"/>
              <a:t>是固定的，所以输出</a:t>
            </a:r>
            <a:r>
              <a:rPr lang="en-US" altLang="zh-CN" dirty="0" smtClean="0"/>
              <a:t>y</a:t>
            </a:r>
            <a:r>
              <a:rPr lang="zh-CN" altLang="en-US" dirty="0" smtClean="0"/>
              <a:t>同样是⼀个固定的参数。尤其是它并不是可以随意通过改变权重和偏置来改变的，也就是说，这不是神经⽹络学习的对象。所以，将</a:t>
            </a:r>
            <a:r>
              <a:rPr lang="en-US" altLang="zh-CN" dirty="0" smtClean="0"/>
              <a:t>C</a:t>
            </a:r>
            <a:r>
              <a:rPr lang="zh-CN" altLang="en-US" dirty="0" smtClean="0"/>
              <a:t>看成仅有输出激活值</a:t>
            </a:r>
            <a:r>
              <a:rPr lang="en-US" altLang="zh-CN" dirty="0" err="1" smtClean="0"/>
              <a:t>aL</a:t>
            </a:r>
            <a:r>
              <a:rPr lang="zh-CN" altLang="en-US" dirty="0" smtClean="0"/>
              <a:t>的函数才是合理的，⽽</a:t>
            </a:r>
            <a:r>
              <a:rPr lang="en-US" altLang="zh-CN" dirty="0" smtClean="0"/>
              <a:t>y</a:t>
            </a:r>
            <a:r>
              <a:rPr lang="zh-CN" altLang="en-US" dirty="0" smtClean="0"/>
              <a:t>仅仅是帮助定义 函数的参数⽽已。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38</a:t>
            </a:fld>
            <a:endParaRPr lang="zh-CN" altLang="en-US"/>
          </a:p>
        </p:txBody>
      </p:sp>
    </p:spTree>
    <p:extLst>
      <p:ext uri="{BB962C8B-B14F-4D97-AF65-F5344CB8AC3E}">
        <p14:creationId xmlns:p14="http://schemas.microsoft.com/office/powerpoint/2010/main" val="3038066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反向传播算法基于常规的线性代数运算</a:t>
            </a:r>
            <a:r>
              <a:rPr lang="en-US" altLang="zh-CN" dirty="0" smtClean="0"/>
              <a:t>——</a:t>
            </a:r>
            <a:r>
              <a:rPr lang="zh-CN" altLang="en-US" dirty="0" smtClean="0"/>
              <a:t>诸如向量加法，向量矩阵乘法等。但是有⼀个运 算不⼤常⻅。特别地，假设</a:t>
            </a:r>
            <a:r>
              <a:rPr lang="en-US" altLang="zh-CN" dirty="0" smtClean="0"/>
              <a:t>s</a:t>
            </a:r>
            <a:r>
              <a:rPr lang="zh-CN" altLang="en-US" dirty="0" smtClean="0"/>
              <a:t>和</a:t>
            </a:r>
            <a:r>
              <a:rPr lang="en-US" altLang="zh-CN" dirty="0" smtClean="0"/>
              <a:t>t</a:t>
            </a:r>
            <a:r>
              <a:rPr lang="zh-CN" altLang="en-US" dirty="0" smtClean="0"/>
              <a:t>是两个同样维度的向量。那么我们使⽤</a:t>
            </a:r>
            <a:r>
              <a:rPr lang="en-US" altLang="zh-CN" dirty="0" err="1" smtClean="0"/>
              <a:t>s⊙t</a:t>
            </a:r>
            <a:r>
              <a:rPr lang="zh-CN" altLang="en-US" dirty="0" smtClean="0"/>
              <a:t>来表⽰按元素的 乘积。所以</a:t>
            </a:r>
            <a:r>
              <a:rPr lang="en-US" altLang="zh-CN" dirty="0" err="1" smtClean="0"/>
              <a:t>s⊙t</a:t>
            </a:r>
            <a:r>
              <a:rPr lang="zh-CN" altLang="en-US" dirty="0" smtClean="0"/>
              <a:t>的元素就是</a:t>
            </a:r>
            <a:r>
              <a:rPr lang="en-US" altLang="zh-CN" dirty="0" smtClean="0"/>
              <a:t>(</a:t>
            </a:r>
            <a:r>
              <a:rPr lang="en-US" altLang="zh-CN" dirty="0" err="1" smtClean="0"/>
              <a:t>s⊙t</a:t>
            </a:r>
            <a:r>
              <a:rPr lang="en-US" altLang="zh-CN" dirty="0" smtClean="0"/>
              <a:t>)j = </a:t>
            </a:r>
            <a:r>
              <a:rPr lang="en-US" altLang="zh-CN" dirty="0" err="1" smtClean="0"/>
              <a:t>sjtj</a:t>
            </a:r>
            <a:r>
              <a:rPr lang="zh-CN" altLang="en-US" dirty="0" smtClean="0"/>
              <a:t>。给个例⼦， </a:t>
            </a:r>
            <a:endParaRPr lang="en-US" altLang="zh-CN" dirty="0" smtClean="0"/>
          </a:p>
          <a:p>
            <a:r>
              <a:rPr lang="zh-CN" altLang="en-US" dirty="0" smtClean="0"/>
              <a:t>这种类型的按元素乘法有时候被称为</a:t>
            </a:r>
            <a:r>
              <a:rPr lang="en-US" altLang="zh-CN" dirty="0" err="1" smtClean="0"/>
              <a:t>Hadamard</a:t>
            </a:r>
            <a:r>
              <a:rPr lang="zh-CN" altLang="en-US" dirty="0" smtClean="0"/>
              <a:t>乘积。 好的矩阵库</a:t>
            </a:r>
            <a:r>
              <a:rPr lang="en-US" altLang="zh-CN" dirty="0" smtClean="0"/>
              <a:t>(</a:t>
            </a:r>
            <a:r>
              <a:rPr lang="en-US" altLang="zh-CN" dirty="0" err="1" smtClean="0"/>
              <a:t>numpy</a:t>
            </a:r>
            <a:r>
              <a:rPr lang="en-US" altLang="zh-CN" dirty="0" smtClean="0"/>
              <a:t>)</a:t>
            </a:r>
            <a:r>
              <a:rPr lang="zh-CN" altLang="en-US" dirty="0" smtClean="0"/>
              <a:t>通常会提供</a:t>
            </a:r>
            <a:r>
              <a:rPr lang="en-US" altLang="zh-CN" dirty="0" err="1" smtClean="0"/>
              <a:t>Hadamard</a:t>
            </a:r>
            <a:r>
              <a:rPr lang="zh-CN" altLang="en-US" dirty="0" smtClean="0"/>
              <a:t>乘积的快速实现，在实现反向传播的时候⽤起来很⽅便。</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39</a:t>
            </a:fld>
            <a:endParaRPr lang="zh-CN" altLang="en-US"/>
          </a:p>
        </p:txBody>
      </p:sp>
    </p:spTree>
    <p:extLst>
      <p:ext uri="{BB962C8B-B14F-4D97-AF65-F5344CB8AC3E}">
        <p14:creationId xmlns:p14="http://schemas.microsoft.com/office/powerpoint/2010/main" val="1673132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反向传播其实是对权重和偏置变化影响代价函数过程的理解。最终极的含义其实就是计算偏导数∂</a:t>
            </a:r>
            <a:r>
              <a:rPr lang="en-US" altLang="zh-CN" dirty="0" smtClean="0"/>
              <a:t>C/∂</a:t>
            </a:r>
            <a:r>
              <a:rPr lang="en-US" altLang="zh-CN" dirty="0" err="1" smtClean="0"/>
              <a:t>wljk</a:t>
            </a:r>
            <a:r>
              <a:rPr lang="zh-CN" altLang="en-US" dirty="0" smtClean="0"/>
              <a:t>和∂</a:t>
            </a:r>
            <a:r>
              <a:rPr lang="en-US" altLang="zh-CN" dirty="0" smtClean="0"/>
              <a:t>C/∂</a:t>
            </a:r>
            <a:r>
              <a:rPr lang="en-US" altLang="zh-CN" dirty="0" err="1" smtClean="0"/>
              <a:t>bl</a:t>
            </a:r>
            <a:r>
              <a:rPr lang="en-US" altLang="zh-CN" dirty="0" smtClean="0"/>
              <a:t> j</a:t>
            </a:r>
            <a:r>
              <a:rPr lang="zh-CN" altLang="en-US" dirty="0" smtClean="0"/>
              <a:t>。但是为了计算这些值，我们⾸先引⼊⼀个中间量，</a:t>
            </a:r>
            <a:r>
              <a:rPr lang="en-US" altLang="zh-CN" dirty="0" err="1" smtClean="0"/>
              <a:t>δl</a:t>
            </a:r>
            <a:r>
              <a:rPr lang="en-US" altLang="zh-CN" dirty="0" smtClean="0"/>
              <a:t> j</a:t>
            </a:r>
            <a:r>
              <a:rPr lang="zh-CN" altLang="en-US" dirty="0" smtClean="0"/>
              <a:t>，这个我们称为在</a:t>
            </a:r>
            <a:r>
              <a:rPr lang="en-US" altLang="zh-CN" dirty="0" smtClean="0"/>
              <a:t>lth</a:t>
            </a:r>
            <a:r>
              <a:rPr lang="zh-CN" altLang="en-US" dirty="0" smtClean="0"/>
              <a:t>层第</a:t>
            </a:r>
            <a:r>
              <a:rPr lang="en-US" altLang="zh-CN" dirty="0" err="1" smtClean="0"/>
              <a:t>jth</a:t>
            </a:r>
            <a:r>
              <a:rPr lang="zh-CN" altLang="en-US" dirty="0" smtClean="0"/>
              <a:t>个神经元上的误差。 反向传播将给出计算误差</a:t>
            </a:r>
            <a:r>
              <a:rPr lang="en-US" altLang="zh-CN" dirty="0" err="1" smtClean="0"/>
              <a:t>δl</a:t>
            </a:r>
            <a:r>
              <a:rPr lang="en-US" altLang="zh-CN" dirty="0" smtClean="0"/>
              <a:t> j</a:t>
            </a:r>
            <a:r>
              <a:rPr lang="zh-CN" altLang="en-US" dirty="0" smtClean="0"/>
              <a:t>的流程，然后将其关联到计算∂</a:t>
            </a:r>
            <a:r>
              <a:rPr lang="en-US" altLang="zh-CN" dirty="0" smtClean="0"/>
              <a:t>C/∂</a:t>
            </a:r>
            <a:r>
              <a:rPr lang="en-US" altLang="zh-CN" dirty="0" err="1" smtClean="0"/>
              <a:t>wljk</a:t>
            </a:r>
            <a:r>
              <a:rPr lang="zh-CN" altLang="en-US" dirty="0" smtClean="0"/>
              <a:t>和∂</a:t>
            </a:r>
            <a:r>
              <a:rPr lang="en-US" altLang="zh-CN" dirty="0" smtClean="0"/>
              <a:t>C/∂</a:t>
            </a:r>
            <a:r>
              <a:rPr lang="en-US" altLang="zh-CN" dirty="0" err="1" smtClean="0"/>
              <a:t>bl</a:t>
            </a:r>
            <a:r>
              <a:rPr lang="en-US" altLang="zh-CN" dirty="0" smtClean="0"/>
              <a:t> j</a:t>
            </a:r>
            <a:r>
              <a:rPr lang="zh-CN" altLang="en-US" dirty="0" smtClean="0"/>
              <a:t>上。 为了理解误差是如何定义的，假设在神经⽹络上有⼀个调⽪⻤：这个调⽪⻤在</a:t>
            </a:r>
            <a:r>
              <a:rPr lang="en-US" altLang="zh-CN" dirty="0" smtClean="0"/>
              <a:t>l</a:t>
            </a:r>
            <a:r>
              <a:rPr lang="zh-CN" altLang="en-US" dirty="0" smtClean="0"/>
              <a:t>层的第</a:t>
            </a:r>
            <a:r>
              <a:rPr lang="en-US" altLang="zh-CN" dirty="0" err="1" smtClean="0"/>
              <a:t>jth</a:t>
            </a:r>
            <a:r>
              <a:rPr lang="zh-CN" altLang="en-US" dirty="0" smtClean="0"/>
              <a:t>个神经元上。当输⼊进来时，调⽪⻤对神经元的操作进⾏搅局。他会增加很⼩的变化∆</a:t>
            </a:r>
            <a:r>
              <a:rPr lang="en-US" altLang="zh-CN" dirty="0" err="1" smtClean="0"/>
              <a:t>zl</a:t>
            </a:r>
            <a:r>
              <a:rPr lang="en-US" altLang="zh-CN" dirty="0" smtClean="0"/>
              <a:t> j</a:t>
            </a:r>
            <a:r>
              <a:rPr lang="zh-CN" altLang="en-US" dirty="0" smtClean="0"/>
              <a:t>在神经元的带权输⼊上，使得神经元输出由</a:t>
            </a:r>
            <a:r>
              <a:rPr lang="en-US" altLang="zh-CN" dirty="0" smtClean="0"/>
              <a:t>σ(</a:t>
            </a:r>
            <a:r>
              <a:rPr lang="en-US" altLang="zh-CN" dirty="0" err="1" smtClean="0"/>
              <a:t>zl</a:t>
            </a:r>
            <a:r>
              <a:rPr lang="en-US" altLang="zh-CN" dirty="0" smtClean="0"/>
              <a:t> j)</a:t>
            </a:r>
            <a:r>
              <a:rPr lang="zh-CN" altLang="en-US" dirty="0" smtClean="0"/>
              <a:t>变成</a:t>
            </a:r>
            <a:r>
              <a:rPr lang="en-US" altLang="zh-CN" dirty="0" smtClean="0"/>
              <a:t>σ(</a:t>
            </a:r>
            <a:r>
              <a:rPr lang="en-US" altLang="zh-CN" dirty="0" err="1" smtClean="0"/>
              <a:t>zl</a:t>
            </a:r>
            <a:r>
              <a:rPr lang="en-US" altLang="zh-CN" dirty="0" smtClean="0"/>
              <a:t> j + ∆</a:t>
            </a:r>
            <a:r>
              <a:rPr lang="en-US" altLang="zh-CN" dirty="0" err="1" smtClean="0"/>
              <a:t>zl</a:t>
            </a:r>
            <a:r>
              <a:rPr lang="en-US" altLang="zh-CN" dirty="0" smtClean="0"/>
              <a:t> j)</a:t>
            </a:r>
            <a:r>
              <a:rPr lang="zh-CN" altLang="en-US" dirty="0" smtClean="0"/>
              <a:t>。这 个变化会向⽹络后⾯的层进⾏传播，最终导致整个代价产⽣ ∂</a:t>
            </a:r>
            <a:r>
              <a:rPr lang="en-US" altLang="zh-CN" dirty="0" smtClean="0"/>
              <a:t>C ∂</a:t>
            </a:r>
            <a:r>
              <a:rPr lang="en-US" altLang="zh-CN" dirty="0" err="1" smtClean="0"/>
              <a:t>zl</a:t>
            </a:r>
            <a:r>
              <a:rPr lang="en-US" altLang="zh-CN" dirty="0" smtClean="0"/>
              <a:t> j ∆</a:t>
            </a:r>
            <a:r>
              <a:rPr lang="en-US" altLang="zh-CN" dirty="0" err="1" smtClean="0"/>
              <a:t>zl</a:t>
            </a:r>
            <a:r>
              <a:rPr lang="en-US" altLang="zh-CN" dirty="0" smtClean="0"/>
              <a:t> j</a:t>
            </a:r>
            <a:r>
              <a:rPr lang="zh-CN" altLang="en-US" dirty="0" smtClean="0"/>
              <a:t>的改变。现在，这个调⽪⻤变好了，试着帮助你来优化代价，它试着找到可以让代价更⼩的∆</a:t>
            </a:r>
            <a:r>
              <a:rPr lang="en-US" altLang="zh-CN" dirty="0" err="1" smtClean="0"/>
              <a:t>zl</a:t>
            </a:r>
            <a:r>
              <a:rPr lang="en-US" altLang="zh-CN" dirty="0" smtClean="0"/>
              <a:t> j</a:t>
            </a:r>
            <a:r>
              <a:rPr lang="zh-CN" altLang="en-US" dirty="0" smtClean="0"/>
              <a:t>。假设 ∂</a:t>
            </a:r>
            <a:r>
              <a:rPr lang="en-US" altLang="zh-CN" dirty="0" smtClean="0"/>
              <a:t>C ∂</a:t>
            </a:r>
            <a:r>
              <a:rPr lang="en-US" altLang="zh-CN" dirty="0" err="1" smtClean="0"/>
              <a:t>zl</a:t>
            </a:r>
            <a:r>
              <a:rPr lang="en-US" altLang="zh-CN" dirty="0" smtClean="0"/>
              <a:t> j </a:t>
            </a:r>
            <a:r>
              <a:rPr lang="zh-CN" altLang="en-US" dirty="0" smtClean="0"/>
              <a:t>有⼀个很⼤的值（或正或负）。那么这个调⽪⻤可以通过选择与 ∂</a:t>
            </a:r>
            <a:r>
              <a:rPr lang="en-US" altLang="zh-CN" dirty="0" smtClean="0"/>
              <a:t>C ∂</a:t>
            </a:r>
            <a:r>
              <a:rPr lang="en-US" altLang="zh-CN" dirty="0" err="1" smtClean="0"/>
              <a:t>zl</a:t>
            </a:r>
            <a:r>
              <a:rPr lang="en-US" altLang="zh-CN" dirty="0" smtClean="0"/>
              <a:t> j </a:t>
            </a:r>
            <a:r>
              <a:rPr lang="zh-CN" altLang="en-US" dirty="0" smtClean="0"/>
              <a:t>相反符号的∆</a:t>
            </a:r>
            <a:r>
              <a:rPr lang="en-US" altLang="zh-CN" dirty="0" err="1" smtClean="0"/>
              <a:t>zl</a:t>
            </a:r>
            <a:r>
              <a:rPr lang="en-US" altLang="zh-CN" dirty="0" smtClean="0"/>
              <a:t> j</a:t>
            </a:r>
            <a:r>
              <a:rPr lang="zh-CN" altLang="en-US" dirty="0" smtClean="0"/>
              <a:t>来降 低代价。相反，如果 ∂</a:t>
            </a:r>
            <a:r>
              <a:rPr lang="en-US" altLang="zh-CN" dirty="0" smtClean="0"/>
              <a:t>C ∂</a:t>
            </a:r>
            <a:r>
              <a:rPr lang="en-US" altLang="zh-CN" dirty="0" err="1" smtClean="0"/>
              <a:t>zl</a:t>
            </a:r>
            <a:r>
              <a:rPr lang="en-US" altLang="zh-CN" dirty="0" smtClean="0"/>
              <a:t> j </a:t>
            </a:r>
            <a:r>
              <a:rPr lang="zh-CN" altLang="en-US" dirty="0" smtClean="0"/>
              <a:t>接近</a:t>
            </a:r>
            <a:r>
              <a:rPr lang="en-US" altLang="zh-CN" dirty="0" smtClean="0"/>
              <a:t>0</a:t>
            </a:r>
            <a:r>
              <a:rPr lang="zh-CN" altLang="en-US" dirty="0" smtClean="0"/>
              <a:t>，那么调⽪⻤并不能通过扰动带权输⼊</a:t>
            </a:r>
            <a:r>
              <a:rPr lang="en-US" altLang="zh-CN" dirty="0" err="1" smtClean="0"/>
              <a:t>zl</a:t>
            </a:r>
            <a:r>
              <a:rPr lang="en-US" altLang="zh-CN" dirty="0" smtClean="0"/>
              <a:t> j</a:t>
            </a:r>
            <a:r>
              <a:rPr lang="zh-CN" altLang="en-US" dirty="0" smtClean="0"/>
              <a:t>来改善太多代价。在调⽪⻤看来，这时候神经元已经很接近最优了。所以这⾥有⼀种启发式的认识，∂</a:t>
            </a:r>
            <a:r>
              <a:rPr lang="en-US" altLang="zh-CN" dirty="0" smtClean="0"/>
              <a:t>C ∂</a:t>
            </a:r>
            <a:r>
              <a:rPr lang="en-US" altLang="zh-CN" dirty="0" err="1" smtClean="0"/>
              <a:t>zl</a:t>
            </a:r>
            <a:r>
              <a:rPr lang="en-US" altLang="zh-CN" dirty="0" smtClean="0"/>
              <a:t> j </a:t>
            </a:r>
            <a:r>
              <a:rPr lang="zh-CN" altLang="en-US" dirty="0" smtClean="0"/>
              <a:t>是神经元的误差的度量。按照上⾯的描述，我们定义</a:t>
            </a:r>
            <a:r>
              <a:rPr lang="en-US" altLang="zh-CN" dirty="0" smtClean="0"/>
              <a:t>l</a:t>
            </a:r>
            <a:r>
              <a:rPr lang="zh-CN" altLang="en-US" dirty="0" smtClean="0"/>
              <a:t>层的第</a:t>
            </a:r>
            <a:r>
              <a:rPr lang="en-US" altLang="zh-CN" dirty="0" err="1" smtClean="0"/>
              <a:t>jth</a:t>
            </a:r>
            <a:r>
              <a:rPr lang="zh-CN" altLang="en-US" dirty="0" smtClean="0"/>
              <a:t>个神经元上的误差</a:t>
            </a:r>
            <a:r>
              <a:rPr lang="en-US" altLang="zh-CN" dirty="0" err="1" smtClean="0"/>
              <a:t>δl</a:t>
            </a:r>
            <a:r>
              <a:rPr lang="en-US" altLang="zh-CN" dirty="0" smtClean="0"/>
              <a:t> j</a:t>
            </a:r>
            <a:r>
              <a:rPr lang="zh-CN" altLang="en-US" dirty="0" smtClean="0"/>
              <a:t>为</a:t>
            </a:r>
            <a:endParaRPr lang="en-US" altLang="zh-CN" dirty="0" smtClean="0"/>
          </a:p>
          <a:p>
            <a:r>
              <a:rPr lang="zh-CN" altLang="en-US" dirty="0" smtClean="0"/>
              <a:t>按照我们通常的惯例，我们使⽤</a:t>
            </a:r>
            <a:r>
              <a:rPr lang="en-US" altLang="zh-CN" dirty="0" err="1" smtClean="0"/>
              <a:t>δl</a:t>
            </a:r>
            <a:r>
              <a:rPr lang="zh-CN" altLang="en-US" dirty="0" smtClean="0"/>
              <a:t>表⽰关联于</a:t>
            </a:r>
            <a:r>
              <a:rPr lang="en-US" altLang="zh-CN" dirty="0" smtClean="0"/>
              <a:t>l</a:t>
            </a:r>
            <a:r>
              <a:rPr lang="zh-CN" altLang="en-US" dirty="0" smtClean="0"/>
              <a:t>层的误差向量。反向传播会提供给我们⼀种 计算每层的</a:t>
            </a:r>
            <a:r>
              <a:rPr lang="en-US" altLang="zh-CN" dirty="0" err="1" smtClean="0"/>
              <a:t>δl</a:t>
            </a:r>
            <a:r>
              <a:rPr lang="zh-CN" altLang="en-US" dirty="0" smtClean="0"/>
              <a:t>的⽅法，然后将这些误差和最终我们需要的量∂</a:t>
            </a:r>
            <a:r>
              <a:rPr lang="en-US" altLang="zh-CN" dirty="0" smtClean="0"/>
              <a:t>C/∂</a:t>
            </a:r>
            <a:r>
              <a:rPr lang="en-US" altLang="zh-CN" dirty="0" err="1" smtClean="0"/>
              <a:t>wljk</a:t>
            </a:r>
            <a:r>
              <a:rPr lang="zh-CN" altLang="en-US" dirty="0" smtClean="0"/>
              <a:t>和∂</a:t>
            </a:r>
            <a:r>
              <a:rPr lang="en-US" altLang="zh-CN" dirty="0" smtClean="0"/>
              <a:t>C/∂</a:t>
            </a:r>
            <a:r>
              <a:rPr lang="en-US" altLang="zh-CN" dirty="0" err="1" smtClean="0"/>
              <a:t>bl</a:t>
            </a:r>
            <a:r>
              <a:rPr lang="en-US" altLang="zh-CN" dirty="0" smtClean="0"/>
              <a:t> j</a:t>
            </a:r>
            <a:r>
              <a:rPr lang="zh-CN" altLang="en-US" dirty="0" smtClean="0"/>
              <a:t>联系起来。 你可能会想知道为何这个调⽪⻤在改变带权输⼊</a:t>
            </a:r>
            <a:r>
              <a:rPr lang="en-US" altLang="zh-CN" dirty="0" err="1" smtClean="0"/>
              <a:t>zl</a:t>
            </a:r>
            <a:r>
              <a:rPr lang="en-US" altLang="zh-CN" dirty="0" smtClean="0"/>
              <a:t> j</a:t>
            </a:r>
            <a:r>
              <a:rPr lang="zh-CN" altLang="en-US" dirty="0" smtClean="0"/>
              <a:t>。把它想象成改变输出激活值</a:t>
            </a:r>
            <a:r>
              <a:rPr lang="en-US" altLang="zh-CN" dirty="0" smtClean="0"/>
              <a:t>al j</a:t>
            </a:r>
            <a:r>
              <a:rPr lang="zh-CN" altLang="en-US" dirty="0" smtClean="0"/>
              <a:t>肯定会更加⾃然，然后就使⽤ ∂</a:t>
            </a:r>
            <a:r>
              <a:rPr lang="en-US" altLang="zh-CN" dirty="0" smtClean="0"/>
              <a:t>C ∂al j </a:t>
            </a:r>
            <a:r>
              <a:rPr lang="zh-CN" altLang="en-US" dirty="0" smtClean="0"/>
              <a:t>作为度量误差的⽅法了。实际上，如果你这样做的话，其实和下⾯要 讨论的差不多。但是看起来，前⾯的⽅法会让反向传播在代数运算上变得⽐较复杂。所以我们使用上面这个式子作为误差度量。</a:t>
            </a:r>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40</a:t>
            </a:fld>
            <a:endParaRPr lang="zh-CN" altLang="en-US"/>
          </a:p>
        </p:txBody>
      </p:sp>
    </p:spTree>
    <p:extLst>
      <p:ext uri="{BB962C8B-B14F-4D97-AF65-F5344CB8AC3E}">
        <p14:creationId xmlns:p14="http://schemas.microsoft.com/office/powerpoint/2010/main" val="458069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反向传播基于四个基本⽅程。这些⽅程给我们⼀种计算误差</a:t>
            </a:r>
            <a:r>
              <a:rPr lang="en-US" altLang="zh-CN" dirty="0" err="1" smtClean="0"/>
              <a:t>δl</a:t>
            </a:r>
            <a:r>
              <a:rPr lang="zh-CN" altLang="en-US" dirty="0" smtClean="0"/>
              <a:t>和代价函数梯度的⽅法。这里列出这四个⽅程。但是需要注意：不需要⼀下⼦能够同时理解这些公式。希望越⼤失望越⼤。实际上，反向传播⽅程内容很多，完全理解这些需要花费充分的时间和耐⼼，需要⼀步⼀步地深⼊理</a:t>
            </a:r>
            <a:r>
              <a:rPr lang="zh-CN" altLang="en-US" dirty="0" smtClean="0"/>
              <a:t>解。⽽带来的好处是，这样的付出回报巨⼤。所以本节对这些内容的讨论仅仅是⼀个正确掌握这些⽅程的起步。 </a:t>
            </a:r>
            <a:endParaRPr lang="en-US" altLang="zh-CN" dirty="0" smtClean="0"/>
          </a:p>
          <a:p>
            <a:r>
              <a:rPr lang="zh-CN" altLang="en-US" dirty="0" smtClean="0"/>
              <a:t>第一个公式第⼀个项∂</a:t>
            </a:r>
            <a:r>
              <a:rPr lang="en-US" altLang="zh-CN" dirty="0" smtClean="0"/>
              <a:t>C/∂</a:t>
            </a:r>
            <a:r>
              <a:rPr lang="en-US" altLang="zh-CN" dirty="0" err="1" smtClean="0"/>
              <a:t>aL</a:t>
            </a:r>
            <a:r>
              <a:rPr lang="en-US" altLang="zh-CN" dirty="0" smtClean="0"/>
              <a:t> j </a:t>
            </a:r>
            <a:r>
              <a:rPr lang="zh-CN" altLang="en-US" dirty="0" smtClean="0"/>
              <a:t>表⽰代价随着</a:t>
            </a:r>
            <a:r>
              <a:rPr lang="en-US" altLang="zh-CN" dirty="0" err="1" smtClean="0"/>
              <a:t>jth</a:t>
            </a:r>
            <a:r>
              <a:rPr lang="zh-CN" altLang="en-US" dirty="0" smtClean="0"/>
              <a:t>输出激活值的变化⽽ 变化的速度。假如</a:t>
            </a:r>
            <a:r>
              <a:rPr lang="en-US" altLang="zh-CN" dirty="0" smtClean="0"/>
              <a:t>C</a:t>
            </a:r>
            <a:r>
              <a:rPr lang="zh-CN" altLang="en-US" dirty="0" smtClean="0"/>
              <a:t>不太依赖⼀个特定的输出神经元</a:t>
            </a:r>
            <a:r>
              <a:rPr lang="en-US" altLang="zh-CN" dirty="0" smtClean="0"/>
              <a:t>j</a:t>
            </a:r>
            <a:r>
              <a:rPr lang="zh-CN" altLang="en-US" dirty="0" smtClean="0"/>
              <a:t>，那么</a:t>
            </a:r>
            <a:r>
              <a:rPr lang="en-US" altLang="zh-CN" dirty="0" err="1" smtClean="0"/>
              <a:t>δL</a:t>
            </a:r>
            <a:r>
              <a:rPr lang="en-US" altLang="zh-CN" dirty="0" smtClean="0"/>
              <a:t> j </a:t>
            </a:r>
            <a:r>
              <a:rPr lang="zh-CN" altLang="en-US" dirty="0" smtClean="0"/>
              <a:t>就会很⼩，这也是我们想要的 效果。公式一第⼆项</a:t>
            </a:r>
            <a:r>
              <a:rPr lang="en-US" altLang="zh-CN" dirty="0" smtClean="0"/>
              <a:t>σ′(</a:t>
            </a:r>
            <a:r>
              <a:rPr lang="en-US" altLang="zh-CN" dirty="0" err="1" smtClean="0"/>
              <a:t>zL</a:t>
            </a:r>
            <a:r>
              <a:rPr lang="en-US" altLang="zh-CN" dirty="0" smtClean="0"/>
              <a:t> j )</a:t>
            </a:r>
            <a:r>
              <a:rPr lang="zh-CN" altLang="en-US" dirty="0" smtClean="0"/>
              <a:t>刻画了在</a:t>
            </a:r>
            <a:r>
              <a:rPr lang="en-US" altLang="zh-CN" dirty="0" err="1" smtClean="0"/>
              <a:t>zL</a:t>
            </a:r>
            <a:r>
              <a:rPr lang="en-US" altLang="zh-CN" dirty="0" smtClean="0"/>
              <a:t> j </a:t>
            </a:r>
            <a:r>
              <a:rPr lang="zh-CN" altLang="en-US" dirty="0" smtClean="0"/>
              <a:t>处激活函数</a:t>
            </a:r>
            <a:r>
              <a:rPr lang="en-US" altLang="zh-CN" dirty="0" smtClean="0"/>
              <a:t>σ</a:t>
            </a:r>
            <a:r>
              <a:rPr lang="zh-CN" altLang="en-US" dirty="0" smtClean="0"/>
              <a:t>变化的速度。 注意到在公式</a:t>
            </a:r>
            <a:r>
              <a:rPr lang="en-US" altLang="zh-CN" dirty="0" smtClean="0"/>
              <a:t>1</a:t>
            </a:r>
            <a:r>
              <a:rPr lang="zh-CN" altLang="en-US" dirty="0" smtClean="0"/>
              <a:t>中的每个部分都是很好计算的。特别地，我们在计算⽹络⾏为时计算</a:t>
            </a:r>
            <a:r>
              <a:rPr lang="en-US" altLang="zh-CN" dirty="0" err="1" smtClean="0"/>
              <a:t>zL</a:t>
            </a:r>
            <a:r>
              <a:rPr lang="en-US" altLang="zh-CN" dirty="0" smtClean="0"/>
              <a:t> j</a:t>
            </a:r>
            <a:r>
              <a:rPr lang="zh-CN" altLang="en-US" dirty="0" smtClean="0"/>
              <a:t>， 这仅仅需要⼀点点额外⼯作就可以计算</a:t>
            </a:r>
            <a:r>
              <a:rPr lang="en-US" altLang="zh-CN" dirty="0" smtClean="0"/>
              <a:t>σ′(</a:t>
            </a:r>
            <a:r>
              <a:rPr lang="en-US" altLang="zh-CN" dirty="0" err="1" smtClean="0"/>
              <a:t>zL</a:t>
            </a:r>
            <a:r>
              <a:rPr lang="en-US" altLang="zh-CN" dirty="0" smtClean="0"/>
              <a:t> j )</a:t>
            </a:r>
            <a:r>
              <a:rPr lang="zh-CN" altLang="en-US" dirty="0" smtClean="0"/>
              <a:t>。当然∂</a:t>
            </a:r>
            <a:r>
              <a:rPr lang="en-US" altLang="zh-CN" dirty="0" smtClean="0"/>
              <a:t>C/∂</a:t>
            </a:r>
            <a:r>
              <a:rPr lang="en-US" altLang="zh-CN" dirty="0" err="1" smtClean="0"/>
              <a:t>aL</a:t>
            </a:r>
            <a:r>
              <a:rPr lang="en-US" altLang="zh-CN" dirty="0" smtClean="0"/>
              <a:t> j </a:t>
            </a:r>
            <a:r>
              <a:rPr lang="zh-CN" altLang="en-US" dirty="0" smtClean="0"/>
              <a:t>依赖于代价函数的形式。然⽽， 给定了代价函数，计算∂</a:t>
            </a:r>
            <a:r>
              <a:rPr lang="en-US" altLang="zh-CN" dirty="0" smtClean="0"/>
              <a:t>C/∂</a:t>
            </a:r>
            <a:r>
              <a:rPr lang="en-US" altLang="zh-CN" dirty="0" err="1" smtClean="0"/>
              <a:t>aL</a:t>
            </a:r>
            <a:r>
              <a:rPr lang="en-US" altLang="zh-CN" dirty="0" smtClean="0"/>
              <a:t> j </a:t>
            </a:r>
            <a:r>
              <a:rPr lang="zh-CN" altLang="en-US" dirty="0" smtClean="0"/>
              <a:t>就没有什么⼤问题了。例如，如果我们使⽤⼆次函数，那么 </a:t>
            </a:r>
            <a:r>
              <a:rPr lang="en-US" altLang="zh-CN" dirty="0" smtClean="0"/>
              <a:t>C = 1 2∑j(</a:t>
            </a:r>
            <a:r>
              <a:rPr lang="en-US" altLang="zh-CN" dirty="0" err="1" smtClean="0"/>
              <a:t>yj</a:t>
            </a:r>
            <a:r>
              <a:rPr lang="en-US" altLang="zh-CN" dirty="0" smtClean="0"/>
              <a:t> −</a:t>
            </a:r>
            <a:r>
              <a:rPr lang="en-US" altLang="zh-CN" dirty="0" err="1" smtClean="0"/>
              <a:t>aj</a:t>
            </a:r>
            <a:r>
              <a:rPr lang="en-US" altLang="zh-CN" dirty="0" smtClean="0"/>
              <a:t>)2</a:t>
            </a:r>
            <a:r>
              <a:rPr lang="zh-CN" altLang="en-US" dirty="0" smtClean="0"/>
              <a:t>，所以∂</a:t>
            </a:r>
            <a:r>
              <a:rPr lang="en-US" altLang="zh-CN" dirty="0" smtClean="0"/>
              <a:t>C/∂</a:t>
            </a:r>
            <a:r>
              <a:rPr lang="en-US" altLang="zh-CN" dirty="0" err="1" smtClean="0"/>
              <a:t>aL</a:t>
            </a:r>
            <a:r>
              <a:rPr lang="en-US" altLang="zh-CN" dirty="0" smtClean="0"/>
              <a:t> j = (</a:t>
            </a:r>
            <a:r>
              <a:rPr lang="en-US" altLang="zh-CN" dirty="0" err="1" smtClean="0"/>
              <a:t>aj</a:t>
            </a:r>
            <a:r>
              <a:rPr lang="en-US" altLang="zh-CN" dirty="0" smtClean="0"/>
              <a:t> −</a:t>
            </a:r>
            <a:r>
              <a:rPr lang="en-US" altLang="zh-CN" dirty="0" err="1" smtClean="0"/>
              <a:t>yj</a:t>
            </a:r>
            <a:r>
              <a:rPr lang="en-US" altLang="zh-CN" dirty="0" smtClean="0"/>
              <a:t>)</a:t>
            </a:r>
            <a:r>
              <a:rPr lang="zh-CN" altLang="en-US" dirty="0" smtClean="0"/>
              <a:t>，这其实很容易计算。 ⽅程</a:t>
            </a:r>
            <a:r>
              <a:rPr lang="en-US" altLang="zh-CN" dirty="0" smtClean="0"/>
              <a:t>1</a:t>
            </a:r>
            <a:r>
              <a:rPr lang="zh-CN" altLang="en-US" dirty="0" smtClean="0"/>
              <a:t>对</a:t>
            </a:r>
            <a:r>
              <a:rPr lang="en-US" altLang="zh-CN" dirty="0" err="1" smtClean="0"/>
              <a:t>δL</a:t>
            </a:r>
            <a:r>
              <a:rPr lang="zh-CN" altLang="en-US" dirty="0" smtClean="0"/>
              <a:t>来说是个按分量构成的表达式。这是⼀个⾮常好的表达式，但不是我们期 望的⽤矩阵表⽰的形式。但是，以矩阵形式重写⽅程其实很简单，这⾥∇</a:t>
            </a:r>
            <a:r>
              <a:rPr lang="en-US" altLang="zh-CN" dirty="0" err="1" smtClean="0"/>
              <a:t>aC</a:t>
            </a:r>
            <a:r>
              <a:rPr lang="zh-CN" altLang="en-US" dirty="0" smtClean="0"/>
              <a:t>被定义成⼀个向量，其元素是偏导数∂</a:t>
            </a:r>
            <a:r>
              <a:rPr lang="en-US" altLang="zh-CN" dirty="0" smtClean="0"/>
              <a:t>C/∂</a:t>
            </a:r>
            <a:r>
              <a:rPr lang="en-US" altLang="zh-CN" dirty="0" err="1" smtClean="0"/>
              <a:t>aL</a:t>
            </a:r>
            <a:r>
              <a:rPr lang="en-US" altLang="zh-CN" dirty="0" smtClean="0"/>
              <a:t> j</a:t>
            </a:r>
            <a:r>
              <a:rPr lang="zh-CN" altLang="en-US" dirty="0" smtClean="0"/>
              <a:t>。你可以将∇</a:t>
            </a:r>
            <a:r>
              <a:rPr lang="en-US" altLang="zh-CN" dirty="0" err="1" smtClean="0"/>
              <a:t>aC</a:t>
            </a:r>
            <a:r>
              <a:rPr lang="zh-CN" altLang="en-US" dirty="0" smtClean="0"/>
              <a:t>看成是</a:t>
            </a:r>
            <a:r>
              <a:rPr lang="en-US" altLang="zh-CN" dirty="0" smtClean="0"/>
              <a:t>C</a:t>
            </a:r>
            <a:r>
              <a:rPr lang="zh-CN" altLang="en-US" dirty="0" smtClean="0"/>
              <a:t>关于输出 激活值的改变速度。⽅程</a:t>
            </a:r>
            <a:r>
              <a:rPr lang="en-US" altLang="zh-CN" dirty="0" smtClean="0"/>
              <a:t>1</a:t>
            </a:r>
            <a:r>
              <a:rPr lang="zh-CN" altLang="en-US" dirty="0" smtClean="0"/>
              <a:t>和⽅程</a:t>
            </a:r>
            <a:r>
              <a:rPr lang="en-US" altLang="zh-CN" dirty="0" smtClean="0"/>
              <a:t>2</a:t>
            </a:r>
            <a:r>
              <a:rPr lang="zh-CN" altLang="en-US" dirty="0" smtClean="0"/>
              <a:t>的等价也是显⽽易⻅的，所以现在开始，我们会⽤方程</a:t>
            </a:r>
            <a:r>
              <a:rPr lang="en-US" altLang="zh-CN" dirty="0" smtClean="0"/>
              <a:t>2</a:t>
            </a:r>
            <a:r>
              <a:rPr lang="zh-CN" altLang="en-US" dirty="0" smtClean="0"/>
              <a:t>表⽰这两个⽅程。举个例⼦，在⼆次代价函数时，我们有∇</a:t>
            </a:r>
            <a:r>
              <a:rPr lang="en-US" altLang="zh-CN" dirty="0" err="1" smtClean="0"/>
              <a:t>aC</a:t>
            </a:r>
            <a:r>
              <a:rPr lang="en-US" altLang="zh-CN" dirty="0" smtClean="0"/>
              <a:t> = (</a:t>
            </a:r>
            <a:r>
              <a:rPr lang="en-US" altLang="zh-CN" dirty="0" err="1" smtClean="0"/>
              <a:t>aL</a:t>
            </a:r>
            <a:r>
              <a:rPr lang="en-US" altLang="zh-CN" dirty="0" smtClean="0"/>
              <a:t> −y)</a:t>
            </a:r>
            <a:r>
              <a:rPr lang="zh-CN" altLang="en-US" dirty="0" smtClean="0"/>
              <a:t>，所以方程</a:t>
            </a:r>
            <a:r>
              <a:rPr lang="en-US" altLang="zh-CN" dirty="0" smtClean="0"/>
              <a:t>1</a:t>
            </a:r>
            <a:r>
              <a:rPr lang="zh-CN" altLang="en-US" dirty="0" smtClean="0"/>
              <a:t>的整个矩阵形式就变成方程</a:t>
            </a:r>
            <a:r>
              <a:rPr lang="en-US" altLang="zh-CN" dirty="0" smtClean="0"/>
              <a:t>3</a:t>
            </a:r>
            <a:r>
              <a:rPr lang="zh-CN" altLang="en-US" dirty="0" smtClean="0"/>
              <a:t>，如我们所⻅，这个⽅程中的每个项都有⼀个很好的向量形式，所以也可以很⽅便地使⽤像 </a:t>
            </a:r>
            <a:r>
              <a:rPr lang="en-US" altLang="zh-CN" dirty="0" err="1" smtClean="0"/>
              <a:t>Numpy</a:t>
            </a:r>
            <a:r>
              <a:rPr lang="zh-CN" altLang="en-US" dirty="0" smtClean="0"/>
              <a:t>这样的矩阵库进⾏计算了。 </a:t>
            </a:r>
            <a:endParaRPr lang="en-US" altLang="zh-CN" dirty="0" smtClean="0"/>
          </a:p>
          <a:p>
            <a:r>
              <a:rPr lang="zh-CN" altLang="en-US" dirty="0" smtClean="0"/>
              <a:t>经过这一步我们可以将输出层神经元的误差计算出来。</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41</a:t>
            </a:fld>
            <a:endParaRPr lang="zh-CN" altLang="en-US"/>
          </a:p>
        </p:txBody>
      </p:sp>
    </p:spTree>
    <p:extLst>
      <p:ext uri="{BB962C8B-B14F-4D97-AF65-F5344CB8AC3E}">
        <p14:creationId xmlns:p14="http://schemas.microsoft.com/office/powerpoint/2010/main" val="3034423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a:t>
            </a:r>
            <a:r>
              <a:rPr lang="en-US" altLang="zh-CN" dirty="0" smtClean="0"/>
              <a:t>(wl+1)T </a:t>
            </a:r>
            <a:r>
              <a:rPr lang="zh-CN" altLang="en-US" dirty="0" smtClean="0"/>
              <a:t>是</a:t>
            </a:r>
            <a:r>
              <a:rPr lang="en-US" altLang="zh-CN" dirty="0" smtClean="0"/>
              <a:t>(l + 1)</a:t>
            </a:r>
            <a:r>
              <a:rPr lang="en-US" altLang="zh-CN" dirty="0" err="1" smtClean="0"/>
              <a:t>th</a:t>
            </a:r>
            <a:r>
              <a:rPr lang="zh-CN" altLang="en-US" dirty="0" smtClean="0"/>
              <a:t>层权重矩阵</a:t>
            </a:r>
            <a:r>
              <a:rPr lang="en-US" altLang="zh-CN" dirty="0" smtClean="0"/>
              <a:t>wl+1</a:t>
            </a:r>
            <a:r>
              <a:rPr lang="zh-CN" altLang="en-US" dirty="0" smtClean="0"/>
              <a:t>的转置。这个公式看上去有些复杂，但每⼀个元素有很好的解释。假设我们知道</a:t>
            </a:r>
            <a:r>
              <a:rPr lang="en-US" altLang="zh-CN" dirty="0" smtClean="0"/>
              <a:t>l + 1th</a:t>
            </a:r>
            <a:r>
              <a:rPr lang="zh-CN" altLang="en-US" dirty="0" smtClean="0"/>
              <a:t>层的误差</a:t>
            </a:r>
            <a:r>
              <a:rPr lang="en-US" altLang="zh-CN" dirty="0" smtClean="0"/>
              <a:t>δl+1</a:t>
            </a:r>
            <a:r>
              <a:rPr lang="zh-CN" altLang="en-US" dirty="0" smtClean="0"/>
              <a:t>。当我们应⽤转置的权重矩阵</a:t>
            </a:r>
            <a:r>
              <a:rPr lang="en-US" altLang="zh-CN" dirty="0" smtClean="0"/>
              <a:t>(wl+1)T</a:t>
            </a:r>
            <a:r>
              <a:rPr lang="zh-CN" altLang="en-US" dirty="0" smtClean="0"/>
              <a:t>，我们 可以凭直觉地把它看作是在沿着⽹络反向移动误差，给了我们度量在</a:t>
            </a:r>
            <a:r>
              <a:rPr lang="en-US" altLang="zh-CN" dirty="0" smtClean="0"/>
              <a:t>lth</a:t>
            </a:r>
            <a:r>
              <a:rPr lang="zh-CN" altLang="en-US" dirty="0" smtClean="0"/>
              <a:t>层输出的误差⽅法。然后，我们进⾏</a:t>
            </a:r>
            <a:r>
              <a:rPr lang="en-US" altLang="zh-CN" dirty="0" err="1" smtClean="0"/>
              <a:t>Hadamard</a:t>
            </a:r>
            <a:r>
              <a:rPr lang="zh-CN" altLang="en-US" dirty="0" smtClean="0"/>
              <a:t>乘积运算⊙</a:t>
            </a:r>
            <a:r>
              <a:rPr lang="en-US" altLang="zh-CN" dirty="0" smtClean="0"/>
              <a:t>σ′(</a:t>
            </a:r>
            <a:r>
              <a:rPr lang="en-US" altLang="zh-CN" dirty="0" err="1" smtClean="0"/>
              <a:t>zl</a:t>
            </a:r>
            <a:r>
              <a:rPr lang="en-US" altLang="zh-CN" dirty="0" smtClean="0"/>
              <a:t>)</a:t>
            </a:r>
            <a:r>
              <a:rPr lang="zh-CN" altLang="en-US" dirty="0" smtClean="0"/>
              <a:t>。这会让误差通过</a:t>
            </a:r>
            <a:r>
              <a:rPr lang="en-US" altLang="zh-CN" dirty="0" smtClean="0"/>
              <a:t>l</a:t>
            </a:r>
            <a:r>
              <a:rPr lang="zh-CN" altLang="en-US" dirty="0" smtClean="0"/>
              <a:t>层的激活函数反向传递回来并给出在第</a:t>
            </a:r>
            <a:r>
              <a:rPr lang="en-US" altLang="zh-CN" dirty="0" smtClean="0"/>
              <a:t>l</a:t>
            </a:r>
            <a:r>
              <a:rPr lang="zh-CN" altLang="en-US" dirty="0" smtClean="0"/>
              <a:t>层的带权输⼊的误差</a:t>
            </a:r>
            <a:r>
              <a:rPr lang="en-US" altLang="zh-CN" dirty="0" smtClean="0"/>
              <a:t>δ</a:t>
            </a:r>
            <a:r>
              <a:rPr lang="zh-CN" altLang="en-US" dirty="0" smtClean="0"/>
              <a:t>。 通过组合这个方程和上一个输出层误差的方程，我们可以计算任何层的误差</a:t>
            </a:r>
            <a:r>
              <a:rPr lang="en-US" altLang="zh-CN" dirty="0" err="1" smtClean="0"/>
              <a:t>δl</a:t>
            </a:r>
            <a:r>
              <a:rPr lang="zh-CN" altLang="en-US" dirty="0" smtClean="0"/>
              <a:t>。⾸先使⽤输出层误差方程计算</a:t>
            </a:r>
            <a:r>
              <a:rPr lang="en-US" altLang="zh-CN" dirty="0" err="1" smtClean="0"/>
              <a:t>δL</a:t>
            </a:r>
            <a:r>
              <a:rPr lang="zh-CN" altLang="en-US" dirty="0" smtClean="0"/>
              <a:t>，然后应⽤这个⽅程来计算</a:t>
            </a:r>
            <a:r>
              <a:rPr lang="en-US" altLang="zh-CN" dirty="0" smtClean="0"/>
              <a:t>δL−1</a:t>
            </a:r>
            <a:r>
              <a:rPr lang="zh-CN" altLang="en-US" dirty="0" smtClean="0"/>
              <a:t>，然后再次⽤⽅程来计算</a:t>
            </a:r>
            <a:r>
              <a:rPr lang="en-US" altLang="zh-CN" dirty="0" smtClean="0"/>
              <a:t>δL−2</a:t>
            </a:r>
            <a:r>
              <a:rPr lang="zh-CN" altLang="en-US" dirty="0" smtClean="0"/>
              <a:t>，如此⼀步⼀步地迭代直到反向传播完整个⽹络。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42</a:t>
            </a:fld>
            <a:endParaRPr lang="zh-CN" altLang="en-US"/>
          </a:p>
        </p:txBody>
      </p:sp>
    </p:spTree>
    <p:extLst>
      <p:ext uri="{BB962C8B-B14F-4D97-AF65-F5344CB8AC3E}">
        <p14:creationId xmlns:p14="http://schemas.microsoft.com/office/powerpoint/2010/main" val="3696792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这其实是，误差</a:t>
            </a:r>
            <a:r>
              <a:rPr lang="en-US" altLang="zh-CN" dirty="0" err="1" smtClean="0"/>
              <a:t>δl</a:t>
            </a:r>
            <a:r>
              <a:rPr lang="en-US" altLang="zh-CN" dirty="0" smtClean="0"/>
              <a:t> j</a:t>
            </a:r>
            <a:r>
              <a:rPr lang="zh-CN" altLang="en-US" dirty="0" smtClean="0"/>
              <a:t>和偏导数值∂</a:t>
            </a:r>
            <a:r>
              <a:rPr lang="en-US" altLang="zh-CN" dirty="0" smtClean="0"/>
              <a:t>C/∂</a:t>
            </a:r>
            <a:r>
              <a:rPr lang="en-US" altLang="zh-CN" dirty="0" err="1" smtClean="0"/>
              <a:t>bl</a:t>
            </a:r>
            <a:r>
              <a:rPr lang="en-US" altLang="zh-CN" dirty="0" smtClean="0"/>
              <a:t> j</a:t>
            </a:r>
            <a:r>
              <a:rPr lang="zh-CN" altLang="en-US" dirty="0" smtClean="0"/>
              <a:t>完全⼀致。这是很好的性质，因为</a:t>
            </a:r>
            <a:r>
              <a:rPr lang="en-US" altLang="zh-CN" dirty="0" smtClean="0"/>
              <a:t>(BP1)</a:t>
            </a:r>
            <a:r>
              <a:rPr lang="zh-CN" altLang="en-US" dirty="0" smtClean="0"/>
              <a:t>和</a:t>
            </a:r>
            <a:r>
              <a:rPr lang="en-US" altLang="zh-CN" dirty="0" smtClean="0"/>
              <a:t>(BP2)</a:t>
            </a:r>
            <a:r>
              <a:rPr lang="zh-CN" altLang="en-US" dirty="0" smtClean="0"/>
              <a:t>已经告诉我们如何计算</a:t>
            </a:r>
            <a:r>
              <a:rPr lang="en-US" altLang="zh-CN" dirty="0" err="1" smtClean="0"/>
              <a:t>δl</a:t>
            </a:r>
            <a:r>
              <a:rPr lang="en-US" altLang="zh-CN" dirty="0" smtClean="0"/>
              <a:t> j</a:t>
            </a:r>
            <a:r>
              <a:rPr lang="zh-CN" altLang="en-US" dirty="0" smtClean="0"/>
              <a:t>。所以就可以将上面这个方程简记为下面这个方程 </a:t>
            </a:r>
            <a:endParaRPr lang="en-US" altLang="zh-CN" dirty="0" smtClean="0"/>
          </a:p>
          <a:p>
            <a:r>
              <a:rPr lang="zh-CN" altLang="en-US" dirty="0" smtClean="0"/>
              <a:t>其中</a:t>
            </a:r>
            <a:r>
              <a:rPr lang="en-US" altLang="zh-CN" dirty="0" smtClean="0"/>
              <a:t>δ</a:t>
            </a:r>
            <a:r>
              <a:rPr lang="zh-CN" altLang="en-US" dirty="0" smtClean="0"/>
              <a:t>和偏置</a:t>
            </a:r>
            <a:r>
              <a:rPr lang="en-US" altLang="zh-CN" dirty="0" smtClean="0"/>
              <a:t>b</a:t>
            </a:r>
            <a:r>
              <a:rPr lang="zh-CN" altLang="en-US" dirty="0" smtClean="0"/>
              <a:t>都是针对同⼀个神经元。</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43</a:t>
            </a:fld>
            <a:endParaRPr lang="zh-CN" altLang="en-US"/>
          </a:p>
        </p:txBody>
      </p:sp>
    </p:spTree>
    <p:extLst>
      <p:ext uri="{BB962C8B-B14F-4D97-AF65-F5344CB8AC3E}">
        <p14:creationId xmlns:p14="http://schemas.microsoft.com/office/powerpoint/2010/main" val="1139975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这告诉我们如何计算偏导数∂</a:t>
            </a:r>
            <a:r>
              <a:rPr lang="en-US" altLang="zh-CN" dirty="0" smtClean="0"/>
              <a:t>C/∂</a:t>
            </a:r>
            <a:r>
              <a:rPr lang="en-US" altLang="zh-CN" dirty="0" err="1" smtClean="0"/>
              <a:t>wljk</a:t>
            </a:r>
            <a:r>
              <a:rPr lang="zh-CN" altLang="en-US" dirty="0" smtClean="0"/>
              <a:t>，其中</a:t>
            </a:r>
            <a:r>
              <a:rPr lang="en-US" altLang="zh-CN" dirty="0" err="1" smtClean="0"/>
              <a:t>δl</a:t>
            </a:r>
            <a:r>
              <a:rPr lang="zh-CN" altLang="en-US" dirty="0" smtClean="0"/>
              <a:t>和</a:t>
            </a:r>
            <a:r>
              <a:rPr lang="en-US" altLang="zh-CN" dirty="0" smtClean="0"/>
              <a:t>al−1</a:t>
            </a:r>
            <a:r>
              <a:rPr lang="zh-CN" altLang="en-US" dirty="0" smtClean="0"/>
              <a:t>这些量我们都已经知道如何计算了。 ⽅程也可以写成下⾯⽤更少下标的表⽰</a:t>
            </a:r>
            <a:endParaRPr lang="en-US" altLang="zh-CN" dirty="0" smtClean="0"/>
          </a:p>
          <a:p>
            <a:r>
              <a:rPr lang="zh-CN" altLang="en-US" dirty="0" smtClean="0"/>
              <a:t>其中</a:t>
            </a:r>
            <a:r>
              <a:rPr lang="en-US" altLang="zh-CN" dirty="0" err="1" smtClean="0"/>
              <a:t>ain</a:t>
            </a:r>
            <a:r>
              <a:rPr lang="zh-CN" altLang="en-US" dirty="0" smtClean="0"/>
              <a:t>是输⼊给权重</a:t>
            </a:r>
            <a:r>
              <a:rPr lang="en-US" altLang="zh-CN" dirty="0" smtClean="0"/>
              <a:t>w</a:t>
            </a:r>
            <a:r>
              <a:rPr lang="zh-CN" altLang="en-US" dirty="0" smtClean="0"/>
              <a:t>的神经元的激活值，</a:t>
            </a:r>
            <a:r>
              <a:rPr lang="en-US" altLang="zh-CN" dirty="0" err="1" smtClean="0"/>
              <a:t>δout</a:t>
            </a:r>
            <a:r>
              <a:rPr lang="zh-CN" altLang="en-US" dirty="0" smtClean="0"/>
              <a:t>是输出⾃权重</a:t>
            </a:r>
            <a:r>
              <a:rPr lang="en-US" altLang="zh-CN" dirty="0" smtClean="0"/>
              <a:t>w</a:t>
            </a:r>
            <a:r>
              <a:rPr lang="zh-CN" altLang="en-US" dirty="0" smtClean="0"/>
              <a:t>的神经元的误差。放⼤看看 权重</a:t>
            </a:r>
            <a:r>
              <a:rPr lang="en-US" altLang="zh-CN" dirty="0" smtClean="0"/>
              <a:t>w</a:t>
            </a:r>
            <a:r>
              <a:rPr lang="zh-CN" altLang="en-US" dirty="0" smtClean="0"/>
              <a:t>，还有两个由这个权重相连的神经元，我们给出⼀幅图如上</a:t>
            </a:r>
            <a:endParaRPr lang="en-US" altLang="zh-CN" dirty="0" smtClean="0"/>
          </a:p>
          <a:p>
            <a:r>
              <a:rPr lang="zh-CN" altLang="en-US" dirty="0" smtClean="0"/>
              <a:t>中间这个⽅程的⼀个好的结果就是当激活值</a:t>
            </a:r>
            <a:r>
              <a:rPr lang="en-US" altLang="zh-CN" dirty="0" err="1" smtClean="0"/>
              <a:t>ain</a:t>
            </a:r>
            <a:r>
              <a:rPr lang="zh-CN" altLang="en-US" dirty="0" smtClean="0"/>
              <a:t>很⼩，</a:t>
            </a:r>
            <a:r>
              <a:rPr lang="en-US" altLang="zh-CN" dirty="0" err="1" smtClean="0"/>
              <a:t>ain</a:t>
            </a:r>
            <a:r>
              <a:rPr lang="en-US" altLang="zh-CN" dirty="0" smtClean="0"/>
              <a:t> ≈ 0</a:t>
            </a:r>
            <a:r>
              <a:rPr lang="zh-CN" altLang="en-US" dirty="0" smtClean="0"/>
              <a:t>，梯度∂</a:t>
            </a:r>
            <a:r>
              <a:rPr lang="en-US" altLang="zh-CN" dirty="0" smtClean="0"/>
              <a:t>C/∂w</a:t>
            </a:r>
            <a:r>
              <a:rPr lang="zh-CN" altLang="en-US" dirty="0" smtClean="0"/>
              <a:t>也会趋向很⼩。这样，我们就说权重缓慢学习，表⽰在梯度下降的时候，这个权重不会改变太多。换⾔之，方程的结果就是来⾃低激活值神经元的权重学习会⾮常缓慢。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44</a:t>
            </a:fld>
            <a:endParaRPr lang="zh-CN" altLang="en-US"/>
          </a:p>
        </p:txBody>
      </p:sp>
    </p:spTree>
    <p:extLst>
      <p:ext uri="{BB962C8B-B14F-4D97-AF65-F5344CB8AC3E}">
        <p14:creationId xmlns:p14="http://schemas.microsoft.com/office/powerpoint/2010/main" val="1212135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为什么要介绍⼆次代价呢？毕竟我们最初感兴趣的内容不是能正确分类的图像数量吗？为什么不试着直接最⼤化这个数量，⽽是去最⼩化⼀个类似⼆次代价的间接评量呢？这么做是因为 在神经⽹络中，被正确分类的图像数量所关于权重和偏置的函数并不是⼀个平滑的函数。⼤多 数情况下，对权重和偏置做出的微⼩变动完全不会影响被正确分类的图像的数量。这会导致我 们很难去解决如何改变权重和偏置来取得改进的性能。⽽⽤⼀个类似⼆次代价的平滑代价函数 则能更好地去解决如何⽤权重和偏置中的微⼩的改变来取得更好的效果。这就是为什么我们⾸ 先专注于最⼩化⼆次代价，只有这样，我们之后才能测试分类精度。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17</a:t>
            </a:fld>
            <a:endParaRPr lang="zh-CN" altLang="en-US"/>
          </a:p>
        </p:txBody>
      </p:sp>
    </p:spTree>
    <p:extLst>
      <p:ext uri="{BB962C8B-B14F-4D97-AF65-F5344CB8AC3E}">
        <p14:creationId xmlns:p14="http://schemas.microsoft.com/office/powerpoint/2010/main" val="2127100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这四个公式</a:t>
            </a:r>
            <a:r>
              <a:rPr lang="en-US" altLang="zh-CN" dirty="0" smtClean="0"/>
              <a:t>(BP1)–(BP4)</a:t>
            </a:r>
            <a:r>
              <a:rPr lang="zh-CN" altLang="en-US" dirty="0" smtClean="0"/>
              <a:t>同样还有其它可以理解的⽅⾯。让我们从输出层开始，先看看</a:t>
            </a:r>
            <a:r>
              <a:rPr lang="en-US" altLang="zh-CN" dirty="0" smtClean="0"/>
              <a:t>(BP1) </a:t>
            </a:r>
            <a:r>
              <a:rPr lang="zh-CN" altLang="en-US" dirty="0" smtClean="0"/>
              <a:t>中的项</a:t>
            </a:r>
            <a:r>
              <a:rPr lang="en-US" altLang="zh-CN" dirty="0" smtClean="0"/>
              <a:t>σ′(</a:t>
            </a:r>
            <a:r>
              <a:rPr lang="en-US" altLang="zh-CN" dirty="0" err="1" smtClean="0"/>
              <a:t>zl</a:t>
            </a:r>
            <a:r>
              <a:rPr lang="en-US" altLang="zh-CN" dirty="0" smtClean="0"/>
              <a:t> k)</a:t>
            </a:r>
            <a:r>
              <a:rPr lang="zh-CN" altLang="en-US" dirty="0" smtClean="0"/>
              <a:t>。回忆⼀下上⼀节中</a:t>
            </a:r>
            <a:r>
              <a:rPr lang="en-US" altLang="zh-CN" dirty="0" smtClean="0"/>
              <a:t>S</a:t>
            </a:r>
            <a:r>
              <a:rPr lang="zh-CN" altLang="en-US" dirty="0" smtClean="0"/>
              <a:t>型函数的图形，当</a:t>
            </a:r>
            <a:r>
              <a:rPr lang="en-US" altLang="zh-CN" dirty="0" smtClean="0"/>
              <a:t>σ(</a:t>
            </a:r>
            <a:r>
              <a:rPr lang="en-US" altLang="zh-CN" dirty="0" err="1" smtClean="0"/>
              <a:t>zL</a:t>
            </a:r>
            <a:r>
              <a:rPr lang="en-US" altLang="zh-CN" dirty="0" smtClean="0"/>
              <a:t> j )</a:t>
            </a:r>
            <a:r>
              <a:rPr lang="zh-CN" altLang="en-US" dirty="0" smtClean="0"/>
              <a:t>近似为</a:t>
            </a:r>
            <a:r>
              <a:rPr lang="en-US" altLang="zh-CN" dirty="0" smtClean="0"/>
              <a:t>0</a:t>
            </a:r>
            <a:r>
              <a:rPr lang="zh-CN" altLang="en-US" dirty="0" smtClean="0"/>
              <a:t>或者</a:t>
            </a:r>
            <a:r>
              <a:rPr lang="en-US" altLang="zh-CN" dirty="0" smtClean="0"/>
              <a:t>1</a:t>
            </a:r>
            <a:r>
              <a:rPr lang="zh-CN" altLang="en-US" dirty="0" smtClean="0"/>
              <a:t>的时候</a:t>
            </a:r>
            <a:r>
              <a:rPr lang="en-US" altLang="zh-CN" dirty="0" smtClean="0"/>
              <a:t>σ</a:t>
            </a:r>
            <a:r>
              <a:rPr lang="zh-CN" altLang="en-US" dirty="0" smtClean="0"/>
              <a:t>函数变得⾮常平。这时</a:t>
            </a:r>
            <a:r>
              <a:rPr lang="en-US" altLang="zh-CN" dirty="0" smtClean="0"/>
              <a:t>σ′(</a:t>
            </a:r>
            <a:r>
              <a:rPr lang="en-US" altLang="zh-CN" dirty="0" err="1" smtClean="0"/>
              <a:t>zL</a:t>
            </a:r>
            <a:r>
              <a:rPr lang="en-US" altLang="zh-CN" dirty="0" smtClean="0"/>
              <a:t> j ) ≈ 0</a:t>
            </a:r>
            <a:r>
              <a:rPr lang="zh-CN" altLang="en-US" dirty="0" smtClean="0"/>
              <a:t>。所以如果输出神经元处于或者低激活值（≈ </a:t>
            </a:r>
            <a:r>
              <a:rPr lang="en-US" altLang="zh-CN" dirty="0" smtClean="0"/>
              <a:t>0</a:t>
            </a:r>
            <a:r>
              <a:rPr lang="zh-CN" altLang="en-US" dirty="0" smtClean="0"/>
              <a:t>）或者⾼激活值（≈ </a:t>
            </a:r>
            <a:r>
              <a:rPr lang="en-US" altLang="zh-CN" dirty="0" smtClean="0"/>
              <a:t>1</a:t>
            </a:r>
            <a:r>
              <a:rPr lang="zh-CN" altLang="en-US" dirty="0" smtClean="0"/>
              <a:t>） 时，最终层的权重学习缓慢。这样的情形，我们常常称输出神经元已经饱和了，并且，权重学习也会终⽌（或者学习⾮常缓慢）。类似的结果对于输出神经元的偏置也是成⽴的。 </a:t>
            </a:r>
            <a:endParaRPr lang="en-US" altLang="zh-CN" dirty="0" smtClean="0"/>
          </a:p>
          <a:p>
            <a:r>
              <a:rPr lang="zh-CN" altLang="en-US" dirty="0" smtClean="0"/>
              <a:t>针对前⾯的层，我们也有类似的观点。特别地，注意在</a:t>
            </a:r>
            <a:r>
              <a:rPr lang="en-US" altLang="zh-CN" dirty="0" smtClean="0"/>
              <a:t>(BP2)</a:t>
            </a:r>
            <a:r>
              <a:rPr lang="zh-CN" altLang="en-US" dirty="0" smtClean="0"/>
              <a:t>中的项</a:t>
            </a:r>
            <a:r>
              <a:rPr lang="en-US" altLang="zh-CN" dirty="0" smtClean="0"/>
              <a:t>σ′(</a:t>
            </a:r>
            <a:r>
              <a:rPr lang="en-US" altLang="zh-CN" dirty="0" err="1" smtClean="0"/>
              <a:t>zl</a:t>
            </a:r>
            <a:r>
              <a:rPr lang="en-US" altLang="zh-CN" dirty="0" smtClean="0"/>
              <a:t>)</a:t>
            </a:r>
            <a:r>
              <a:rPr lang="zh-CN" altLang="en-US" dirty="0" smtClean="0"/>
              <a:t>。这表⽰如果神经元已经接近饱和，</a:t>
            </a:r>
            <a:r>
              <a:rPr lang="en-US" altLang="zh-CN" dirty="0" err="1" smtClean="0"/>
              <a:t>δl</a:t>
            </a:r>
            <a:r>
              <a:rPr lang="en-US" altLang="zh-CN" dirty="0" smtClean="0"/>
              <a:t> j</a:t>
            </a:r>
            <a:r>
              <a:rPr lang="zh-CN" altLang="en-US" dirty="0" smtClean="0"/>
              <a:t>很可能变⼩。这就导致任何输⼊进⼀个饱和的神经元的权重学习缓慢。 总结⼀下，我们已经学习到，如果输⼊神经元激活值很低，或者输出神经元已经饱和了（过⾼或者过低的激活值），权重会学习缓慢。</a:t>
            </a:r>
            <a:endParaRPr lang="en-US" altLang="zh-CN" dirty="0" smtClean="0"/>
          </a:p>
          <a:p>
            <a:r>
              <a:rPr lang="zh-CN" altLang="en-US" dirty="0" smtClean="0"/>
              <a:t>这些观测其实也不是⾮常出于意料的。不过，他们帮助我们完善了关于神经⽹络学习的背后的思维模型。⽽且，我们可以将这种推断⽅式进⾏推⼴。四个基本⽅程也其实对任何的激活函数都是成⽴的（稍后证明中也可以看到，其实推断本⾝不依赖于任何具体的代价函数）所以，我们可以使⽤这些⽅程来设计有特定学习属性的激活函数。我们这⾥给个例⼦，假设我们准备选择⼀个（⾮</a:t>
            </a:r>
            <a:r>
              <a:rPr lang="en-US" altLang="zh-CN" dirty="0" smtClean="0"/>
              <a:t>S</a:t>
            </a:r>
            <a:r>
              <a:rPr lang="zh-CN" altLang="en-US" dirty="0" smtClean="0"/>
              <a:t>型）激活函数</a:t>
            </a:r>
            <a:r>
              <a:rPr lang="en-US" altLang="zh-CN" dirty="0" smtClean="0"/>
              <a:t>σ</a:t>
            </a:r>
            <a:r>
              <a:rPr lang="zh-CN" altLang="en-US" dirty="0" smtClean="0"/>
              <a:t>使得</a:t>
            </a:r>
            <a:r>
              <a:rPr lang="en-US" altLang="zh-CN" dirty="0" smtClean="0"/>
              <a:t>σ′</a:t>
            </a:r>
            <a:r>
              <a:rPr lang="zh-CN" altLang="en-US" dirty="0" smtClean="0"/>
              <a:t>总是正数，并且不会趋近</a:t>
            </a:r>
            <a:r>
              <a:rPr lang="en-US" altLang="zh-CN" dirty="0" smtClean="0"/>
              <a:t>0</a:t>
            </a:r>
            <a:r>
              <a:rPr lang="zh-CN" altLang="en-US" dirty="0" smtClean="0"/>
              <a:t>。这会防⽌在原始的</a:t>
            </a:r>
            <a:r>
              <a:rPr lang="en-US" altLang="zh-CN" dirty="0" smtClean="0"/>
              <a:t>S</a:t>
            </a:r>
            <a:r>
              <a:rPr lang="zh-CN" altLang="en-US" dirty="0" smtClean="0"/>
              <a:t>型神经元饱和时学习速度下降的情况出现。</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45</a:t>
            </a:fld>
            <a:endParaRPr lang="zh-CN" altLang="en-US"/>
          </a:p>
        </p:txBody>
      </p:sp>
    </p:spTree>
    <p:extLst>
      <p:ext uri="{BB962C8B-B14F-4D97-AF65-F5344CB8AC3E}">
        <p14:creationId xmlns:p14="http://schemas.microsoft.com/office/powerpoint/2010/main" val="1997572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所有这些都是多元函数求导的链式法则的推论。 </a:t>
            </a:r>
            <a:endParaRPr lang="en-US" altLang="zh-CN" dirty="0" smtClean="0"/>
          </a:p>
          <a:p>
            <a:r>
              <a:rPr lang="zh-CN" altLang="en-US" dirty="0" smtClean="0"/>
              <a:t>让我们从⽅程</a:t>
            </a:r>
            <a:r>
              <a:rPr lang="en-US" altLang="zh-CN" dirty="0" smtClean="0"/>
              <a:t>(BP1)</a:t>
            </a:r>
            <a:r>
              <a:rPr lang="zh-CN" altLang="en-US" dirty="0" smtClean="0"/>
              <a:t>开始，它给出了输出误差</a:t>
            </a:r>
            <a:r>
              <a:rPr lang="en-US" altLang="zh-CN" dirty="0" err="1" smtClean="0"/>
              <a:t>δL</a:t>
            </a:r>
            <a:r>
              <a:rPr lang="zh-CN" altLang="en-US" dirty="0" smtClean="0"/>
              <a:t>的表达式。为了证明这个⽅程，回忆下定义：</a:t>
            </a:r>
            <a:endParaRPr lang="en-US" altLang="zh-CN" dirty="0" smtClean="0"/>
          </a:p>
          <a:p>
            <a:r>
              <a:rPr lang="zh-CN" altLang="en-US" dirty="0" smtClean="0"/>
              <a:t>这⾥求和是在输出层的所有神经元</a:t>
            </a:r>
            <a:r>
              <a:rPr lang="en-US" altLang="zh-CN" dirty="0" smtClean="0"/>
              <a:t>k</a:t>
            </a:r>
            <a:r>
              <a:rPr lang="zh-CN" altLang="en-US" dirty="0" smtClean="0"/>
              <a:t>上运⾏的。当然，第</a:t>
            </a:r>
            <a:r>
              <a:rPr lang="en-US" altLang="zh-CN" dirty="0" smtClean="0"/>
              <a:t>kth</a:t>
            </a:r>
            <a:r>
              <a:rPr lang="zh-CN" altLang="en-US" dirty="0" smtClean="0"/>
              <a:t>个神经元的输出激活值</a:t>
            </a:r>
            <a:r>
              <a:rPr lang="en-US" altLang="zh-CN" dirty="0" err="1" smtClean="0"/>
              <a:t>aL</a:t>
            </a:r>
            <a:r>
              <a:rPr lang="en-US" altLang="zh-CN" dirty="0" smtClean="0"/>
              <a:t> k </a:t>
            </a:r>
            <a:r>
              <a:rPr lang="zh-CN" altLang="en-US" dirty="0" smtClean="0"/>
              <a:t>只依赖 于当</a:t>
            </a:r>
            <a:r>
              <a:rPr lang="en-US" altLang="zh-CN" dirty="0" smtClean="0"/>
              <a:t>k = j</a:t>
            </a:r>
            <a:r>
              <a:rPr lang="zh-CN" altLang="en-US" dirty="0" smtClean="0"/>
              <a:t>时第</a:t>
            </a:r>
            <a:r>
              <a:rPr lang="en-US" altLang="zh-CN" dirty="0" err="1" smtClean="0"/>
              <a:t>jth</a:t>
            </a:r>
            <a:r>
              <a:rPr lang="zh-CN" altLang="en-US" dirty="0" smtClean="0"/>
              <a:t>个神经元的输⼊权重</a:t>
            </a:r>
            <a:r>
              <a:rPr lang="en-US" altLang="zh-CN" dirty="0" err="1" smtClean="0"/>
              <a:t>zL</a:t>
            </a:r>
            <a:r>
              <a:rPr lang="en-US" altLang="zh-CN" dirty="0" smtClean="0"/>
              <a:t> j</a:t>
            </a:r>
            <a:r>
              <a:rPr lang="zh-CN" altLang="en-US" dirty="0" smtClean="0"/>
              <a:t>。所以当</a:t>
            </a:r>
            <a:r>
              <a:rPr lang="en-US" altLang="zh-CN" dirty="0" smtClean="0"/>
              <a:t>k ̸= j</a:t>
            </a:r>
            <a:r>
              <a:rPr lang="zh-CN" altLang="en-US" dirty="0" smtClean="0"/>
              <a:t>时∂</a:t>
            </a:r>
            <a:r>
              <a:rPr lang="en-US" altLang="zh-CN" dirty="0" err="1" smtClean="0"/>
              <a:t>aL</a:t>
            </a:r>
            <a:r>
              <a:rPr lang="en-US" altLang="zh-CN" dirty="0" smtClean="0"/>
              <a:t> k/∂</a:t>
            </a:r>
            <a:r>
              <a:rPr lang="en-US" altLang="zh-CN" dirty="0" err="1" smtClean="0"/>
              <a:t>zL</a:t>
            </a:r>
            <a:r>
              <a:rPr lang="en-US" altLang="zh-CN" dirty="0" smtClean="0"/>
              <a:t> j </a:t>
            </a:r>
            <a:r>
              <a:rPr lang="zh-CN" altLang="en-US" dirty="0" smtClean="0"/>
              <a:t>消失了。结果我们可以简化上⼀个⽅程为：</a:t>
            </a:r>
            <a:endParaRPr lang="en-US" altLang="zh-CN" dirty="0" smtClean="0"/>
          </a:p>
          <a:p>
            <a:r>
              <a:rPr lang="zh-CN" altLang="en-US" dirty="0" smtClean="0"/>
              <a:t>回想下</a:t>
            </a:r>
            <a:r>
              <a:rPr lang="en-US" altLang="zh-CN" dirty="0" err="1" smtClean="0"/>
              <a:t>aL</a:t>
            </a:r>
            <a:r>
              <a:rPr lang="en-US" altLang="zh-CN" dirty="0" smtClean="0"/>
              <a:t> j = σ(</a:t>
            </a:r>
            <a:r>
              <a:rPr lang="en-US" altLang="zh-CN" dirty="0" err="1" smtClean="0"/>
              <a:t>zL</a:t>
            </a:r>
            <a:r>
              <a:rPr lang="en-US" altLang="zh-CN" dirty="0" smtClean="0"/>
              <a:t> j )</a:t>
            </a:r>
            <a:r>
              <a:rPr lang="zh-CN" altLang="en-US" dirty="0" smtClean="0"/>
              <a:t>，右边的第⼆项可以写为</a:t>
            </a:r>
            <a:r>
              <a:rPr lang="en-US" altLang="zh-CN" dirty="0" smtClean="0"/>
              <a:t>σ′(</a:t>
            </a:r>
            <a:r>
              <a:rPr lang="en-US" altLang="zh-CN" dirty="0" err="1" smtClean="0"/>
              <a:t>zL</a:t>
            </a:r>
            <a:r>
              <a:rPr lang="en-US" altLang="zh-CN" dirty="0" smtClean="0"/>
              <a:t> j )</a:t>
            </a:r>
            <a:r>
              <a:rPr lang="zh-CN" altLang="en-US" dirty="0" smtClean="0"/>
              <a:t>，⽅程变成上边最后一个，这就是</a:t>
            </a:r>
            <a:r>
              <a:rPr lang="en-US" altLang="zh-CN" dirty="0" smtClean="0"/>
              <a:t>BP1</a:t>
            </a:r>
            <a:r>
              <a:rPr lang="zh-CN" altLang="en-US" dirty="0" smtClean="0"/>
              <a:t>的形式</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46</a:t>
            </a:fld>
            <a:endParaRPr lang="zh-CN" altLang="en-US"/>
          </a:p>
        </p:txBody>
      </p:sp>
    </p:spTree>
    <p:extLst>
      <p:ext uri="{BB962C8B-B14F-4D97-AF65-F5344CB8AC3E}">
        <p14:creationId xmlns:p14="http://schemas.microsoft.com/office/powerpoint/2010/main" val="733917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这⾥最后⼀⾏我们交换了右边的两项，并⽤</a:t>
            </a:r>
            <a:r>
              <a:rPr lang="en-US" altLang="zh-CN" dirty="0" smtClean="0"/>
              <a:t>δl+1 k </a:t>
            </a:r>
            <a:r>
              <a:rPr lang="zh-CN" altLang="en-US" dirty="0" smtClean="0"/>
              <a:t>的定义代⼊。为了对最后⼀⾏的第⼀项求值， 注意： </a:t>
            </a:r>
            <a:endParaRPr lang="en-US" altLang="zh-CN" dirty="0" smtClean="0"/>
          </a:p>
          <a:p>
            <a:r>
              <a:rPr lang="zh-CN" altLang="en-US" dirty="0" smtClean="0"/>
              <a:t>做微分我们得到：</a:t>
            </a:r>
            <a:endParaRPr lang="en-US" altLang="zh-CN" dirty="0" smtClean="0"/>
          </a:p>
          <a:p>
            <a:r>
              <a:rPr lang="zh-CN" altLang="en-US" dirty="0" smtClean="0"/>
              <a:t>把它代入上面的式子，我们得到：</a:t>
            </a:r>
            <a:endParaRPr lang="en-US" altLang="zh-CN" dirty="0" smtClean="0"/>
          </a:p>
          <a:p>
            <a:r>
              <a:rPr lang="zh-CN" altLang="en-US" dirty="0" smtClean="0"/>
              <a:t>这正式分量形式的</a:t>
            </a:r>
            <a:r>
              <a:rPr lang="en-US" altLang="zh-CN" dirty="0" smtClean="0"/>
              <a:t>BP2</a:t>
            </a:r>
            <a:r>
              <a:rPr lang="zh-CN" altLang="en-US" dirty="0" smtClean="0"/>
              <a:t>方程</a:t>
            </a:r>
            <a:endParaRPr lang="en-US" altLang="zh-CN" dirty="0" smtClean="0"/>
          </a:p>
          <a:p>
            <a:r>
              <a:rPr lang="zh-CN" altLang="en-US" dirty="0" smtClean="0"/>
              <a:t>证明本⾝看起来复杂。但是实际上就是细 ⼼地应⽤链式法则。我们可以将反向传播看成是⼀种系统性地应⽤多元微积分中的链式法则来 计算代价函数的梯度的⽅式。这些就是反向传播理论上的内容</a:t>
            </a:r>
            <a:r>
              <a:rPr lang="en-US" altLang="zh-CN" dirty="0" smtClean="0"/>
              <a:t>——</a:t>
            </a:r>
            <a:r>
              <a:rPr lang="zh-CN" altLang="en-US" dirty="0" smtClean="0"/>
              <a:t>剩下的是实现细节。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47</a:t>
            </a:fld>
            <a:endParaRPr lang="zh-CN" altLang="en-US"/>
          </a:p>
        </p:txBody>
      </p:sp>
    </p:spTree>
    <p:extLst>
      <p:ext uri="{BB962C8B-B14F-4D97-AF65-F5344CB8AC3E}">
        <p14:creationId xmlns:p14="http://schemas.microsoft.com/office/powerpoint/2010/main" val="20050757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检视这个算法，你可以看到为何它被称作反向传播。我们从最后⼀层开始向后计算误差向量 </a:t>
            </a:r>
            <a:r>
              <a:rPr lang="en-US" altLang="zh-CN" dirty="0" err="1" smtClean="0"/>
              <a:t>δl</a:t>
            </a:r>
            <a:r>
              <a:rPr lang="zh-CN" altLang="en-US" dirty="0" smtClean="0"/>
              <a:t>。这看起来有点奇怪，为何要从后⾯开始。但是如果你认真思考反向传播的证明，这种反向移动其实是代价函数是⽹络输出的函数的结果。为了理解代价随前⾯层的权重和偏置变化的规律， 我们需要重复作⽤链式法则，反向地获得需要的表达式。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49</a:t>
            </a:fld>
            <a:endParaRPr lang="zh-CN" altLang="en-US"/>
          </a:p>
        </p:txBody>
      </p:sp>
    </p:spTree>
    <p:extLst>
      <p:ext uri="{BB962C8B-B14F-4D97-AF65-F5344CB8AC3E}">
        <p14:creationId xmlns:p14="http://schemas.microsoft.com/office/powerpoint/2010/main" val="3601650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前面的算法是对单个训练样本计算代价函数的梯度，现在我们来计算多个（</a:t>
            </a:r>
            <a:r>
              <a:rPr lang="en-US" altLang="zh-CN" dirty="0" smtClean="0"/>
              <a:t>m</a:t>
            </a:r>
            <a:r>
              <a:rPr lang="zh-CN" altLang="en-US" dirty="0" smtClean="0"/>
              <a:t>个）样本时代价函数的梯度</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50</a:t>
            </a:fld>
            <a:endParaRPr lang="zh-CN" altLang="en-US"/>
          </a:p>
        </p:txBody>
      </p:sp>
    </p:spTree>
    <p:extLst>
      <p:ext uri="{BB962C8B-B14F-4D97-AF65-F5344CB8AC3E}">
        <p14:creationId xmlns:p14="http://schemas.microsoft.com/office/powerpoint/2010/main" val="3917886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主要⼯作其实是在</a:t>
            </a:r>
            <a:r>
              <a:rPr lang="en-US" altLang="zh-CN" dirty="0" err="1" smtClean="0"/>
              <a:t>delta_nabla_b</a:t>
            </a:r>
            <a:r>
              <a:rPr lang="zh-CN" altLang="en-US" dirty="0" smtClean="0"/>
              <a:t>，</a:t>
            </a:r>
            <a:r>
              <a:rPr lang="en-US" altLang="zh-CN" dirty="0" err="1" smtClean="0"/>
              <a:t>delta_nabla_w</a:t>
            </a:r>
            <a:r>
              <a:rPr lang="en-US" altLang="zh-CN" dirty="0" smtClean="0"/>
              <a:t> = </a:t>
            </a:r>
            <a:r>
              <a:rPr lang="en-US" altLang="zh-CN" dirty="0" err="1" smtClean="0"/>
              <a:t>self.backprop</a:t>
            </a:r>
            <a:r>
              <a:rPr lang="en-US" altLang="zh-CN" dirty="0" smtClean="0"/>
              <a:t>(x, y)</a:t>
            </a:r>
            <a:r>
              <a:rPr lang="zh-CN" altLang="en-US" dirty="0" smtClean="0"/>
              <a:t>这⾥完成的，调⽤了 </a:t>
            </a:r>
            <a:r>
              <a:rPr lang="en-US" altLang="zh-CN" dirty="0" err="1" smtClean="0"/>
              <a:t>backprop</a:t>
            </a:r>
            <a:r>
              <a:rPr lang="en-US" altLang="zh-CN" dirty="0" smtClean="0"/>
              <a:t>⽅</a:t>
            </a:r>
            <a:r>
              <a:rPr lang="zh-CN" altLang="en-US" dirty="0" smtClean="0"/>
              <a:t>法计算出了偏导数，∂</a:t>
            </a:r>
            <a:r>
              <a:rPr lang="en-US" altLang="zh-CN" dirty="0" err="1" smtClean="0"/>
              <a:t>Cx</a:t>
            </a:r>
            <a:r>
              <a:rPr lang="en-US" altLang="zh-CN" dirty="0" smtClean="0"/>
              <a:t>/∂</a:t>
            </a:r>
            <a:r>
              <a:rPr lang="en-US" altLang="zh-CN" dirty="0" err="1" smtClean="0"/>
              <a:t>bl</a:t>
            </a:r>
            <a:r>
              <a:rPr lang="en-US" altLang="zh-CN" dirty="0" smtClean="0"/>
              <a:t> j</a:t>
            </a:r>
            <a:r>
              <a:rPr lang="zh-CN" altLang="en-US" dirty="0" smtClean="0"/>
              <a:t>和∂</a:t>
            </a:r>
            <a:r>
              <a:rPr lang="en-US" altLang="zh-CN" dirty="0" err="1" smtClean="0"/>
              <a:t>Cx</a:t>
            </a:r>
            <a:r>
              <a:rPr lang="en-US" altLang="zh-CN" dirty="0" smtClean="0"/>
              <a:t>/∂</a:t>
            </a:r>
            <a:r>
              <a:rPr lang="en-US" altLang="zh-CN" dirty="0" err="1" smtClean="0"/>
              <a:t>wljk</a:t>
            </a:r>
            <a:r>
              <a:rPr lang="zh-CN" altLang="en-US" dirty="0" smtClean="0"/>
              <a:t>。</a:t>
            </a:r>
            <a:r>
              <a:rPr lang="en-US" altLang="zh-CN" dirty="0" err="1" smtClean="0"/>
              <a:t>backprop</a:t>
            </a:r>
            <a:r>
              <a:rPr lang="en-US" altLang="zh-CN" dirty="0" smtClean="0"/>
              <a:t>⽅</a:t>
            </a:r>
            <a:r>
              <a:rPr lang="zh-CN" altLang="en-US" dirty="0" smtClean="0"/>
              <a:t>法跟上⼀节的算法基本⼀致。 这⾥只有个⼩⼩的差异</a:t>
            </a:r>
            <a:r>
              <a:rPr lang="en-US" altLang="zh-CN" dirty="0" smtClean="0"/>
              <a:t>——</a:t>
            </a:r>
            <a:r>
              <a:rPr lang="zh-CN" altLang="en-US" dirty="0" smtClean="0"/>
              <a:t>我们使⽤⼀个略微不同的⽅式来索引神经⽹络的层。这个改变其实 是为了</a:t>
            </a:r>
            <a:r>
              <a:rPr lang="en-US" altLang="zh-CN" dirty="0" smtClean="0"/>
              <a:t>Python</a:t>
            </a:r>
            <a:r>
              <a:rPr lang="zh-CN" altLang="en-US" dirty="0" smtClean="0"/>
              <a:t>的特性</a:t>
            </a:r>
            <a:r>
              <a:rPr lang="en-US" altLang="zh-CN" dirty="0" smtClean="0"/>
              <a:t>——</a:t>
            </a:r>
            <a:r>
              <a:rPr lang="zh-CN" altLang="en-US" dirty="0" smtClean="0"/>
              <a:t>负值索引的使⽤能够让我们从列表的最后往前遍历，如</a:t>
            </a:r>
            <a:r>
              <a:rPr lang="en-US" altLang="zh-CN" dirty="0" smtClean="0"/>
              <a:t>l[-3]</a:t>
            </a:r>
            <a:r>
              <a:rPr lang="zh-CN" altLang="en-US" dirty="0" smtClean="0"/>
              <a:t>其实是 列表中的倒数第三个元素。</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51</a:t>
            </a:fld>
            <a:endParaRPr lang="zh-CN" altLang="en-US"/>
          </a:p>
        </p:txBody>
      </p:sp>
    </p:spTree>
    <p:extLst>
      <p:ext uri="{BB962C8B-B14F-4D97-AF65-F5344CB8AC3E}">
        <p14:creationId xmlns:p14="http://schemas.microsoft.com/office/powerpoint/2010/main" val="2133751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52</a:t>
            </a:fld>
            <a:endParaRPr lang="zh-CN" altLang="en-US"/>
          </a:p>
        </p:txBody>
      </p:sp>
    </p:spTree>
    <p:extLst>
      <p:ext uri="{BB962C8B-B14F-4D97-AF65-F5344CB8AC3E}">
        <p14:creationId xmlns:p14="http://schemas.microsoft.com/office/powerpoint/2010/main" val="21054950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54</a:t>
            </a:fld>
            <a:endParaRPr lang="zh-CN" altLang="en-US"/>
          </a:p>
        </p:txBody>
      </p:sp>
    </p:spTree>
    <p:extLst>
      <p:ext uri="{BB962C8B-B14F-4D97-AF65-F5344CB8AC3E}">
        <p14:creationId xmlns:p14="http://schemas.microsoft.com/office/powerpoint/2010/main" val="629397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应⽤梯度下降规则有很多挑战。我们将在下⼀章深⼊讨论。但是现在只提及⼀个问题。为了理 解问题是什么，我们先回顾</a:t>
            </a:r>
            <a:r>
              <a:rPr lang="en-US" altLang="zh-CN" dirty="0" smtClean="0"/>
              <a:t>(6) </a:t>
            </a:r>
            <a:r>
              <a:rPr lang="zh-CN" altLang="en-US" dirty="0" smtClean="0"/>
              <a:t>中的⼆次代价。注意这个代价函数有着这样的形式 </a:t>
            </a:r>
            <a:r>
              <a:rPr lang="en-US" altLang="zh-CN" dirty="0" smtClean="0"/>
              <a:t>C = 1 n ∑ x </a:t>
            </a:r>
            <a:r>
              <a:rPr lang="en-US" altLang="zh-CN" dirty="0" err="1" smtClean="0"/>
              <a:t>Cx</a:t>
            </a:r>
            <a:r>
              <a:rPr lang="zh-CN" altLang="en-US" dirty="0" smtClean="0"/>
              <a:t>， 即，它是遍及每个训练样本代价 </a:t>
            </a:r>
            <a:r>
              <a:rPr lang="en-US" altLang="zh-CN" dirty="0" err="1" smtClean="0"/>
              <a:t>Cx</a:t>
            </a:r>
            <a:r>
              <a:rPr lang="en-US" altLang="zh-CN" dirty="0" smtClean="0"/>
              <a:t> ≡ ∥y(x)−a∥ 2 2 </a:t>
            </a:r>
            <a:r>
              <a:rPr lang="zh-CN" altLang="en-US" dirty="0" smtClean="0"/>
              <a:t>的平均值。在实践中，为了计算梯度 ∇</a:t>
            </a:r>
            <a:r>
              <a:rPr lang="en-US" altLang="zh-CN" dirty="0" smtClean="0"/>
              <a:t>C</a:t>
            </a:r>
            <a:r>
              <a:rPr lang="zh-CN" altLang="en-US" dirty="0" smtClean="0"/>
              <a:t>，我们 需要为每个训练输⼊ </a:t>
            </a:r>
            <a:r>
              <a:rPr lang="en-US" altLang="zh-CN" dirty="0" smtClean="0"/>
              <a:t>x </a:t>
            </a:r>
            <a:r>
              <a:rPr lang="zh-CN" altLang="en-US" dirty="0" smtClean="0"/>
              <a:t>单独地计算梯度值 ∇</a:t>
            </a:r>
            <a:r>
              <a:rPr lang="en-US" altLang="zh-CN" dirty="0" err="1" smtClean="0"/>
              <a:t>Cx</a:t>
            </a:r>
            <a:r>
              <a:rPr lang="zh-CN" altLang="en-US" dirty="0" smtClean="0"/>
              <a:t>，然后求平均值，∇</a:t>
            </a:r>
            <a:r>
              <a:rPr lang="en-US" altLang="zh-CN" dirty="0" smtClean="0"/>
              <a:t>C = 1 n ∑ x ∇</a:t>
            </a:r>
            <a:r>
              <a:rPr lang="en-US" altLang="zh-CN" dirty="0" err="1" smtClean="0"/>
              <a:t>Cx</a:t>
            </a:r>
            <a:r>
              <a:rPr lang="zh-CN" altLang="en-US" dirty="0" smtClean="0"/>
              <a:t>。不幸的是， 当训练输⼊的数量过⼤时会花费很⻓时间，这样会使学习变得相当缓慢。 有种叫做随机梯度下降的算法能够加速学习。其思想就是通过随机选取⼩量训练输⼊样本来 计算 ∇</a:t>
            </a:r>
            <a:r>
              <a:rPr lang="en-US" altLang="zh-CN" dirty="0" err="1" smtClean="0"/>
              <a:t>Cx</a:t>
            </a:r>
            <a:r>
              <a:rPr lang="zh-CN" altLang="en-US" dirty="0" smtClean="0"/>
              <a:t>，进⽽估算梯度 ∇</a:t>
            </a:r>
            <a:r>
              <a:rPr lang="en-US" altLang="zh-CN" dirty="0" smtClean="0"/>
              <a:t>C</a:t>
            </a:r>
            <a:r>
              <a:rPr lang="zh-CN" altLang="en-US" dirty="0" smtClean="0"/>
              <a:t>。通过计算少量样本的平均值我们可以快速得到⼀个对于实际梯 度 ∇</a:t>
            </a:r>
            <a:r>
              <a:rPr lang="en-US" altLang="zh-CN" dirty="0" smtClean="0"/>
              <a:t>C </a:t>
            </a:r>
            <a:r>
              <a:rPr lang="zh-CN" altLang="en-US" dirty="0" smtClean="0"/>
              <a:t>的很好的估算，这有助于加速梯度下降，进⽽加速学习过程。 更准确地说，随机梯度下降通过随机选取⼩量的 </a:t>
            </a:r>
            <a:r>
              <a:rPr lang="en-US" altLang="zh-CN" dirty="0" smtClean="0"/>
              <a:t>m </a:t>
            </a:r>
            <a:r>
              <a:rPr lang="zh-CN" altLang="en-US" dirty="0" smtClean="0"/>
              <a:t>个训练输⼊来⼯作。我们将这些随机的 训练输⼊标记为 </a:t>
            </a:r>
            <a:r>
              <a:rPr lang="en-US" altLang="zh-CN" dirty="0" smtClean="0"/>
              <a:t>X1, X2, . . . , </a:t>
            </a:r>
            <a:r>
              <a:rPr lang="en-US" altLang="zh-CN" dirty="0" err="1" smtClean="0"/>
              <a:t>Xm</a:t>
            </a:r>
            <a:r>
              <a:rPr lang="zh-CN" altLang="en-US" dirty="0" smtClean="0"/>
              <a:t>，并把它们称为⼀个⼩批量数据（</a:t>
            </a:r>
            <a:r>
              <a:rPr lang="en-US" altLang="zh-CN" dirty="0" smtClean="0"/>
              <a:t>mini-batch</a:t>
            </a:r>
            <a:r>
              <a:rPr lang="zh-CN" altLang="en-US" dirty="0" smtClean="0"/>
              <a:t>）。假设样本数量 </a:t>
            </a:r>
            <a:r>
              <a:rPr lang="en-US" altLang="zh-CN" dirty="0" smtClean="0"/>
              <a:t>m ⾜</a:t>
            </a:r>
            <a:r>
              <a:rPr lang="zh-CN" altLang="en-US" dirty="0" smtClean="0"/>
              <a:t>够⼤，我们期望 ∇</a:t>
            </a:r>
            <a:r>
              <a:rPr lang="en-US" altLang="zh-CN" dirty="0" err="1" smtClean="0"/>
              <a:t>CXj</a:t>
            </a:r>
            <a:r>
              <a:rPr lang="en-US" altLang="zh-CN" dirty="0" smtClean="0"/>
              <a:t> </a:t>
            </a:r>
            <a:r>
              <a:rPr lang="zh-CN" altLang="en-US" dirty="0" smtClean="0"/>
              <a:t>的平均值⼤致相等于整个 ∇</a:t>
            </a:r>
            <a:r>
              <a:rPr lang="en-US" altLang="zh-CN" dirty="0" err="1" smtClean="0"/>
              <a:t>Cx</a:t>
            </a:r>
            <a:r>
              <a:rPr lang="en-US" altLang="zh-CN" dirty="0" smtClean="0"/>
              <a:t> </a:t>
            </a:r>
            <a:r>
              <a:rPr lang="zh-CN" altLang="en-US" dirty="0" smtClean="0"/>
              <a:t>的平均值，即，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24</a:t>
            </a:fld>
            <a:endParaRPr lang="zh-CN" altLang="en-US"/>
          </a:p>
        </p:txBody>
      </p:sp>
    </p:spTree>
    <p:extLst>
      <p:ext uri="{BB962C8B-B14F-4D97-AF65-F5344CB8AC3E}">
        <p14:creationId xmlns:p14="http://schemas.microsoft.com/office/powerpoint/2010/main" val="2739135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证实了我们可以通过仅仅计算随机选取的⼩批量数据的梯度来估算整体的梯度。</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25</a:t>
            </a:fld>
            <a:endParaRPr lang="zh-CN" altLang="en-US"/>
          </a:p>
        </p:txBody>
      </p:sp>
    </p:spTree>
    <p:extLst>
      <p:ext uri="{BB962C8B-B14F-4D97-AF65-F5344CB8AC3E}">
        <p14:creationId xmlns:p14="http://schemas.microsoft.com/office/powerpoint/2010/main" val="4128149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其中两个求和符号是在当前⼩批量数据中的所有训练样本 </a:t>
            </a:r>
            <a:r>
              <a:rPr lang="en-US" altLang="zh-CN" dirty="0" err="1" smtClean="0"/>
              <a:t>Xj</a:t>
            </a:r>
            <a:r>
              <a:rPr lang="en-US" altLang="zh-CN" dirty="0" smtClean="0"/>
              <a:t> </a:t>
            </a:r>
            <a:r>
              <a:rPr lang="zh-CN" altLang="en-US" dirty="0" smtClean="0"/>
              <a:t>上进⾏的。然后我们再挑选另⼀随 机选定的⼩批量数据去训练。直到我们⽤完了所有的训练输⼊，这被称为完成了⼀个训练迭代 期（</a:t>
            </a:r>
            <a:r>
              <a:rPr lang="en-US" altLang="zh-CN" dirty="0" smtClean="0"/>
              <a:t>epoch</a:t>
            </a:r>
            <a:r>
              <a:rPr lang="zh-CN" altLang="en-US" dirty="0" smtClean="0"/>
              <a:t>）。然后我们就会开始⼀个新的训练迭代期。 </a:t>
            </a:r>
            <a:endParaRPr lang="en-US" altLang="zh-CN" dirty="0" smtClean="0"/>
          </a:p>
          <a:p>
            <a:r>
              <a:rPr lang="zh-CN" altLang="en-US" dirty="0" smtClean="0"/>
              <a:t>我们可以把随机梯度下降想象成⼀次⺠意调查：在⼀个⼩批量数据上采样⽐对⼀个完整数据 集进⾏梯度下降分析要容易得多，正如进⾏⼀次⺠意调查⽐举⾏⼀次全⺠选举要更容易。例如， 如果我们有⼀个规模为 </a:t>
            </a:r>
            <a:r>
              <a:rPr lang="en-US" altLang="zh-CN" dirty="0" smtClean="0"/>
              <a:t>n = 60, 000 </a:t>
            </a:r>
            <a:r>
              <a:rPr lang="zh-CN" altLang="en-US" dirty="0" smtClean="0"/>
              <a:t>的训练集，就像 </a:t>
            </a:r>
            <a:r>
              <a:rPr lang="en-US" altLang="zh-CN" dirty="0" smtClean="0"/>
              <a:t>MNIST</a:t>
            </a:r>
            <a:r>
              <a:rPr lang="zh-CN" altLang="en-US" dirty="0" smtClean="0"/>
              <a:t>，并选取⼩批量数据 ⼤⼩为 </a:t>
            </a:r>
            <a:r>
              <a:rPr lang="en-US" altLang="zh-CN" dirty="0" smtClean="0"/>
              <a:t>m = 10</a:t>
            </a:r>
            <a:r>
              <a:rPr lang="zh-CN" altLang="en-US" dirty="0" smtClean="0"/>
              <a:t>， 这意味着在估算梯度过程中加速了 </a:t>
            </a:r>
            <a:r>
              <a:rPr lang="en-US" altLang="zh-CN" dirty="0" smtClean="0"/>
              <a:t>6, 000 </a:t>
            </a:r>
            <a:r>
              <a:rPr lang="zh-CN" altLang="en-US" dirty="0" smtClean="0"/>
              <a:t>倍！当然，这个估算并不是完美的 </a:t>
            </a:r>
            <a:r>
              <a:rPr lang="en-US" altLang="zh-CN" dirty="0" smtClean="0"/>
              <a:t>—— </a:t>
            </a:r>
            <a:r>
              <a:rPr lang="zh-CN" altLang="en-US" dirty="0" smtClean="0"/>
              <a:t>存在统计波 动 </a:t>
            </a:r>
            <a:r>
              <a:rPr lang="en-US" altLang="zh-CN" dirty="0" smtClean="0"/>
              <a:t>—— </a:t>
            </a:r>
            <a:r>
              <a:rPr lang="zh-CN" altLang="en-US" dirty="0" smtClean="0"/>
              <a:t>但是没必要完美：我们实际关⼼的是在某个⽅向上移动来减少 </a:t>
            </a:r>
            <a:r>
              <a:rPr lang="en-US" altLang="zh-CN" dirty="0" smtClean="0"/>
              <a:t>C</a:t>
            </a:r>
            <a:r>
              <a:rPr lang="zh-CN" altLang="en-US" dirty="0" smtClean="0"/>
              <a:t>，⽽这意味着我们不需 要梯度的精确计算。在实践中，随机梯度下降是在神经⽹络的学习中被⼴泛使⽤、⼗分有效的 技术，</a:t>
            </a:r>
            <a:endParaRPr lang="en-US" altLang="zh-CN" dirty="0" smtClean="0"/>
          </a:p>
          <a:p>
            <a:r>
              <a:rPr lang="en-US" altLang="zh-CN" dirty="0" smtClean="0"/>
              <a:t>• </a:t>
            </a:r>
            <a:r>
              <a:rPr lang="zh-CN" altLang="en-US" dirty="0" smtClean="0"/>
              <a:t>梯度下降算法⼀个极端的版本是把⼩批量数据的⼤⼩设为 </a:t>
            </a:r>
            <a:r>
              <a:rPr lang="en-US" altLang="zh-CN" dirty="0" smtClean="0"/>
              <a:t>1</a:t>
            </a:r>
            <a:r>
              <a:rPr lang="zh-CN" altLang="en-US" dirty="0" smtClean="0"/>
              <a:t>。即，假设⼀个训练输⼊ </a:t>
            </a:r>
            <a:r>
              <a:rPr lang="en-US" altLang="zh-CN" dirty="0" smtClean="0"/>
              <a:t>x</a:t>
            </a:r>
            <a:r>
              <a:rPr lang="zh-CN" altLang="en-US" dirty="0" smtClean="0"/>
              <a:t>，我 们按照规则 </a:t>
            </a:r>
            <a:r>
              <a:rPr lang="en-US" altLang="zh-CN" dirty="0" err="1" smtClean="0"/>
              <a:t>wk</a:t>
            </a:r>
            <a:r>
              <a:rPr lang="en-US" altLang="zh-CN" dirty="0" smtClean="0"/>
              <a:t> → w ′ k = </a:t>
            </a:r>
            <a:r>
              <a:rPr lang="en-US" altLang="zh-CN" dirty="0" err="1" smtClean="0"/>
              <a:t>wk</a:t>
            </a:r>
            <a:r>
              <a:rPr lang="en-US" altLang="zh-CN" dirty="0" smtClean="0"/>
              <a:t> − </a:t>
            </a:r>
            <a:r>
              <a:rPr lang="en-US" altLang="zh-CN" dirty="0" err="1" smtClean="0"/>
              <a:t>η∂Cx</a:t>
            </a:r>
            <a:r>
              <a:rPr lang="en-US" altLang="zh-CN" dirty="0" smtClean="0"/>
              <a:t>/∂</a:t>
            </a:r>
            <a:r>
              <a:rPr lang="en-US" altLang="zh-CN" dirty="0" err="1" smtClean="0"/>
              <a:t>wk</a:t>
            </a:r>
            <a:r>
              <a:rPr lang="en-US" altLang="zh-CN" dirty="0" smtClean="0"/>
              <a:t> </a:t>
            </a:r>
            <a:r>
              <a:rPr lang="zh-CN" altLang="en-US" dirty="0" smtClean="0"/>
              <a:t>和 </a:t>
            </a:r>
            <a:r>
              <a:rPr lang="en-US" altLang="zh-CN" dirty="0" err="1" smtClean="0"/>
              <a:t>bl</a:t>
            </a:r>
            <a:r>
              <a:rPr lang="en-US" altLang="zh-CN" dirty="0" smtClean="0"/>
              <a:t> → b ′ l = </a:t>
            </a:r>
            <a:r>
              <a:rPr lang="en-US" altLang="zh-CN" dirty="0" err="1" smtClean="0"/>
              <a:t>bl</a:t>
            </a:r>
            <a:r>
              <a:rPr lang="en-US" altLang="zh-CN" dirty="0" smtClean="0"/>
              <a:t> − </a:t>
            </a:r>
            <a:r>
              <a:rPr lang="en-US" altLang="zh-CN" dirty="0" err="1" smtClean="0"/>
              <a:t>η∂Cx</a:t>
            </a:r>
            <a:r>
              <a:rPr lang="en-US" altLang="zh-CN" dirty="0" smtClean="0"/>
              <a:t>/∂</a:t>
            </a:r>
            <a:r>
              <a:rPr lang="en-US" altLang="zh-CN" dirty="0" err="1" smtClean="0"/>
              <a:t>bl</a:t>
            </a:r>
            <a:r>
              <a:rPr lang="en-US" altLang="zh-CN" dirty="0" smtClean="0"/>
              <a:t> </a:t>
            </a:r>
            <a:r>
              <a:rPr lang="zh-CN" altLang="en-US" dirty="0" smtClean="0"/>
              <a:t>更新我们的权重和偏 置。然后我们选取另⼀个训练输⼊，再⼀次更新权重和偏置。如此重复。这个过程被称为 在线、</a:t>
            </a:r>
            <a:r>
              <a:rPr lang="en-US" altLang="zh-CN" dirty="0" smtClean="0"/>
              <a:t>online</a:t>
            </a:r>
            <a:r>
              <a:rPr lang="zh-CN" altLang="en-US" dirty="0" smtClean="0"/>
              <a:t>、</a:t>
            </a:r>
            <a:r>
              <a:rPr lang="en-US" altLang="zh-CN" dirty="0" smtClean="0"/>
              <a:t>on-line</a:t>
            </a:r>
            <a:r>
              <a:rPr lang="zh-CN" altLang="en-US" dirty="0" smtClean="0"/>
              <a:t>、或者递增学习。在 </a:t>
            </a:r>
            <a:r>
              <a:rPr lang="en-US" altLang="zh-CN" dirty="0" smtClean="0"/>
              <a:t>online </a:t>
            </a:r>
            <a:r>
              <a:rPr lang="zh-CN" altLang="en-US" dirty="0" smtClean="0"/>
              <a:t>学习中，神经⽹络在⼀个时刻只学习⼀ 个训练输⼊（正如⼈类做的）。</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26</a:t>
            </a:fld>
            <a:endParaRPr lang="zh-CN" altLang="en-US"/>
          </a:p>
        </p:txBody>
      </p:sp>
    </p:spTree>
    <p:extLst>
      <p:ext uri="{BB962C8B-B14F-4D97-AF65-F5344CB8AC3E}">
        <p14:creationId xmlns:p14="http://schemas.microsoft.com/office/powerpoint/2010/main" val="3264243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Network </a:t>
            </a:r>
            <a:r>
              <a:rPr lang="zh-CN" altLang="en-US" dirty="0" smtClean="0"/>
              <a:t>对象中的偏置和权重都是被随机初始化的，使⽤ </a:t>
            </a:r>
            <a:r>
              <a:rPr lang="en-US" altLang="zh-CN" dirty="0" err="1" smtClean="0"/>
              <a:t>Numpy</a:t>
            </a:r>
            <a:r>
              <a:rPr lang="en-US" altLang="zh-CN" dirty="0" smtClean="0"/>
              <a:t> </a:t>
            </a:r>
            <a:r>
              <a:rPr lang="zh-CN" altLang="en-US" dirty="0" smtClean="0"/>
              <a:t>的 </a:t>
            </a:r>
            <a:r>
              <a:rPr lang="en-US" altLang="zh-CN" dirty="0" err="1" smtClean="0"/>
              <a:t>np.random.randn</a:t>
            </a:r>
            <a:r>
              <a:rPr lang="en-US" altLang="zh-CN" dirty="0" smtClean="0"/>
              <a:t> </a:t>
            </a:r>
            <a:r>
              <a:rPr lang="zh-CN" altLang="en-US" dirty="0" smtClean="0"/>
              <a:t>函数来⽣ 成均值为 </a:t>
            </a:r>
            <a:r>
              <a:rPr lang="en-US" altLang="zh-CN" dirty="0" smtClean="0"/>
              <a:t>0</a:t>
            </a:r>
            <a:r>
              <a:rPr lang="zh-CN" altLang="en-US" dirty="0" smtClean="0"/>
              <a:t>，标准差为 </a:t>
            </a:r>
            <a:r>
              <a:rPr lang="en-US" altLang="zh-CN" dirty="0" smtClean="0"/>
              <a:t>1 </a:t>
            </a:r>
            <a:r>
              <a:rPr lang="zh-CN" altLang="en-US" dirty="0" smtClean="0"/>
              <a:t>的⾼斯分布。这样的随机初始化给了我们的随机梯度下降算法⼀个起 点。在后⾯的章节中我们将会发现更好的初始化权重和偏置的⽅法，但是⽬前随机地将其初始 化。注意 </a:t>
            </a:r>
            <a:r>
              <a:rPr lang="en-US" altLang="zh-CN" dirty="0" smtClean="0"/>
              <a:t>Network </a:t>
            </a:r>
            <a:r>
              <a:rPr lang="zh-CN" altLang="en-US" dirty="0" smtClean="0"/>
              <a:t>初始化代码假设第⼀层神经元是⼀个输⼊层，并对这些神经元不设置任何偏置， 因为偏置仅在后⾯的层中⽤于计算输出。</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27</a:t>
            </a:fld>
            <a:endParaRPr lang="zh-CN" altLang="en-US"/>
          </a:p>
        </p:txBody>
      </p:sp>
    </p:spTree>
    <p:extLst>
      <p:ext uri="{BB962C8B-B14F-4D97-AF65-F5344CB8AC3E}">
        <p14:creationId xmlns:p14="http://schemas.microsoft.com/office/powerpoint/2010/main" val="989303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这些⼦问题也同样可以继续被分解，并通过多个⽹络层传递得越来越远。最终，我们的⼦⽹ 络可以回答那些只包含若⼲个像素点的简单问题。举例来说，这些简单的问题可能是询问图像 中的⼏个像素是否构成⾮常简单的形状。这些问题就可以被那些与图像中原始像素点相连的单 个神经元所回答。 最终的结果是，我们设计出了⼀个⽹络，它将⼀个⾮常复杂的问题 </a:t>
            </a:r>
            <a:r>
              <a:rPr lang="en-US" altLang="zh-CN" dirty="0" smtClean="0"/>
              <a:t>—— </a:t>
            </a:r>
            <a:r>
              <a:rPr lang="zh-CN" altLang="en-US" dirty="0" smtClean="0"/>
              <a:t>这张图像是否有⼀张 ⼈脸 </a:t>
            </a:r>
            <a:r>
              <a:rPr lang="en-US" altLang="zh-CN" dirty="0" smtClean="0"/>
              <a:t>—— </a:t>
            </a:r>
            <a:r>
              <a:rPr lang="zh-CN" altLang="en-US" dirty="0" smtClean="0"/>
              <a:t>分解成在单像素层⾯上就可回答的⾮常简单的问题。它通过⼀系列多层结构来完成， 在前⾯的⽹络层，它回答关于输⼊图像⾮常简单明确的问题，在后⾯的⽹络层，它建⽴了⼀个 更加复杂和抽象的层级结构。包含这种多层结构 </a:t>
            </a:r>
            <a:r>
              <a:rPr lang="en-US" altLang="zh-CN" dirty="0" smtClean="0"/>
              <a:t>—— </a:t>
            </a:r>
            <a:r>
              <a:rPr lang="zh-CN" altLang="en-US" dirty="0" smtClean="0"/>
              <a:t>两层或更多隐藏层 </a:t>
            </a:r>
            <a:r>
              <a:rPr lang="en-US" altLang="zh-CN" dirty="0" smtClean="0"/>
              <a:t>—— </a:t>
            </a:r>
            <a:r>
              <a:rPr lang="zh-CN" altLang="en-US" dirty="0" smtClean="0"/>
              <a:t>的⽹络被称为深度 神经⽹络。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32</a:t>
            </a:fld>
            <a:endParaRPr lang="zh-CN" altLang="en-US"/>
          </a:p>
        </p:txBody>
      </p:sp>
    </p:spTree>
    <p:extLst>
      <p:ext uri="{BB962C8B-B14F-4D97-AF65-F5344CB8AC3E}">
        <p14:creationId xmlns:p14="http://schemas.microsoft.com/office/powerpoint/2010/main" val="2316167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我们看到了神经⽹络如何使⽤梯度下降算法来学习他们⾃⾝的权重和偏置。但是， 这⾥还留下了⼀个问题：我们并没有讨论如何计算代价函数的梯度。这是很⼤的缺失！在本章， 我们会解释计算这些梯度的快速算法，也就是反向传播（</a:t>
            </a:r>
            <a:r>
              <a:rPr lang="en-US" altLang="zh-CN" dirty="0" smtClean="0"/>
              <a:t>backpropagation</a:t>
            </a:r>
            <a:r>
              <a:rPr lang="zh-CN" altLang="en-US" dirty="0" smtClean="0"/>
              <a:t>）。 反向传播算法最初在</a:t>
            </a:r>
            <a:r>
              <a:rPr lang="en-US" altLang="zh-CN" dirty="0" smtClean="0"/>
              <a:t>1970</a:t>
            </a:r>
            <a:r>
              <a:rPr lang="zh-CN" altLang="en-US" dirty="0" smtClean="0"/>
              <a:t>年代被提及，但是⼈们直到</a:t>
            </a:r>
            <a:r>
              <a:rPr lang="en-US" altLang="zh-CN" dirty="0" err="1" smtClean="0"/>
              <a:t>DavidRumelhart</a:t>
            </a:r>
            <a:r>
              <a:rPr lang="zh-CN" altLang="en-US" dirty="0" smtClean="0"/>
              <a:t>、</a:t>
            </a:r>
            <a:r>
              <a:rPr lang="en-US" altLang="zh-CN" dirty="0" err="1" smtClean="0"/>
              <a:t>GeoffreyHinton</a:t>
            </a:r>
            <a:r>
              <a:rPr lang="zh-CN" altLang="en-US" dirty="0" smtClean="0"/>
              <a:t>和 </a:t>
            </a:r>
            <a:r>
              <a:rPr lang="en-US" altLang="zh-CN" dirty="0" err="1" smtClean="0"/>
              <a:t>RonaldWilliams</a:t>
            </a:r>
            <a:r>
              <a:rPr lang="zh-CN" altLang="en-US" dirty="0" smtClean="0"/>
              <a:t>的著名的</a:t>
            </a:r>
            <a:r>
              <a:rPr lang="en-US" altLang="zh-CN" dirty="0" smtClean="0"/>
              <a:t>1986</a:t>
            </a:r>
            <a:r>
              <a:rPr lang="zh-CN" altLang="en-US" dirty="0" smtClean="0"/>
              <a:t>年的论⽂中才认识到这个算法的重要性。这篇论⽂描述了对⼀ 些神经⽹络反向传播要⽐传统的⽅法更快，这使得使⽤神经⽹络来解决之前⽆法完成的问题变 得可⾏。现在，反向传播算法已经是神经⽹络学习的重要组成部分了。 本章在全书的范围内要⽐其他章节包含更多的数学内容。如果你不是对数学特别感兴趣，那 么可以跳过本章，将反向传播当成⼀个⿊盒，忽略其中的细节。那么为何要研究这些细节呢？ 答案当然是理解。反向传播的核⼼是⼀个对代价函数</a:t>
            </a:r>
            <a:r>
              <a:rPr lang="en-US" altLang="zh-CN" dirty="0" smtClean="0"/>
              <a:t>C</a:t>
            </a:r>
            <a:r>
              <a:rPr lang="zh-CN" altLang="en-US" dirty="0" smtClean="0"/>
              <a:t>关于任何权重</a:t>
            </a:r>
            <a:r>
              <a:rPr lang="en-US" altLang="zh-CN" dirty="0" smtClean="0"/>
              <a:t>w</a:t>
            </a:r>
            <a:r>
              <a:rPr lang="zh-CN" altLang="en-US" dirty="0" smtClean="0"/>
              <a:t>（或者偏置</a:t>
            </a:r>
            <a:r>
              <a:rPr lang="en-US" altLang="zh-CN" dirty="0" smtClean="0"/>
              <a:t>b</a:t>
            </a:r>
            <a:r>
              <a:rPr lang="zh-CN" altLang="en-US" dirty="0" smtClean="0"/>
              <a:t>）的偏 导数∂</a:t>
            </a:r>
            <a:r>
              <a:rPr lang="en-US" altLang="zh-CN" dirty="0" smtClean="0"/>
              <a:t>C/∂w</a:t>
            </a:r>
            <a:r>
              <a:rPr lang="zh-CN" altLang="en-US" dirty="0" smtClean="0"/>
              <a:t>的表达式。这个表达式告诉我们在改变权重和偏置时，代价函数变化的快慢。尽管 表达式会有点复杂，不过⾥⾯也包含⼀种美感，就是每个元素其实是拥有⼀种⾃然的直觉上的 解释。所以反向传播不仅仅是⼀种学习的快速算法。实际上它让我们细致领悟如何通过改变权 重和偏置来改变整个⽹络的⾏为。因此，这也是学习反向传播细节的重要价值所在。 如上⾯所说，如果你想要粗览本章，或者直接跳到下⼀章，都是可以的。剩下的内容即使你 是把反向传播看做⿊盒也是可以掌握的。当然，后⾯章节中也会有部分内容涉及本章的结论，所 以会常常给出本章的参考。不过对这些知识点，就算你对推导的细节不太清楚你还是应该要理 解主要结论。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33</a:t>
            </a:fld>
            <a:endParaRPr lang="zh-CN" altLang="en-US"/>
          </a:p>
        </p:txBody>
      </p:sp>
    </p:spTree>
    <p:extLst>
      <p:ext uri="{BB962C8B-B14F-4D97-AF65-F5344CB8AC3E}">
        <p14:creationId xmlns:p14="http://schemas.microsoft.com/office/powerpoint/2010/main" val="3545237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在讨论反向传播前，我们先熟悉⼀下基于矩阵的算法来计算⽹络的输出。事实上，我们在上 ⼀章的最后已经能够看到这个算法了，但是我在那⾥很快地略过了，所以现在让我们仔细讨论 ⼀下。特别地，这样能够⽤相似的场景帮助我们熟悉在反向传播中使⽤的矩阵表⽰。 我们⾸先给出⽹络中权重的清晰定义。我们使⽤</a:t>
            </a:r>
            <a:r>
              <a:rPr lang="en-US" altLang="zh-CN" dirty="0" err="1" smtClean="0"/>
              <a:t>wljk</a:t>
            </a:r>
            <a:r>
              <a:rPr lang="zh-CN" altLang="en-US" dirty="0" smtClean="0"/>
              <a:t>表⽰从</a:t>
            </a:r>
            <a:r>
              <a:rPr lang="en-US" altLang="zh-CN" dirty="0" smtClean="0"/>
              <a:t>(l−1)</a:t>
            </a:r>
            <a:r>
              <a:rPr lang="en-US" altLang="zh-CN" dirty="0" err="1" smtClean="0"/>
              <a:t>th</a:t>
            </a:r>
            <a:r>
              <a:rPr lang="zh-CN" altLang="en-US" dirty="0" smtClean="0"/>
              <a:t>层的</a:t>
            </a:r>
            <a:r>
              <a:rPr lang="en-US" altLang="zh-CN" dirty="0" smtClean="0"/>
              <a:t>kth</a:t>
            </a:r>
            <a:r>
              <a:rPr lang="zh-CN" altLang="en-US" dirty="0" smtClean="0"/>
              <a:t>个神经元到</a:t>
            </a:r>
            <a:r>
              <a:rPr lang="en-US" altLang="zh-CN" dirty="0" smtClean="0"/>
              <a:t>lth </a:t>
            </a:r>
            <a:r>
              <a:rPr lang="zh-CN" altLang="en-US" dirty="0" smtClean="0"/>
              <a:t>层的</a:t>
            </a:r>
            <a:r>
              <a:rPr lang="en-US" altLang="zh-CN" dirty="0" err="1" smtClean="0"/>
              <a:t>jth</a:t>
            </a:r>
            <a:r>
              <a:rPr lang="zh-CN" altLang="en-US" dirty="0" smtClean="0"/>
              <a:t>个神经元的链接上的权重。例如，下图给出了⽹络中第⼆层的第四个神经元到第三层的 第⼆个神经元的链接上的权重：</a:t>
            </a:r>
            <a:endParaRPr lang="en-US" altLang="zh-CN" dirty="0" smtClean="0"/>
          </a:p>
          <a:p>
            <a:r>
              <a:rPr lang="zh-CN" altLang="en-US" dirty="0" smtClean="0"/>
              <a:t>这样的表⽰粗看⽐较奇怪，需要花⼀点时间消化。但是，后⾯你会发现这样的表⽰会⽐较⽅ 便也很⾃然。奇怪的⼀点其实是下标</a:t>
            </a:r>
            <a:r>
              <a:rPr lang="en-US" altLang="zh-CN" dirty="0" smtClean="0"/>
              <a:t>j</a:t>
            </a:r>
            <a:r>
              <a:rPr lang="zh-CN" altLang="en-US" dirty="0" smtClean="0"/>
              <a:t>和</a:t>
            </a:r>
            <a:r>
              <a:rPr lang="en-US" altLang="zh-CN" dirty="0" smtClean="0"/>
              <a:t>k</a:t>
            </a:r>
            <a:r>
              <a:rPr lang="zh-CN" altLang="en-US" dirty="0" smtClean="0"/>
              <a:t>的顺序。你可能觉得反过来更加合理。但我接下来 会告诉你为什么要这样做。 </a:t>
            </a:r>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34</a:t>
            </a:fld>
            <a:endParaRPr lang="zh-CN" altLang="en-US"/>
          </a:p>
        </p:txBody>
      </p:sp>
    </p:spTree>
    <p:extLst>
      <p:ext uri="{BB962C8B-B14F-4D97-AF65-F5344CB8AC3E}">
        <p14:creationId xmlns:p14="http://schemas.microsoft.com/office/powerpoint/2010/main" val="401173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FE1FE31-79AE-4B3D-B8DD-B66A748863AF}" type="datetimeFigureOut">
              <a:rPr lang="zh-CN" altLang="en-US" smtClean="0"/>
              <a:t>2019/10/13</a:t>
            </a:fld>
            <a:endParaRPr lang="zh-CN" altLang="en-US"/>
          </a:p>
        </p:txBody>
      </p:sp>
      <p:sp>
        <p:nvSpPr>
          <p:cNvPr id="8" name="Slide Number Placeholder 7"/>
          <p:cNvSpPr>
            <a:spLocks noGrp="1"/>
          </p:cNvSpPr>
          <p:nvPr>
            <p:ph type="sldNum" sz="quarter" idx="11"/>
          </p:nvPr>
        </p:nvSpPr>
        <p:spPr/>
        <p:txBody>
          <a:bodyPr/>
          <a:lstStyle/>
          <a:p>
            <a:fld id="{74C8E94B-0CF8-4DA6-812C-527C95B2D07D}"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FE1FE31-79AE-4B3D-B8DD-B66A748863AF}" type="datetimeFigureOut">
              <a:rPr lang="zh-CN" altLang="en-US" smtClean="0"/>
              <a:t>2019/10/13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FE1FE31-79AE-4B3D-B8DD-B66A748863AF}" type="datetimeFigureOut">
              <a:rPr lang="zh-CN" altLang="en-US" smtClean="0"/>
              <a:t>2019/10/13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1FE31-79AE-4B3D-B8DD-B66A748863AF}" type="datetimeFigureOut">
              <a:rPr lang="zh-CN" altLang="en-US" smtClean="0"/>
              <a:t>2019/10/13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FE1FE31-79AE-4B3D-B8DD-B66A748863AF}" type="datetimeFigureOut">
              <a:rPr lang="zh-CN" altLang="en-US" smtClean="0"/>
              <a:t>2019/10/13</a:t>
            </a:fld>
            <a:endParaRPr lang="zh-CN"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4C8E94B-0CF8-4DA6-812C-527C95B2D07D}" type="slidenum">
              <a:rPr lang="zh-CN" altLang="en-US" smtClean="0"/>
              <a:t>‹#›</a:t>
            </a:fld>
            <a:endParaRPr lang="zh-CN"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descr="E:\liyalan\刘倩倩\分享\祖龙娱乐logo（新）.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59296" y="-44474"/>
            <a:ext cx="1656184" cy="93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3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41.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9.png"/><Relationship Id="rId4" Type="http://schemas.openxmlformats.org/officeDocument/2006/relationships/image" Target="../media/image78.png"/></Relationships>
</file>

<file path=ppt/slides/_rels/slide4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4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4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46.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47.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10" Type="http://schemas.openxmlformats.org/officeDocument/2006/relationships/image" Target="../media/image99.png"/><Relationship Id="rId4" Type="http://schemas.openxmlformats.org/officeDocument/2006/relationships/image" Target="../media/image93.png"/><Relationship Id="rId9" Type="http://schemas.openxmlformats.org/officeDocument/2006/relationships/image" Target="../media/image9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10" Type="http://schemas.openxmlformats.org/officeDocument/2006/relationships/image" Target="../media/image113.png"/><Relationship Id="rId4" Type="http://schemas.openxmlformats.org/officeDocument/2006/relationships/image" Target="../media/image107.png"/><Relationship Id="rId9" Type="http://schemas.openxmlformats.org/officeDocument/2006/relationships/image" Target="../media/image112.png"/></Relationships>
</file>

<file path=ppt/slides/_rels/slide5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10" Type="http://schemas.openxmlformats.org/officeDocument/2006/relationships/image" Target="../media/image113.png"/><Relationship Id="rId4" Type="http://schemas.openxmlformats.org/officeDocument/2006/relationships/image" Target="../media/image107.png"/><Relationship Id="rId9" Type="http://schemas.openxmlformats.org/officeDocument/2006/relationships/image" Target="../media/image1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github.com/mnielsen/neural-networks-and-deep-learning.git" TargetMode="External"/><Relationship Id="rId2" Type="http://schemas.openxmlformats.org/officeDocument/2006/relationships/hyperlink" Target="http://neuralnetworksanddeeplearning.com/" TargetMode="External"/><Relationship Id="rId1" Type="http://schemas.openxmlformats.org/officeDocument/2006/relationships/slideLayout" Target="../slideLayouts/slideLayout2.xml"/><Relationship Id="rId5" Type="http://schemas.openxmlformats.org/officeDocument/2006/relationships/image" Target="../media/image117.png"/><Relationship Id="rId4" Type="http://schemas.openxmlformats.org/officeDocument/2006/relationships/hyperlink" Target="https://github.com/yish0000/neuralnetwork.git"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980728"/>
            <a:ext cx="7772400" cy="2592288"/>
          </a:xfrm>
        </p:spPr>
        <p:txBody>
          <a:bodyPr/>
          <a:lstStyle/>
          <a:p>
            <a:r>
              <a:rPr lang="zh-CN" altLang="en-US" sz="5400" dirty="0" smtClean="0"/>
              <a:t>深度学习数学原理初探</a:t>
            </a:r>
            <a:endParaRPr lang="zh-CN" altLang="en-US" sz="5400" dirty="0"/>
          </a:p>
        </p:txBody>
      </p:sp>
      <p:sp>
        <p:nvSpPr>
          <p:cNvPr id="3" name="副标题 2"/>
          <p:cNvSpPr>
            <a:spLocks noGrp="1"/>
          </p:cNvSpPr>
          <p:nvPr>
            <p:ph type="subTitle" idx="1"/>
          </p:nvPr>
        </p:nvSpPr>
        <p:spPr/>
        <p:txBody>
          <a:bodyPr>
            <a:normAutofit/>
          </a:bodyPr>
          <a:lstStyle/>
          <a:p>
            <a:pPr algn="r"/>
            <a:r>
              <a:rPr lang="en-US" altLang="zh-CN" sz="3200" dirty="0" smtClean="0">
                <a:solidFill>
                  <a:schemeClr val="tx1"/>
                </a:solidFill>
              </a:rPr>
              <a:t>10</a:t>
            </a:r>
            <a:r>
              <a:rPr lang="zh-CN" altLang="en-US" sz="3200" dirty="0" smtClean="0">
                <a:solidFill>
                  <a:schemeClr val="tx1"/>
                </a:solidFill>
              </a:rPr>
              <a:t>月</a:t>
            </a:r>
            <a:r>
              <a:rPr lang="en-US" altLang="zh-CN" sz="3200" dirty="0" smtClean="0">
                <a:solidFill>
                  <a:schemeClr val="tx1"/>
                </a:solidFill>
              </a:rPr>
              <a:t>17</a:t>
            </a:r>
            <a:r>
              <a:rPr lang="zh-CN" altLang="en-US" sz="3200" dirty="0" smtClean="0">
                <a:solidFill>
                  <a:schemeClr val="tx1"/>
                </a:solidFill>
              </a:rPr>
              <a:t>日 师振华</a:t>
            </a:r>
            <a:endParaRPr lang="zh-CN" altLang="en-US" sz="3200" dirty="0">
              <a:solidFill>
                <a:schemeClr val="tx1"/>
              </a:solidFill>
            </a:endParaRPr>
          </a:p>
        </p:txBody>
      </p:sp>
    </p:spTree>
    <p:extLst>
      <p:ext uri="{BB962C8B-B14F-4D97-AF65-F5344CB8AC3E}">
        <p14:creationId xmlns:p14="http://schemas.microsoft.com/office/powerpoint/2010/main" val="2210571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S</a:t>
            </a:r>
            <a:r>
              <a:rPr lang="zh-CN" altLang="en-US" dirty="0" smtClean="0"/>
              <a:t>形神经元</a:t>
            </a:r>
            <a:endParaRPr lang="zh-CN" altLang="en-US" dirty="0"/>
          </a:p>
        </p:txBody>
      </p:sp>
      <p:sp>
        <p:nvSpPr>
          <p:cNvPr id="3" name="内容占位符 2"/>
          <p:cNvSpPr>
            <a:spLocks noGrp="1"/>
          </p:cNvSpPr>
          <p:nvPr>
            <p:ph idx="1"/>
          </p:nvPr>
        </p:nvSpPr>
        <p:spPr/>
        <p:txBody>
          <a:bodyPr/>
          <a:lstStyle/>
          <a:p>
            <a:r>
              <a:rPr lang="en-US" altLang="zh-CN" dirty="0" smtClean="0"/>
              <a:t>S</a:t>
            </a:r>
            <a:r>
              <a:rPr lang="zh-CN" altLang="en-US" dirty="0" smtClean="0"/>
              <a:t>形神经元</a:t>
            </a:r>
            <a:r>
              <a:rPr lang="el-GR" altLang="zh-CN" dirty="0" smtClean="0"/>
              <a:t>σ</a:t>
            </a:r>
            <a:r>
              <a:rPr lang="zh-CN" altLang="en-US" dirty="0" smtClean="0"/>
              <a:t>函数的形状</a:t>
            </a:r>
            <a:endParaRPr lang="zh-CN"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348880"/>
            <a:ext cx="4752975"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5520331"/>
            <a:ext cx="43624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5067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a:t>
            </a:r>
            <a:r>
              <a:rPr lang="zh-CN" altLang="en-US" dirty="0" smtClean="0"/>
              <a:t>神经网络的架构</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063" y="1916832"/>
            <a:ext cx="629602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6246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a:t>
            </a:r>
            <a:r>
              <a:rPr lang="zh-CN" altLang="en-US" dirty="0" smtClean="0"/>
              <a:t>神经网络的架构</a:t>
            </a:r>
            <a:endParaRPr lang="zh-CN" altLang="en-US" dirty="0"/>
          </a:p>
        </p:txBody>
      </p:sp>
      <p:sp>
        <p:nvSpPr>
          <p:cNvPr id="3" name="内容占位符 2"/>
          <p:cNvSpPr>
            <a:spLocks noGrp="1"/>
          </p:cNvSpPr>
          <p:nvPr>
            <p:ph idx="1"/>
          </p:nvPr>
        </p:nvSpPr>
        <p:spPr/>
        <p:txBody>
          <a:bodyPr/>
          <a:lstStyle/>
          <a:p>
            <a:r>
              <a:rPr lang="zh-CN" altLang="en-US" dirty="0"/>
              <a:t>输入层、隐藏层、输出层</a:t>
            </a:r>
            <a:endParaRPr lang="en-US" altLang="zh-CN" dirty="0"/>
          </a:p>
          <a:p>
            <a:r>
              <a:rPr lang="zh-CN" altLang="en-US" dirty="0"/>
              <a:t>前馈神经网络</a:t>
            </a:r>
            <a:endParaRPr lang="en-US" altLang="zh-CN" dirty="0"/>
          </a:p>
          <a:p>
            <a:r>
              <a:rPr lang="zh-CN" altLang="en-US" dirty="0"/>
              <a:t>递归</a:t>
            </a:r>
            <a:r>
              <a:rPr lang="zh-CN" altLang="en-US" dirty="0" smtClean="0"/>
              <a:t>神经网络</a:t>
            </a:r>
            <a:endParaRPr lang="zh-CN" altLang="en-US" dirty="0"/>
          </a:p>
        </p:txBody>
      </p:sp>
    </p:spTree>
    <p:extLst>
      <p:ext uri="{BB962C8B-B14F-4D97-AF65-F5344CB8AC3E}">
        <p14:creationId xmlns:p14="http://schemas.microsoft.com/office/powerpoint/2010/main" val="357454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分类手写数字</a:t>
            </a:r>
            <a:endParaRPr lang="zh-CN" alt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7744" y="1844824"/>
            <a:ext cx="388620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212976"/>
            <a:ext cx="485775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4581128"/>
            <a:ext cx="14478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1996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分类手写数字</a:t>
            </a:r>
            <a:endParaRPr lang="zh-CN" alt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1628800"/>
            <a:ext cx="545172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4994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分类手写数字</a:t>
            </a:r>
            <a:endParaRPr lang="zh-CN" alt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2606" y="1691283"/>
            <a:ext cx="16192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1700808"/>
            <a:ext cx="449580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149080"/>
            <a:ext cx="2190750"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4650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04864"/>
            <a:ext cx="8229600" cy="1600200"/>
          </a:xfrm>
        </p:spPr>
        <p:txBody>
          <a:bodyPr/>
          <a:lstStyle/>
          <a:p>
            <a:pPr algn="l"/>
            <a:r>
              <a:rPr lang="zh-CN" altLang="en-US" sz="3200" dirty="0" smtClean="0"/>
              <a:t>第二节</a:t>
            </a:r>
            <a:r>
              <a:rPr lang="en-US" altLang="zh-CN" dirty="0" smtClean="0"/>
              <a:t/>
            </a:r>
            <a:br>
              <a:rPr lang="en-US" altLang="zh-CN" dirty="0" smtClean="0"/>
            </a:br>
            <a:r>
              <a:rPr lang="en-US" altLang="zh-CN" dirty="0" smtClean="0"/>
              <a:t>		</a:t>
            </a:r>
            <a:r>
              <a:rPr lang="zh-CN" altLang="en-US" dirty="0" smtClean="0"/>
              <a:t>随机梯度下降</a:t>
            </a:r>
            <a:endParaRPr lang="zh-CN" altLang="en-US" dirty="0"/>
          </a:p>
        </p:txBody>
      </p:sp>
    </p:spTree>
    <p:extLst>
      <p:ext uri="{BB962C8B-B14F-4D97-AF65-F5344CB8AC3E}">
        <p14:creationId xmlns:p14="http://schemas.microsoft.com/office/powerpoint/2010/main" val="290175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2.1 </a:t>
            </a:r>
            <a:r>
              <a:rPr lang="zh-CN" altLang="en-US" dirty="0" smtClean="0"/>
              <a:t>代价函数</a:t>
            </a:r>
            <a:endParaRPr lang="zh-CN" altLang="en-US" dirty="0"/>
          </a:p>
        </p:txBody>
      </p:sp>
      <p:sp>
        <p:nvSpPr>
          <p:cNvPr id="3" name="内容占位符 2"/>
          <p:cNvSpPr>
            <a:spLocks noGrp="1"/>
          </p:cNvSpPr>
          <p:nvPr>
            <p:ph idx="1"/>
          </p:nvPr>
        </p:nvSpPr>
        <p:spPr/>
        <p:txBody>
          <a:bodyPr/>
          <a:lstStyle/>
          <a:p>
            <a:r>
              <a:rPr lang="zh-CN" altLang="en-US" b="1" dirty="0"/>
              <a:t>二次</a:t>
            </a:r>
            <a:r>
              <a:rPr lang="zh-CN" altLang="en-US" dirty="0" smtClean="0"/>
              <a:t>代价函数</a:t>
            </a:r>
            <a:r>
              <a:rPr lang="en-US" altLang="zh-CN" dirty="0" smtClean="0"/>
              <a:t>(</a:t>
            </a:r>
            <a:r>
              <a:rPr lang="zh-CN" altLang="en-US" dirty="0" smtClean="0"/>
              <a:t>均方误差</a:t>
            </a:r>
            <a:r>
              <a:rPr lang="en-US" altLang="zh-CN" dirty="0" smtClean="0"/>
              <a:t>/MSE)</a:t>
            </a:r>
          </a:p>
          <a:p>
            <a:r>
              <a:rPr lang="en-US" altLang="zh-CN" dirty="0"/>
              <a:t>y</a:t>
            </a:r>
            <a:r>
              <a:rPr lang="en-US" altLang="zh-CN" dirty="0" smtClean="0"/>
              <a:t>(x)</a:t>
            </a:r>
            <a:r>
              <a:rPr lang="zh-CN" altLang="en-US" dirty="0" smtClean="0"/>
              <a:t>越接近</a:t>
            </a:r>
            <a:r>
              <a:rPr lang="en-US" altLang="zh-CN" dirty="0" smtClean="0"/>
              <a:t>a</a:t>
            </a:r>
            <a:r>
              <a:rPr lang="zh-CN" altLang="en-US" dirty="0" smtClean="0"/>
              <a:t>时，</a:t>
            </a:r>
            <a:r>
              <a:rPr lang="en-US" altLang="zh-CN" dirty="0" smtClean="0"/>
              <a:t>C(</a:t>
            </a:r>
            <a:r>
              <a:rPr lang="en-US" altLang="zh-CN" dirty="0" err="1" smtClean="0"/>
              <a:t>w,b</a:t>
            </a:r>
            <a:r>
              <a:rPr lang="en-US" altLang="zh-CN" dirty="0" smtClean="0"/>
              <a:t>)</a:t>
            </a:r>
            <a:r>
              <a:rPr lang="zh-CN" altLang="en-US" dirty="0" smtClean="0"/>
              <a:t>≈</a:t>
            </a:r>
            <a:r>
              <a:rPr lang="en-US" altLang="zh-CN" dirty="0" smtClean="0"/>
              <a:t>0</a:t>
            </a:r>
          </a:p>
          <a:p>
            <a:r>
              <a:rPr lang="zh-CN" altLang="en-US" dirty="0" smtClean="0"/>
              <a:t>我们想要找到一系列能让代价更小</a:t>
            </a:r>
            <a:endParaRPr lang="en-US" altLang="zh-CN" dirty="0" smtClean="0"/>
          </a:p>
          <a:p>
            <a:r>
              <a:rPr lang="zh-CN" altLang="en-US" dirty="0" smtClean="0"/>
              <a:t>的权重</a:t>
            </a:r>
            <a:r>
              <a:rPr lang="en-US" altLang="zh-CN" dirty="0" smtClean="0"/>
              <a:t>(w)</a:t>
            </a:r>
            <a:r>
              <a:rPr lang="zh-CN" altLang="en-US" dirty="0" smtClean="0"/>
              <a:t>和偏置</a:t>
            </a:r>
            <a:r>
              <a:rPr lang="en-US" altLang="zh-CN" dirty="0" smtClean="0"/>
              <a:t>(b)</a:t>
            </a:r>
          </a:p>
          <a:p>
            <a:r>
              <a:rPr lang="zh-CN" altLang="en-US" dirty="0" smtClean="0"/>
              <a:t>为什么使用二次代价函数？</a:t>
            </a:r>
            <a:endParaRPr lang="zh-CN" alt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556792"/>
            <a:ext cx="312420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0336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现在把精力集中在最小化一个多元函数上</a:t>
            </a:r>
            <a:endParaRPr lang="en-US" altLang="zh-CN" dirty="0" smtClean="0"/>
          </a:p>
          <a:p>
            <a:r>
              <a:rPr lang="zh-CN" altLang="en-US" dirty="0" smtClean="0"/>
              <a:t>简单起见，假设是一个二元函数</a:t>
            </a:r>
            <a:endParaRPr lang="en-US" altLang="zh-CN" dirty="0" smtClean="0"/>
          </a:p>
          <a:p>
            <a:r>
              <a:rPr lang="zh-CN" altLang="en-US" dirty="0" smtClean="0"/>
              <a:t>微积分解析最小值</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3056802"/>
            <a:ext cx="42672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0543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en-US" altLang="zh-CN" dirty="0" smtClean="0"/>
              <a:t>d</a:t>
            </a:r>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671" y="1772816"/>
            <a:ext cx="31146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646175"/>
            <a:ext cx="16097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1151" y="3356992"/>
            <a:ext cx="234315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4038" y="4437112"/>
            <a:ext cx="18573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3530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pPr>
              <a:lnSpc>
                <a:spcPct val="200000"/>
              </a:lnSpc>
              <a:buClr>
                <a:schemeClr val="accent1">
                  <a:lumMod val="75000"/>
                </a:schemeClr>
              </a:buClr>
              <a:buFont typeface="Wingdings" panose="05000000000000000000" pitchFamily="2" charset="2"/>
              <a:buChar char="u"/>
            </a:pPr>
            <a:r>
              <a:rPr lang="en-US" altLang="zh-CN" sz="3200" dirty="0" smtClean="0">
                <a:solidFill>
                  <a:schemeClr val="tx1"/>
                </a:solidFill>
              </a:rPr>
              <a:t>  </a:t>
            </a:r>
            <a:r>
              <a:rPr lang="zh-CN" altLang="en-US" sz="3200" dirty="0" smtClean="0">
                <a:solidFill>
                  <a:schemeClr val="tx1"/>
                </a:solidFill>
              </a:rPr>
              <a:t>神经网络</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smtClean="0">
                <a:solidFill>
                  <a:schemeClr val="tx1"/>
                </a:solidFill>
              </a:rPr>
              <a:t>  </a:t>
            </a:r>
            <a:r>
              <a:rPr lang="zh-CN" altLang="en-US" sz="3200" dirty="0" smtClean="0">
                <a:solidFill>
                  <a:schemeClr val="tx1"/>
                </a:solidFill>
              </a:rPr>
              <a:t>随机梯度下降</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a:solidFill>
                  <a:schemeClr val="tx1"/>
                </a:solidFill>
              </a:rPr>
              <a:t> </a:t>
            </a:r>
            <a:r>
              <a:rPr lang="en-US" altLang="zh-CN" sz="3200" dirty="0" smtClean="0">
                <a:solidFill>
                  <a:schemeClr val="tx1"/>
                </a:solidFill>
              </a:rPr>
              <a:t> </a:t>
            </a:r>
            <a:r>
              <a:rPr lang="zh-CN" altLang="en-US" sz="3200" dirty="0" smtClean="0">
                <a:solidFill>
                  <a:schemeClr val="tx1"/>
                </a:solidFill>
              </a:rPr>
              <a:t>反向传播</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a:solidFill>
                  <a:schemeClr val="tx1"/>
                </a:solidFill>
              </a:rPr>
              <a:t> </a:t>
            </a:r>
            <a:r>
              <a:rPr lang="en-US" altLang="zh-CN" sz="3200" dirty="0" smtClean="0">
                <a:solidFill>
                  <a:schemeClr val="tx1"/>
                </a:solidFill>
              </a:rPr>
              <a:t> </a:t>
            </a:r>
            <a:r>
              <a:rPr lang="zh-CN" altLang="en-US" sz="3200" dirty="0" smtClean="0">
                <a:solidFill>
                  <a:schemeClr val="tx1"/>
                </a:solidFill>
              </a:rPr>
              <a:t>总结</a:t>
            </a:r>
            <a:endParaRPr lang="zh-CN" altLang="en-US" sz="3200" dirty="0">
              <a:solidFill>
                <a:schemeClr val="tx1"/>
              </a:solidFill>
            </a:endParaRPr>
          </a:p>
        </p:txBody>
      </p:sp>
    </p:spTree>
    <p:extLst>
      <p:ext uri="{BB962C8B-B14F-4D97-AF65-F5344CB8AC3E}">
        <p14:creationId xmlns:p14="http://schemas.microsoft.com/office/powerpoint/2010/main" val="1908671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由于</a:t>
            </a:r>
            <a:endParaRPr lang="en-US" altLang="zh-CN" dirty="0" smtClean="0"/>
          </a:p>
          <a:p>
            <a:r>
              <a:rPr lang="zh-CN" altLang="en-US" dirty="0" smtClean="0"/>
              <a:t>所以保证了</a:t>
            </a:r>
            <a:endParaRPr lang="en-US" altLang="zh-CN" dirty="0" smtClean="0"/>
          </a:p>
          <a:p>
            <a:r>
              <a:rPr lang="zh-CN" altLang="en-US" dirty="0" smtClean="0"/>
              <a:t>所以按照右上公式的规则去改变</a:t>
            </a:r>
            <a:endParaRPr lang="en-US" altLang="zh-CN" dirty="0" smtClean="0"/>
          </a:p>
          <a:p>
            <a:r>
              <a:rPr lang="en-US" altLang="zh-CN" dirty="0" smtClean="0"/>
              <a:t>v</a:t>
            </a:r>
            <a:r>
              <a:rPr lang="zh-CN" altLang="en-US" dirty="0" smtClean="0"/>
              <a:t>，</a:t>
            </a:r>
            <a:r>
              <a:rPr lang="en-US" altLang="zh-CN" dirty="0" smtClean="0"/>
              <a:t>C</a:t>
            </a:r>
            <a:r>
              <a:rPr lang="zh-CN" altLang="en-US" dirty="0" smtClean="0"/>
              <a:t>会一直减少不会增加，直至</a:t>
            </a:r>
            <a:endParaRPr lang="en-US" altLang="zh-CN" dirty="0" smtClean="0"/>
          </a:p>
          <a:p>
            <a:r>
              <a:rPr lang="zh-CN" altLang="en-US" dirty="0" smtClean="0"/>
              <a:t>接近于全局最小值</a:t>
            </a:r>
            <a:endParaRPr lang="en-US" altLang="zh-CN" dirty="0" smtClean="0"/>
          </a:p>
          <a:p>
            <a:endParaRPr lang="zh-CN"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242" y="1867955"/>
            <a:ext cx="175260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79" y="2641344"/>
            <a:ext cx="28289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653643"/>
            <a:ext cx="10096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1486" y="2082268"/>
            <a:ext cx="7429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3067" y="3468985"/>
            <a:ext cx="22669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46096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总结一下：</a:t>
            </a:r>
            <a:endParaRPr lang="en-US" altLang="zh-CN" dirty="0" smtClean="0"/>
          </a:p>
          <a:p>
            <a:pPr marL="457200" lvl="1" indent="0">
              <a:buNone/>
            </a:pPr>
            <a:r>
              <a:rPr lang="zh-CN" altLang="en-US" dirty="0" smtClean="0"/>
              <a:t>梯度下降算法的工作方式就是重复计算梯度</a:t>
            </a:r>
            <a:r>
              <a:rPr lang="en-US" altLang="zh-CN" dirty="0"/>
              <a:t>∇</a:t>
            </a:r>
            <a:r>
              <a:rPr lang="en-US" altLang="zh-CN" dirty="0" smtClean="0"/>
              <a:t>C</a:t>
            </a:r>
            <a:r>
              <a:rPr lang="zh-CN" altLang="en-US" dirty="0" smtClean="0"/>
              <a:t>，然后沿着</a:t>
            </a:r>
            <a:r>
              <a:rPr lang="zh-CN" altLang="en-US" b="1" dirty="0" smtClean="0"/>
              <a:t>相反</a:t>
            </a:r>
            <a:r>
              <a:rPr lang="zh-CN" altLang="en-US" dirty="0" smtClean="0"/>
              <a:t>的方向移动</a:t>
            </a:r>
            <a:endParaRPr lang="en-US" altLang="zh-CN" dirty="0" smtClean="0"/>
          </a:p>
          <a:p>
            <a:pPr marL="457200" lvl="1" indent="0">
              <a:buNone/>
            </a:pPr>
            <a:r>
              <a:rPr lang="zh-CN" altLang="en-US" dirty="0"/>
              <a:t>就</a:t>
            </a:r>
            <a:r>
              <a:rPr lang="zh-CN" altLang="en-US" dirty="0" smtClean="0"/>
              <a:t>像图中小球一样向山谷中滚落</a:t>
            </a:r>
            <a:endParaRPr lang="zh-CN" alt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212976"/>
            <a:ext cx="444817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8550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a:t>学习速率 </a:t>
            </a:r>
            <a:r>
              <a:rPr lang="el-GR" altLang="zh-CN" i="1" dirty="0" smtClean="0"/>
              <a:t>η</a:t>
            </a:r>
            <a:r>
              <a:rPr lang="zh-CN" altLang="en-US" dirty="0" smtClean="0"/>
              <a:t>的选择</a:t>
            </a:r>
            <a:endParaRPr lang="en-US" altLang="zh-CN" dirty="0" smtClean="0"/>
          </a:p>
          <a:p>
            <a:pPr lvl="1"/>
            <a:r>
              <a:rPr lang="zh-CN" altLang="en-US" dirty="0" smtClean="0"/>
              <a:t>足够小才能使方程                     得到很好的近似</a:t>
            </a:r>
            <a:endParaRPr lang="en-US" altLang="zh-CN" dirty="0" smtClean="0"/>
          </a:p>
          <a:p>
            <a:pPr lvl="1"/>
            <a:r>
              <a:rPr lang="zh-CN" altLang="en-US" dirty="0"/>
              <a:t>太</a:t>
            </a:r>
            <a:r>
              <a:rPr lang="zh-CN" altLang="en-US" dirty="0" smtClean="0"/>
              <a:t>小的话会使△</a:t>
            </a:r>
            <a:r>
              <a:rPr lang="en-US" altLang="zh-CN" dirty="0" smtClean="0"/>
              <a:t>v</a:t>
            </a:r>
            <a:r>
              <a:rPr lang="zh-CN" altLang="en-US" dirty="0" smtClean="0"/>
              <a:t>的变化极小，梯度下降算法就会运行的非常缓慢</a:t>
            </a:r>
            <a:endParaRPr lang="en-US" altLang="zh-CN" dirty="0" smtClean="0"/>
          </a:p>
          <a:p>
            <a:pPr lvl="1"/>
            <a:r>
              <a:rPr lang="zh-CN" altLang="en-US" dirty="0" smtClean="0"/>
              <a:t>真正实现中 </a:t>
            </a:r>
            <a:r>
              <a:rPr lang="el-GR" altLang="zh-CN" i="1" dirty="0" smtClean="0"/>
              <a:t>η</a:t>
            </a:r>
            <a:r>
              <a:rPr lang="zh-CN" altLang="en-US" dirty="0" smtClean="0"/>
              <a:t>通常是变化的</a:t>
            </a:r>
            <a:endParaRPr lang="en-US" altLang="zh-CN" dirty="0" smtClean="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686" y="2060848"/>
            <a:ext cx="1066800"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5376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对于多元函数</a:t>
            </a:r>
            <a:r>
              <a:rPr lang="en-US" altLang="zh-CN" dirty="0" smtClean="0"/>
              <a:t>C(v</a:t>
            </a:r>
            <a:r>
              <a:rPr lang="en-US" altLang="zh-CN" sz="1200" dirty="0" smtClean="0"/>
              <a:t>1</a:t>
            </a:r>
            <a:r>
              <a:rPr lang="en-US" altLang="zh-CN" dirty="0" smtClean="0"/>
              <a:t>,v</a:t>
            </a:r>
            <a:r>
              <a:rPr lang="en-US" altLang="zh-CN" sz="1200" dirty="0" smtClean="0"/>
              <a:t>2</a:t>
            </a:r>
            <a:r>
              <a:rPr lang="en-US" altLang="zh-CN" dirty="0" smtClean="0"/>
              <a:t>,v</a:t>
            </a:r>
            <a:r>
              <a:rPr lang="en-US" altLang="zh-CN" sz="1200" dirty="0" smtClean="0"/>
              <a:t>3</a:t>
            </a:r>
            <a:r>
              <a:rPr lang="en-US" altLang="zh-CN" dirty="0" smtClean="0"/>
              <a:t>,…,</a:t>
            </a:r>
            <a:r>
              <a:rPr lang="en-US" altLang="zh-CN" dirty="0" err="1" smtClean="0"/>
              <a:t>v</a:t>
            </a:r>
            <a:r>
              <a:rPr lang="en-US" altLang="zh-CN" sz="1200" dirty="0" err="1" smtClean="0"/>
              <a:t>m</a:t>
            </a:r>
            <a:r>
              <a:rPr lang="en-US" altLang="zh-CN" dirty="0" smtClean="0"/>
              <a:t>)</a:t>
            </a: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602653"/>
            <a:ext cx="19621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9002" y="3206523"/>
            <a:ext cx="164782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2907" y="3682773"/>
            <a:ext cx="270510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954" y="4530498"/>
            <a:ext cx="1924050"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9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1044" y="5141459"/>
            <a:ext cx="20288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0843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随机梯度下降</a:t>
            </a:r>
            <a:endParaRPr lang="zh-CN" altLang="en-US" dirty="0"/>
          </a:p>
        </p:txBody>
      </p:sp>
      <p:sp>
        <p:nvSpPr>
          <p:cNvPr id="3" name="内容占位符 2"/>
          <p:cNvSpPr>
            <a:spLocks noGrp="1"/>
          </p:cNvSpPr>
          <p:nvPr>
            <p:ph idx="1"/>
          </p:nvPr>
        </p:nvSpPr>
        <p:spPr/>
        <p:txBody>
          <a:bodyPr/>
          <a:lstStyle/>
          <a:p>
            <a:r>
              <a:rPr lang="zh-CN" altLang="en-US" dirty="0" smtClean="0"/>
              <a:t>重复应用此规则，有望让球体滚</a:t>
            </a:r>
            <a:endParaRPr lang="en-US" altLang="zh-CN" dirty="0" smtClean="0"/>
          </a:p>
          <a:p>
            <a:r>
              <a:rPr lang="zh-CN" altLang="en-US" dirty="0" smtClean="0"/>
              <a:t>下山，找到全局最小值</a:t>
            </a:r>
            <a:endParaRPr lang="en-US" altLang="zh-CN" dirty="0" smtClean="0"/>
          </a:p>
          <a:p>
            <a:r>
              <a:rPr lang="zh-CN" altLang="en-US" dirty="0" smtClean="0"/>
              <a:t>代价函数遍历所有样本取均值</a:t>
            </a:r>
            <a:endParaRPr lang="en-US" altLang="zh-CN" dirty="0" smtClean="0"/>
          </a:p>
          <a:p>
            <a:r>
              <a:rPr lang="zh-CN" altLang="en-US" dirty="0" smtClean="0"/>
              <a:t>当输入的数据量过大时，训练会</a:t>
            </a:r>
            <a:endParaRPr lang="en-US" altLang="zh-CN" dirty="0" smtClean="0"/>
          </a:p>
          <a:p>
            <a:r>
              <a:rPr lang="zh-CN" altLang="en-US" dirty="0" smtClean="0"/>
              <a:t>非常缓慢</a:t>
            </a:r>
            <a:endParaRPr lang="en-US" altLang="zh-CN" dirty="0" smtClean="0"/>
          </a:p>
          <a:p>
            <a:r>
              <a:rPr lang="zh-CN" altLang="en-US" b="1" dirty="0"/>
              <a:t>随机梯度</a:t>
            </a:r>
            <a:r>
              <a:rPr lang="zh-CN" altLang="en-US" b="1" dirty="0" smtClean="0"/>
              <a:t>下降，</a:t>
            </a:r>
            <a:r>
              <a:rPr lang="zh-CN" altLang="en-US" dirty="0"/>
              <a:t>随机选取⼩量训练输⼊</a:t>
            </a:r>
            <a:r>
              <a:rPr lang="zh-CN" altLang="en-US" dirty="0" smtClean="0"/>
              <a:t>样本计算</a:t>
            </a:r>
            <a:r>
              <a:rPr lang="en-US" altLang="zh-CN" dirty="0"/>
              <a:t>∇</a:t>
            </a:r>
            <a:r>
              <a:rPr lang="en-US" altLang="zh-CN" dirty="0" err="1" smtClean="0"/>
              <a:t>Cx</a:t>
            </a:r>
            <a:r>
              <a:rPr lang="zh-CN" altLang="en-US" dirty="0"/>
              <a:t>，</a:t>
            </a:r>
            <a:r>
              <a:rPr lang="zh-CN" altLang="en-US" dirty="0" smtClean="0"/>
              <a:t>进</a:t>
            </a:r>
            <a:r>
              <a:rPr lang="zh-CN" altLang="en-US" dirty="0"/>
              <a:t>⽽估算梯度 ∇</a:t>
            </a:r>
            <a:r>
              <a:rPr lang="en-US" altLang="zh-CN" dirty="0"/>
              <a:t>C</a:t>
            </a:r>
            <a:endParaRPr lang="zh-CN" altLang="en-US" b="1"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651447"/>
            <a:ext cx="25812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684" y="3437671"/>
            <a:ext cx="11620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2" y="2708920"/>
            <a:ext cx="279082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664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随机梯度下降</a:t>
            </a:r>
            <a:endParaRPr lang="zh-CN" altLang="en-US" dirty="0"/>
          </a:p>
        </p:txBody>
      </p:sp>
      <p:sp>
        <p:nvSpPr>
          <p:cNvPr id="3" name="内容占位符 2"/>
          <p:cNvSpPr>
            <a:spLocks noGrp="1"/>
          </p:cNvSpPr>
          <p:nvPr>
            <p:ph idx="1"/>
          </p:nvPr>
        </p:nvSpPr>
        <p:spPr/>
        <p:txBody>
          <a:bodyPr/>
          <a:lstStyle/>
          <a:p>
            <a:r>
              <a:rPr lang="zh-CN" altLang="en-US" dirty="0"/>
              <a:t>随机梯度下降通过随机选取⼩量的 </a:t>
            </a:r>
            <a:r>
              <a:rPr lang="en-US" altLang="zh-CN" dirty="0"/>
              <a:t>m </a:t>
            </a:r>
            <a:r>
              <a:rPr lang="zh-CN" altLang="en-US" dirty="0"/>
              <a:t>个训练输⼊来⼯</a:t>
            </a:r>
            <a:r>
              <a:rPr lang="zh-CN" altLang="en-US" dirty="0" smtClean="0"/>
              <a:t>作</a:t>
            </a:r>
            <a:endParaRPr lang="en-US" altLang="zh-CN" dirty="0" smtClean="0"/>
          </a:p>
          <a:p>
            <a:r>
              <a:rPr lang="zh-CN" altLang="en-US" dirty="0" smtClean="0"/>
              <a:t>我们将</a:t>
            </a:r>
            <a:r>
              <a:rPr lang="zh-CN" altLang="en-US" dirty="0"/>
              <a:t>这些随机的 训练输⼊标记为 </a:t>
            </a:r>
            <a:r>
              <a:rPr lang="en-US" altLang="zh-CN" dirty="0"/>
              <a:t>X</a:t>
            </a:r>
            <a:r>
              <a:rPr lang="en-US" altLang="zh-CN" sz="1600" dirty="0"/>
              <a:t>1</a:t>
            </a:r>
            <a:r>
              <a:rPr lang="en-US" altLang="zh-CN" dirty="0"/>
              <a:t>, X</a:t>
            </a:r>
            <a:r>
              <a:rPr lang="en-US" altLang="zh-CN" sz="1600" dirty="0"/>
              <a:t>2</a:t>
            </a:r>
            <a:r>
              <a:rPr lang="en-US" altLang="zh-CN" dirty="0"/>
              <a:t>, . . . , </a:t>
            </a:r>
            <a:r>
              <a:rPr lang="en-US" altLang="zh-CN" dirty="0" err="1"/>
              <a:t>X</a:t>
            </a:r>
            <a:r>
              <a:rPr lang="en-US" altLang="zh-CN" sz="1600" dirty="0" err="1"/>
              <a:t>m</a:t>
            </a:r>
            <a:r>
              <a:rPr lang="zh-CN" altLang="en-US" dirty="0"/>
              <a:t>，并把它们称为⼀个</a:t>
            </a:r>
            <a:r>
              <a:rPr lang="zh-CN" altLang="en-US" b="1" dirty="0"/>
              <a:t>⼩批量数据（</a:t>
            </a:r>
            <a:r>
              <a:rPr lang="en-US" altLang="zh-CN" b="1" dirty="0"/>
              <a:t>mini-batch</a:t>
            </a:r>
            <a:r>
              <a:rPr lang="zh-CN" altLang="en-US" b="1" dirty="0"/>
              <a:t>）</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980644"/>
            <a:ext cx="31432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012" y="3645024"/>
            <a:ext cx="23907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4141" y="4540374"/>
            <a:ext cx="30765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932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随机梯度下降</a:t>
            </a:r>
            <a:endParaRPr lang="zh-CN" altLang="en-US" dirty="0"/>
          </a:p>
        </p:txBody>
      </p:sp>
      <p:sp>
        <p:nvSpPr>
          <p:cNvPr id="3" name="内容占位符 2"/>
          <p:cNvSpPr>
            <a:spLocks noGrp="1"/>
          </p:cNvSpPr>
          <p:nvPr>
            <p:ph idx="1"/>
          </p:nvPr>
        </p:nvSpPr>
        <p:spPr/>
        <p:txBody>
          <a:bodyPr/>
          <a:lstStyle/>
          <a:p>
            <a:r>
              <a:rPr lang="zh-CN" altLang="en-US" dirty="0" smtClean="0"/>
              <a:t>训练</a:t>
            </a:r>
            <a:r>
              <a:rPr lang="zh-CN" altLang="en-US" b="1" dirty="0" smtClean="0"/>
              <a:t>迭代期</a:t>
            </a:r>
            <a:r>
              <a:rPr lang="zh-CN" altLang="en-US" b="1" dirty="0"/>
              <a:t>（</a:t>
            </a:r>
            <a:r>
              <a:rPr lang="en-US" altLang="zh-CN" b="1" dirty="0"/>
              <a:t>epoch</a:t>
            </a:r>
            <a:r>
              <a:rPr lang="zh-CN" altLang="en-US" b="1" dirty="0" smtClean="0"/>
              <a:t>）</a:t>
            </a:r>
            <a:endParaRPr lang="en-US" altLang="zh-CN" b="1" dirty="0" smtClean="0"/>
          </a:p>
          <a:p>
            <a:r>
              <a:rPr lang="zh-CN" altLang="en-US" b="1" dirty="0" smtClean="0"/>
              <a:t>在线</a:t>
            </a:r>
            <a:r>
              <a:rPr lang="zh-CN" altLang="en-US" dirty="0" smtClean="0"/>
              <a:t>或者</a:t>
            </a:r>
            <a:r>
              <a:rPr lang="zh-CN" altLang="en-US" b="1" dirty="0"/>
              <a:t>递增</a:t>
            </a:r>
            <a:r>
              <a:rPr lang="zh-CN" altLang="en-US" dirty="0"/>
              <a:t>学习</a:t>
            </a:r>
            <a:endParaRPr lang="zh-CN" altLang="en-US" b="1" dirty="0"/>
          </a:p>
        </p:txBody>
      </p:sp>
    </p:spTree>
    <p:extLst>
      <p:ext uri="{BB962C8B-B14F-4D97-AF65-F5344CB8AC3E}">
        <p14:creationId xmlns:p14="http://schemas.microsoft.com/office/powerpoint/2010/main" val="12186171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2.4 </a:t>
            </a:r>
            <a:r>
              <a:rPr lang="zh-CN" altLang="en-US" dirty="0" smtClean="0"/>
              <a:t>程序实现</a:t>
            </a:r>
            <a:endParaRPr lang="zh-CN" altLang="en-US" dirty="0"/>
          </a:p>
        </p:txBody>
      </p:sp>
      <p:sp>
        <p:nvSpPr>
          <p:cNvPr id="3" name="内容占位符 2"/>
          <p:cNvSpPr>
            <a:spLocks noGrp="1"/>
          </p:cNvSpPr>
          <p:nvPr>
            <p:ph idx="1"/>
          </p:nvPr>
        </p:nvSpPr>
        <p:spPr/>
        <p:txBody>
          <a:bodyPr/>
          <a:lstStyle/>
          <a:p>
            <a:r>
              <a:rPr lang="en-US" altLang="zh-CN" dirty="0" smtClean="0"/>
              <a:t>MNIST</a:t>
            </a:r>
          </a:p>
          <a:p>
            <a:r>
              <a:rPr lang="en-US" altLang="zh-CN" dirty="0" err="1" smtClean="0"/>
              <a:t>NumPy</a:t>
            </a:r>
            <a:endParaRPr lang="zh-CN" altLang="en-US"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8920"/>
            <a:ext cx="426720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7770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2.4 </a:t>
            </a:r>
            <a:r>
              <a:rPr lang="zh-CN" altLang="en-US" sz="4800" dirty="0" smtClean="0"/>
              <a:t>程序实现</a:t>
            </a:r>
            <a:endParaRPr lang="zh-CN" altLang="en-US" sz="4800" dirty="0"/>
          </a:p>
        </p:txBody>
      </p:sp>
      <p:pic>
        <p:nvPicPr>
          <p:cNvPr id="5" name="内容占位符 4"/>
          <p:cNvPicPr>
            <a:picLocks noGrp="1" noChangeAspect="1"/>
          </p:cNvPicPr>
          <p:nvPr>
            <p:ph idx="1"/>
          </p:nvPr>
        </p:nvPicPr>
        <p:blipFill>
          <a:blip r:embed="rId2"/>
          <a:stretch>
            <a:fillRect/>
          </a:stretch>
        </p:blipFill>
        <p:spPr>
          <a:xfrm>
            <a:off x="4463909" y="2445976"/>
            <a:ext cx="4428571" cy="2895238"/>
          </a:xfrm>
          <a:prstGeom prst="rect">
            <a:avLst/>
          </a:prstGeom>
        </p:spPr>
      </p:pic>
      <p:pic>
        <p:nvPicPr>
          <p:cNvPr id="4" name="图片 3"/>
          <p:cNvPicPr>
            <a:picLocks noChangeAspect="1"/>
          </p:cNvPicPr>
          <p:nvPr/>
        </p:nvPicPr>
        <p:blipFill>
          <a:blip r:embed="rId3"/>
          <a:stretch>
            <a:fillRect/>
          </a:stretch>
        </p:blipFill>
        <p:spPr>
          <a:xfrm>
            <a:off x="562949" y="1661701"/>
            <a:ext cx="4038095" cy="4647619"/>
          </a:xfrm>
          <a:prstGeom prst="rect">
            <a:avLst/>
          </a:prstGeom>
        </p:spPr>
      </p:pic>
    </p:spTree>
    <p:extLst>
      <p:ext uri="{BB962C8B-B14F-4D97-AF65-F5344CB8AC3E}">
        <p14:creationId xmlns:p14="http://schemas.microsoft.com/office/powerpoint/2010/main" val="23715873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2.5 </a:t>
            </a:r>
            <a:r>
              <a:rPr lang="zh-CN" altLang="en-US" dirty="0" smtClean="0"/>
              <a:t>迈向深度学习</a:t>
            </a:r>
            <a:endParaRPr lang="zh-CN" altLang="en-US" dirty="0"/>
          </a:p>
        </p:txBody>
      </p:sp>
      <p:sp>
        <p:nvSpPr>
          <p:cNvPr id="3" name="内容占位符 2"/>
          <p:cNvSpPr>
            <a:spLocks noGrp="1"/>
          </p:cNvSpPr>
          <p:nvPr>
            <p:ph idx="1"/>
          </p:nvPr>
        </p:nvSpPr>
        <p:spPr/>
        <p:txBody>
          <a:bodyPr/>
          <a:lstStyle/>
          <a:p>
            <a:r>
              <a:rPr lang="zh-CN" altLang="en-US" dirty="0"/>
              <a:t>复杂的算法 ≤ 简单的学习算法 </a:t>
            </a:r>
            <a:r>
              <a:rPr lang="en-US" altLang="zh-CN" dirty="0"/>
              <a:t>+ </a:t>
            </a:r>
            <a:r>
              <a:rPr lang="zh-CN" altLang="en-US" dirty="0"/>
              <a:t>好的训练数据</a:t>
            </a:r>
          </a:p>
        </p:txBody>
      </p:sp>
    </p:spTree>
    <p:extLst>
      <p:ext uri="{BB962C8B-B14F-4D97-AF65-F5344CB8AC3E}">
        <p14:creationId xmlns:p14="http://schemas.microsoft.com/office/powerpoint/2010/main" val="1503294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04864"/>
            <a:ext cx="8229600" cy="1600200"/>
          </a:xfrm>
        </p:spPr>
        <p:txBody>
          <a:bodyPr/>
          <a:lstStyle/>
          <a:p>
            <a:pPr algn="l"/>
            <a:r>
              <a:rPr lang="zh-CN" altLang="en-US" sz="3200" dirty="0"/>
              <a:t>第一</a:t>
            </a:r>
            <a:r>
              <a:rPr lang="zh-CN" altLang="en-US" sz="3200" dirty="0" smtClean="0"/>
              <a:t>节</a:t>
            </a:r>
            <a:r>
              <a:rPr lang="en-US" altLang="zh-CN" dirty="0" smtClean="0"/>
              <a:t/>
            </a:r>
            <a:br>
              <a:rPr lang="en-US" altLang="zh-CN" dirty="0" smtClean="0"/>
            </a:br>
            <a:r>
              <a:rPr lang="en-US" altLang="zh-CN" dirty="0" smtClean="0"/>
              <a:t>		</a:t>
            </a:r>
            <a:r>
              <a:rPr lang="zh-CN" altLang="en-US" dirty="0" smtClean="0"/>
              <a:t>神经网络</a:t>
            </a:r>
            <a:endParaRPr lang="zh-CN" altLang="en-US" dirty="0"/>
          </a:p>
        </p:txBody>
      </p:sp>
    </p:spTree>
    <p:extLst>
      <p:ext uri="{BB962C8B-B14F-4D97-AF65-F5344CB8AC3E}">
        <p14:creationId xmlns:p14="http://schemas.microsoft.com/office/powerpoint/2010/main" val="300940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2.5 </a:t>
            </a:r>
            <a:r>
              <a:rPr lang="zh-CN" altLang="en-US" dirty="0" smtClean="0"/>
              <a:t>迈向深度学习</a:t>
            </a:r>
            <a:endParaRPr lang="zh-CN" altLang="en-US" dirty="0"/>
          </a:p>
        </p:txBody>
      </p:sp>
      <p:sp>
        <p:nvSpPr>
          <p:cNvPr id="3" name="内容占位符 2"/>
          <p:cNvSpPr>
            <a:spLocks noGrp="1"/>
          </p:cNvSpPr>
          <p:nvPr>
            <p:ph idx="1"/>
          </p:nvPr>
        </p:nvSpPr>
        <p:spPr/>
        <p:txBody>
          <a:bodyPr/>
          <a:lstStyle/>
          <a:p>
            <a:endParaRPr lang="zh-CN" alt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977" y="1988840"/>
            <a:ext cx="5848350"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12560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2.5 </a:t>
            </a:r>
            <a:r>
              <a:rPr lang="zh-CN" altLang="en-US" dirty="0" smtClean="0"/>
              <a:t>迈向深度学习</a:t>
            </a:r>
            <a:endParaRPr lang="zh-CN" altLang="en-US" dirty="0"/>
          </a:p>
        </p:txBody>
      </p:sp>
      <p:sp>
        <p:nvSpPr>
          <p:cNvPr id="3" name="内容占位符 2"/>
          <p:cNvSpPr>
            <a:spLocks noGrp="1"/>
          </p:cNvSpPr>
          <p:nvPr>
            <p:ph idx="1"/>
          </p:nvPr>
        </p:nvSpPr>
        <p:spPr/>
        <p:txBody>
          <a:bodyPr/>
          <a:lstStyle/>
          <a:p>
            <a:endParaRPr lang="zh-CN" alt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602" y="2564904"/>
            <a:ext cx="552450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24447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2.5 </a:t>
            </a:r>
            <a:r>
              <a:rPr lang="zh-CN" altLang="en-US" dirty="0" smtClean="0"/>
              <a:t>迈向深度学习</a:t>
            </a:r>
            <a:endParaRPr lang="zh-CN" altLang="en-US" dirty="0"/>
          </a:p>
        </p:txBody>
      </p:sp>
      <p:sp>
        <p:nvSpPr>
          <p:cNvPr id="3" name="内容占位符 2"/>
          <p:cNvSpPr>
            <a:spLocks noGrp="1"/>
          </p:cNvSpPr>
          <p:nvPr>
            <p:ph idx="1"/>
          </p:nvPr>
        </p:nvSpPr>
        <p:spPr/>
        <p:txBody>
          <a:bodyPr/>
          <a:lstStyle/>
          <a:p>
            <a:r>
              <a:rPr lang="zh-CN" altLang="en-US" dirty="0"/>
              <a:t>包含这种多层结构 </a:t>
            </a:r>
            <a:r>
              <a:rPr lang="en-US" altLang="zh-CN" dirty="0"/>
              <a:t>—— </a:t>
            </a:r>
            <a:r>
              <a:rPr lang="zh-CN" altLang="en-US" dirty="0"/>
              <a:t>两层或更多隐藏层 </a:t>
            </a:r>
            <a:r>
              <a:rPr lang="en-US" altLang="zh-CN" dirty="0"/>
              <a:t>—— </a:t>
            </a:r>
            <a:r>
              <a:rPr lang="zh-CN" altLang="en-US" dirty="0"/>
              <a:t>的⽹络被称为</a:t>
            </a:r>
            <a:r>
              <a:rPr lang="zh-CN" altLang="en-US" b="1" dirty="0" smtClean="0"/>
              <a:t>深度神经</a:t>
            </a:r>
            <a:r>
              <a:rPr lang="zh-CN" altLang="en-US" b="1" dirty="0"/>
              <a:t>⽹络</a:t>
            </a:r>
            <a:r>
              <a:rPr lang="zh-CN" altLang="en-US" dirty="0"/>
              <a:t>。</a:t>
            </a:r>
          </a:p>
        </p:txBody>
      </p:sp>
    </p:spTree>
    <p:extLst>
      <p:ext uri="{BB962C8B-B14F-4D97-AF65-F5344CB8AC3E}">
        <p14:creationId xmlns:p14="http://schemas.microsoft.com/office/powerpoint/2010/main" val="3507551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7544" y="2204864"/>
            <a:ext cx="8229600" cy="1600200"/>
          </a:xfrm>
        </p:spPr>
        <p:txBody>
          <a:bodyPr/>
          <a:lstStyle/>
          <a:p>
            <a:pPr algn="l"/>
            <a:r>
              <a:rPr lang="zh-CN" altLang="en-US" sz="3200" dirty="0" smtClean="0"/>
              <a:t>第三节</a:t>
            </a:r>
            <a:r>
              <a:rPr lang="en-US" altLang="zh-CN" dirty="0" smtClean="0"/>
              <a:t/>
            </a:r>
            <a:br>
              <a:rPr lang="en-US" altLang="zh-CN" dirty="0" smtClean="0"/>
            </a:br>
            <a:r>
              <a:rPr lang="en-US" altLang="zh-CN" dirty="0" smtClean="0"/>
              <a:t>		</a:t>
            </a:r>
            <a:r>
              <a:rPr lang="zh-CN" altLang="en-US" dirty="0" smtClean="0"/>
              <a:t>反向传播</a:t>
            </a:r>
            <a:endParaRPr lang="zh-CN" altLang="en-US" dirty="0"/>
          </a:p>
        </p:txBody>
      </p:sp>
    </p:spTree>
    <p:extLst>
      <p:ext uri="{BB962C8B-B14F-4D97-AF65-F5344CB8AC3E}">
        <p14:creationId xmlns:p14="http://schemas.microsoft.com/office/powerpoint/2010/main" val="14459003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200" dirty="0" smtClean="0"/>
              <a:t>3.1</a:t>
            </a:r>
            <a:r>
              <a:rPr lang="zh-CN" altLang="en-US" sz="3200" dirty="0"/>
              <a:t>神经⽹络中使⽤矩阵快速计算输出的⽅法</a:t>
            </a:r>
          </a:p>
        </p:txBody>
      </p:sp>
      <p:sp>
        <p:nvSpPr>
          <p:cNvPr id="3" name="内容占位符 2"/>
          <p:cNvSpPr>
            <a:spLocks noGrp="1"/>
          </p:cNvSpPr>
          <p:nvPr>
            <p:ph idx="1"/>
          </p:nvPr>
        </p:nvSpPr>
        <p:spPr/>
        <p:txBody>
          <a:bodyPr/>
          <a:lstStyle/>
          <a:p>
            <a:endParaRPr lang="zh-CN" altLang="en-US"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208989"/>
            <a:ext cx="8069599"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36739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3.1</a:t>
            </a:r>
            <a:r>
              <a:rPr lang="zh-CN" altLang="en-US" sz="3200" dirty="0"/>
              <a:t>神经⽹络中使⽤矩阵快速计算输出的⽅法</a:t>
            </a:r>
          </a:p>
        </p:txBody>
      </p:sp>
      <p:sp>
        <p:nvSpPr>
          <p:cNvPr id="3" name="内容占位符 2"/>
          <p:cNvSpPr>
            <a:spLocks noGrp="1"/>
          </p:cNvSpPr>
          <p:nvPr>
            <p:ph idx="1"/>
          </p:nvPr>
        </p:nvSpPr>
        <p:spPr/>
        <p:txBody>
          <a:bodyPr/>
          <a:lstStyle/>
          <a:p>
            <a:r>
              <a:rPr lang="zh-CN" altLang="en-US" dirty="0" smtClean="0"/>
              <a:t>偏置</a:t>
            </a:r>
            <a:r>
              <a:rPr lang="en-US" altLang="zh-CN" dirty="0" smtClean="0"/>
              <a:t>b</a:t>
            </a:r>
          </a:p>
          <a:p>
            <a:r>
              <a:rPr lang="zh-CN" altLang="en-US" dirty="0"/>
              <a:t>激活</a:t>
            </a:r>
            <a:r>
              <a:rPr lang="zh-CN" altLang="en-US" dirty="0" smtClean="0"/>
              <a:t>值</a:t>
            </a:r>
            <a:r>
              <a:rPr lang="en-US" altLang="zh-CN" dirty="0" smtClean="0"/>
              <a:t>a</a:t>
            </a:r>
            <a:endParaRPr lang="zh-CN" altLang="en-US" dirty="0"/>
          </a:p>
        </p:txBody>
      </p:sp>
      <p:pic>
        <p:nvPicPr>
          <p:cNvPr id="4" name="图片 3"/>
          <p:cNvPicPr>
            <a:picLocks noChangeAspect="1"/>
          </p:cNvPicPr>
          <p:nvPr/>
        </p:nvPicPr>
        <p:blipFill>
          <a:blip r:embed="rId3"/>
          <a:stretch>
            <a:fillRect/>
          </a:stretch>
        </p:blipFill>
        <p:spPr>
          <a:xfrm>
            <a:off x="2771800" y="2636912"/>
            <a:ext cx="3276190" cy="2580952"/>
          </a:xfrm>
          <a:prstGeom prst="rect">
            <a:avLst/>
          </a:prstGeom>
        </p:spPr>
      </p:pic>
    </p:spTree>
    <p:extLst>
      <p:ext uri="{BB962C8B-B14F-4D97-AF65-F5344CB8AC3E}">
        <p14:creationId xmlns:p14="http://schemas.microsoft.com/office/powerpoint/2010/main" val="41275691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200" dirty="0"/>
              <a:t>3.1</a:t>
            </a:r>
            <a:r>
              <a:rPr lang="zh-CN" altLang="en-US" sz="3200" dirty="0"/>
              <a:t>神经⽹络中使⽤矩阵快速计算输出的⽅法</a:t>
            </a:r>
          </a:p>
        </p:txBody>
      </p:sp>
      <p:sp>
        <p:nvSpPr>
          <p:cNvPr id="3" name="内容占位符 2"/>
          <p:cNvSpPr>
            <a:spLocks noGrp="1"/>
          </p:cNvSpPr>
          <p:nvPr>
            <p:ph idx="1"/>
          </p:nvPr>
        </p:nvSpPr>
        <p:spPr/>
        <p:txBody>
          <a:bodyPr/>
          <a:lstStyle/>
          <a:p>
            <a:r>
              <a:rPr lang="zh-CN" altLang="en-US" dirty="0" smtClean="0"/>
              <a:t>向量化函数，函数作用到向量中的每个元素</a:t>
            </a:r>
            <a:endParaRPr lang="en-US" altLang="zh-CN" dirty="0" smtClean="0"/>
          </a:p>
          <a:p>
            <a:r>
              <a:rPr lang="en-US" altLang="zh-CN" dirty="0" smtClean="0"/>
              <a:t>z</a:t>
            </a:r>
            <a:r>
              <a:rPr lang="zh-CN" altLang="en-US" dirty="0" smtClean="0"/>
              <a:t>带</a:t>
            </a:r>
            <a:r>
              <a:rPr lang="zh-CN" altLang="en-US" dirty="0"/>
              <a:t>权输</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2843808" y="2150035"/>
            <a:ext cx="3104762" cy="1047619"/>
          </a:xfrm>
          <a:prstGeom prst="rect">
            <a:avLst/>
          </a:prstGeom>
        </p:spPr>
      </p:pic>
      <p:pic>
        <p:nvPicPr>
          <p:cNvPr id="5" name="图片 4"/>
          <p:cNvPicPr>
            <a:picLocks noChangeAspect="1"/>
          </p:cNvPicPr>
          <p:nvPr/>
        </p:nvPicPr>
        <p:blipFill>
          <a:blip r:embed="rId4"/>
          <a:stretch>
            <a:fillRect/>
          </a:stretch>
        </p:blipFill>
        <p:spPr>
          <a:xfrm>
            <a:off x="2991426" y="3015562"/>
            <a:ext cx="2809524" cy="847619"/>
          </a:xfrm>
          <a:prstGeom prst="rect">
            <a:avLst/>
          </a:prstGeom>
        </p:spPr>
      </p:pic>
      <p:pic>
        <p:nvPicPr>
          <p:cNvPr id="6" name="图片 5"/>
          <p:cNvPicPr>
            <a:picLocks noChangeAspect="1"/>
          </p:cNvPicPr>
          <p:nvPr/>
        </p:nvPicPr>
        <p:blipFill>
          <a:blip r:embed="rId5"/>
          <a:stretch>
            <a:fillRect/>
          </a:stretch>
        </p:blipFill>
        <p:spPr>
          <a:xfrm>
            <a:off x="3296188" y="3980387"/>
            <a:ext cx="2200000" cy="676190"/>
          </a:xfrm>
          <a:prstGeom prst="rect">
            <a:avLst/>
          </a:prstGeom>
        </p:spPr>
      </p:pic>
      <p:pic>
        <p:nvPicPr>
          <p:cNvPr id="7" name="图片 6"/>
          <p:cNvPicPr>
            <a:picLocks noChangeAspect="1"/>
          </p:cNvPicPr>
          <p:nvPr/>
        </p:nvPicPr>
        <p:blipFill>
          <a:blip r:embed="rId6"/>
          <a:stretch>
            <a:fillRect/>
          </a:stretch>
        </p:blipFill>
        <p:spPr>
          <a:xfrm>
            <a:off x="3691425" y="4748644"/>
            <a:ext cx="1409524" cy="447619"/>
          </a:xfrm>
          <a:prstGeom prst="rect">
            <a:avLst/>
          </a:prstGeom>
        </p:spPr>
      </p:pic>
      <p:pic>
        <p:nvPicPr>
          <p:cNvPr id="9" name="图片 8"/>
          <p:cNvPicPr>
            <a:picLocks noChangeAspect="1"/>
          </p:cNvPicPr>
          <p:nvPr/>
        </p:nvPicPr>
        <p:blipFill>
          <a:blip r:embed="rId7"/>
          <a:stretch>
            <a:fillRect/>
          </a:stretch>
        </p:blipFill>
        <p:spPr>
          <a:xfrm>
            <a:off x="3967616" y="5315356"/>
            <a:ext cx="857143" cy="380952"/>
          </a:xfrm>
          <a:prstGeom prst="rect">
            <a:avLst/>
          </a:prstGeom>
        </p:spPr>
      </p:pic>
    </p:spTree>
    <p:extLst>
      <p:ext uri="{BB962C8B-B14F-4D97-AF65-F5344CB8AC3E}">
        <p14:creationId xmlns:p14="http://schemas.microsoft.com/office/powerpoint/2010/main" val="8507211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3.2 </a:t>
            </a:r>
            <a:r>
              <a:rPr lang="zh-CN" altLang="en-US" sz="4800" dirty="0" smtClean="0"/>
              <a:t>关于代价函数的两个假设</a:t>
            </a:r>
            <a:endParaRPr lang="zh-CN" altLang="en-US" sz="4800" dirty="0"/>
          </a:p>
        </p:txBody>
      </p:sp>
      <p:sp>
        <p:nvSpPr>
          <p:cNvPr id="3" name="内容占位符 2"/>
          <p:cNvSpPr>
            <a:spLocks noGrp="1"/>
          </p:cNvSpPr>
          <p:nvPr>
            <p:ph idx="1"/>
          </p:nvPr>
        </p:nvSpPr>
        <p:spPr/>
        <p:txBody>
          <a:bodyPr/>
          <a:lstStyle/>
          <a:p>
            <a:r>
              <a:rPr lang="zh-CN" altLang="en-US" dirty="0" smtClean="0"/>
              <a:t>代价函数可以写成每个训练样本</a:t>
            </a:r>
            <a:r>
              <a:rPr lang="en-US" altLang="zh-CN" dirty="0" smtClean="0"/>
              <a:t>x</a:t>
            </a:r>
            <a:r>
              <a:rPr lang="zh-CN" altLang="en-US" dirty="0" smtClean="0"/>
              <a:t>上的代价函数</a:t>
            </a:r>
            <a:r>
              <a:rPr lang="en-US" altLang="zh-CN" dirty="0" err="1" smtClean="0"/>
              <a:t>Cx</a:t>
            </a:r>
            <a:r>
              <a:rPr lang="zh-CN" altLang="en-US" dirty="0" smtClean="0"/>
              <a:t>的均值</a:t>
            </a:r>
            <a:endParaRPr lang="zh-CN" altLang="en-US" dirty="0"/>
          </a:p>
        </p:txBody>
      </p:sp>
      <p:pic>
        <p:nvPicPr>
          <p:cNvPr id="4" name="图片 3"/>
          <p:cNvPicPr>
            <a:picLocks noChangeAspect="1"/>
          </p:cNvPicPr>
          <p:nvPr/>
        </p:nvPicPr>
        <p:blipFill>
          <a:blip r:embed="rId3"/>
          <a:stretch>
            <a:fillRect/>
          </a:stretch>
        </p:blipFill>
        <p:spPr>
          <a:xfrm>
            <a:off x="2947031" y="2591044"/>
            <a:ext cx="2961905" cy="857143"/>
          </a:xfrm>
          <a:prstGeom prst="rect">
            <a:avLst/>
          </a:prstGeom>
        </p:spPr>
      </p:pic>
      <p:pic>
        <p:nvPicPr>
          <p:cNvPr id="6" name="图片 5"/>
          <p:cNvPicPr>
            <a:picLocks noChangeAspect="1"/>
          </p:cNvPicPr>
          <p:nvPr/>
        </p:nvPicPr>
        <p:blipFill>
          <a:blip r:embed="rId4"/>
          <a:stretch>
            <a:fillRect/>
          </a:stretch>
        </p:blipFill>
        <p:spPr>
          <a:xfrm>
            <a:off x="3827983" y="3861048"/>
            <a:ext cx="1200000" cy="400000"/>
          </a:xfrm>
          <a:prstGeom prst="rect">
            <a:avLst/>
          </a:prstGeom>
        </p:spPr>
      </p:pic>
      <p:pic>
        <p:nvPicPr>
          <p:cNvPr id="8" name="图片 7"/>
          <p:cNvPicPr>
            <a:picLocks noChangeAspect="1"/>
          </p:cNvPicPr>
          <p:nvPr/>
        </p:nvPicPr>
        <p:blipFill>
          <a:blip r:embed="rId5"/>
          <a:stretch>
            <a:fillRect/>
          </a:stretch>
        </p:blipFill>
        <p:spPr>
          <a:xfrm>
            <a:off x="3680364" y="4941168"/>
            <a:ext cx="1495238" cy="390476"/>
          </a:xfrm>
          <a:prstGeom prst="rect">
            <a:avLst/>
          </a:prstGeom>
        </p:spPr>
      </p:pic>
    </p:spTree>
    <p:extLst>
      <p:ext uri="{BB962C8B-B14F-4D97-AF65-F5344CB8AC3E}">
        <p14:creationId xmlns:p14="http://schemas.microsoft.com/office/powerpoint/2010/main" val="8554112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3.2 </a:t>
            </a:r>
            <a:r>
              <a:rPr lang="zh-CN" altLang="en-US" sz="4800" dirty="0"/>
              <a:t>关于代价函数的两个假设</a:t>
            </a:r>
          </a:p>
        </p:txBody>
      </p:sp>
      <p:sp>
        <p:nvSpPr>
          <p:cNvPr id="3" name="内容占位符 2"/>
          <p:cNvSpPr>
            <a:spLocks noGrp="1"/>
          </p:cNvSpPr>
          <p:nvPr>
            <p:ph idx="1"/>
          </p:nvPr>
        </p:nvSpPr>
        <p:spPr/>
        <p:txBody>
          <a:bodyPr/>
          <a:lstStyle/>
          <a:p>
            <a:r>
              <a:rPr lang="zh-CN" altLang="en-US" dirty="0"/>
              <a:t>代价可以写成神经⽹络输出的函数</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2057714" y="2492896"/>
            <a:ext cx="5028571" cy="2314286"/>
          </a:xfrm>
          <a:prstGeom prst="rect">
            <a:avLst/>
          </a:prstGeom>
        </p:spPr>
      </p:pic>
      <p:pic>
        <p:nvPicPr>
          <p:cNvPr id="5" name="图片 4"/>
          <p:cNvPicPr>
            <a:picLocks noChangeAspect="1"/>
          </p:cNvPicPr>
          <p:nvPr/>
        </p:nvPicPr>
        <p:blipFill>
          <a:blip r:embed="rId4"/>
          <a:stretch>
            <a:fillRect/>
          </a:stretch>
        </p:blipFill>
        <p:spPr>
          <a:xfrm>
            <a:off x="2905332" y="5080958"/>
            <a:ext cx="3333333" cy="771429"/>
          </a:xfrm>
          <a:prstGeom prst="rect">
            <a:avLst/>
          </a:prstGeom>
        </p:spPr>
      </p:pic>
    </p:spTree>
    <p:extLst>
      <p:ext uri="{BB962C8B-B14F-4D97-AF65-F5344CB8AC3E}">
        <p14:creationId xmlns:p14="http://schemas.microsoft.com/office/powerpoint/2010/main" val="33470077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3.3 </a:t>
            </a:r>
            <a:r>
              <a:rPr lang="en-US" altLang="zh-CN" sz="4800" dirty="0" err="1"/>
              <a:t>Hadamard</a:t>
            </a:r>
            <a:r>
              <a:rPr lang="zh-CN" altLang="en-US" sz="4800" dirty="0"/>
              <a:t>乘积</a:t>
            </a:r>
          </a:p>
        </p:txBody>
      </p:sp>
      <p:sp>
        <p:nvSpPr>
          <p:cNvPr id="3" name="内容占位符 2"/>
          <p:cNvSpPr>
            <a:spLocks noGrp="1"/>
          </p:cNvSpPr>
          <p:nvPr>
            <p:ph idx="1"/>
          </p:nvPr>
        </p:nvSpPr>
        <p:spPr/>
        <p:txBody>
          <a:bodyPr/>
          <a:lstStyle/>
          <a:p>
            <a:pPr marL="0" indent="0">
              <a:buNone/>
            </a:pPr>
            <a:r>
              <a:rPr lang="zh-CN" altLang="en-US" dirty="0" smtClean="0"/>
              <a:t>向量按元素乘积</a:t>
            </a:r>
            <a:endParaRPr lang="zh-CN" altLang="en-US" dirty="0"/>
          </a:p>
        </p:txBody>
      </p:sp>
      <p:pic>
        <p:nvPicPr>
          <p:cNvPr id="4" name="图片 3"/>
          <p:cNvPicPr>
            <a:picLocks noChangeAspect="1"/>
          </p:cNvPicPr>
          <p:nvPr/>
        </p:nvPicPr>
        <p:blipFill>
          <a:blip r:embed="rId3"/>
          <a:stretch>
            <a:fillRect/>
          </a:stretch>
        </p:blipFill>
        <p:spPr>
          <a:xfrm>
            <a:off x="2915816" y="3447354"/>
            <a:ext cx="2876190" cy="809524"/>
          </a:xfrm>
          <a:prstGeom prst="rect">
            <a:avLst/>
          </a:prstGeom>
        </p:spPr>
      </p:pic>
    </p:spTree>
    <p:extLst>
      <p:ext uri="{BB962C8B-B14F-4D97-AF65-F5344CB8AC3E}">
        <p14:creationId xmlns:p14="http://schemas.microsoft.com/office/powerpoint/2010/main" val="3116241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 </a:t>
            </a:r>
            <a:r>
              <a:rPr lang="zh-CN" altLang="en-US" dirty="0" smtClean="0"/>
              <a:t>感知器</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5816" y="1916832"/>
            <a:ext cx="2667000" cy="1314450"/>
          </a:xfrm>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429000"/>
            <a:ext cx="44958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07632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3.4 </a:t>
            </a:r>
            <a:r>
              <a:rPr lang="zh-CN" altLang="en-US" dirty="0" smtClean="0"/>
              <a:t>神经元的误差</a:t>
            </a:r>
            <a:endParaRPr lang="zh-CN" altLang="en-US" dirty="0"/>
          </a:p>
        </p:txBody>
      </p:sp>
      <p:sp>
        <p:nvSpPr>
          <p:cNvPr id="3" name="内容占位符 2"/>
          <p:cNvSpPr>
            <a:spLocks noGrp="1"/>
          </p:cNvSpPr>
          <p:nvPr>
            <p:ph idx="1"/>
          </p:nvPr>
        </p:nvSpPr>
        <p:spPr/>
        <p:txBody>
          <a:bodyPr/>
          <a:lstStyle/>
          <a:p>
            <a:r>
              <a:rPr lang="zh-CN" altLang="en-US" dirty="0" smtClean="0"/>
              <a:t>引入中间量</a:t>
            </a:r>
            <a:endParaRPr lang="en-US" altLang="zh-CN" dirty="0" smtClean="0"/>
          </a:p>
          <a:p>
            <a:r>
              <a:rPr lang="zh-CN" altLang="en-US" dirty="0" smtClean="0"/>
              <a:t>在</a:t>
            </a:r>
            <a:r>
              <a:rPr lang="en-US" altLang="zh-CN" dirty="0" smtClean="0"/>
              <a:t>l</a:t>
            </a:r>
            <a:r>
              <a:rPr lang="zh-CN" altLang="en-US" dirty="0" smtClean="0"/>
              <a:t>层第</a:t>
            </a:r>
            <a:r>
              <a:rPr lang="en-US" altLang="zh-CN" dirty="0" smtClean="0"/>
              <a:t>j</a:t>
            </a:r>
            <a:r>
              <a:rPr lang="zh-CN" altLang="en-US" dirty="0" smtClean="0"/>
              <a:t>个神经元的误差</a:t>
            </a:r>
            <a:endParaRPr lang="zh-CN" altLang="en-US" dirty="0"/>
          </a:p>
        </p:txBody>
      </p:sp>
      <p:pic>
        <p:nvPicPr>
          <p:cNvPr id="4" name="图片 3"/>
          <p:cNvPicPr>
            <a:picLocks noChangeAspect="1"/>
          </p:cNvPicPr>
          <p:nvPr/>
        </p:nvPicPr>
        <p:blipFill>
          <a:blip r:embed="rId3"/>
          <a:stretch>
            <a:fillRect/>
          </a:stretch>
        </p:blipFill>
        <p:spPr>
          <a:xfrm>
            <a:off x="1686285" y="2786908"/>
            <a:ext cx="5771429" cy="2476190"/>
          </a:xfrm>
          <a:prstGeom prst="rect">
            <a:avLst/>
          </a:prstGeom>
        </p:spPr>
      </p:pic>
      <p:pic>
        <p:nvPicPr>
          <p:cNvPr id="5" name="图片 4"/>
          <p:cNvPicPr>
            <a:picLocks noChangeAspect="1"/>
          </p:cNvPicPr>
          <p:nvPr/>
        </p:nvPicPr>
        <p:blipFill>
          <a:blip r:embed="rId4"/>
          <a:stretch>
            <a:fillRect/>
          </a:stretch>
        </p:blipFill>
        <p:spPr>
          <a:xfrm>
            <a:off x="2483768" y="1605861"/>
            <a:ext cx="219048" cy="361905"/>
          </a:xfrm>
          <a:prstGeom prst="rect">
            <a:avLst/>
          </a:prstGeom>
        </p:spPr>
      </p:pic>
      <p:pic>
        <p:nvPicPr>
          <p:cNvPr id="7" name="图片 6"/>
          <p:cNvPicPr>
            <a:picLocks noChangeAspect="1"/>
          </p:cNvPicPr>
          <p:nvPr/>
        </p:nvPicPr>
        <p:blipFill>
          <a:blip r:embed="rId5"/>
          <a:stretch>
            <a:fillRect/>
          </a:stretch>
        </p:blipFill>
        <p:spPr>
          <a:xfrm>
            <a:off x="4211960" y="2078596"/>
            <a:ext cx="1066667" cy="400000"/>
          </a:xfrm>
          <a:prstGeom prst="rect">
            <a:avLst/>
          </a:prstGeom>
        </p:spPr>
      </p:pic>
      <p:pic>
        <p:nvPicPr>
          <p:cNvPr id="8" name="图片 7"/>
          <p:cNvPicPr>
            <a:picLocks noChangeAspect="1"/>
          </p:cNvPicPr>
          <p:nvPr/>
        </p:nvPicPr>
        <p:blipFill>
          <a:blip r:embed="rId6"/>
          <a:stretch>
            <a:fillRect/>
          </a:stretch>
        </p:blipFill>
        <p:spPr>
          <a:xfrm>
            <a:off x="5580112" y="2026215"/>
            <a:ext cx="657143" cy="504762"/>
          </a:xfrm>
          <a:prstGeom prst="rect">
            <a:avLst/>
          </a:prstGeom>
        </p:spPr>
      </p:pic>
      <p:pic>
        <p:nvPicPr>
          <p:cNvPr id="9" name="图片 8"/>
          <p:cNvPicPr>
            <a:picLocks noChangeAspect="1"/>
          </p:cNvPicPr>
          <p:nvPr/>
        </p:nvPicPr>
        <p:blipFill>
          <a:blip r:embed="rId7"/>
          <a:stretch>
            <a:fillRect/>
          </a:stretch>
        </p:blipFill>
        <p:spPr>
          <a:xfrm>
            <a:off x="3683388" y="5571686"/>
            <a:ext cx="1057143" cy="714286"/>
          </a:xfrm>
          <a:prstGeom prst="rect">
            <a:avLst/>
          </a:prstGeom>
        </p:spPr>
      </p:pic>
    </p:spTree>
    <p:extLst>
      <p:ext uri="{BB962C8B-B14F-4D97-AF65-F5344CB8AC3E}">
        <p14:creationId xmlns:p14="http://schemas.microsoft.com/office/powerpoint/2010/main" val="30988061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3.5 </a:t>
            </a:r>
            <a:r>
              <a:rPr lang="zh-CN" altLang="en-US" sz="4800" dirty="0" smtClean="0"/>
              <a:t>反向传播的四个方程</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dirty="0" smtClean="0"/>
              <a:t>输出层误差的方程</a:t>
            </a:r>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3562476" y="2132856"/>
            <a:ext cx="2019048" cy="876190"/>
          </a:xfrm>
          <a:prstGeom prst="rect">
            <a:avLst/>
          </a:prstGeom>
        </p:spPr>
      </p:pic>
      <p:pic>
        <p:nvPicPr>
          <p:cNvPr id="5" name="图片 4"/>
          <p:cNvPicPr>
            <a:picLocks noChangeAspect="1"/>
          </p:cNvPicPr>
          <p:nvPr/>
        </p:nvPicPr>
        <p:blipFill>
          <a:blip r:embed="rId4"/>
          <a:stretch>
            <a:fillRect/>
          </a:stretch>
        </p:blipFill>
        <p:spPr>
          <a:xfrm>
            <a:off x="3486284" y="3328327"/>
            <a:ext cx="2171429" cy="657143"/>
          </a:xfrm>
          <a:prstGeom prst="rect">
            <a:avLst/>
          </a:prstGeom>
        </p:spPr>
      </p:pic>
      <p:pic>
        <p:nvPicPr>
          <p:cNvPr id="6" name="图片 5"/>
          <p:cNvPicPr>
            <a:picLocks noChangeAspect="1"/>
          </p:cNvPicPr>
          <p:nvPr/>
        </p:nvPicPr>
        <p:blipFill>
          <a:blip r:embed="rId5"/>
          <a:stretch>
            <a:fillRect/>
          </a:stretch>
        </p:blipFill>
        <p:spPr>
          <a:xfrm>
            <a:off x="3281522" y="4509120"/>
            <a:ext cx="2580952" cy="714286"/>
          </a:xfrm>
          <a:prstGeom prst="rect">
            <a:avLst/>
          </a:prstGeom>
        </p:spPr>
      </p:pic>
      <p:pic>
        <p:nvPicPr>
          <p:cNvPr id="7" name="图片 6"/>
          <p:cNvPicPr>
            <a:picLocks noChangeAspect="1"/>
          </p:cNvPicPr>
          <p:nvPr/>
        </p:nvPicPr>
        <p:blipFill>
          <a:blip r:embed="rId6"/>
          <a:stretch>
            <a:fillRect/>
          </a:stretch>
        </p:blipFill>
        <p:spPr>
          <a:xfrm>
            <a:off x="5834230" y="2337617"/>
            <a:ext cx="1885714" cy="466667"/>
          </a:xfrm>
          <a:prstGeom prst="rect">
            <a:avLst/>
          </a:prstGeom>
        </p:spPr>
      </p:pic>
      <p:pic>
        <p:nvPicPr>
          <p:cNvPr id="8" name="图片 7"/>
          <p:cNvPicPr>
            <a:picLocks noChangeAspect="1"/>
          </p:cNvPicPr>
          <p:nvPr/>
        </p:nvPicPr>
        <p:blipFill>
          <a:blip r:embed="rId7"/>
          <a:stretch>
            <a:fillRect/>
          </a:stretch>
        </p:blipFill>
        <p:spPr>
          <a:xfrm>
            <a:off x="6010420" y="3475749"/>
            <a:ext cx="1533333" cy="361905"/>
          </a:xfrm>
          <a:prstGeom prst="rect">
            <a:avLst/>
          </a:prstGeom>
        </p:spPr>
      </p:pic>
    </p:spTree>
    <p:extLst>
      <p:ext uri="{BB962C8B-B14F-4D97-AF65-F5344CB8AC3E}">
        <p14:creationId xmlns:p14="http://schemas.microsoft.com/office/powerpoint/2010/main" val="8823772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sp>
        <p:nvSpPr>
          <p:cNvPr id="3" name="内容占位符 2"/>
          <p:cNvSpPr>
            <a:spLocks noGrp="1"/>
          </p:cNvSpPr>
          <p:nvPr>
            <p:ph idx="1"/>
          </p:nvPr>
        </p:nvSpPr>
        <p:spPr/>
        <p:txBody>
          <a:bodyPr/>
          <a:lstStyle/>
          <a:p>
            <a:r>
              <a:rPr lang="en-US" altLang="zh-CN" dirty="0" smtClean="0"/>
              <a:t>2.</a:t>
            </a:r>
            <a:r>
              <a:rPr lang="zh-CN" altLang="en-US" dirty="0"/>
              <a:t>使⽤下⼀层的</a:t>
            </a:r>
            <a:r>
              <a:rPr lang="zh-CN" altLang="en-US" dirty="0" smtClean="0"/>
              <a:t>误差</a:t>
            </a:r>
            <a:r>
              <a:rPr lang="en-US" altLang="zh-CN" dirty="0" smtClean="0"/>
              <a:t>     </a:t>
            </a:r>
            <a:r>
              <a:rPr lang="zh-CN" altLang="en-US" dirty="0" smtClean="0"/>
              <a:t>来</a:t>
            </a:r>
            <a:r>
              <a:rPr lang="zh-CN" altLang="en-US" dirty="0"/>
              <a:t>表⽰当前层的</a:t>
            </a:r>
            <a:r>
              <a:rPr lang="zh-CN" altLang="en-US" dirty="0" smtClean="0"/>
              <a:t>误差   （</a:t>
            </a:r>
            <a:r>
              <a:rPr lang="zh-CN" altLang="en-US" b="1" dirty="0" smtClean="0"/>
              <a:t>反向传播</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3563888" y="1700808"/>
            <a:ext cx="390476" cy="352381"/>
          </a:xfrm>
          <a:prstGeom prst="rect">
            <a:avLst/>
          </a:prstGeom>
        </p:spPr>
      </p:pic>
      <p:pic>
        <p:nvPicPr>
          <p:cNvPr id="5" name="图片 4"/>
          <p:cNvPicPr>
            <a:picLocks noChangeAspect="1"/>
          </p:cNvPicPr>
          <p:nvPr/>
        </p:nvPicPr>
        <p:blipFill>
          <a:blip r:embed="rId4"/>
          <a:stretch>
            <a:fillRect/>
          </a:stretch>
        </p:blipFill>
        <p:spPr>
          <a:xfrm>
            <a:off x="6813433" y="1675646"/>
            <a:ext cx="247619" cy="342857"/>
          </a:xfrm>
          <a:prstGeom prst="rect">
            <a:avLst/>
          </a:prstGeom>
        </p:spPr>
      </p:pic>
      <p:pic>
        <p:nvPicPr>
          <p:cNvPr id="6" name="图片 5"/>
          <p:cNvPicPr>
            <a:picLocks noChangeAspect="1"/>
          </p:cNvPicPr>
          <p:nvPr/>
        </p:nvPicPr>
        <p:blipFill>
          <a:blip r:embed="rId5"/>
          <a:stretch>
            <a:fillRect/>
          </a:stretch>
        </p:blipFill>
        <p:spPr>
          <a:xfrm>
            <a:off x="2123728" y="2548019"/>
            <a:ext cx="2695238" cy="590476"/>
          </a:xfrm>
          <a:prstGeom prst="rect">
            <a:avLst/>
          </a:prstGeom>
        </p:spPr>
      </p:pic>
      <p:pic>
        <p:nvPicPr>
          <p:cNvPr id="8" name="图片 7"/>
          <p:cNvPicPr>
            <a:picLocks noChangeAspect="1"/>
          </p:cNvPicPr>
          <p:nvPr/>
        </p:nvPicPr>
        <p:blipFill>
          <a:blip r:embed="rId6"/>
          <a:stretch>
            <a:fillRect/>
          </a:stretch>
        </p:blipFill>
        <p:spPr>
          <a:xfrm>
            <a:off x="5076056" y="2486114"/>
            <a:ext cx="2580952" cy="714286"/>
          </a:xfrm>
          <a:prstGeom prst="rect">
            <a:avLst/>
          </a:prstGeom>
        </p:spPr>
      </p:pic>
    </p:spTree>
    <p:extLst>
      <p:ext uri="{BB962C8B-B14F-4D97-AF65-F5344CB8AC3E}">
        <p14:creationId xmlns:p14="http://schemas.microsoft.com/office/powerpoint/2010/main" val="34282690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sp>
        <p:nvSpPr>
          <p:cNvPr id="3" name="内容占位符 2"/>
          <p:cNvSpPr>
            <a:spLocks noGrp="1"/>
          </p:cNvSpPr>
          <p:nvPr>
            <p:ph idx="1"/>
          </p:nvPr>
        </p:nvSpPr>
        <p:spPr/>
        <p:txBody>
          <a:bodyPr/>
          <a:lstStyle/>
          <a:p>
            <a:r>
              <a:rPr lang="en-US" altLang="zh-CN" dirty="0" smtClean="0"/>
              <a:t>3.</a:t>
            </a:r>
            <a:r>
              <a:rPr lang="zh-CN" altLang="en-US" dirty="0"/>
              <a:t>代价函数关于⽹络中任意偏置的改变</a:t>
            </a:r>
            <a:r>
              <a:rPr lang="zh-CN" altLang="en-US" dirty="0" smtClean="0"/>
              <a:t>率</a:t>
            </a:r>
            <a:endParaRPr lang="zh-CN" altLang="en-US" dirty="0"/>
          </a:p>
        </p:txBody>
      </p:sp>
      <p:pic>
        <p:nvPicPr>
          <p:cNvPr id="4" name="图片 3"/>
          <p:cNvPicPr>
            <a:picLocks noChangeAspect="1"/>
          </p:cNvPicPr>
          <p:nvPr/>
        </p:nvPicPr>
        <p:blipFill>
          <a:blip r:embed="rId3"/>
          <a:stretch>
            <a:fillRect/>
          </a:stretch>
        </p:blipFill>
        <p:spPr>
          <a:xfrm>
            <a:off x="3933905" y="2943285"/>
            <a:ext cx="1276190" cy="971429"/>
          </a:xfrm>
          <a:prstGeom prst="rect">
            <a:avLst/>
          </a:prstGeom>
        </p:spPr>
      </p:pic>
      <p:pic>
        <p:nvPicPr>
          <p:cNvPr id="5" name="图片 4"/>
          <p:cNvPicPr>
            <a:picLocks noChangeAspect="1"/>
          </p:cNvPicPr>
          <p:nvPr/>
        </p:nvPicPr>
        <p:blipFill>
          <a:blip r:embed="rId4"/>
          <a:stretch>
            <a:fillRect/>
          </a:stretch>
        </p:blipFill>
        <p:spPr>
          <a:xfrm>
            <a:off x="3867238" y="4476847"/>
            <a:ext cx="1409524" cy="780952"/>
          </a:xfrm>
          <a:prstGeom prst="rect">
            <a:avLst/>
          </a:prstGeom>
        </p:spPr>
      </p:pic>
    </p:spTree>
    <p:extLst>
      <p:ext uri="{BB962C8B-B14F-4D97-AF65-F5344CB8AC3E}">
        <p14:creationId xmlns:p14="http://schemas.microsoft.com/office/powerpoint/2010/main" val="11879908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sp>
        <p:nvSpPr>
          <p:cNvPr id="3" name="内容占位符 2"/>
          <p:cNvSpPr>
            <a:spLocks noGrp="1"/>
          </p:cNvSpPr>
          <p:nvPr>
            <p:ph idx="1"/>
          </p:nvPr>
        </p:nvSpPr>
        <p:spPr/>
        <p:txBody>
          <a:bodyPr/>
          <a:lstStyle/>
          <a:p>
            <a:r>
              <a:rPr lang="zh-CN" altLang="en-US" dirty="0"/>
              <a:t>代价函数关于任何⼀个权重的改变</a:t>
            </a:r>
            <a:r>
              <a:rPr lang="zh-CN" altLang="en-US" dirty="0" smtClean="0"/>
              <a:t>率</a:t>
            </a:r>
            <a:endParaRPr lang="en-US" altLang="zh-CN" dirty="0" smtClean="0"/>
          </a:p>
          <a:p>
            <a:r>
              <a:rPr lang="zh-CN" altLang="en-US" b="1" dirty="0" smtClean="0"/>
              <a:t>缓慢学习</a:t>
            </a:r>
            <a:endParaRPr lang="en-US" altLang="zh-CN" b="1" dirty="0" smtClean="0"/>
          </a:p>
        </p:txBody>
      </p:sp>
      <p:pic>
        <p:nvPicPr>
          <p:cNvPr id="4" name="图片 3"/>
          <p:cNvPicPr>
            <a:picLocks noChangeAspect="1"/>
          </p:cNvPicPr>
          <p:nvPr/>
        </p:nvPicPr>
        <p:blipFill>
          <a:blip r:embed="rId3"/>
          <a:stretch>
            <a:fillRect/>
          </a:stretch>
        </p:blipFill>
        <p:spPr>
          <a:xfrm>
            <a:off x="3581523" y="2558146"/>
            <a:ext cx="1980952" cy="838095"/>
          </a:xfrm>
          <a:prstGeom prst="rect">
            <a:avLst/>
          </a:prstGeom>
        </p:spPr>
      </p:pic>
      <p:pic>
        <p:nvPicPr>
          <p:cNvPr id="5" name="图片 4"/>
          <p:cNvPicPr>
            <a:picLocks noChangeAspect="1"/>
          </p:cNvPicPr>
          <p:nvPr/>
        </p:nvPicPr>
        <p:blipFill>
          <a:blip r:embed="rId4"/>
          <a:stretch>
            <a:fillRect/>
          </a:stretch>
        </p:blipFill>
        <p:spPr>
          <a:xfrm>
            <a:off x="3714857" y="3477998"/>
            <a:ext cx="1714286" cy="876190"/>
          </a:xfrm>
          <a:prstGeom prst="rect">
            <a:avLst/>
          </a:prstGeom>
        </p:spPr>
      </p:pic>
      <p:pic>
        <p:nvPicPr>
          <p:cNvPr id="6" name="图片 5"/>
          <p:cNvPicPr>
            <a:picLocks noChangeAspect="1"/>
          </p:cNvPicPr>
          <p:nvPr/>
        </p:nvPicPr>
        <p:blipFill>
          <a:blip r:embed="rId5"/>
          <a:stretch>
            <a:fillRect/>
          </a:stretch>
        </p:blipFill>
        <p:spPr>
          <a:xfrm>
            <a:off x="3357714" y="4354188"/>
            <a:ext cx="2428571" cy="1028571"/>
          </a:xfrm>
          <a:prstGeom prst="rect">
            <a:avLst/>
          </a:prstGeom>
        </p:spPr>
      </p:pic>
    </p:spTree>
    <p:extLst>
      <p:ext uri="{BB962C8B-B14F-4D97-AF65-F5344CB8AC3E}">
        <p14:creationId xmlns:p14="http://schemas.microsoft.com/office/powerpoint/2010/main" val="31445018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pic>
        <p:nvPicPr>
          <p:cNvPr id="4" name="内容占位符 3"/>
          <p:cNvPicPr>
            <a:picLocks noGrp="1" noChangeAspect="1"/>
          </p:cNvPicPr>
          <p:nvPr>
            <p:ph idx="1"/>
          </p:nvPr>
        </p:nvPicPr>
        <p:blipFill>
          <a:blip r:embed="rId3"/>
          <a:stretch>
            <a:fillRect/>
          </a:stretch>
        </p:blipFill>
        <p:spPr>
          <a:xfrm>
            <a:off x="1285865" y="1988840"/>
            <a:ext cx="6572269" cy="2952328"/>
          </a:xfrm>
          <a:prstGeom prst="rect">
            <a:avLst/>
          </a:prstGeom>
        </p:spPr>
      </p:pic>
      <p:sp>
        <p:nvSpPr>
          <p:cNvPr id="6" name="内容占位符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zh-CN" altLang="en-US" dirty="0" smtClean="0"/>
              <a:t>神经元</a:t>
            </a:r>
            <a:r>
              <a:rPr lang="zh-CN" altLang="en-US" b="1" dirty="0" smtClean="0"/>
              <a:t>饱和</a:t>
            </a:r>
            <a:endParaRPr lang="en-US" altLang="zh-CN" b="1" dirty="0" smtClean="0"/>
          </a:p>
        </p:txBody>
      </p:sp>
      <p:pic>
        <p:nvPicPr>
          <p:cNvPr id="7" name="图片 6"/>
          <p:cNvPicPr>
            <a:picLocks noChangeAspect="1"/>
          </p:cNvPicPr>
          <p:nvPr/>
        </p:nvPicPr>
        <p:blipFill>
          <a:blip r:embed="rId4"/>
          <a:stretch>
            <a:fillRect/>
          </a:stretch>
        </p:blipFill>
        <p:spPr>
          <a:xfrm>
            <a:off x="2915816" y="4880946"/>
            <a:ext cx="2950852" cy="1967234"/>
          </a:xfrm>
          <a:prstGeom prst="rect">
            <a:avLst/>
          </a:prstGeom>
        </p:spPr>
      </p:pic>
    </p:spTree>
    <p:extLst>
      <p:ext uri="{BB962C8B-B14F-4D97-AF65-F5344CB8AC3E}">
        <p14:creationId xmlns:p14="http://schemas.microsoft.com/office/powerpoint/2010/main" val="919908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3.6 </a:t>
            </a:r>
            <a:r>
              <a:rPr lang="zh-CN" altLang="en-US" sz="4800" dirty="0" smtClean="0"/>
              <a:t>四个基本方程的证明</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dirty="0" smtClean="0"/>
              <a:t>输出层误差的计算方程</a:t>
            </a:r>
            <a:endParaRPr lang="en-US" altLang="zh-CN" dirty="0" smtClean="0"/>
          </a:p>
          <a:p>
            <a:pPr lvl="1"/>
            <a:r>
              <a:rPr lang="zh-CN" altLang="en-US" dirty="0" smtClean="0"/>
              <a:t>定义：</a:t>
            </a:r>
            <a:endParaRPr lang="en-US" altLang="zh-CN" dirty="0" smtClean="0"/>
          </a:p>
          <a:p>
            <a:pPr lvl="1"/>
            <a:endParaRPr lang="en-US" altLang="zh-CN" dirty="0"/>
          </a:p>
          <a:p>
            <a:pPr lvl="1"/>
            <a:endParaRPr lang="en-US" altLang="zh-CN" dirty="0" smtClean="0"/>
          </a:p>
          <a:p>
            <a:pPr lvl="1"/>
            <a:r>
              <a:rPr lang="zh-CN" altLang="en-US" dirty="0"/>
              <a:t>应⽤</a:t>
            </a:r>
            <a:r>
              <a:rPr lang="zh-CN" altLang="en-US" dirty="0" smtClean="0"/>
              <a:t>链式法则（见高数教材第八章多元函数微分法，第四节多元复合函数的求导法则）得到</a:t>
            </a:r>
            <a:r>
              <a:rPr lang="en-US" altLang="zh-CN" dirty="0" smtClean="0"/>
              <a:t>:</a:t>
            </a:r>
            <a:endParaRPr lang="zh-CN" altLang="en-US" dirty="0"/>
          </a:p>
        </p:txBody>
      </p:sp>
      <p:pic>
        <p:nvPicPr>
          <p:cNvPr id="4" name="图片 3"/>
          <p:cNvPicPr>
            <a:picLocks noChangeAspect="1"/>
          </p:cNvPicPr>
          <p:nvPr/>
        </p:nvPicPr>
        <p:blipFill>
          <a:blip r:embed="rId3"/>
          <a:stretch>
            <a:fillRect/>
          </a:stretch>
        </p:blipFill>
        <p:spPr>
          <a:xfrm>
            <a:off x="3924381" y="1988840"/>
            <a:ext cx="1295238" cy="771429"/>
          </a:xfrm>
          <a:prstGeom prst="rect">
            <a:avLst/>
          </a:prstGeom>
        </p:spPr>
      </p:pic>
      <p:pic>
        <p:nvPicPr>
          <p:cNvPr id="5" name="图片 4"/>
          <p:cNvPicPr>
            <a:picLocks noChangeAspect="1"/>
          </p:cNvPicPr>
          <p:nvPr/>
        </p:nvPicPr>
        <p:blipFill>
          <a:blip r:embed="rId4"/>
          <a:stretch>
            <a:fillRect/>
          </a:stretch>
        </p:blipFill>
        <p:spPr>
          <a:xfrm>
            <a:off x="3448190" y="3200400"/>
            <a:ext cx="2247619" cy="923810"/>
          </a:xfrm>
          <a:prstGeom prst="rect">
            <a:avLst/>
          </a:prstGeom>
        </p:spPr>
      </p:pic>
      <p:pic>
        <p:nvPicPr>
          <p:cNvPr id="6" name="图片 5"/>
          <p:cNvPicPr>
            <a:picLocks noChangeAspect="1"/>
          </p:cNvPicPr>
          <p:nvPr/>
        </p:nvPicPr>
        <p:blipFill>
          <a:blip r:embed="rId5"/>
          <a:stretch>
            <a:fillRect/>
          </a:stretch>
        </p:blipFill>
        <p:spPr>
          <a:xfrm>
            <a:off x="3562475" y="4210900"/>
            <a:ext cx="2019048" cy="914286"/>
          </a:xfrm>
          <a:prstGeom prst="rect">
            <a:avLst/>
          </a:prstGeom>
        </p:spPr>
      </p:pic>
      <p:pic>
        <p:nvPicPr>
          <p:cNvPr id="7" name="图片 6"/>
          <p:cNvPicPr>
            <a:picLocks noChangeAspect="1"/>
          </p:cNvPicPr>
          <p:nvPr/>
        </p:nvPicPr>
        <p:blipFill>
          <a:blip r:embed="rId6"/>
          <a:stretch>
            <a:fillRect/>
          </a:stretch>
        </p:blipFill>
        <p:spPr>
          <a:xfrm>
            <a:off x="4057713" y="5122617"/>
            <a:ext cx="1028571" cy="438095"/>
          </a:xfrm>
          <a:prstGeom prst="rect">
            <a:avLst/>
          </a:prstGeom>
        </p:spPr>
      </p:pic>
      <p:pic>
        <p:nvPicPr>
          <p:cNvPr id="8" name="图片 7"/>
          <p:cNvPicPr>
            <a:picLocks noChangeAspect="1"/>
          </p:cNvPicPr>
          <p:nvPr/>
        </p:nvPicPr>
        <p:blipFill>
          <a:blip r:embed="rId7"/>
          <a:stretch>
            <a:fillRect/>
          </a:stretch>
        </p:blipFill>
        <p:spPr>
          <a:xfrm>
            <a:off x="3667236" y="5691477"/>
            <a:ext cx="1809524" cy="780952"/>
          </a:xfrm>
          <a:prstGeom prst="rect">
            <a:avLst/>
          </a:prstGeom>
        </p:spPr>
      </p:pic>
    </p:spTree>
    <p:extLst>
      <p:ext uri="{BB962C8B-B14F-4D97-AF65-F5344CB8AC3E}">
        <p14:creationId xmlns:p14="http://schemas.microsoft.com/office/powerpoint/2010/main" val="38376542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3.6 </a:t>
            </a:r>
            <a:r>
              <a:rPr lang="zh-CN" altLang="en-US" sz="4800" dirty="0" smtClean="0"/>
              <a:t>四个基本方程的证明</a:t>
            </a:r>
            <a:endParaRPr lang="zh-CN" altLang="en-US" sz="4800" dirty="0"/>
          </a:p>
        </p:txBody>
      </p:sp>
      <p:sp>
        <p:nvSpPr>
          <p:cNvPr id="3" name="内容占位符 2"/>
          <p:cNvSpPr>
            <a:spLocks noGrp="1"/>
          </p:cNvSpPr>
          <p:nvPr>
            <p:ph idx="1"/>
          </p:nvPr>
        </p:nvSpPr>
        <p:spPr/>
        <p:txBody>
          <a:bodyPr/>
          <a:lstStyle/>
          <a:p>
            <a:r>
              <a:rPr lang="en-US" altLang="zh-CN" dirty="0" smtClean="0"/>
              <a:t>2. </a:t>
            </a:r>
            <a:r>
              <a:rPr lang="zh-CN" altLang="en-US" dirty="0" smtClean="0"/>
              <a:t>使用下一层的误差表示当前层的误差</a:t>
            </a:r>
            <a:endParaRPr lang="en-US" altLang="zh-CN" dirty="0" smtClean="0"/>
          </a:p>
          <a:p>
            <a:pPr lvl="1"/>
            <a:r>
              <a:rPr lang="zh-CN" altLang="en-US" dirty="0" smtClean="0"/>
              <a:t>以下</a:t>
            </a:r>
            <a:r>
              <a:rPr lang="zh-CN" altLang="en-US" dirty="0"/>
              <a:t>⼀层</a:t>
            </a:r>
            <a:r>
              <a:rPr lang="zh-CN" altLang="en-US" dirty="0" smtClean="0"/>
              <a:t>误差    </a:t>
            </a:r>
            <a:r>
              <a:rPr lang="en-US" altLang="zh-CN" dirty="0" smtClean="0"/>
              <a:t>    </a:t>
            </a:r>
            <a:r>
              <a:rPr lang="zh-CN" altLang="en-US" dirty="0" smtClean="0"/>
              <a:t>的</a:t>
            </a:r>
            <a:r>
              <a:rPr lang="zh-CN" altLang="en-US" dirty="0"/>
              <a:t>形式表⽰</a:t>
            </a:r>
            <a:r>
              <a:rPr lang="zh-CN" altLang="en-US" dirty="0" smtClean="0"/>
              <a:t>误差</a:t>
            </a:r>
            <a:r>
              <a:rPr lang="en-US" altLang="zh-CN" dirty="0" smtClean="0"/>
              <a:t>    </a:t>
            </a:r>
            <a:r>
              <a:rPr lang="zh-CN" altLang="en-US" dirty="0" smtClean="0"/>
              <a:t>。</a:t>
            </a:r>
            <a:r>
              <a:rPr lang="zh-CN" altLang="en-US" dirty="0"/>
              <a:t>为此，我们</a:t>
            </a:r>
            <a:r>
              <a:rPr lang="zh-CN" altLang="en-US" dirty="0" smtClean="0"/>
              <a:t>想要以                           重写，                     </a:t>
            </a:r>
            <a:r>
              <a:rPr lang="en-US" altLang="zh-CN" dirty="0" smtClean="0"/>
              <a:t>		 </a:t>
            </a:r>
            <a:r>
              <a:rPr lang="zh-CN" altLang="en-US" dirty="0" smtClean="0"/>
              <a:t>我们可以用链式法则：</a:t>
            </a:r>
            <a:endParaRPr lang="zh-CN" altLang="en-US" dirty="0"/>
          </a:p>
        </p:txBody>
      </p:sp>
      <p:pic>
        <p:nvPicPr>
          <p:cNvPr id="4" name="图片 3"/>
          <p:cNvPicPr>
            <a:picLocks noChangeAspect="1"/>
          </p:cNvPicPr>
          <p:nvPr/>
        </p:nvPicPr>
        <p:blipFill>
          <a:blip r:embed="rId3"/>
          <a:stretch>
            <a:fillRect/>
          </a:stretch>
        </p:blipFill>
        <p:spPr>
          <a:xfrm>
            <a:off x="2555776" y="1988840"/>
            <a:ext cx="380952" cy="333333"/>
          </a:xfrm>
          <a:prstGeom prst="rect">
            <a:avLst/>
          </a:prstGeom>
        </p:spPr>
      </p:pic>
      <p:pic>
        <p:nvPicPr>
          <p:cNvPr id="5" name="图片 4"/>
          <p:cNvPicPr>
            <a:picLocks noChangeAspect="1"/>
          </p:cNvPicPr>
          <p:nvPr/>
        </p:nvPicPr>
        <p:blipFill>
          <a:blip r:embed="rId4"/>
          <a:stretch>
            <a:fillRect/>
          </a:stretch>
        </p:blipFill>
        <p:spPr>
          <a:xfrm>
            <a:off x="4355976" y="1988840"/>
            <a:ext cx="238095" cy="400000"/>
          </a:xfrm>
          <a:prstGeom prst="rect">
            <a:avLst/>
          </a:prstGeom>
        </p:spPr>
      </p:pic>
      <p:pic>
        <p:nvPicPr>
          <p:cNvPr id="6" name="图片 5"/>
          <p:cNvPicPr>
            <a:picLocks noChangeAspect="1"/>
          </p:cNvPicPr>
          <p:nvPr/>
        </p:nvPicPr>
        <p:blipFill>
          <a:blip r:embed="rId5"/>
          <a:stretch>
            <a:fillRect/>
          </a:stretch>
        </p:blipFill>
        <p:spPr>
          <a:xfrm>
            <a:off x="6444208" y="1937152"/>
            <a:ext cx="1438095" cy="428571"/>
          </a:xfrm>
          <a:prstGeom prst="rect">
            <a:avLst/>
          </a:prstGeom>
        </p:spPr>
      </p:pic>
      <p:pic>
        <p:nvPicPr>
          <p:cNvPr id="8" name="图片 7"/>
          <p:cNvPicPr>
            <a:picLocks noChangeAspect="1"/>
          </p:cNvPicPr>
          <p:nvPr/>
        </p:nvPicPr>
        <p:blipFill>
          <a:blip r:embed="rId6"/>
          <a:stretch>
            <a:fillRect/>
          </a:stretch>
        </p:blipFill>
        <p:spPr>
          <a:xfrm>
            <a:off x="1244683" y="2308920"/>
            <a:ext cx="1161905" cy="400000"/>
          </a:xfrm>
          <a:prstGeom prst="rect">
            <a:avLst/>
          </a:prstGeom>
        </p:spPr>
      </p:pic>
      <p:pic>
        <p:nvPicPr>
          <p:cNvPr id="9" name="图片 8"/>
          <p:cNvPicPr>
            <a:picLocks noChangeAspect="1"/>
          </p:cNvPicPr>
          <p:nvPr/>
        </p:nvPicPr>
        <p:blipFill>
          <a:blip r:embed="rId7"/>
          <a:stretch>
            <a:fillRect/>
          </a:stretch>
        </p:blipFill>
        <p:spPr>
          <a:xfrm>
            <a:off x="3272000" y="2567422"/>
            <a:ext cx="2600000" cy="2085714"/>
          </a:xfrm>
          <a:prstGeom prst="rect">
            <a:avLst/>
          </a:prstGeom>
        </p:spPr>
      </p:pic>
      <p:pic>
        <p:nvPicPr>
          <p:cNvPr id="10" name="图片 9"/>
          <p:cNvPicPr>
            <a:picLocks noChangeAspect="1"/>
          </p:cNvPicPr>
          <p:nvPr/>
        </p:nvPicPr>
        <p:blipFill>
          <a:blip r:embed="rId8"/>
          <a:stretch>
            <a:fillRect/>
          </a:stretch>
        </p:blipFill>
        <p:spPr>
          <a:xfrm>
            <a:off x="2500571" y="4509120"/>
            <a:ext cx="4142857" cy="733333"/>
          </a:xfrm>
          <a:prstGeom prst="rect">
            <a:avLst/>
          </a:prstGeom>
        </p:spPr>
      </p:pic>
      <p:pic>
        <p:nvPicPr>
          <p:cNvPr id="11" name="图片 10"/>
          <p:cNvPicPr>
            <a:picLocks noChangeAspect="1"/>
          </p:cNvPicPr>
          <p:nvPr/>
        </p:nvPicPr>
        <p:blipFill>
          <a:blip r:embed="rId9"/>
          <a:stretch>
            <a:fillRect/>
          </a:stretch>
        </p:blipFill>
        <p:spPr>
          <a:xfrm>
            <a:off x="3419618" y="5157192"/>
            <a:ext cx="2304762" cy="866667"/>
          </a:xfrm>
          <a:prstGeom prst="rect">
            <a:avLst/>
          </a:prstGeom>
        </p:spPr>
      </p:pic>
      <p:pic>
        <p:nvPicPr>
          <p:cNvPr id="12" name="图片 11"/>
          <p:cNvPicPr>
            <a:picLocks noChangeAspect="1"/>
          </p:cNvPicPr>
          <p:nvPr/>
        </p:nvPicPr>
        <p:blipFill>
          <a:blip r:embed="rId10"/>
          <a:stretch>
            <a:fillRect/>
          </a:stretch>
        </p:blipFill>
        <p:spPr>
          <a:xfrm>
            <a:off x="3338665" y="5805264"/>
            <a:ext cx="2466667" cy="780952"/>
          </a:xfrm>
          <a:prstGeom prst="rect">
            <a:avLst/>
          </a:prstGeom>
        </p:spPr>
      </p:pic>
    </p:spTree>
    <p:extLst>
      <p:ext uri="{BB962C8B-B14F-4D97-AF65-F5344CB8AC3E}">
        <p14:creationId xmlns:p14="http://schemas.microsoft.com/office/powerpoint/2010/main" val="18655489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3.6 </a:t>
            </a:r>
            <a:r>
              <a:rPr lang="zh-CN" altLang="en-US" sz="4800" dirty="0" smtClean="0"/>
              <a:t>四个基本方程的证明</a:t>
            </a:r>
            <a:endParaRPr lang="zh-CN" altLang="en-US" sz="4800" dirty="0"/>
          </a:p>
        </p:txBody>
      </p:sp>
      <p:sp>
        <p:nvSpPr>
          <p:cNvPr id="3" name="内容占位符 2"/>
          <p:cNvSpPr>
            <a:spLocks noGrp="1"/>
          </p:cNvSpPr>
          <p:nvPr>
            <p:ph idx="1"/>
          </p:nvPr>
        </p:nvSpPr>
        <p:spPr/>
        <p:txBody>
          <a:bodyPr/>
          <a:lstStyle/>
          <a:p>
            <a:r>
              <a:rPr lang="zh-CN" altLang="en-US" dirty="0" smtClean="0"/>
              <a:t>最后两个方程</a:t>
            </a:r>
            <a:r>
              <a:rPr lang="en-US" altLang="zh-CN" dirty="0" smtClean="0"/>
              <a:t>BP3</a:t>
            </a:r>
            <a:r>
              <a:rPr lang="zh-CN" altLang="en-US" dirty="0" smtClean="0"/>
              <a:t>和</a:t>
            </a:r>
            <a:r>
              <a:rPr lang="en-US" altLang="zh-CN" dirty="0" smtClean="0"/>
              <a:t>BP4</a:t>
            </a:r>
            <a:r>
              <a:rPr lang="zh-CN" altLang="en-US" dirty="0" smtClean="0"/>
              <a:t>，它们同样遵循链式法则，和前面两个方程的证明相似，这里就不再赘述了。</a:t>
            </a:r>
            <a:endParaRPr lang="zh-CN" altLang="en-US" dirty="0"/>
          </a:p>
        </p:txBody>
      </p:sp>
    </p:spTree>
    <p:extLst>
      <p:ext uri="{BB962C8B-B14F-4D97-AF65-F5344CB8AC3E}">
        <p14:creationId xmlns:p14="http://schemas.microsoft.com/office/powerpoint/2010/main" val="18054835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b="1" dirty="0" smtClean="0"/>
              <a:t>输入</a:t>
            </a:r>
            <a:r>
              <a:rPr lang="en-US" altLang="zh-CN" b="1" dirty="0" smtClean="0"/>
              <a:t>x</a:t>
            </a:r>
            <a:r>
              <a:rPr lang="zh-CN" altLang="en-US" dirty="0" smtClean="0">
                <a:sym typeface="Wingdings" panose="05000000000000000000" pitchFamily="2" charset="2"/>
              </a:rPr>
              <a:t>：为输入层设置对应的激活值</a:t>
            </a:r>
            <a:r>
              <a:rPr lang="en-US" altLang="zh-CN" dirty="0" smtClean="0">
                <a:sym typeface="Wingdings" panose="05000000000000000000" pitchFamily="2" charset="2"/>
              </a:rPr>
              <a:t>a1</a:t>
            </a:r>
          </a:p>
          <a:p>
            <a:r>
              <a:rPr lang="en-US" altLang="zh-CN" dirty="0" smtClean="0">
                <a:sym typeface="Wingdings" panose="05000000000000000000" pitchFamily="2" charset="2"/>
              </a:rPr>
              <a:t>2. </a:t>
            </a:r>
            <a:r>
              <a:rPr lang="zh-CN" altLang="en-US" b="1" dirty="0" smtClean="0">
                <a:sym typeface="Wingdings" panose="05000000000000000000" pitchFamily="2" charset="2"/>
              </a:rPr>
              <a:t>前向传播</a:t>
            </a:r>
            <a:r>
              <a:rPr lang="zh-CN" altLang="en-US" dirty="0">
                <a:sym typeface="Wingdings" panose="05000000000000000000" pitchFamily="2" charset="2"/>
              </a:rPr>
              <a:t>：对每个</a:t>
            </a:r>
            <a:r>
              <a:rPr lang="en-US" altLang="zh-CN" dirty="0">
                <a:sym typeface="Wingdings" panose="05000000000000000000" pitchFamily="2" charset="2"/>
              </a:rPr>
              <a:t>l = 2,3,...,L</a:t>
            </a:r>
            <a:r>
              <a:rPr lang="zh-CN" altLang="en-US" dirty="0">
                <a:sym typeface="Wingdings" panose="05000000000000000000" pitchFamily="2" charset="2"/>
              </a:rPr>
              <a:t>计算相应</a:t>
            </a:r>
            <a:r>
              <a:rPr lang="zh-CN" altLang="en-US" dirty="0" smtClean="0">
                <a:sym typeface="Wingdings" panose="05000000000000000000" pitchFamily="2" charset="2"/>
              </a:rPr>
              <a:t>的</a:t>
            </a:r>
            <a:r>
              <a:rPr lang="zh-CN" altLang="en-US" dirty="0">
                <a:sym typeface="Wingdings" panose="05000000000000000000" pitchFamily="2" charset="2"/>
              </a:rPr>
              <a:t>带</a:t>
            </a:r>
            <a:r>
              <a:rPr lang="zh-CN" altLang="en-US" dirty="0" smtClean="0">
                <a:sym typeface="Wingdings" panose="05000000000000000000" pitchFamily="2" charset="2"/>
              </a:rPr>
              <a:t>权输入                       </a:t>
            </a:r>
            <a:r>
              <a:rPr lang="en-US" altLang="zh-CN" dirty="0" smtClean="0">
                <a:sym typeface="Wingdings" panose="05000000000000000000" pitchFamily="2" charset="2"/>
              </a:rPr>
              <a:t>		   </a:t>
            </a:r>
            <a:r>
              <a:rPr lang="zh-CN" altLang="en-US" dirty="0" smtClean="0">
                <a:sym typeface="Wingdings" panose="05000000000000000000" pitchFamily="2" charset="2"/>
              </a:rPr>
              <a:t>和激活值</a:t>
            </a:r>
            <a:endParaRPr lang="en-US" altLang="zh-CN" dirty="0" smtClean="0">
              <a:sym typeface="Wingdings" panose="05000000000000000000" pitchFamily="2" charset="2"/>
            </a:endParaRPr>
          </a:p>
          <a:p>
            <a:r>
              <a:rPr lang="en-US" altLang="zh-CN" dirty="0" smtClean="0">
                <a:sym typeface="Wingdings" panose="05000000000000000000" pitchFamily="2" charset="2"/>
              </a:rPr>
              <a:t>3. </a:t>
            </a:r>
            <a:r>
              <a:rPr lang="zh-CN" altLang="en-US" dirty="0">
                <a:sym typeface="Wingdings" panose="05000000000000000000" pitchFamily="2" charset="2"/>
              </a:rPr>
              <a:t>输出层误差</a:t>
            </a:r>
            <a:r>
              <a:rPr lang="el-GR" altLang="zh-CN" dirty="0">
                <a:sym typeface="Wingdings" panose="05000000000000000000" pitchFamily="2" charset="2"/>
              </a:rPr>
              <a:t>δ</a:t>
            </a:r>
            <a:r>
              <a:rPr lang="en-US" altLang="zh-CN" dirty="0" smtClean="0">
                <a:sym typeface="Wingdings" panose="05000000000000000000" pitchFamily="2" charset="2"/>
              </a:rPr>
              <a:t>L</a:t>
            </a:r>
            <a:r>
              <a:rPr lang="zh-CN" altLang="en-US" dirty="0" smtClean="0">
                <a:sym typeface="Wingdings" panose="05000000000000000000" pitchFamily="2" charset="2"/>
              </a:rPr>
              <a:t>：计算输出层误差向量</a:t>
            </a:r>
            <a:endParaRPr lang="en-US" altLang="zh-CN" dirty="0" smtClean="0">
              <a:sym typeface="Wingdings" panose="05000000000000000000" pitchFamily="2" charset="2"/>
            </a:endParaRPr>
          </a:p>
          <a:p>
            <a:r>
              <a:rPr lang="en-US" altLang="zh-CN" dirty="0" smtClean="0">
                <a:sym typeface="Wingdings" panose="05000000000000000000" pitchFamily="2" charset="2"/>
              </a:rPr>
              <a:t>4. </a:t>
            </a:r>
            <a:r>
              <a:rPr lang="zh-CN" altLang="en-US" dirty="0" smtClean="0">
                <a:sym typeface="Wingdings" panose="05000000000000000000" pitchFamily="2" charset="2"/>
              </a:rPr>
              <a:t>反向</a:t>
            </a:r>
            <a:r>
              <a:rPr lang="zh-CN" altLang="en-US" dirty="0">
                <a:sym typeface="Wingdings" panose="05000000000000000000" pitchFamily="2" charset="2"/>
              </a:rPr>
              <a:t>误差传播：对每个</a:t>
            </a:r>
            <a:r>
              <a:rPr lang="en-US" altLang="zh-CN" dirty="0">
                <a:sym typeface="Wingdings" panose="05000000000000000000" pitchFamily="2" charset="2"/>
              </a:rPr>
              <a:t>l = L−1,L−2,...,2</a:t>
            </a:r>
            <a:r>
              <a:rPr lang="zh-CN" altLang="en-US" dirty="0">
                <a:sym typeface="Wingdings" panose="05000000000000000000" pitchFamily="2" charset="2"/>
              </a:rPr>
              <a:t>，</a:t>
            </a:r>
            <a:r>
              <a:rPr lang="zh-CN" altLang="en-US" dirty="0" smtClean="0">
                <a:sym typeface="Wingdings" panose="05000000000000000000" pitchFamily="2" charset="2"/>
              </a:rPr>
              <a:t>计算</a:t>
            </a:r>
            <a:endParaRPr lang="en-US" altLang="zh-CN" dirty="0" smtClean="0">
              <a:sym typeface="Wingdings" panose="05000000000000000000" pitchFamily="2" charset="2"/>
            </a:endParaRPr>
          </a:p>
          <a:p>
            <a:endParaRPr lang="en-US" altLang="zh-CN" dirty="0">
              <a:sym typeface="Wingdings" panose="05000000000000000000" pitchFamily="2" charset="2"/>
            </a:endParaRPr>
          </a:p>
          <a:p>
            <a:r>
              <a:rPr lang="en-US" altLang="zh-CN" dirty="0" smtClean="0">
                <a:sym typeface="Wingdings" panose="05000000000000000000" pitchFamily="2" charset="2"/>
              </a:rPr>
              <a:t>5. </a:t>
            </a:r>
            <a:r>
              <a:rPr lang="zh-CN" altLang="en-US" dirty="0" smtClean="0">
                <a:sym typeface="Wingdings" panose="05000000000000000000" pitchFamily="2" charset="2"/>
              </a:rPr>
              <a:t>输出：代价函数的梯度由                和          计算得出</a:t>
            </a:r>
            <a:endParaRPr lang="zh-CN" altLang="en-US" dirty="0"/>
          </a:p>
        </p:txBody>
      </p:sp>
      <p:pic>
        <p:nvPicPr>
          <p:cNvPr id="4" name="图片 3"/>
          <p:cNvPicPr>
            <a:picLocks noChangeAspect="1"/>
          </p:cNvPicPr>
          <p:nvPr/>
        </p:nvPicPr>
        <p:blipFill>
          <a:blip r:embed="rId3"/>
          <a:stretch>
            <a:fillRect/>
          </a:stretch>
        </p:blipFill>
        <p:spPr>
          <a:xfrm>
            <a:off x="1187624" y="2564904"/>
            <a:ext cx="1409524" cy="361905"/>
          </a:xfrm>
          <a:prstGeom prst="rect">
            <a:avLst/>
          </a:prstGeom>
        </p:spPr>
      </p:pic>
      <p:pic>
        <p:nvPicPr>
          <p:cNvPr id="5" name="图片 4"/>
          <p:cNvPicPr>
            <a:picLocks noChangeAspect="1"/>
          </p:cNvPicPr>
          <p:nvPr/>
        </p:nvPicPr>
        <p:blipFill>
          <a:blip r:embed="rId4"/>
          <a:stretch>
            <a:fillRect/>
          </a:stretch>
        </p:blipFill>
        <p:spPr>
          <a:xfrm>
            <a:off x="3923928" y="2498238"/>
            <a:ext cx="904762" cy="428571"/>
          </a:xfrm>
          <a:prstGeom prst="rect">
            <a:avLst/>
          </a:prstGeom>
        </p:spPr>
      </p:pic>
      <p:pic>
        <p:nvPicPr>
          <p:cNvPr id="6" name="图片 5"/>
          <p:cNvPicPr>
            <a:picLocks noChangeAspect="1"/>
          </p:cNvPicPr>
          <p:nvPr/>
        </p:nvPicPr>
        <p:blipFill>
          <a:blip r:embed="rId5"/>
          <a:stretch>
            <a:fillRect/>
          </a:stretch>
        </p:blipFill>
        <p:spPr>
          <a:xfrm>
            <a:off x="6228184" y="2893329"/>
            <a:ext cx="1742857" cy="409524"/>
          </a:xfrm>
          <a:prstGeom prst="rect">
            <a:avLst/>
          </a:prstGeom>
        </p:spPr>
      </p:pic>
      <p:pic>
        <p:nvPicPr>
          <p:cNvPr id="7" name="图片 6"/>
          <p:cNvPicPr>
            <a:picLocks noChangeAspect="1"/>
          </p:cNvPicPr>
          <p:nvPr/>
        </p:nvPicPr>
        <p:blipFill>
          <a:blip r:embed="rId6"/>
          <a:stretch>
            <a:fillRect/>
          </a:stretch>
        </p:blipFill>
        <p:spPr>
          <a:xfrm>
            <a:off x="1187802" y="3691513"/>
            <a:ext cx="2323809" cy="400000"/>
          </a:xfrm>
          <a:prstGeom prst="rect">
            <a:avLst/>
          </a:prstGeom>
        </p:spPr>
      </p:pic>
      <p:pic>
        <p:nvPicPr>
          <p:cNvPr id="8" name="图片 7"/>
          <p:cNvPicPr>
            <a:picLocks noChangeAspect="1"/>
          </p:cNvPicPr>
          <p:nvPr/>
        </p:nvPicPr>
        <p:blipFill>
          <a:blip r:embed="rId7"/>
          <a:stretch>
            <a:fillRect/>
          </a:stretch>
        </p:blipFill>
        <p:spPr>
          <a:xfrm>
            <a:off x="4644008" y="4142693"/>
            <a:ext cx="1190476" cy="514286"/>
          </a:xfrm>
          <a:prstGeom prst="rect">
            <a:avLst/>
          </a:prstGeom>
        </p:spPr>
      </p:pic>
      <p:pic>
        <p:nvPicPr>
          <p:cNvPr id="9" name="图片 8"/>
          <p:cNvPicPr>
            <a:picLocks noChangeAspect="1"/>
          </p:cNvPicPr>
          <p:nvPr/>
        </p:nvPicPr>
        <p:blipFill>
          <a:blip r:embed="rId8"/>
          <a:stretch>
            <a:fillRect/>
          </a:stretch>
        </p:blipFill>
        <p:spPr>
          <a:xfrm>
            <a:off x="6228184" y="4091513"/>
            <a:ext cx="742857" cy="523810"/>
          </a:xfrm>
          <a:prstGeom prst="rect">
            <a:avLst/>
          </a:prstGeom>
        </p:spPr>
      </p:pic>
    </p:spTree>
    <p:extLst>
      <p:ext uri="{BB962C8B-B14F-4D97-AF65-F5344CB8AC3E}">
        <p14:creationId xmlns:p14="http://schemas.microsoft.com/office/powerpoint/2010/main" val="879137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1.1 </a:t>
            </a:r>
            <a:r>
              <a:rPr lang="zh-CN" altLang="en-US" dirty="0"/>
              <a:t>感知器</a:t>
            </a:r>
          </a:p>
        </p:txBody>
      </p:sp>
      <p:sp>
        <p:nvSpPr>
          <p:cNvPr id="3" name="内容占位符 2"/>
          <p:cNvSpPr>
            <a:spLocks noGrp="1"/>
          </p:cNvSpPr>
          <p:nvPr>
            <p:ph idx="1"/>
          </p:nvPr>
        </p:nvSpPr>
        <p:spPr/>
        <p:txBody>
          <a:bodyPr/>
          <a:lstStyle/>
          <a:p>
            <a:r>
              <a:rPr lang="zh-CN" altLang="en-US" dirty="0"/>
              <a:t>假设这个周末就要来了，你听说你所在的城市有个奶酪节。你喜欢奶酪，正试着决定是否去参加。你也许会通过给三个因素设置权重来作出决定：</a:t>
            </a:r>
          </a:p>
          <a:p>
            <a:r>
              <a:rPr lang="en-US" altLang="zh-CN" dirty="0"/>
              <a:t>1. </a:t>
            </a:r>
            <a:r>
              <a:rPr lang="zh-CN" altLang="en-US" dirty="0"/>
              <a:t>天⽓好吗？</a:t>
            </a:r>
          </a:p>
          <a:p>
            <a:r>
              <a:rPr lang="en-US" altLang="zh-CN" dirty="0"/>
              <a:t>2. </a:t>
            </a:r>
            <a:r>
              <a:rPr lang="zh-CN" altLang="en-US" dirty="0"/>
              <a:t>你的男朋友或者⼥朋友会不会陪你去？</a:t>
            </a:r>
          </a:p>
          <a:p>
            <a:r>
              <a:rPr lang="en-US" altLang="zh-CN" dirty="0"/>
              <a:t>3. </a:t>
            </a:r>
            <a:r>
              <a:rPr lang="zh-CN" altLang="en-US" dirty="0"/>
              <a:t>这个节⽇举办的地点是否靠近交通站点？（你没有⻋）</a:t>
            </a:r>
          </a:p>
          <a:p>
            <a:endParaRPr lang="zh-CN" altLang="en-US" dirty="0"/>
          </a:p>
        </p:txBody>
      </p:sp>
      <p:pic>
        <p:nvPicPr>
          <p:cNvPr id="2050" name="Picture 2" descr="http://neuralnetworksanddeeplearning.com/images/tikz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077072"/>
            <a:ext cx="5143500" cy="200977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5672510"/>
            <a:ext cx="367665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27204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sp>
        <p:nvSpPr>
          <p:cNvPr id="3" name="内容占位符 2"/>
          <p:cNvSpPr>
            <a:spLocks noGrp="1"/>
          </p:cNvSpPr>
          <p:nvPr>
            <p:ph idx="1"/>
          </p:nvPr>
        </p:nvSpPr>
        <p:spPr/>
        <p:txBody>
          <a:bodyPr/>
          <a:lstStyle/>
          <a:p>
            <a:r>
              <a:rPr lang="en-US" altLang="zh-CN" dirty="0" smtClean="0"/>
              <a:t>1.</a:t>
            </a:r>
            <a:r>
              <a:rPr lang="zh-CN" altLang="en-US" dirty="0"/>
              <a:t>输⼊训练样本的集合 </a:t>
            </a:r>
            <a:endParaRPr lang="en-US" altLang="zh-CN" dirty="0" smtClean="0"/>
          </a:p>
          <a:p>
            <a:r>
              <a:rPr lang="en-US" altLang="zh-CN" dirty="0" smtClean="0"/>
              <a:t>2.</a:t>
            </a:r>
            <a:r>
              <a:rPr lang="zh-CN" altLang="en-US" dirty="0"/>
              <a:t>对每个训练样本</a:t>
            </a:r>
            <a:r>
              <a:rPr lang="en-US" altLang="zh-CN" dirty="0"/>
              <a:t>x</a:t>
            </a:r>
            <a:r>
              <a:rPr lang="zh-CN" altLang="en-US" dirty="0"/>
              <a:t>：设置对应的输⼊</a:t>
            </a:r>
            <a:r>
              <a:rPr lang="zh-CN" altLang="en-US" dirty="0" smtClean="0"/>
              <a:t>激活      ，</a:t>
            </a:r>
            <a:r>
              <a:rPr lang="zh-CN" altLang="en-US" dirty="0"/>
              <a:t>并执⾏下⾯的步骤： </a:t>
            </a:r>
            <a:endParaRPr lang="en-US" altLang="zh-CN" dirty="0" smtClean="0"/>
          </a:p>
          <a:p>
            <a:pPr lvl="1"/>
            <a:r>
              <a:rPr lang="zh-CN" altLang="en-US" dirty="0"/>
              <a:t> </a:t>
            </a:r>
            <a:r>
              <a:rPr lang="zh-CN" altLang="en-US" b="1" dirty="0"/>
              <a:t>前向传播</a:t>
            </a:r>
            <a:r>
              <a:rPr lang="zh-CN" altLang="en-US" dirty="0"/>
              <a:t>：对每个</a:t>
            </a:r>
            <a:r>
              <a:rPr lang="en-US" altLang="zh-CN" dirty="0"/>
              <a:t>l = 2,3,...,L</a:t>
            </a:r>
            <a:r>
              <a:rPr lang="zh-CN" altLang="en-US" dirty="0" smtClean="0"/>
              <a:t>计算                             </a:t>
            </a:r>
            <a:r>
              <a:rPr lang="en-US" altLang="zh-CN" dirty="0"/>
              <a:t> </a:t>
            </a:r>
            <a:r>
              <a:rPr lang="zh-CN" altLang="en-US" dirty="0" smtClean="0"/>
              <a:t>和</a:t>
            </a:r>
            <a:endParaRPr lang="en-US" altLang="zh-CN" dirty="0" smtClean="0"/>
          </a:p>
          <a:p>
            <a:pPr lvl="1"/>
            <a:r>
              <a:rPr lang="en-US" altLang="zh-CN" b="1" dirty="0" smtClean="0"/>
              <a:t> </a:t>
            </a:r>
            <a:r>
              <a:rPr lang="zh-CN" altLang="en-US" b="1" dirty="0" smtClean="0"/>
              <a:t>输出误差：       </a:t>
            </a:r>
            <a:r>
              <a:rPr lang="zh-CN" altLang="en-US" dirty="0" smtClean="0"/>
              <a:t>计算向量</a:t>
            </a:r>
            <a:endParaRPr lang="en-US" altLang="zh-CN" dirty="0" smtClean="0"/>
          </a:p>
          <a:p>
            <a:pPr lvl="1"/>
            <a:r>
              <a:rPr lang="en-US" altLang="zh-CN" dirty="0"/>
              <a:t> </a:t>
            </a:r>
            <a:r>
              <a:rPr lang="zh-CN" altLang="en-US" b="1" dirty="0" smtClean="0"/>
              <a:t>反向传播</a:t>
            </a:r>
            <a:r>
              <a:rPr lang="zh-CN" altLang="en-US" b="1" dirty="0"/>
              <a:t>误差：</a:t>
            </a:r>
            <a:r>
              <a:rPr lang="zh-CN" altLang="en-US" dirty="0"/>
              <a:t>对每个</a:t>
            </a:r>
            <a:r>
              <a:rPr lang="en-US" altLang="zh-CN" dirty="0"/>
              <a:t>l = L−1,L−2,...,2</a:t>
            </a:r>
            <a:r>
              <a:rPr lang="zh-CN" altLang="en-US" dirty="0" smtClean="0"/>
              <a:t>计算</a:t>
            </a:r>
            <a:endParaRPr lang="en-US" altLang="zh-CN" dirty="0" smtClean="0"/>
          </a:p>
          <a:p>
            <a:pPr lvl="0"/>
            <a:r>
              <a:rPr lang="en-US" altLang="zh-CN" dirty="0" smtClean="0"/>
              <a:t> 3.</a:t>
            </a:r>
            <a:r>
              <a:rPr lang="zh-CN" altLang="en-US" dirty="0"/>
              <a:t>梯度下降：</a:t>
            </a:r>
            <a:endParaRPr lang="en-US" altLang="zh-CN" dirty="0" smtClean="0"/>
          </a:p>
          <a:p>
            <a:pPr lvl="1"/>
            <a:r>
              <a:rPr lang="zh-CN" altLang="en-US" dirty="0"/>
              <a:t>对每个</a:t>
            </a:r>
            <a:r>
              <a:rPr lang="en-US" altLang="zh-CN" dirty="0"/>
              <a:t>l = L − 1,L − 2,...,2</a:t>
            </a:r>
            <a:r>
              <a:rPr lang="zh-CN" altLang="en-US" dirty="0" smtClean="0"/>
              <a:t>根据                                                 更新权重</a:t>
            </a:r>
            <a:endParaRPr lang="en-US" altLang="zh-CN" dirty="0" smtClean="0"/>
          </a:p>
          <a:p>
            <a:pPr lvl="1"/>
            <a:r>
              <a:rPr lang="zh-CN" altLang="en-US" dirty="0" smtClean="0"/>
              <a:t>根据                               更新偏置</a:t>
            </a:r>
            <a:endParaRPr lang="en-US" altLang="zh-CN" dirty="0" smtClean="0"/>
          </a:p>
        </p:txBody>
      </p:sp>
      <p:pic>
        <p:nvPicPr>
          <p:cNvPr id="4" name="图片 3"/>
          <p:cNvPicPr>
            <a:picLocks noChangeAspect="1"/>
          </p:cNvPicPr>
          <p:nvPr/>
        </p:nvPicPr>
        <p:blipFill>
          <a:blip r:embed="rId3"/>
          <a:stretch>
            <a:fillRect/>
          </a:stretch>
        </p:blipFill>
        <p:spPr>
          <a:xfrm>
            <a:off x="4283968" y="2826402"/>
            <a:ext cx="1685714" cy="371429"/>
          </a:xfrm>
          <a:prstGeom prst="rect">
            <a:avLst/>
          </a:prstGeom>
        </p:spPr>
      </p:pic>
      <p:pic>
        <p:nvPicPr>
          <p:cNvPr id="5" name="图片 4"/>
          <p:cNvPicPr>
            <a:picLocks noChangeAspect="1"/>
          </p:cNvPicPr>
          <p:nvPr/>
        </p:nvPicPr>
        <p:blipFill>
          <a:blip r:embed="rId4"/>
          <a:stretch>
            <a:fillRect/>
          </a:stretch>
        </p:blipFill>
        <p:spPr>
          <a:xfrm>
            <a:off x="6194907" y="2852936"/>
            <a:ext cx="1133333" cy="295238"/>
          </a:xfrm>
          <a:prstGeom prst="rect">
            <a:avLst/>
          </a:prstGeom>
        </p:spPr>
      </p:pic>
      <p:pic>
        <p:nvPicPr>
          <p:cNvPr id="6" name="图片 5"/>
          <p:cNvPicPr>
            <a:picLocks noChangeAspect="1"/>
          </p:cNvPicPr>
          <p:nvPr/>
        </p:nvPicPr>
        <p:blipFill>
          <a:blip r:embed="rId5"/>
          <a:stretch>
            <a:fillRect/>
          </a:stretch>
        </p:blipFill>
        <p:spPr>
          <a:xfrm>
            <a:off x="2339752" y="3114714"/>
            <a:ext cx="361905" cy="314286"/>
          </a:xfrm>
          <a:prstGeom prst="rect">
            <a:avLst/>
          </a:prstGeom>
        </p:spPr>
      </p:pic>
      <p:pic>
        <p:nvPicPr>
          <p:cNvPr id="7" name="图片 6"/>
          <p:cNvPicPr>
            <a:picLocks noChangeAspect="1"/>
          </p:cNvPicPr>
          <p:nvPr/>
        </p:nvPicPr>
        <p:blipFill>
          <a:blip r:embed="rId6"/>
          <a:stretch>
            <a:fillRect/>
          </a:stretch>
        </p:blipFill>
        <p:spPr>
          <a:xfrm>
            <a:off x="3635896" y="3068960"/>
            <a:ext cx="2114286" cy="380952"/>
          </a:xfrm>
          <a:prstGeom prst="rect">
            <a:avLst/>
          </a:prstGeom>
        </p:spPr>
      </p:pic>
      <p:pic>
        <p:nvPicPr>
          <p:cNvPr id="8" name="图片 7"/>
          <p:cNvPicPr>
            <a:picLocks noChangeAspect="1"/>
          </p:cNvPicPr>
          <p:nvPr/>
        </p:nvPicPr>
        <p:blipFill>
          <a:blip r:embed="rId7"/>
          <a:stretch>
            <a:fillRect/>
          </a:stretch>
        </p:blipFill>
        <p:spPr>
          <a:xfrm>
            <a:off x="5220072" y="3429000"/>
            <a:ext cx="2790476" cy="342857"/>
          </a:xfrm>
          <a:prstGeom prst="rect">
            <a:avLst/>
          </a:prstGeom>
        </p:spPr>
      </p:pic>
      <p:pic>
        <p:nvPicPr>
          <p:cNvPr id="9" name="图片 8"/>
          <p:cNvPicPr>
            <a:picLocks noChangeAspect="1"/>
          </p:cNvPicPr>
          <p:nvPr/>
        </p:nvPicPr>
        <p:blipFill>
          <a:blip r:embed="rId8"/>
          <a:stretch>
            <a:fillRect/>
          </a:stretch>
        </p:blipFill>
        <p:spPr>
          <a:xfrm>
            <a:off x="6468059" y="2060848"/>
            <a:ext cx="490204" cy="437209"/>
          </a:xfrm>
          <a:prstGeom prst="rect">
            <a:avLst/>
          </a:prstGeom>
        </p:spPr>
      </p:pic>
      <p:pic>
        <p:nvPicPr>
          <p:cNvPr id="10" name="图片 9"/>
          <p:cNvPicPr>
            <a:picLocks noChangeAspect="1"/>
          </p:cNvPicPr>
          <p:nvPr/>
        </p:nvPicPr>
        <p:blipFill>
          <a:blip r:embed="rId9"/>
          <a:stretch>
            <a:fillRect/>
          </a:stretch>
        </p:blipFill>
        <p:spPr>
          <a:xfrm>
            <a:off x="3992407" y="4098257"/>
            <a:ext cx="2523809" cy="371429"/>
          </a:xfrm>
          <a:prstGeom prst="rect">
            <a:avLst/>
          </a:prstGeom>
        </p:spPr>
      </p:pic>
      <p:pic>
        <p:nvPicPr>
          <p:cNvPr id="11" name="图片 10"/>
          <p:cNvPicPr>
            <a:picLocks noChangeAspect="1"/>
          </p:cNvPicPr>
          <p:nvPr/>
        </p:nvPicPr>
        <p:blipFill>
          <a:blip r:embed="rId10"/>
          <a:stretch>
            <a:fillRect/>
          </a:stretch>
        </p:blipFill>
        <p:spPr>
          <a:xfrm>
            <a:off x="1691680" y="4437112"/>
            <a:ext cx="1714286" cy="409524"/>
          </a:xfrm>
          <a:prstGeom prst="rect">
            <a:avLst/>
          </a:prstGeom>
        </p:spPr>
      </p:pic>
    </p:spTree>
    <p:extLst>
      <p:ext uri="{BB962C8B-B14F-4D97-AF65-F5344CB8AC3E}">
        <p14:creationId xmlns:p14="http://schemas.microsoft.com/office/powerpoint/2010/main" val="37605997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pic>
        <p:nvPicPr>
          <p:cNvPr id="4" name="内容占位符 3"/>
          <p:cNvPicPr>
            <a:picLocks noGrp="1" noChangeAspect="1"/>
          </p:cNvPicPr>
          <p:nvPr>
            <p:ph idx="1"/>
          </p:nvPr>
        </p:nvPicPr>
        <p:blipFill>
          <a:blip r:embed="rId3"/>
          <a:stretch>
            <a:fillRect/>
          </a:stretch>
        </p:blipFill>
        <p:spPr>
          <a:xfrm>
            <a:off x="1691680" y="1772816"/>
            <a:ext cx="5472608" cy="3950502"/>
          </a:xfrm>
          <a:prstGeom prst="rect">
            <a:avLst/>
          </a:prstGeom>
        </p:spPr>
      </p:pic>
      <p:sp>
        <p:nvSpPr>
          <p:cNvPr id="5" name="文本框 4"/>
          <p:cNvSpPr txBox="1"/>
          <p:nvPr/>
        </p:nvSpPr>
        <p:spPr>
          <a:xfrm>
            <a:off x="1835696" y="5895934"/>
            <a:ext cx="3756156" cy="369332"/>
          </a:xfrm>
          <a:prstGeom prst="rect">
            <a:avLst/>
          </a:prstGeom>
          <a:noFill/>
        </p:spPr>
        <p:txBody>
          <a:bodyPr wrap="none" rtlCol="0">
            <a:spAutoFit/>
          </a:bodyPr>
          <a:lstStyle/>
          <a:p>
            <a:r>
              <a:rPr lang="en-US" altLang="zh-CN" dirty="0" err="1" smtClean="0"/>
              <a:t>self.backprop</a:t>
            </a:r>
            <a:r>
              <a:rPr lang="en-US" altLang="zh-CN" dirty="0" smtClean="0"/>
              <a:t>(x, y) </a:t>
            </a:r>
            <a:r>
              <a:rPr lang="zh-CN" altLang="en-US" dirty="0" smtClean="0"/>
              <a:t>实现了反向传播</a:t>
            </a:r>
            <a:endParaRPr lang="zh-CN" altLang="en-US" dirty="0"/>
          </a:p>
        </p:txBody>
      </p:sp>
    </p:spTree>
    <p:extLst>
      <p:ext uri="{BB962C8B-B14F-4D97-AF65-F5344CB8AC3E}">
        <p14:creationId xmlns:p14="http://schemas.microsoft.com/office/powerpoint/2010/main" val="36931587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pic>
        <p:nvPicPr>
          <p:cNvPr id="4" name="内容占位符 3"/>
          <p:cNvPicPr>
            <a:picLocks noGrp="1" noChangeAspect="1"/>
          </p:cNvPicPr>
          <p:nvPr>
            <p:ph idx="1"/>
          </p:nvPr>
        </p:nvPicPr>
        <p:blipFill>
          <a:blip r:embed="rId3"/>
          <a:stretch>
            <a:fillRect/>
          </a:stretch>
        </p:blipFill>
        <p:spPr>
          <a:xfrm>
            <a:off x="107504" y="1700808"/>
            <a:ext cx="4446560" cy="4525963"/>
          </a:xfrm>
          <a:prstGeom prst="rect">
            <a:avLst/>
          </a:prstGeom>
        </p:spPr>
      </p:pic>
      <p:pic>
        <p:nvPicPr>
          <p:cNvPr id="5" name="图片 4"/>
          <p:cNvPicPr>
            <a:picLocks noChangeAspect="1"/>
          </p:cNvPicPr>
          <p:nvPr/>
        </p:nvPicPr>
        <p:blipFill>
          <a:blip r:embed="rId4"/>
          <a:stretch>
            <a:fillRect/>
          </a:stretch>
        </p:blipFill>
        <p:spPr>
          <a:xfrm>
            <a:off x="4498980" y="2204864"/>
            <a:ext cx="4609524" cy="2676190"/>
          </a:xfrm>
          <a:prstGeom prst="rect">
            <a:avLst/>
          </a:prstGeom>
        </p:spPr>
      </p:pic>
    </p:spTree>
    <p:extLst>
      <p:ext uri="{BB962C8B-B14F-4D97-AF65-F5344CB8AC3E}">
        <p14:creationId xmlns:p14="http://schemas.microsoft.com/office/powerpoint/2010/main" val="33978494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7544" y="2204864"/>
            <a:ext cx="8229600" cy="1600200"/>
          </a:xfrm>
        </p:spPr>
        <p:txBody>
          <a:bodyPr/>
          <a:lstStyle/>
          <a:p>
            <a:pPr algn="l"/>
            <a:r>
              <a:rPr lang="zh-CN" altLang="en-US" sz="3200" dirty="0" smtClean="0"/>
              <a:t>第</a:t>
            </a:r>
            <a:r>
              <a:rPr lang="zh-CN" altLang="en-US" sz="3200" dirty="0"/>
              <a:t>四</a:t>
            </a:r>
            <a:r>
              <a:rPr lang="zh-CN" altLang="en-US" sz="3200" dirty="0" smtClean="0"/>
              <a:t>节</a:t>
            </a:r>
            <a:r>
              <a:rPr lang="en-US" altLang="zh-CN" dirty="0" smtClean="0"/>
              <a:t/>
            </a:r>
            <a:br>
              <a:rPr lang="en-US" altLang="zh-CN" dirty="0" smtClean="0"/>
            </a:br>
            <a:r>
              <a:rPr lang="en-US" altLang="zh-CN" dirty="0" smtClean="0"/>
              <a:t>		</a:t>
            </a:r>
            <a:r>
              <a:rPr lang="zh-CN" altLang="en-US" dirty="0"/>
              <a:t>总结</a:t>
            </a:r>
            <a:endParaRPr lang="zh-CN" altLang="en-US" dirty="0"/>
          </a:p>
        </p:txBody>
      </p:sp>
    </p:spTree>
    <p:extLst>
      <p:ext uri="{BB962C8B-B14F-4D97-AF65-F5344CB8AC3E}">
        <p14:creationId xmlns:p14="http://schemas.microsoft.com/office/powerpoint/2010/main" val="124912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4.1 </a:t>
            </a:r>
            <a:r>
              <a:rPr lang="zh-CN" altLang="en-US" sz="4800" dirty="0" smtClean="0"/>
              <a:t>训练模型</a:t>
            </a:r>
            <a:endParaRPr lang="zh-CN" altLang="en-US" sz="4800" dirty="0"/>
          </a:p>
        </p:txBody>
      </p:sp>
      <p:sp>
        <p:nvSpPr>
          <p:cNvPr id="3" name="内容占位符 2"/>
          <p:cNvSpPr>
            <a:spLocks noGrp="1"/>
          </p:cNvSpPr>
          <p:nvPr>
            <p:ph idx="1"/>
          </p:nvPr>
        </p:nvSpPr>
        <p:spPr/>
        <p:txBody>
          <a:bodyPr>
            <a:normAutofit fontScale="92500"/>
          </a:bodyPr>
          <a:lstStyle/>
          <a:p>
            <a:r>
              <a:rPr lang="en-US" altLang="zh-CN" dirty="0" smtClean="0"/>
              <a:t>1.</a:t>
            </a:r>
            <a:r>
              <a:rPr lang="zh-CN" altLang="en-US" dirty="0"/>
              <a:t>输⼊训练样本的集合 </a:t>
            </a:r>
            <a:r>
              <a:rPr lang="en-US" altLang="zh-CN" dirty="0" smtClean="0"/>
              <a:t>(m</a:t>
            </a:r>
            <a:r>
              <a:rPr lang="zh-CN" altLang="en-US" dirty="0" smtClean="0"/>
              <a:t>个样本</a:t>
            </a:r>
            <a:r>
              <a:rPr lang="en-US" altLang="zh-CN" dirty="0" smtClean="0"/>
              <a:t>)</a:t>
            </a:r>
          </a:p>
          <a:p>
            <a:r>
              <a:rPr lang="en-US" altLang="zh-CN" dirty="0" smtClean="0"/>
              <a:t>2.</a:t>
            </a:r>
            <a:r>
              <a:rPr lang="zh-CN" altLang="en-US" dirty="0"/>
              <a:t>对每个训练样本</a:t>
            </a:r>
            <a:r>
              <a:rPr lang="en-US" altLang="zh-CN" dirty="0"/>
              <a:t>x</a:t>
            </a:r>
            <a:r>
              <a:rPr lang="zh-CN" altLang="en-US" dirty="0"/>
              <a:t>：设置对应的输⼊</a:t>
            </a:r>
            <a:r>
              <a:rPr lang="zh-CN" altLang="en-US" dirty="0" smtClean="0"/>
              <a:t>激活      ，</a:t>
            </a:r>
            <a:r>
              <a:rPr lang="zh-CN" altLang="en-US" dirty="0"/>
              <a:t>并执⾏下⾯的步骤： </a:t>
            </a:r>
            <a:endParaRPr lang="en-US" altLang="zh-CN" dirty="0" smtClean="0"/>
          </a:p>
          <a:p>
            <a:pPr lvl="1"/>
            <a:r>
              <a:rPr lang="zh-CN" altLang="en-US" dirty="0"/>
              <a:t> </a:t>
            </a:r>
            <a:r>
              <a:rPr lang="zh-CN" altLang="en-US" b="1" dirty="0"/>
              <a:t>前向传播</a:t>
            </a:r>
            <a:r>
              <a:rPr lang="zh-CN" altLang="en-US" dirty="0"/>
              <a:t>：对每个</a:t>
            </a:r>
            <a:r>
              <a:rPr lang="en-US" altLang="zh-CN" dirty="0"/>
              <a:t>l = 2,3,...,L</a:t>
            </a:r>
            <a:r>
              <a:rPr lang="zh-CN" altLang="en-US" dirty="0" smtClean="0"/>
              <a:t>计算                                </a:t>
            </a:r>
            <a:r>
              <a:rPr lang="en-US" altLang="zh-CN" dirty="0" smtClean="0"/>
              <a:t> </a:t>
            </a:r>
            <a:r>
              <a:rPr lang="zh-CN" altLang="en-US" dirty="0" smtClean="0"/>
              <a:t>和</a:t>
            </a:r>
            <a:endParaRPr lang="en-US" altLang="zh-CN" dirty="0" smtClean="0"/>
          </a:p>
          <a:p>
            <a:pPr lvl="1"/>
            <a:r>
              <a:rPr lang="en-US" altLang="zh-CN" b="1" dirty="0" smtClean="0"/>
              <a:t> </a:t>
            </a:r>
            <a:r>
              <a:rPr lang="zh-CN" altLang="en-US" b="1" dirty="0" smtClean="0"/>
              <a:t>输出误差：       </a:t>
            </a:r>
            <a:r>
              <a:rPr lang="zh-CN" altLang="en-US" dirty="0" smtClean="0"/>
              <a:t>计算向量</a:t>
            </a:r>
            <a:endParaRPr lang="en-US" altLang="zh-CN" dirty="0" smtClean="0"/>
          </a:p>
          <a:p>
            <a:pPr lvl="1"/>
            <a:r>
              <a:rPr lang="en-US" altLang="zh-CN" dirty="0"/>
              <a:t> </a:t>
            </a:r>
            <a:r>
              <a:rPr lang="zh-CN" altLang="en-US" b="1" dirty="0" smtClean="0"/>
              <a:t>反向传播</a:t>
            </a:r>
            <a:r>
              <a:rPr lang="zh-CN" altLang="en-US" b="1" dirty="0"/>
              <a:t>误差：</a:t>
            </a:r>
            <a:r>
              <a:rPr lang="zh-CN" altLang="en-US" dirty="0"/>
              <a:t>对每个</a:t>
            </a:r>
            <a:r>
              <a:rPr lang="en-US" altLang="zh-CN" dirty="0"/>
              <a:t>l = L−1,L−2,...,2</a:t>
            </a:r>
            <a:r>
              <a:rPr lang="zh-CN" altLang="en-US" dirty="0" smtClean="0"/>
              <a:t>计算</a:t>
            </a:r>
            <a:endParaRPr lang="en-US" altLang="zh-CN" dirty="0" smtClean="0"/>
          </a:p>
          <a:p>
            <a:pPr lvl="0"/>
            <a:r>
              <a:rPr lang="en-US" altLang="zh-CN" dirty="0" smtClean="0"/>
              <a:t> 3.</a:t>
            </a:r>
            <a:r>
              <a:rPr lang="zh-CN" altLang="en-US" dirty="0"/>
              <a:t>梯度下降：</a:t>
            </a:r>
            <a:endParaRPr lang="en-US" altLang="zh-CN" dirty="0" smtClean="0"/>
          </a:p>
          <a:p>
            <a:pPr lvl="1"/>
            <a:r>
              <a:rPr lang="zh-CN" altLang="en-US" dirty="0"/>
              <a:t>对每个</a:t>
            </a:r>
            <a:r>
              <a:rPr lang="en-US" altLang="zh-CN" dirty="0"/>
              <a:t>l = L − 1,L − 2,...,2</a:t>
            </a:r>
            <a:r>
              <a:rPr lang="zh-CN" altLang="en-US" dirty="0" smtClean="0"/>
              <a:t>根据                                                 更新权重</a:t>
            </a:r>
            <a:endParaRPr lang="en-US" altLang="zh-CN" dirty="0" smtClean="0"/>
          </a:p>
          <a:p>
            <a:pPr lvl="1"/>
            <a:r>
              <a:rPr lang="zh-CN" altLang="en-US" dirty="0" smtClean="0"/>
              <a:t>根据                                  更新偏置</a:t>
            </a:r>
            <a:endParaRPr lang="en-US" altLang="zh-CN" dirty="0" smtClean="0"/>
          </a:p>
          <a:p>
            <a:pPr lvl="0"/>
            <a:r>
              <a:rPr lang="en-US" altLang="zh-CN" dirty="0" smtClean="0"/>
              <a:t> 4.</a:t>
            </a:r>
            <a:r>
              <a:rPr lang="zh-CN" altLang="en-US" dirty="0" smtClean="0"/>
              <a:t>这波样本完了之后再换一波新的样本继续上述操作，直到所有样本被计算完，这样算是完成了一个训练周期。</a:t>
            </a:r>
            <a:endParaRPr lang="en-US" altLang="zh-CN" dirty="0"/>
          </a:p>
          <a:p>
            <a:pPr lvl="0"/>
            <a:r>
              <a:rPr lang="en-US" altLang="zh-CN" dirty="0" smtClean="0"/>
              <a:t> 5.</a:t>
            </a:r>
            <a:r>
              <a:rPr lang="zh-CN" altLang="en-US" dirty="0" smtClean="0"/>
              <a:t>重复若干次训练周期，直至代价函数降到接近全局最小值。</a:t>
            </a:r>
            <a:endParaRPr lang="en-US" altLang="zh-CN" dirty="0" smtClean="0"/>
          </a:p>
          <a:p>
            <a:pPr lvl="0"/>
            <a:r>
              <a:rPr lang="en-US" altLang="zh-CN" dirty="0"/>
              <a:t> </a:t>
            </a:r>
            <a:r>
              <a:rPr lang="en-US" altLang="zh-CN" dirty="0" smtClean="0"/>
              <a:t>6.</a:t>
            </a:r>
            <a:r>
              <a:rPr lang="zh-CN" altLang="en-US" dirty="0" smtClean="0"/>
              <a:t>保存当前神经网络的权重值和偏置值到一个文件（</a:t>
            </a:r>
            <a:r>
              <a:rPr lang="zh-CN" altLang="en-US" b="1" dirty="0" smtClean="0"/>
              <a:t>训练结果</a:t>
            </a:r>
            <a:r>
              <a:rPr lang="zh-CN" altLang="en-US" dirty="0" smtClean="0"/>
              <a:t>）</a:t>
            </a:r>
            <a:endParaRPr lang="en-US" altLang="zh-CN" dirty="0" smtClean="0"/>
          </a:p>
          <a:p>
            <a:pPr marL="457200" lvl="1" indent="0">
              <a:buNone/>
            </a:pPr>
            <a:endParaRPr lang="en-US" altLang="zh-CN" dirty="0" smtClean="0"/>
          </a:p>
        </p:txBody>
      </p:sp>
      <p:pic>
        <p:nvPicPr>
          <p:cNvPr id="4" name="图片 3"/>
          <p:cNvPicPr>
            <a:picLocks noChangeAspect="1"/>
          </p:cNvPicPr>
          <p:nvPr/>
        </p:nvPicPr>
        <p:blipFill>
          <a:blip r:embed="rId3"/>
          <a:stretch>
            <a:fillRect/>
          </a:stretch>
        </p:blipFill>
        <p:spPr>
          <a:xfrm>
            <a:off x="4110422" y="2697531"/>
            <a:ext cx="1685714" cy="371429"/>
          </a:xfrm>
          <a:prstGeom prst="rect">
            <a:avLst/>
          </a:prstGeom>
        </p:spPr>
      </p:pic>
      <p:pic>
        <p:nvPicPr>
          <p:cNvPr id="5" name="图片 4"/>
          <p:cNvPicPr>
            <a:picLocks noChangeAspect="1"/>
          </p:cNvPicPr>
          <p:nvPr/>
        </p:nvPicPr>
        <p:blipFill>
          <a:blip r:embed="rId4"/>
          <a:stretch>
            <a:fillRect/>
          </a:stretch>
        </p:blipFill>
        <p:spPr>
          <a:xfrm>
            <a:off x="6084168" y="2708920"/>
            <a:ext cx="1133333" cy="295238"/>
          </a:xfrm>
          <a:prstGeom prst="rect">
            <a:avLst/>
          </a:prstGeom>
        </p:spPr>
      </p:pic>
      <p:pic>
        <p:nvPicPr>
          <p:cNvPr id="6" name="图片 5"/>
          <p:cNvPicPr>
            <a:picLocks noChangeAspect="1"/>
          </p:cNvPicPr>
          <p:nvPr/>
        </p:nvPicPr>
        <p:blipFill>
          <a:blip r:embed="rId5"/>
          <a:stretch>
            <a:fillRect/>
          </a:stretch>
        </p:blipFill>
        <p:spPr>
          <a:xfrm>
            <a:off x="2267744" y="2970698"/>
            <a:ext cx="361905" cy="314286"/>
          </a:xfrm>
          <a:prstGeom prst="rect">
            <a:avLst/>
          </a:prstGeom>
        </p:spPr>
      </p:pic>
      <p:pic>
        <p:nvPicPr>
          <p:cNvPr id="7" name="图片 6"/>
          <p:cNvPicPr>
            <a:picLocks noChangeAspect="1"/>
          </p:cNvPicPr>
          <p:nvPr/>
        </p:nvPicPr>
        <p:blipFill>
          <a:blip r:embed="rId6"/>
          <a:stretch>
            <a:fillRect/>
          </a:stretch>
        </p:blipFill>
        <p:spPr>
          <a:xfrm>
            <a:off x="3491880" y="2924944"/>
            <a:ext cx="2114286" cy="380952"/>
          </a:xfrm>
          <a:prstGeom prst="rect">
            <a:avLst/>
          </a:prstGeom>
        </p:spPr>
      </p:pic>
      <p:pic>
        <p:nvPicPr>
          <p:cNvPr id="8" name="图片 7"/>
          <p:cNvPicPr>
            <a:picLocks noChangeAspect="1"/>
          </p:cNvPicPr>
          <p:nvPr/>
        </p:nvPicPr>
        <p:blipFill>
          <a:blip r:embed="rId7"/>
          <a:stretch>
            <a:fillRect/>
          </a:stretch>
        </p:blipFill>
        <p:spPr>
          <a:xfrm>
            <a:off x="4932040" y="3284984"/>
            <a:ext cx="2790476" cy="342857"/>
          </a:xfrm>
          <a:prstGeom prst="rect">
            <a:avLst/>
          </a:prstGeom>
        </p:spPr>
      </p:pic>
      <p:pic>
        <p:nvPicPr>
          <p:cNvPr id="9" name="图片 8"/>
          <p:cNvPicPr>
            <a:picLocks noChangeAspect="1"/>
          </p:cNvPicPr>
          <p:nvPr/>
        </p:nvPicPr>
        <p:blipFill>
          <a:blip r:embed="rId8"/>
          <a:stretch>
            <a:fillRect/>
          </a:stretch>
        </p:blipFill>
        <p:spPr>
          <a:xfrm>
            <a:off x="6012160" y="1988840"/>
            <a:ext cx="490204" cy="437209"/>
          </a:xfrm>
          <a:prstGeom prst="rect">
            <a:avLst/>
          </a:prstGeom>
        </p:spPr>
      </p:pic>
      <p:pic>
        <p:nvPicPr>
          <p:cNvPr id="10" name="图片 9"/>
          <p:cNvPicPr>
            <a:picLocks noChangeAspect="1"/>
          </p:cNvPicPr>
          <p:nvPr/>
        </p:nvPicPr>
        <p:blipFill>
          <a:blip r:embed="rId9"/>
          <a:stretch>
            <a:fillRect/>
          </a:stretch>
        </p:blipFill>
        <p:spPr>
          <a:xfrm>
            <a:off x="3779912" y="3861048"/>
            <a:ext cx="2523809" cy="371429"/>
          </a:xfrm>
          <a:prstGeom prst="rect">
            <a:avLst/>
          </a:prstGeom>
        </p:spPr>
      </p:pic>
      <p:pic>
        <p:nvPicPr>
          <p:cNvPr id="11" name="图片 10"/>
          <p:cNvPicPr>
            <a:picLocks noChangeAspect="1"/>
          </p:cNvPicPr>
          <p:nvPr/>
        </p:nvPicPr>
        <p:blipFill>
          <a:blip r:embed="rId10"/>
          <a:stretch>
            <a:fillRect/>
          </a:stretch>
        </p:blipFill>
        <p:spPr>
          <a:xfrm>
            <a:off x="1691680" y="4171604"/>
            <a:ext cx="1714286" cy="409524"/>
          </a:xfrm>
          <a:prstGeom prst="rect">
            <a:avLst/>
          </a:prstGeom>
        </p:spPr>
      </p:pic>
    </p:spTree>
    <p:extLst>
      <p:ext uri="{BB962C8B-B14F-4D97-AF65-F5344CB8AC3E}">
        <p14:creationId xmlns:p14="http://schemas.microsoft.com/office/powerpoint/2010/main" val="18600736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4.2 </a:t>
            </a:r>
            <a:r>
              <a:rPr lang="zh-CN" altLang="en-US" sz="4800" dirty="0" smtClean="0"/>
              <a:t>使用</a:t>
            </a:r>
            <a:r>
              <a:rPr lang="zh-CN" altLang="en-US" sz="4800" dirty="0"/>
              <a:t>模型</a:t>
            </a:r>
            <a:r>
              <a:rPr lang="zh-CN" altLang="en-US" sz="4800" dirty="0" smtClean="0"/>
              <a:t>识别数字</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dirty="0" smtClean="0"/>
              <a:t>从文件中加载上面训练出的模型（神经网络的权重和偏置）</a:t>
            </a:r>
            <a:endParaRPr lang="en-US" altLang="zh-CN" dirty="0" smtClean="0"/>
          </a:p>
          <a:p>
            <a:r>
              <a:rPr lang="en-US" altLang="zh-CN" dirty="0" smtClean="0"/>
              <a:t>2. </a:t>
            </a:r>
            <a:r>
              <a:rPr lang="zh-CN" altLang="en-US" dirty="0" smtClean="0"/>
              <a:t>输入要识别的图片（转换至</a:t>
            </a:r>
            <a:r>
              <a:rPr lang="en-US" altLang="zh-CN" dirty="0" smtClean="0"/>
              <a:t>28x28</a:t>
            </a:r>
            <a:r>
              <a:rPr lang="zh-CN" altLang="en-US" dirty="0" smtClean="0"/>
              <a:t>灰度图，再转换为输入向量）</a:t>
            </a:r>
            <a:endParaRPr lang="en-US" altLang="zh-CN" dirty="0" smtClean="0"/>
          </a:p>
          <a:p>
            <a:r>
              <a:rPr lang="en-US" altLang="zh-CN" dirty="0" smtClean="0"/>
              <a:t>3. </a:t>
            </a:r>
            <a:r>
              <a:rPr lang="zh-CN" altLang="en-US" dirty="0"/>
              <a:t>前</a:t>
            </a:r>
            <a:r>
              <a:rPr lang="zh-CN" altLang="en-US" dirty="0" smtClean="0"/>
              <a:t>向传播（</a:t>
            </a:r>
            <a:r>
              <a:rPr lang="en-US" altLang="zh-CN" dirty="0"/>
              <a:t> feedforward </a:t>
            </a:r>
            <a:r>
              <a:rPr lang="zh-CN" altLang="en-US" dirty="0" smtClean="0"/>
              <a:t>）即通过神经网络一层一层的计算下去</a:t>
            </a:r>
            <a:endParaRPr lang="en-US" altLang="zh-CN" dirty="0" smtClean="0"/>
          </a:p>
          <a:p>
            <a:r>
              <a:rPr lang="en-US" altLang="zh-CN" dirty="0" smtClean="0"/>
              <a:t>4. </a:t>
            </a:r>
            <a:r>
              <a:rPr lang="zh-CN" altLang="en-US" dirty="0" smtClean="0"/>
              <a:t>得到输出向量（</a:t>
            </a:r>
            <a:r>
              <a:rPr lang="en-US" altLang="zh-CN" dirty="0" smtClean="0"/>
              <a:t>10</a:t>
            </a:r>
            <a:r>
              <a:rPr lang="zh-CN" altLang="en-US" dirty="0" smtClean="0"/>
              <a:t>个元素），遍历</a:t>
            </a:r>
            <a:r>
              <a:rPr lang="en-US" altLang="zh-CN" dirty="0" smtClean="0"/>
              <a:t>10</a:t>
            </a:r>
            <a:r>
              <a:rPr lang="zh-CN" altLang="en-US" dirty="0" smtClean="0"/>
              <a:t>个元素找出最大值（即是神经网络认为该图像最接近的结果）</a:t>
            </a:r>
            <a:endParaRPr lang="zh-CN" altLang="en-US" dirty="0"/>
          </a:p>
        </p:txBody>
      </p:sp>
    </p:spTree>
    <p:extLst>
      <p:ext uri="{BB962C8B-B14F-4D97-AF65-F5344CB8AC3E}">
        <p14:creationId xmlns:p14="http://schemas.microsoft.com/office/powerpoint/2010/main" val="25689146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4.3 </a:t>
            </a:r>
            <a:r>
              <a:rPr lang="zh-CN" altLang="en-US" sz="4800" dirty="0" smtClean="0"/>
              <a:t>参考文献</a:t>
            </a:r>
            <a:endParaRPr lang="zh-CN" altLang="en-US" sz="4800" dirty="0"/>
          </a:p>
        </p:txBody>
      </p:sp>
      <p:sp>
        <p:nvSpPr>
          <p:cNvPr id="3" name="内容占位符 2"/>
          <p:cNvSpPr>
            <a:spLocks noGrp="1"/>
          </p:cNvSpPr>
          <p:nvPr>
            <p:ph idx="1"/>
          </p:nvPr>
        </p:nvSpPr>
        <p:spPr/>
        <p:txBody>
          <a:bodyPr/>
          <a:lstStyle/>
          <a:p>
            <a:r>
              <a:rPr lang="zh-CN" altLang="en-US" dirty="0" smtClean="0"/>
              <a:t>原书地址：</a:t>
            </a:r>
            <a:endParaRPr lang="en-US" altLang="zh-CN" dirty="0" smtClean="0">
              <a:hlinkClick r:id="rId2"/>
            </a:endParaRPr>
          </a:p>
          <a:p>
            <a:pPr lvl="1"/>
            <a:r>
              <a:rPr lang="en-US" altLang="zh-CN" dirty="0" smtClean="0">
                <a:hlinkClick r:id="rId2"/>
              </a:rPr>
              <a:t>http</a:t>
            </a:r>
            <a:r>
              <a:rPr lang="en-US" altLang="zh-CN" dirty="0">
                <a:hlinkClick r:id="rId2"/>
              </a:rPr>
              <a:t>://</a:t>
            </a:r>
            <a:r>
              <a:rPr lang="en-US" altLang="zh-CN" dirty="0" smtClean="0">
                <a:hlinkClick r:id="rId2"/>
              </a:rPr>
              <a:t>neuralnetworksanddeeplearning.com/</a:t>
            </a:r>
            <a:endParaRPr lang="en-US" altLang="zh-CN" dirty="0" smtClean="0"/>
          </a:p>
          <a:p>
            <a:r>
              <a:rPr lang="zh-CN" altLang="en-US" dirty="0" smtClean="0"/>
              <a:t>源码：</a:t>
            </a:r>
            <a:endParaRPr lang="en-US" altLang="zh-CN" dirty="0" smtClean="0"/>
          </a:p>
          <a:p>
            <a:pPr lvl="1"/>
            <a:r>
              <a:rPr lang="en-US" altLang="zh-CN" dirty="0" smtClean="0">
                <a:hlinkClick r:id="rId3"/>
              </a:rPr>
              <a:t>https</a:t>
            </a:r>
            <a:r>
              <a:rPr lang="en-US" altLang="zh-CN" dirty="0">
                <a:hlinkClick r:id="rId3"/>
              </a:rPr>
              <a:t>://</a:t>
            </a:r>
            <a:r>
              <a:rPr lang="en-US" altLang="zh-CN" dirty="0" smtClean="0">
                <a:hlinkClick r:id="rId3"/>
              </a:rPr>
              <a:t>github.com/mnielsen/neural-networks-and-deep-learning.git</a:t>
            </a:r>
            <a:endParaRPr lang="en-US" altLang="zh-CN" dirty="0" smtClean="0"/>
          </a:p>
          <a:p>
            <a:pPr lvl="0"/>
            <a:r>
              <a:rPr lang="zh-CN" altLang="en-US" dirty="0" smtClean="0"/>
              <a:t>通过</a:t>
            </a:r>
            <a:r>
              <a:rPr lang="en-US" altLang="zh-CN" dirty="0" smtClean="0"/>
              <a:t>Django</a:t>
            </a:r>
            <a:r>
              <a:rPr lang="zh-CN" altLang="en-US" dirty="0" smtClean="0"/>
              <a:t>部署到</a:t>
            </a:r>
            <a:r>
              <a:rPr lang="en-US" altLang="zh-CN" dirty="0" smtClean="0"/>
              <a:t>Webserver</a:t>
            </a:r>
            <a:r>
              <a:rPr lang="zh-CN" altLang="en-US" dirty="0" smtClean="0"/>
              <a:t>的源码：</a:t>
            </a:r>
            <a:endParaRPr lang="en-US" altLang="zh-CN" dirty="0" smtClean="0"/>
          </a:p>
          <a:p>
            <a:pPr lvl="1"/>
            <a:r>
              <a:rPr lang="en-US" altLang="zh-CN" dirty="0">
                <a:hlinkClick r:id="rId4"/>
              </a:rPr>
              <a:t>https://github.com/yish0000/neuralnetwork.git</a:t>
            </a:r>
            <a:endParaRPr lang="en-US" altLang="zh-CN" dirty="0" smtClean="0"/>
          </a:p>
          <a:p>
            <a:pPr lvl="1"/>
            <a:endParaRPr lang="en-US" altLang="zh-CN" dirty="0"/>
          </a:p>
          <a:p>
            <a:pPr marL="457200" lvl="1" indent="0">
              <a:buNone/>
            </a:pPr>
            <a:endParaRPr lang="en-US" altLang="zh-CN" dirty="0"/>
          </a:p>
        </p:txBody>
      </p:sp>
      <p:pic>
        <p:nvPicPr>
          <p:cNvPr id="5" name="图片 4"/>
          <p:cNvPicPr>
            <a:picLocks noChangeAspect="1"/>
          </p:cNvPicPr>
          <p:nvPr/>
        </p:nvPicPr>
        <p:blipFill>
          <a:blip r:embed="rId5"/>
          <a:stretch>
            <a:fillRect/>
          </a:stretch>
        </p:blipFill>
        <p:spPr>
          <a:xfrm>
            <a:off x="3438666" y="4136733"/>
            <a:ext cx="2266667" cy="2028571"/>
          </a:xfrm>
          <a:prstGeom prst="rect">
            <a:avLst/>
          </a:prstGeom>
        </p:spPr>
      </p:pic>
    </p:spTree>
    <p:extLst>
      <p:ext uri="{BB962C8B-B14F-4D97-AF65-F5344CB8AC3E}">
        <p14:creationId xmlns:p14="http://schemas.microsoft.com/office/powerpoint/2010/main" val="19836158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48880"/>
            <a:ext cx="8229600" cy="1600200"/>
          </a:xfrm>
        </p:spPr>
        <p:txBody>
          <a:bodyPr/>
          <a:lstStyle/>
          <a:p>
            <a:r>
              <a:rPr lang="en-US" altLang="zh-CN" dirty="0" smtClean="0"/>
              <a:t>Q &amp; A</a:t>
            </a:r>
            <a:endParaRPr lang="zh-CN" altLang="en-US" dirty="0"/>
          </a:p>
        </p:txBody>
      </p:sp>
    </p:spTree>
    <p:extLst>
      <p:ext uri="{BB962C8B-B14F-4D97-AF65-F5344CB8AC3E}">
        <p14:creationId xmlns:p14="http://schemas.microsoft.com/office/powerpoint/2010/main" val="34885525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20888"/>
            <a:ext cx="8229600" cy="1600200"/>
          </a:xfrm>
        </p:spPr>
        <p:txBody>
          <a:bodyPr/>
          <a:lstStyle/>
          <a:p>
            <a:r>
              <a:rPr lang="en-US" altLang="zh-CN" dirty="0" smtClean="0"/>
              <a:t>Thank you</a:t>
            </a:r>
            <a:endParaRPr lang="zh-CN" altLang="en-US" dirty="0"/>
          </a:p>
        </p:txBody>
      </p:sp>
    </p:spTree>
    <p:extLst>
      <p:ext uri="{BB962C8B-B14F-4D97-AF65-F5344CB8AC3E}">
        <p14:creationId xmlns:p14="http://schemas.microsoft.com/office/powerpoint/2010/main" val="4010783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1.1 </a:t>
            </a:r>
            <a:r>
              <a:rPr lang="zh-CN" altLang="en-US" dirty="0"/>
              <a:t>感知器</a:t>
            </a:r>
          </a:p>
        </p:txBody>
      </p:sp>
      <p:sp>
        <p:nvSpPr>
          <p:cNvPr id="4" name="内容占位符 3"/>
          <p:cNvSpPr>
            <a:spLocks noGrp="1"/>
          </p:cNvSpPr>
          <p:nvPr>
            <p:ph idx="1"/>
          </p:nvPr>
        </p:nvSpPr>
        <p:spPr/>
        <p:txBody>
          <a:bodyPr/>
          <a:lstStyle/>
          <a:p>
            <a:endParaRPr lang="zh-CN" altLang="en-US" dirty="0"/>
          </a:p>
        </p:txBody>
      </p:sp>
      <p:pic>
        <p:nvPicPr>
          <p:cNvPr id="3076" name="Picture 4" descr="http://neuralnetworksanddeeplearning.com/images/tikz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2816"/>
            <a:ext cx="2381250" cy="9906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neuralnetworksanddeeplearning.com/images/tikz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779" y="3068960"/>
            <a:ext cx="4810125" cy="14859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neuralnetworksanddeeplearning.com/images/tikz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554860"/>
            <a:ext cx="448627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55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S</a:t>
            </a:r>
            <a:r>
              <a:rPr lang="zh-CN" altLang="en-US" dirty="0" smtClean="0"/>
              <a:t>形神经元</a:t>
            </a:r>
            <a:endParaRPr lang="zh-CN" alt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916832"/>
            <a:ext cx="5743575"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747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S</a:t>
            </a:r>
            <a:r>
              <a:rPr lang="zh-CN" altLang="en-US" dirty="0" smtClean="0"/>
              <a:t>形神经元</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2405296"/>
            <a:ext cx="23622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149080"/>
            <a:ext cx="262890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4101455"/>
            <a:ext cx="291465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019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S</a:t>
            </a:r>
            <a:r>
              <a:rPr lang="zh-CN" altLang="en-US" dirty="0" smtClean="0"/>
              <a:t>形神经元</a:t>
            </a:r>
            <a:endParaRPr lang="zh-CN" altLang="en-US" dirty="0"/>
          </a:p>
        </p:txBody>
      </p:sp>
      <p:sp>
        <p:nvSpPr>
          <p:cNvPr id="3" name="内容占位符 2"/>
          <p:cNvSpPr>
            <a:spLocks noGrp="1"/>
          </p:cNvSpPr>
          <p:nvPr>
            <p:ph idx="1"/>
          </p:nvPr>
        </p:nvSpPr>
        <p:spPr/>
        <p:txBody>
          <a:bodyPr/>
          <a:lstStyle/>
          <a:p>
            <a:r>
              <a:rPr lang="zh-CN" altLang="en-US" dirty="0" smtClean="0"/>
              <a:t>感知器的阶跃函数形状</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636912"/>
            <a:ext cx="495300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36598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3639</TotalTime>
  <Words>6863</Words>
  <Application>Microsoft Office PowerPoint</Application>
  <PresentationFormat>全屏显示(4:3)</PresentationFormat>
  <Paragraphs>246</Paragraphs>
  <Slides>58</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58</vt:i4>
      </vt:variant>
    </vt:vector>
  </HeadingPairs>
  <TitlesOfParts>
    <vt:vector size="67" baseType="lpstr">
      <vt:lpstr>宋体</vt:lpstr>
      <vt:lpstr>幼圆</vt:lpstr>
      <vt:lpstr>Arial</vt:lpstr>
      <vt:lpstr>Calibri</vt:lpstr>
      <vt:lpstr>Century Gothic</vt:lpstr>
      <vt:lpstr>Courier New</vt:lpstr>
      <vt:lpstr>Palatino Linotype</vt:lpstr>
      <vt:lpstr>Wingdings</vt:lpstr>
      <vt:lpstr>主管人员</vt:lpstr>
      <vt:lpstr>深度学习数学原理初探</vt:lpstr>
      <vt:lpstr>目录</vt:lpstr>
      <vt:lpstr>第一节   神经网络</vt:lpstr>
      <vt:lpstr>1.1 感知器</vt:lpstr>
      <vt:lpstr>1.1 感知器</vt:lpstr>
      <vt:lpstr>1.1 感知器</vt:lpstr>
      <vt:lpstr>1.2 S形神经元</vt:lpstr>
      <vt:lpstr>1.2 S形神经元</vt:lpstr>
      <vt:lpstr>1.2 S形神经元</vt:lpstr>
      <vt:lpstr>1.2 S形神经元</vt:lpstr>
      <vt:lpstr>1.3 神经网络的架构</vt:lpstr>
      <vt:lpstr>1.3 神经网络的架构</vt:lpstr>
      <vt:lpstr>1.4 分类手写数字</vt:lpstr>
      <vt:lpstr>1.4 分类手写数字</vt:lpstr>
      <vt:lpstr>1.4 分类手写数字</vt:lpstr>
      <vt:lpstr>第二节   随机梯度下降</vt:lpstr>
      <vt:lpstr>2.1 代价函数</vt:lpstr>
      <vt:lpstr>2.2 梯度下降</vt:lpstr>
      <vt:lpstr>2.2 梯度下降</vt:lpstr>
      <vt:lpstr>2.2 梯度下降</vt:lpstr>
      <vt:lpstr>2.2 梯度下降</vt:lpstr>
      <vt:lpstr>2.2 梯度下降</vt:lpstr>
      <vt:lpstr>2.2 梯度下降</vt:lpstr>
      <vt:lpstr>2.3 随机梯度下降</vt:lpstr>
      <vt:lpstr>2.3 随机梯度下降</vt:lpstr>
      <vt:lpstr>2.3 随机梯度下降</vt:lpstr>
      <vt:lpstr>2.4 程序实现</vt:lpstr>
      <vt:lpstr>2.4 程序实现</vt:lpstr>
      <vt:lpstr>2.5 迈向深度学习</vt:lpstr>
      <vt:lpstr>2.5 迈向深度学习</vt:lpstr>
      <vt:lpstr>2.5 迈向深度学习</vt:lpstr>
      <vt:lpstr>2.5 迈向深度学习</vt:lpstr>
      <vt:lpstr>第三节   反向传播</vt:lpstr>
      <vt:lpstr>3.1神经⽹络中使⽤矩阵快速计算输出的⽅法</vt:lpstr>
      <vt:lpstr>3.1神经⽹络中使⽤矩阵快速计算输出的⽅法</vt:lpstr>
      <vt:lpstr>3.1神经⽹络中使⽤矩阵快速计算输出的⽅法</vt:lpstr>
      <vt:lpstr>3.2 关于代价函数的两个假设</vt:lpstr>
      <vt:lpstr>3.2 关于代价函数的两个假设</vt:lpstr>
      <vt:lpstr>3.3 Hadamard乘积</vt:lpstr>
      <vt:lpstr>3.4 神经元的误差</vt:lpstr>
      <vt:lpstr>3.5 反向传播的四个方程</vt:lpstr>
      <vt:lpstr>3.5 反向传播的四个方程</vt:lpstr>
      <vt:lpstr>3.5 反向传播的四个方程</vt:lpstr>
      <vt:lpstr>3.5 反向传播的四个方程</vt:lpstr>
      <vt:lpstr>3.5 反向传播的四个方程</vt:lpstr>
      <vt:lpstr>3.6 四个基本方程的证明</vt:lpstr>
      <vt:lpstr>3.6 四个基本方程的证明</vt:lpstr>
      <vt:lpstr>3.6 四个基本方程的证明</vt:lpstr>
      <vt:lpstr>3.7 算法实现</vt:lpstr>
      <vt:lpstr>3.7 算法实现</vt:lpstr>
      <vt:lpstr>3.7 算法实现</vt:lpstr>
      <vt:lpstr>3.7 算法实现</vt:lpstr>
      <vt:lpstr>第四节   总结</vt:lpstr>
      <vt:lpstr>4.1 训练模型</vt:lpstr>
      <vt:lpstr>4.2 使用模型识别数字</vt:lpstr>
      <vt:lpstr>4.3 参考文献</vt:lpstr>
      <vt:lpstr>Q &amp; A</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shizhenhua</dc:creator>
  <cp:lastModifiedBy>Shi Yish</cp:lastModifiedBy>
  <cp:revision>326</cp:revision>
  <dcterms:created xsi:type="dcterms:W3CDTF">2019-10-10T11:10:38Z</dcterms:created>
  <dcterms:modified xsi:type="dcterms:W3CDTF">2019-10-13T13:45:40Z</dcterms:modified>
</cp:coreProperties>
</file>