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886BB-AA28-411A-817A-02C4196F6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E6EFC3-DE27-4F6E-B565-9ECC03BCD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B5668-B32E-4987-92A6-B45D9E6B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AD3A2-3400-4E7C-BDCC-3930B391FA0B}" type="datetimeFigureOut">
              <a:rPr lang="he-IL" smtClean="0"/>
              <a:t>כ"ה/כסלו/תשפ"ה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C4E8D-0F7E-4240-89FD-90BDF54D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E8EB7-B5B8-49CB-A460-D1872CDCE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FC4B-4BD7-4FBE-A4A8-EC6D872393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335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D034-E75A-49F5-88C9-69D397B46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6F6092-DD23-4292-BB1A-7CEA8F43C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CEACE-4638-4E14-84DE-0A8B7D9A9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AD3A2-3400-4E7C-BDCC-3930B391FA0B}" type="datetimeFigureOut">
              <a:rPr lang="he-IL" smtClean="0"/>
              <a:t>כ"ה/כסלו/תשפ"ה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26D58-D1D6-44BE-9251-D51FED377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32ABB-68C5-4E6C-9D7F-B5D94C87C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FC4B-4BD7-4FBE-A4A8-EC6D872393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793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8CFE7A-1BD0-4A26-98F5-D9BDB10FA7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F75010-B4A4-4076-B2C8-0C937254B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D0575-7ED4-480D-A549-97812FBF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AD3A2-3400-4E7C-BDCC-3930B391FA0B}" type="datetimeFigureOut">
              <a:rPr lang="he-IL" smtClean="0"/>
              <a:t>כ"ה/כסלו/תשפ"ה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2DC8C-1CA0-430A-B8CD-80B77743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231D2-ED92-493D-A674-A6DB6676A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FC4B-4BD7-4FBE-A4A8-EC6D872393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8015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3C047-87A4-4DCE-BB44-94978CF0C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562CA-359C-4749-AD96-6713CD0E0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FB4B8-617C-4846-861A-50A5A35BC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AD3A2-3400-4E7C-BDCC-3930B391FA0B}" type="datetimeFigureOut">
              <a:rPr lang="he-IL" smtClean="0"/>
              <a:t>כ"ה/כסלו/תשפ"ה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3034F-B666-4836-B575-7C08CF87B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8BF66-AC23-43C7-8B87-CA877F49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FC4B-4BD7-4FBE-A4A8-EC6D872393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4626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264AA-DF85-4541-92A2-C0BF85EDE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595DE-D58C-48AA-80A4-C11714BFD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87A4A-84E1-468D-B34A-9DAB8AA16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AD3A2-3400-4E7C-BDCC-3930B391FA0B}" type="datetimeFigureOut">
              <a:rPr lang="he-IL" smtClean="0"/>
              <a:t>כ"ה/כסלו/תשפ"ה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11BF6-B51B-4ACB-8B04-524C2A593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5CD20-E807-4A01-BAFA-9F9900BC4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FC4B-4BD7-4FBE-A4A8-EC6D872393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263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902A8-0CF5-4DF7-8F1B-5B338E8F2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8BADF-D901-4A25-AC04-5FA97A61E5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14A2E-5083-4449-936F-47CF0FCD9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791D2-C489-49DE-9F4C-9FECFCB38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AD3A2-3400-4E7C-BDCC-3930B391FA0B}" type="datetimeFigureOut">
              <a:rPr lang="he-IL" smtClean="0"/>
              <a:t>כ"ה/כסלו/תשפ"ה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F6A03-A910-4D74-A8BA-A67666D53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CB594-62CA-47CF-B22D-BA087D12A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FC4B-4BD7-4FBE-A4A8-EC6D872393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9927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50537-153B-462D-B5BD-26A4A28DF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C4674-5EF1-4756-85E1-2F1229F4F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F9CA5-A18E-49E4-A78A-B248301B1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612B82-2D67-4501-9CD3-E42547B5BA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CAF617-C636-4F54-A886-2D20DCB683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A2E834-2556-4891-A925-1FF607C71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AD3A2-3400-4E7C-BDCC-3930B391FA0B}" type="datetimeFigureOut">
              <a:rPr lang="he-IL" smtClean="0"/>
              <a:t>כ"ה/כסלו/תשפ"ה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5B8246-6729-47A1-85D4-CFFE4B6C7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4F2BC6-41DF-447C-9178-9B7C18E16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FC4B-4BD7-4FBE-A4A8-EC6D872393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4177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3F4C3-9E67-4E1F-981B-FE81465E9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3D8E5-DD89-43C4-A9F8-9CEE5D54E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AD3A2-3400-4E7C-BDCC-3930B391FA0B}" type="datetimeFigureOut">
              <a:rPr lang="he-IL" smtClean="0"/>
              <a:t>כ"ה/כסלו/תשפ"ה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D3AED-30D1-4D1C-811D-E15319B4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A4770-B633-40F2-843D-1A7572FB7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FC4B-4BD7-4FBE-A4A8-EC6D872393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8021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1036EF-984F-4EA0-B31E-70DD26E46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AD3A2-3400-4E7C-BDCC-3930B391FA0B}" type="datetimeFigureOut">
              <a:rPr lang="he-IL" smtClean="0"/>
              <a:t>כ"ה/כסלו/תשפ"ה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2F7B7C-DF04-4723-8C88-8794BD25A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12024-6415-4DC1-9968-43B3C8AB8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FC4B-4BD7-4FBE-A4A8-EC6D872393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3588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97C97-6344-4F6C-A9A0-EBE78109F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E5966-F64C-45C4-B0D9-76812BF93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8C028D-B50E-4B7D-BD7A-41D3E6ECB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D4F86-5D49-453D-9AFE-255E88CE5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AD3A2-3400-4E7C-BDCC-3930B391FA0B}" type="datetimeFigureOut">
              <a:rPr lang="he-IL" smtClean="0"/>
              <a:t>כ"ה/כסלו/תשפ"ה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3BD1C-0110-4EA2-B4C7-D495F90FB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1B11E-088C-4112-B163-C8F3FCF31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FC4B-4BD7-4FBE-A4A8-EC6D872393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3221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810B6-F9FD-4F2B-BE0F-98CFF9B24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53146F-2E04-4A3C-970E-4CC12E2134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3CD2E-F941-4A80-9233-AE7171A6A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C8125-6C06-44FF-8E6F-BF71FFA8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AD3A2-3400-4E7C-BDCC-3930B391FA0B}" type="datetimeFigureOut">
              <a:rPr lang="he-IL" smtClean="0"/>
              <a:t>כ"ה/כסלו/תשפ"ה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0C0B4-848C-43D1-830C-0F1C62EFF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89377-CC08-4E74-893C-D2DC27B03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FC4B-4BD7-4FBE-A4A8-EC6D872393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6450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76B120-63EE-4141-9F6D-F7AE6CFE4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5086C-DC58-4F8F-BD07-C1F1FFB1F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A3DDD-D35A-4CD0-80B6-E868D0612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AD3A2-3400-4E7C-BDCC-3930B391FA0B}" type="datetimeFigureOut">
              <a:rPr lang="he-IL" smtClean="0"/>
              <a:t>כ"ה/כסלו/תשפ"ה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7881F-6D6D-4793-9EAA-D514638E89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6BFDB-A1E3-46EC-8ADF-B80BADF74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9FC4B-4BD7-4FBE-A4A8-EC6D872393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333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EEAB6-5950-48B0-A069-E873CE401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36947"/>
          </a:xfrm>
        </p:spPr>
        <p:txBody>
          <a:bodyPr>
            <a:normAutofit fontScale="90000"/>
          </a:bodyPr>
          <a:lstStyle/>
          <a:p>
            <a:r>
              <a:rPr lang="en-US" dirty="0"/>
              <a:t>Goal: detecting sudden change in a static video scene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A2D3F-B7AF-4BF1-8026-CDC96B563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18701"/>
            <a:ext cx="9144000" cy="3716323"/>
          </a:xfrm>
        </p:spPr>
        <p:txBody>
          <a:bodyPr>
            <a:normAutofit fontScale="850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Optional: Stabilize video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Detect camera motion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Estimate the stabilization transformation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Detecting the change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Initialize background baseline model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Detect if there is change and where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Object detection of change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Crop ROI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Object detection inside ROI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Optional: Temporal post processing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Refine detection using object temporal tracking (object trajectory, consistent appearance)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Tracking for re-identification (</a:t>
            </a:r>
            <a:r>
              <a:rPr lang="en-US" dirty="0" err="1"/>
              <a:t>ReID</a:t>
            </a:r>
            <a:r>
              <a:rPr lang="en-US" dirty="0"/>
              <a:t> for objects leaving and returning back)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5822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E7E44-74A7-4C24-A4FB-C73EC9860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Stabilize video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95488-29E0-43C0-B4F5-BD88DD47E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1" indent="-342900"/>
            <a:r>
              <a:rPr lang="en-US" sz="2800" dirty="0"/>
              <a:t>Detect camera motion</a:t>
            </a:r>
          </a:p>
          <a:p>
            <a:pPr marL="1257300" lvl="2" indent="-342900"/>
            <a:r>
              <a:rPr lang="en-US" sz="2400" dirty="0"/>
              <a:t>Identify stable key points like corners, edges (</a:t>
            </a:r>
            <a:r>
              <a:rPr lang="en-US" sz="2200" dirty="0"/>
              <a:t>Optical flow, KLT)</a:t>
            </a:r>
          </a:p>
          <a:p>
            <a:pPr marL="1257300" lvl="2" indent="-342900"/>
            <a:r>
              <a:rPr lang="en-US" sz="2400" dirty="0"/>
              <a:t>Measure transformation</a:t>
            </a:r>
          </a:p>
          <a:p>
            <a:pPr marL="800100" lvl="1" indent="-342900"/>
            <a:r>
              <a:rPr lang="en-US" sz="2800" dirty="0"/>
              <a:t>Estimate the stabilization transformation</a:t>
            </a:r>
          </a:p>
          <a:p>
            <a:pPr marL="1257300" lvl="2" indent="-342900"/>
            <a:r>
              <a:rPr lang="en-US" sz="2400" dirty="0"/>
              <a:t>Fit a global model to estimate camera motion</a:t>
            </a:r>
          </a:p>
          <a:p>
            <a:pPr marL="1257300" lvl="2" indent="-342900"/>
            <a:r>
              <a:rPr lang="en-US" sz="2400" dirty="0"/>
              <a:t>Smooth motion trajectory using filters (gaussian, Kalman)</a:t>
            </a:r>
          </a:p>
          <a:p>
            <a:pPr marL="1257300" lvl="2" indent="-342900"/>
            <a:r>
              <a:rPr lang="en-US" sz="2400" dirty="0"/>
              <a:t>Transform images 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9054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2D365-9840-479C-B57C-2017FEB05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the change</a:t>
            </a:r>
            <a:br>
              <a:rPr lang="en-US" dirty="0"/>
            </a:b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B9167-FA5F-4FA6-9F43-7E7190A8D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Background subtraction from video scene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Initialize background baseline model for comparison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Use consecutive frame as baseline model for comparison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Running average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Background Subtractors (Mixture of Gaussians, KNN, SVD, Count etc.)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Hybrid; Mixture of Gaussians (MOG2) with a deep learning-based pre-trained segmentation model (U-Net, Mask R-CNN) for improved accuracy.</a:t>
            </a:r>
            <a:endParaRPr lang="en-US" sz="2000" dirty="0"/>
          </a:p>
          <a:p>
            <a:pPr marL="1371600" lvl="2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Identify changes and their ROI (subtract background baseline from frames)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Background Subtraction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Optical flow (</a:t>
            </a:r>
            <a:r>
              <a:rPr lang="en-US" dirty="0" err="1"/>
              <a:t>Farneback</a:t>
            </a:r>
            <a:r>
              <a:rPr lang="en-US" dirty="0"/>
              <a:t> Optical Flow or Lucas-</a:t>
            </a:r>
            <a:r>
              <a:rPr lang="en-US" dirty="0" err="1"/>
              <a:t>Kanade</a:t>
            </a:r>
            <a:r>
              <a:rPr lang="en-US" dirty="0"/>
              <a:t> Optical Flow)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Integrate Optical Flow with Structural Similarity Index (SSI) to balance motion tracking and structural analysis.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Saliency Detection: Identify prominent regions of change based on attention mechanisms.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126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4F188-D517-4C3B-A2F6-559D76DA2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detection of change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5E28A-9F0B-45AA-8EBD-C8188ADD3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dirty="0"/>
              <a:t>Object detection of change</a:t>
            </a:r>
          </a:p>
          <a:p>
            <a:pPr marL="800100" lvl="1" indent="-342900"/>
            <a:r>
              <a:rPr lang="en-US" dirty="0"/>
              <a:t>Crop ROI </a:t>
            </a:r>
          </a:p>
          <a:p>
            <a:pPr marL="800100" lvl="1" indent="-342900"/>
            <a:r>
              <a:rPr lang="en-US" dirty="0"/>
              <a:t>Object detection inside ROI</a:t>
            </a:r>
          </a:p>
          <a:p>
            <a:pPr lvl="2"/>
            <a:r>
              <a:rPr lang="en-US" dirty="0"/>
              <a:t>Pretrained Object detection (YOLO , </a:t>
            </a:r>
            <a:r>
              <a:rPr lang="en-US" dirty="0" err="1"/>
              <a:t>EfficientDet</a:t>
            </a:r>
            <a:r>
              <a:rPr lang="en-US" dirty="0"/>
              <a:t>  with predefined classes)</a:t>
            </a:r>
          </a:p>
          <a:p>
            <a:pPr lvl="2"/>
            <a:r>
              <a:rPr lang="en-US" dirty="0"/>
              <a:t>Finetuned Object detection (new classes)</a:t>
            </a:r>
          </a:p>
          <a:p>
            <a:pPr marL="1257300" lvl="2" indent="-342900"/>
            <a:endParaRPr lang="en-US" dirty="0"/>
          </a:p>
          <a:p>
            <a:pPr marL="1257300" lvl="2" indent="-342900"/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94122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7B139-562C-4A36-A422-B3F84C2DE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Optional: Temporal post processing</a:t>
            </a:r>
            <a:br>
              <a:rPr lang="en-US" dirty="0"/>
            </a:b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009C3-7E51-4A31-8EE2-ABB3FF949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/>
              <a:t>Refine detection using object temporal tracking (object trajectory, consistent appearance)</a:t>
            </a:r>
          </a:p>
          <a:p>
            <a:pPr marL="800100" lvl="1" indent="-342900"/>
            <a:r>
              <a:rPr lang="en-US" dirty="0"/>
              <a:t>Extract visual features of detected objects and track them (SORT, </a:t>
            </a:r>
            <a:r>
              <a:rPr lang="en-US" dirty="0" err="1"/>
              <a:t>DeepSORT</a:t>
            </a:r>
            <a:r>
              <a:rPr lang="en-US" dirty="0"/>
              <a:t>)</a:t>
            </a:r>
          </a:p>
          <a:p>
            <a:pPr marL="800100" lvl="1" indent="-342900"/>
            <a:r>
              <a:rPr lang="en-US" dirty="0"/>
              <a:t>Interpolate missing positions and filter False-positives</a:t>
            </a:r>
          </a:p>
          <a:p>
            <a:pPr marL="342900" indent="-342900"/>
            <a:r>
              <a:rPr lang="en-US" dirty="0"/>
              <a:t>Tracking for </a:t>
            </a:r>
            <a:r>
              <a:rPr lang="en-US" dirty="0" err="1"/>
              <a:t>ReID</a:t>
            </a:r>
            <a:r>
              <a:rPr lang="en-US"/>
              <a:t> (re-identification of </a:t>
            </a:r>
            <a:r>
              <a:rPr lang="en-US" dirty="0"/>
              <a:t>objects leaving and returning back)</a:t>
            </a:r>
          </a:p>
          <a:p>
            <a:pPr marL="800100" lvl="1" indent="-342900"/>
            <a:r>
              <a:rPr lang="en-US" dirty="0"/>
              <a:t>Extract visual features of detected objects and track them (SORT, </a:t>
            </a:r>
            <a:r>
              <a:rPr lang="en-US" dirty="0" err="1"/>
              <a:t>DeepSORT</a:t>
            </a:r>
            <a:r>
              <a:rPr lang="en-US" dirty="0"/>
              <a:t>)</a:t>
            </a:r>
          </a:p>
          <a:p>
            <a:pPr marL="800100" lvl="1" indent="-342900"/>
            <a:r>
              <a:rPr lang="en-US" dirty="0"/>
              <a:t>Match frame’s objects with previously tracked objects similarity</a:t>
            </a:r>
          </a:p>
          <a:p>
            <a:pPr marL="800100" lvl="1" indent="-342900"/>
            <a:r>
              <a:rPr lang="en-US" dirty="0"/>
              <a:t>If the same object enters scene again, assign the original object id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36479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358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Goal: detecting sudden change in a static video scene</vt:lpstr>
      <vt:lpstr>Stabilize video</vt:lpstr>
      <vt:lpstr>Detecting the change </vt:lpstr>
      <vt:lpstr>Object detection of change</vt:lpstr>
      <vt:lpstr>Optional: Temporal post processing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Goal: detecting sudden change in a static video scene</dc:title>
  <dc:creator>Arieli Yishai ELT 72517</dc:creator>
  <cp:lastModifiedBy>Arieli Yishai</cp:lastModifiedBy>
  <cp:revision>20</cp:revision>
  <dcterms:created xsi:type="dcterms:W3CDTF">2024-11-28T07:00:08Z</dcterms:created>
  <dcterms:modified xsi:type="dcterms:W3CDTF">2024-12-26T08:40:11Z</dcterms:modified>
</cp:coreProperties>
</file>