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42"/>
  </p:notesMasterIdLst>
  <p:sldIdLst>
    <p:sldId id="256" r:id="rId2"/>
    <p:sldId id="304" r:id="rId3"/>
    <p:sldId id="303" r:id="rId4"/>
    <p:sldId id="258" r:id="rId5"/>
    <p:sldId id="310" r:id="rId6"/>
    <p:sldId id="259" r:id="rId7"/>
    <p:sldId id="311" r:id="rId8"/>
    <p:sldId id="261" r:id="rId9"/>
    <p:sldId id="264" r:id="rId10"/>
    <p:sldId id="267" r:id="rId11"/>
    <p:sldId id="268" r:id="rId12"/>
    <p:sldId id="269" r:id="rId13"/>
    <p:sldId id="270" r:id="rId14"/>
    <p:sldId id="271" r:id="rId15"/>
    <p:sldId id="284" r:id="rId16"/>
    <p:sldId id="285" r:id="rId17"/>
    <p:sldId id="287" r:id="rId18"/>
    <p:sldId id="291" r:id="rId19"/>
    <p:sldId id="292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302" r:id="rId31"/>
    <p:sldId id="293" r:id="rId32"/>
    <p:sldId id="294" r:id="rId33"/>
    <p:sldId id="295" r:id="rId34"/>
    <p:sldId id="296" r:id="rId35"/>
    <p:sldId id="312" r:id="rId36"/>
    <p:sldId id="313" r:id="rId37"/>
    <p:sldId id="299" r:id="rId38"/>
    <p:sldId id="300" r:id="rId39"/>
    <p:sldId id="314" r:id="rId40"/>
    <p:sldId id="3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18" autoAdjust="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A1B53-173A-4C21-8CA8-65F1A6487A19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7DEF-17D7-481A-9CF8-CB3E4215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>
                  <a:buNone/>
                </a:pPr>
                <a:r>
                  <a:rPr lang="he-IL" sz="1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בהינתן:</a:t>
                </a:r>
                <a:endParaRPr lang="en-US" sz="1200" u="sng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- </a:t>
                </a:r>
                <a:r>
                  <a:rPr lang="en-US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G(V,E)</a:t>
                </a:r>
                <a:endParaRPr lang="he-IL" sz="1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התחלתי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endParaRPr lang="he-IL" sz="1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סופי</a:t>
                </a:r>
                <a:r>
                  <a:rPr lang="en-US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endParaRPr lang="en-US" sz="1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1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מטרות: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endParaRPr lang="en-US" sz="1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לענות האם קיים מסלול 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אופטימאלי </a:t>
                </a: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(למשל: למצוא מסלול קל ביותר בגרף ממושקל)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למצוא את ה-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𝑔𝑜𝑎𝑙</m:t>
                    </m:r>
                    <m:r>
                      <a:rPr lang="he-IL" sz="1200" i="1" dirty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(כאשר</a:t>
                </a:r>
                <a:r>
                  <a:rPr lang="en-US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הדרך לא חשובה)</a:t>
                </a:r>
                <a:endParaRPr lang="en-US" sz="1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>
                  <a:buNone/>
                </a:pPr>
                <a:r>
                  <a:rPr lang="he-IL" sz="1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בהינתן:</a:t>
                </a:r>
                <a:endParaRPr lang="en-US" sz="1200" u="sng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- </a:t>
                </a:r>
                <a:r>
                  <a:rPr lang="en-US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G(V,E)</a:t>
                </a:r>
                <a:endParaRPr lang="he-IL" sz="1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התחלתי - </a:t>
                </a:r>
                <a:r>
                  <a:rPr lang="en-US" sz="120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</a:t>
                </a:r>
                <a:r>
                  <a:rPr lang="en-US" sz="1200" b="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_</a:t>
                </a:r>
                <a:r>
                  <a:rPr lang="en-US" sz="120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𝑠</a:t>
                </a:r>
                <a:endParaRPr lang="he-IL" sz="1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סופי</a:t>
                </a:r>
                <a:r>
                  <a:rPr lang="en-US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</a:t>
                </a:r>
                <a:r>
                  <a:rPr lang="en-US" sz="1200" b="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_𝑔</a:t>
                </a:r>
                <a:endParaRPr lang="en-US" sz="1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1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מטרות: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מ-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𝑉_𝑠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𝑉_𝑔</a:t>
                </a:r>
                <a:endParaRPr lang="en-US" sz="12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לענות האם קיים מסלול מ-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𝑉_𝑠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𝑉_𝑔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אופטימאלי </a:t>
                </a: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𝑉_𝑠</a:t>
                </a:r>
                <a:r>
                  <a:rPr lang="he-IL" sz="1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:r>
                  <a:rPr lang="en-US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𝑉_𝑔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(למשל: למצוא מסלול קל ביותר בגרף ממושקל)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למצוא את ה-</a:t>
                </a:r>
                <a:r>
                  <a:rPr lang="en-US" sz="1200" i="0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𝑔𝑜𝑎𝑙</a:t>
                </a:r>
                <a:r>
                  <a:rPr lang="he-IL" sz="1200" i="0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(כאשר</a:t>
                </a:r>
                <a:r>
                  <a:rPr lang="en-US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הדרך לא חשובה)</a:t>
                </a:r>
                <a:endParaRPr lang="en-US" sz="1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3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4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2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2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3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9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0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29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3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3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3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5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0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1.	</a:t>
            </a:r>
            <a:r>
              <a:rPr lang="en-US" sz="1700" b="1" dirty="0" err="1" smtClean="0"/>
              <a:t>InitOpen</a:t>
            </a:r>
            <a:r>
              <a:rPr lang="en-US" sz="1700" b="1" dirty="0" smtClean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2.	</a:t>
            </a:r>
            <a:r>
              <a:rPr lang="en-US" sz="1700" b="1" dirty="0" err="1" smtClean="0"/>
              <a:t>Vs.g</a:t>
            </a:r>
            <a:r>
              <a:rPr lang="en-US" sz="1700" b="1" dirty="0" smtClean="0"/>
              <a:t> = 0	   	     //Distance from Vs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3.	</a:t>
            </a:r>
            <a:r>
              <a:rPr lang="en-US" sz="1700" b="1" dirty="0" err="1" smtClean="0"/>
              <a:t>Vs.h</a:t>
            </a:r>
            <a:r>
              <a:rPr lang="en-US" sz="1700" b="1" dirty="0" smtClean="0"/>
              <a:t> = </a:t>
            </a:r>
            <a:r>
              <a:rPr lang="en-US" sz="1700" b="1" dirty="0" err="1" smtClean="0"/>
              <a:t>hFunc</a:t>
            </a:r>
            <a:r>
              <a:rPr lang="en-US" sz="1700" b="1" dirty="0" smtClean="0"/>
              <a:t>( Vs , Vg )   //assumption of distance to goal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4.	</a:t>
            </a:r>
            <a:r>
              <a:rPr lang="en-US" sz="1700" b="1" dirty="0" err="1" smtClean="0"/>
              <a:t>Vs.prev</a:t>
            </a:r>
            <a:r>
              <a:rPr lang="en-US" sz="1700" b="1" dirty="0" smtClean="0"/>
              <a:t> = null 	     //Who is the previous vertex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5.	</a:t>
            </a:r>
            <a:r>
              <a:rPr lang="en-US" sz="1700" b="1" dirty="0" err="1" smtClean="0"/>
              <a:t>AddToOpen</a:t>
            </a:r>
            <a:r>
              <a:rPr lang="en-US" sz="1700" b="1" dirty="0" smtClean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6.	While( </a:t>
            </a:r>
            <a:r>
              <a:rPr lang="en-US" sz="1700" b="1" dirty="0" err="1" smtClean="0"/>
              <a:t>OpenSize</a:t>
            </a:r>
            <a:r>
              <a:rPr lang="en-US" sz="1700" b="1" dirty="0" smtClean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6.1	  Current = </a:t>
            </a:r>
            <a:r>
              <a:rPr lang="en-US" sz="1700" b="1" dirty="0" err="1" smtClean="0"/>
              <a:t>GetBest</a:t>
            </a:r>
            <a:r>
              <a:rPr lang="en-US" sz="1700" b="1" dirty="0" smtClean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6.2	  If( Current == Vg )  	     //Goal test 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 smtClean="0"/>
              <a:t>6.2.1	Return </a:t>
            </a:r>
            <a:r>
              <a:rPr lang="en-US" sz="1700" b="1" dirty="0" err="1" smtClean="0"/>
              <a:t>GetPath</a:t>
            </a:r>
            <a:r>
              <a:rPr lang="en-US" sz="1700" b="1" dirty="0" smtClean="0"/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 smtClean="0"/>
              <a:t>6.3.1	</a:t>
            </a:r>
            <a:r>
              <a:rPr lang="en-US" sz="1700" b="1" dirty="0" err="1" smtClean="0"/>
              <a:t>Foreach</a:t>
            </a:r>
            <a:r>
              <a:rPr lang="en-US" sz="1700" b="1" dirty="0" smtClean="0"/>
              <a:t> neighbor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 smtClean="0"/>
              <a:t>6.3.1.1	If( </a:t>
            </a:r>
            <a:r>
              <a:rPr lang="en-US" sz="1700" b="1" dirty="0" err="1" smtClean="0"/>
              <a:t>IsClosed</a:t>
            </a:r>
            <a:r>
              <a:rPr lang="en-US" sz="1700" b="1" dirty="0" smtClean="0"/>
              <a:t>(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) == false OR </a:t>
            </a:r>
            <a:r>
              <a:rPr lang="en-US" sz="1700" b="1" dirty="0" err="1" smtClean="0"/>
              <a:t>Vn.g</a:t>
            </a:r>
            <a:r>
              <a:rPr lang="en-US" sz="1700" b="1" dirty="0" smtClean="0"/>
              <a:t>&gt;</a:t>
            </a:r>
            <a:r>
              <a:rPr lang="en-US" sz="1700" b="1" dirty="0" err="1" smtClean="0"/>
              <a:t>current.g+E</a:t>
            </a:r>
            <a:r>
              <a:rPr lang="en-US" sz="1700" b="1" dirty="0" smtClean="0"/>
              <a:t>(</a:t>
            </a:r>
            <a:r>
              <a:rPr lang="en-US" sz="1700" b="1" dirty="0" err="1" smtClean="0"/>
              <a:t>current,Vn</a:t>
            </a:r>
            <a:r>
              <a:rPr lang="en-US" sz="1700" b="1" dirty="0" smtClean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	</a:t>
            </a:r>
            <a:r>
              <a:rPr lang="en-US" sz="1700" b="1" dirty="0" err="1" smtClean="0"/>
              <a:t>Vn.g</a:t>
            </a:r>
            <a:r>
              <a:rPr lang="en-US" sz="1700" b="1" dirty="0" smtClean="0"/>
              <a:t> = </a:t>
            </a:r>
            <a:r>
              <a:rPr lang="en-US" sz="1700" b="1" dirty="0" err="1" smtClean="0"/>
              <a:t>Current.g</a:t>
            </a:r>
            <a:r>
              <a:rPr lang="en-US" sz="1700" b="1" dirty="0" smtClean="0"/>
              <a:t> + E(</a:t>
            </a:r>
            <a:r>
              <a:rPr lang="en-US" sz="1700" b="1" dirty="0" err="1" smtClean="0"/>
              <a:t>Current,Vn</a:t>
            </a:r>
            <a:r>
              <a:rPr lang="en-US" sz="1700" b="1" dirty="0" smtClean="0"/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6.3.1.1.2	</a:t>
            </a:r>
            <a:r>
              <a:rPr lang="en-US" sz="1700" b="1" dirty="0" err="1" smtClean="0"/>
              <a:t>Vn.h</a:t>
            </a:r>
            <a:r>
              <a:rPr lang="en-US" sz="1700" b="1" dirty="0" smtClean="0"/>
              <a:t> = </a:t>
            </a:r>
            <a:r>
              <a:rPr lang="en-US" sz="1700" b="1" dirty="0" err="1" smtClean="0"/>
              <a:t>hFunc</a:t>
            </a:r>
            <a:r>
              <a:rPr lang="en-US" sz="1700" b="1" dirty="0" smtClean="0"/>
              <a:t>(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6.3.1.1.3	</a:t>
            </a:r>
            <a:r>
              <a:rPr lang="en-US" sz="1700" b="1" dirty="0" err="1" smtClean="0"/>
              <a:t>Vn.prev</a:t>
            </a:r>
            <a:r>
              <a:rPr lang="en-US" sz="1700" b="1" dirty="0" smtClean="0"/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6.3.1.1.4	</a:t>
            </a:r>
            <a:r>
              <a:rPr lang="en-US" sz="1700" b="1" dirty="0" err="1" smtClean="0"/>
              <a:t>AddToOpen</a:t>
            </a:r>
            <a:r>
              <a:rPr lang="en-US" sz="1700" b="1" dirty="0" smtClean="0"/>
              <a:t>(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7.	Return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GetPath</a:t>
            </a:r>
            <a:r>
              <a:rPr lang="en-US" dirty="0" smtClean="0"/>
              <a:t>( V )</a:t>
            </a:r>
          </a:p>
          <a:p>
            <a:pPr marL="201168" lvl="1" indent="0">
              <a:buNone/>
            </a:pPr>
            <a:r>
              <a:rPr lang="en-US" dirty="0" smtClean="0"/>
              <a:t>	1. Current = V</a:t>
            </a:r>
          </a:p>
          <a:p>
            <a:pPr marL="201168" lvl="1" indent="0">
              <a:buNone/>
            </a:pPr>
            <a:r>
              <a:rPr lang="en-US" dirty="0" smtClean="0"/>
              <a:t>	2. While( current != null)</a:t>
            </a:r>
          </a:p>
          <a:p>
            <a:pPr marL="201168" lvl="1" indent="0">
              <a:buNone/>
            </a:pPr>
            <a:r>
              <a:rPr lang="en-US" dirty="0" smtClean="0"/>
              <a:t>		2.1. </a:t>
            </a:r>
            <a:r>
              <a:rPr lang="en-US" dirty="0" err="1" smtClean="0"/>
              <a:t>Ans.</a:t>
            </a:r>
            <a:r>
              <a:rPr lang="en-US" b="1" dirty="0" err="1" smtClean="0"/>
              <a:t>addFirst</a:t>
            </a:r>
            <a:r>
              <a:rPr lang="en-US" dirty="0" smtClean="0"/>
              <a:t>( Current )</a:t>
            </a:r>
          </a:p>
          <a:p>
            <a:pPr marL="201168" lvl="1" indent="0">
              <a:buNone/>
            </a:pPr>
            <a:r>
              <a:rPr lang="en-US" dirty="0" smtClean="0"/>
              <a:t>		2.2. Current = </a:t>
            </a:r>
            <a:r>
              <a:rPr lang="en-US" dirty="0" err="1" smtClean="0"/>
              <a:t>Current.prev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	3. Return </a:t>
            </a:r>
            <a:r>
              <a:rPr lang="en-US" dirty="0" err="1" smtClean="0"/>
              <a:t>Ans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7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1.	</a:t>
            </a:r>
            <a:r>
              <a:rPr lang="en-US" sz="1700" b="1" dirty="0" err="1" smtClean="0">
                <a:solidFill>
                  <a:schemeClr val="tx1"/>
                </a:solidFill>
              </a:rPr>
              <a:t>InitOpen</a:t>
            </a:r>
            <a:r>
              <a:rPr lang="en-US" sz="17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2.	</a:t>
            </a:r>
            <a:r>
              <a:rPr lang="en-US" sz="1900" b="1" dirty="0" err="1" smtClean="0">
                <a:solidFill>
                  <a:srgbClr val="FF0000"/>
                </a:solidFill>
              </a:rPr>
              <a:t>Vs.g</a:t>
            </a:r>
            <a:r>
              <a:rPr lang="en-US" sz="1900" b="1" dirty="0" smtClean="0">
                <a:solidFill>
                  <a:srgbClr val="FF0000"/>
                </a:solidFill>
              </a:rPr>
              <a:t> = 0</a:t>
            </a:r>
            <a:r>
              <a:rPr lang="en-US" sz="1700" b="1" dirty="0" smtClean="0"/>
              <a:t>	   	     //Distance from Vs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3.	</a:t>
            </a:r>
            <a:r>
              <a:rPr lang="en-US" sz="1900" b="1" dirty="0" err="1" smtClean="0">
                <a:solidFill>
                  <a:srgbClr val="FF0000"/>
                </a:solidFill>
              </a:rPr>
              <a:t>Vs.h</a:t>
            </a:r>
            <a:r>
              <a:rPr lang="en-US" sz="1900" b="1" dirty="0" smtClean="0">
                <a:solidFill>
                  <a:srgbClr val="FF0000"/>
                </a:solidFill>
              </a:rPr>
              <a:t> = </a:t>
            </a:r>
            <a:r>
              <a:rPr lang="en-US" sz="1900" b="1" dirty="0" err="1" smtClean="0">
                <a:solidFill>
                  <a:srgbClr val="FF0000"/>
                </a:solidFill>
              </a:rPr>
              <a:t>hFunc</a:t>
            </a:r>
            <a:r>
              <a:rPr lang="en-US" sz="1900" b="1" dirty="0" smtClean="0">
                <a:solidFill>
                  <a:srgbClr val="FF0000"/>
                </a:solidFill>
              </a:rPr>
              <a:t>( Vs , Vg )   </a:t>
            </a:r>
            <a:r>
              <a:rPr lang="en-US" sz="1700" b="1" dirty="0" smtClean="0"/>
              <a:t>//assumption of distance to goal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4.	</a:t>
            </a:r>
            <a:r>
              <a:rPr lang="en-US" sz="1700" b="1" dirty="0" err="1" smtClean="0"/>
              <a:t>Vs.prev</a:t>
            </a:r>
            <a:r>
              <a:rPr lang="en-US" sz="1700" b="1" dirty="0" smtClean="0"/>
              <a:t> = null 	     //Who is the previous vertex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5.	</a:t>
            </a:r>
            <a:r>
              <a:rPr lang="en-US" sz="1700" b="1" dirty="0" err="1" smtClean="0"/>
              <a:t>AddToOpen</a:t>
            </a:r>
            <a:r>
              <a:rPr lang="en-US" sz="1700" b="1" dirty="0" smtClean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6.	While( </a:t>
            </a:r>
            <a:r>
              <a:rPr lang="en-US" sz="1700" b="1" dirty="0" err="1" smtClean="0"/>
              <a:t>OpenSize</a:t>
            </a:r>
            <a:r>
              <a:rPr lang="en-US" sz="1700" b="1" dirty="0" smtClean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6.1	  Current = </a:t>
            </a:r>
            <a:r>
              <a:rPr lang="en-US" sz="1700" b="1" dirty="0" err="1" smtClean="0"/>
              <a:t>GetBest</a:t>
            </a:r>
            <a:r>
              <a:rPr lang="en-US" sz="1700" b="1" dirty="0" smtClean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6.2	  If( Current == Vg )  	     //Goal test 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 smtClean="0"/>
              <a:t>6.2.1	Return </a:t>
            </a:r>
            <a:r>
              <a:rPr lang="en-US" sz="1700" b="1" dirty="0" err="1" smtClean="0"/>
              <a:t>GetPath</a:t>
            </a:r>
            <a:r>
              <a:rPr lang="en-US" sz="1700" b="1" dirty="0" smtClean="0"/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 smtClean="0"/>
              <a:t>6.3.1	</a:t>
            </a:r>
            <a:r>
              <a:rPr lang="en-US" sz="1700" b="1" dirty="0" err="1" smtClean="0"/>
              <a:t>Foreach</a:t>
            </a:r>
            <a:r>
              <a:rPr lang="en-US" sz="1700" b="1" dirty="0" smtClean="0"/>
              <a:t> neighbor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 smtClean="0"/>
              <a:t>6.3.1.1	If( </a:t>
            </a:r>
            <a:r>
              <a:rPr lang="en-US" sz="1700" b="1" dirty="0" err="1" smtClean="0"/>
              <a:t>IsClosed</a:t>
            </a:r>
            <a:r>
              <a:rPr lang="en-US" sz="1700" b="1" dirty="0" smtClean="0"/>
              <a:t>(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) == false OR </a:t>
            </a:r>
            <a:r>
              <a:rPr lang="en-US" sz="1700" b="1" dirty="0" err="1" smtClean="0"/>
              <a:t>Vn.g</a:t>
            </a:r>
            <a:r>
              <a:rPr lang="en-US" sz="1700" b="1" dirty="0" smtClean="0"/>
              <a:t>&gt;</a:t>
            </a:r>
            <a:r>
              <a:rPr lang="en-US" sz="1700" b="1" dirty="0" err="1" smtClean="0"/>
              <a:t>current.g+E</a:t>
            </a:r>
            <a:r>
              <a:rPr lang="en-US" sz="1700" b="1" dirty="0" smtClean="0"/>
              <a:t>(</a:t>
            </a:r>
            <a:r>
              <a:rPr lang="en-US" sz="1700" b="1" dirty="0" err="1" smtClean="0"/>
              <a:t>current,Vn</a:t>
            </a:r>
            <a:r>
              <a:rPr lang="en-US" sz="1700" b="1" dirty="0" smtClean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	</a:t>
            </a:r>
            <a:r>
              <a:rPr lang="en-US" sz="1700" b="1" dirty="0" err="1" smtClean="0"/>
              <a:t>Vn.g</a:t>
            </a:r>
            <a:r>
              <a:rPr lang="en-US" sz="1700" b="1" dirty="0" smtClean="0"/>
              <a:t> = </a:t>
            </a:r>
            <a:r>
              <a:rPr lang="en-US" sz="1700" b="1" dirty="0" err="1" smtClean="0"/>
              <a:t>Current.g</a:t>
            </a:r>
            <a:r>
              <a:rPr lang="en-US" sz="1700" b="1" dirty="0" smtClean="0"/>
              <a:t> + E(</a:t>
            </a:r>
            <a:r>
              <a:rPr lang="en-US" sz="1700" b="1" dirty="0" err="1" smtClean="0"/>
              <a:t>Current,Vn</a:t>
            </a:r>
            <a:r>
              <a:rPr lang="en-US" sz="1700" b="1" dirty="0" smtClean="0"/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6.3.1.1.2	</a:t>
            </a:r>
            <a:r>
              <a:rPr lang="en-US" sz="1700" b="1" dirty="0" err="1" smtClean="0"/>
              <a:t>Vn.h</a:t>
            </a:r>
            <a:r>
              <a:rPr lang="en-US" sz="1700" b="1" dirty="0" smtClean="0"/>
              <a:t> = </a:t>
            </a:r>
            <a:r>
              <a:rPr lang="en-US" sz="1700" b="1" dirty="0" err="1" smtClean="0"/>
              <a:t>hFunc</a:t>
            </a:r>
            <a:r>
              <a:rPr lang="en-US" sz="1700" b="1" dirty="0" smtClean="0"/>
              <a:t>(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6.3.1.1.3	</a:t>
            </a:r>
            <a:r>
              <a:rPr lang="en-US" sz="1700" b="1" dirty="0" err="1" smtClean="0"/>
              <a:t>Vn.prev</a:t>
            </a:r>
            <a:r>
              <a:rPr lang="en-US" sz="1700" b="1" dirty="0" smtClean="0"/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6.3.1.1.4	</a:t>
            </a:r>
            <a:r>
              <a:rPr lang="en-US" sz="1700" b="1" dirty="0" err="1" smtClean="0"/>
              <a:t>AddToOpen</a:t>
            </a:r>
            <a:r>
              <a:rPr lang="en-US" sz="1700" b="1" dirty="0" smtClean="0"/>
              <a:t>(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7.	Return false</a:t>
            </a:r>
            <a:endParaRPr lang="en-US" sz="17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7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1.	</a:t>
            </a:r>
            <a:r>
              <a:rPr lang="en-US" sz="1700" b="1" dirty="0" err="1" smtClean="0">
                <a:solidFill>
                  <a:schemeClr val="tx1"/>
                </a:solidFill>
              </a:rPr>
              <a:t>InitOpen</a:t>
            </a:r>
            <a:r>
              <a:rPr lang="en-US" sz="17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2.	</a:t>
            </a:r>
            <a:r>
              <a:rPr lang="en-US" sz="1900" b="1" dirty="0" err="1" smtClean="0">
                <a:solidFill>
                  <a:srgbClr val="FF0000"/>
                </a:solidFill>
              </a:rPr>
              <a:t>Vs.g</a:t>
            </a:r>
            <a:r>
              <a:rPr lang="en-US" sz="1900" b="1" dirty="0" smtClean="0">
                <a:solidFill>
                  <a:srgbClr val="FF0000"/>
                </a:solidFill>
              </a:rPr>
              <a:t> = 0</a:t>
            </a:r>
            <a:r>
              <a:rPr lang="en-US" sz="1700" b="1" dirty="0" smtClean="0"/>
              <a:t>	   	     //Distance from Vs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3.	</a:t>
            </a:r>
            <a:r>
              <a:rPr lang="en-US" sz="1900" b="1" dirty="0" err="1" smtClean="0">
                <a:solidFill>
                  <a:srgbClr val="FF0000"/>
                </a:solidFill>
              </a:rPr>
              <a:t>Vs.h</a:t>
            </a:r>
            <a:r>
              <a:rPr lang="en-US" sz="1900" b="1" dirty="0" smtClean="0">
                <a:solidFill>
                  <a:srgbClr val="FF0000"/>
                </a:solidFill>
              </a:rPr>
              <a:t> = </a:t>
            </a:r>
            <a:r>
              <a:rPr lang="en-US" sz="1900" b="1" dirty="0" err="1" smtClean="0">
                <a:solidFill>
                  <a:srgbClr val="FF0000"/>
                </a:solidFill>
              </a:rPr>
              <a:t>hFunc</a:t>
            </a:r>
            <a:r>
              <a:rPr lang="en-US" sz="1900" b="1" dirty="0" smtClean="0">
                <a:solidFill>
                  <a:srgbClr val="FF0000"/>
                </a:solidFill>
              </a:rPr>
              <a:t>( Vs , Vg )   </a:t>
            </a:r>
            <a:r>
              <a:rPr lang="en-US" sz="1700" b="1" dirty="0" smtClean="0"/>
              <a:t>//assumption of distance to goal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4.	</a:t>
            </a:r>
            <a:r>
              <a:rPr lang="en-US" sz="1700" b="1" dirty="0" err="1" smtClean="0"/>
              <a:t>Vs.prev</a:t>
            </a:r>
            <a:r>
              <a:rPr lang="en-US" sz="1700" b="1" dirty="0" smtClean="0"/>
              <a:t> = null 	     //Who is the previous vertex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5.	</a:t>
            </a:r>
            <a:r>
              <a:rPr lang="en-US" sz="1700" b="1" dirty="0" err="1" smtClean="0"/>
              <a:t>AddToOpen</a:t>
            </a:r>
            <a:r>
              <a:rPr lang="en-US" sz="1700" b="1" dirty="0" smtClean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6.	While( </a:t>
            </a:r>
            <a:r>
              <a:rPr lang="en-US" sz="1700" b="1" dirty="0" err="1" smtClean="0"/>
              <a:t>OpenSize</a:t>
            </a:r>
            <a:r>
              <a:rPr lang="en-US" sz="1700" b="1" dirty="0" smtClean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6.1	  Current = </a:t>
            </a:r>
            <a:r>
              <a:rPr lang="en-US" sz="1700" b="1" dirty="0" err="1" smtClean="0"/>
              <a:t>GetBest</a:t>
            </a:r>
            <a:r>
              <a:rPr lang="en-US" sz="1700" b="1" dirty="0" smtClean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6.2	  If( Current == Vg )  	     //Goal test 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 smtClean="0"/>
              <a:t>6.2.1	Return </a:t>
            </a:r>
            <a:r>
              <a:rPr lang="en-US" sz="1700" b="1" dirty="0" err="1" smtClean="0"/>
              <a:t>GetPath</a:t>
            </a:r>
            <a:r>
              <a:rPr lang="en-US" sz="1700" b="1" dirty="0" smtClean="0"/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 smtClean="0"/>
              <a:t>6.3.1	</a:t>
            </a:r>
            <a:r>
              <a:rPr lang="en-US" sz="1700" b="1" dirty="0" err="1" smtClean="0"/>
              <a:t>Foreach</a:t>
            </a:r>
            <a:r>
              <a:rPr lang="en-US" sz="1700" b="1" dirty="0" smtClean="0"/>
              <a:t> neighbor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 smtClean="0"/>
              <a:t>6.3.1.1	If( </a:t>
            </a:r>
            <a:r>
              <a:rPr lang="en-US" sz="1700" b="1" dirty="0" err="1" smtClean="0"/>
              <a:t>IsClosed</a:t>
            </a:r>
            <a:r>
              <a:rPr lang="en-US" sz="1700" b="1" dirty="0" smtClean="0"/>
              <a:t>(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) == false OR </a:t>
            </a:r>
            <a:r>
              <a:rPr lang="en-US" sz="1700" b="1" dirty="0" err="1" smtClean="0"/>
              <a:t>Vn.g</a:t>
            </a:r>
            <a:r>
              <a:rPr lang="en-US" sz="1700" b="1" dirty="0" smtClean="0"/>
              <a:t>&gt;</a:t>
            </a:r>
            <a:r>
              <a:rPr lang="en-US" sz="1700" b="1" dirty="0" err="1" smtClean="0"/>
              <a:t>current.g+E</a:t>
            </a:r>
            <a:r>
              <a:rPr lang="en-US" sz="1700" b="1" dirty="0" smtClean="0"/>
              <a:t>(</a:t>
            </a:r>
            <a:r>
              <a:rPr lang="en-US" sz="1700" b="1" dirty="0" err="1" smtClean="0"/>
              <a:t>current,Vn</a:t>
            </a:r>
            <a:r>
              <a:rPr lang="en-US" sz="1700" b="1" dirty="0" smtClean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	</a:t>
            </a:r>
            <a:r>
              <a:rPr lang="en-US" sz="1700" b="1" dirty="0" err="1" smtClean="0"/>
              <a:t>Vn.g</a:t>
            </a:r>
            <a:r>
              <a:rPr lang="en-US" sz="1700" b="1" dirty="0" smtClean="0"/>
              <a:t> = </a:t>
            </a:r>
            <a:r>
              <a:rPr lang="en-US" sz="1700" b="1" dirty="0" err="1" smtClean="0"/>
              <a:t>Current.g</a:t>
            </a:r>
            <a:r>
              <a:rPr lang="en-US" sz="1700" b="1" dirty="0" smtClean="0"/>
              <a:t> + E(</a:t>
            </a:r>
            <a:r>
              <a:rPr lang="en-US" sz="1700" b="1" dirty="0" err="1" smtClean="0"/>
              <a:t>Current,Vn</a:t>
            </a:r>
            <a:r>
              <a:rPr lang="en-US" sz="1700" b="1" dirty="0" smtClean="0"/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6.3.1.1.2	</a:t>
            </a:r>
            <a:r>
              <a:rPr lang="en-US" sz="1700" b="1" dirty="0" err="1" smtClean="0"/>
              <a:t>Vn.h</a:t>
            </a:r>
            <a:r>
              <a:rPr lang="en-US" sz="1700" b="1" dirty="0" smtClean="0"/>
              <a:t> = </a:t>
            </a:r>
            <a:r>
              <a:rPr lang="en-US" sz="1700" b="1" dirty="0" err="1" smtClean="0"/>
              <a:t>hFunc</a:t>
            </a:r>
            <a:r>
              <a:rPr lang="en-US" sz="1700" b="1" dirty="0" smtClean="0"/>
              <a:t>(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6.3.1.1.3	</a:t>
            </a:r>
            <a:r>
              <a:rPr lang="en-US" sz="1700" b="1" dirty="0" err="1" smtClean="0"/>
              <a:t>Vn.prev</a:t>
            </a:r>
            <a:r>
              <a:rPr lang="en-US" sz="1700" b="1" dirty="0" smtClean="0"/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6.3.1.1.4	</a:t>
            </a:r>
            <a:r>
              <a:rPr lang="en-US" sz="1700" b="1" dirty="0" err="1" smtClean="0"/>
              <a:t>AddToOpen</a:t>
            </a:r>
            <a:r>
              <a:rPr lang="en-US" sz="1700" b="1" dirty="0" smtClean="0"/>
              <a:t>( </a:t>
            </a:r>
            <a:r>
              <a:rPr lang="en-US" sz="1700" b="1" dirty="0" err="1" smtClean="0"/>
              <a:t>Vn</a:t>
            </a:r>
            <a:r>
              <a:rPr lang="en-US" sz="1700" b="1" dirty="0" smtClean="0"/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/>
              <a:t>7.	Return false</a:t>
            </a:r>
            <a:endParaRPr lang="en-US" sz="17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InitOpen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</a:t>
            </a:r>
            <a:r>
              <a:rPr lang="en-US" dirty="0" smtClean="0"/>
              <a:t> = new </a:t>
            </a:r>
            <a:r>
              <a:rPr lang="en-US" b="1" dirty="0" smtClean="0"/>
              <a:t>queue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hFunc</a:t>
            </a:r>
            <a:r>
              <a:rPr lang="en-US" dirty="0" smtClean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0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AddToOpen</a:t>
            </a:r>
            <a:r>
              <a:rPr lang="en-US" dirty="0" smtClean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OpenList.</a:t>
            </a:r>
            <a:r>
              <a:rPr lang="en-US" b="1" dirty="0" err="1" smtClean="0"/>
              <a:t>Enqueue</a:t>
            </a:r>
            <a:r>
              <a:rPr lang="en-US" dirty="0" smtClean="0"/>
              <a:t>( V1 )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OpenSize</a:t>
            </a:r>
            <a:r>
              <a:rPr lang="en-US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OpenList.size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GetBest</a:t>
            </a:r>
            <a:r>
              <a:rPr lang="en-US" b="1" dirty="0" smtClean="0"/>
              <a:t>()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Return </a:t>
            </a:r>
            <a:r>
              <a:rPr lang="en-US" dirty="0" err="1" smtClean="0"/>
              <a:t>OpenList.</a:t>
            </a:r>
            <a:r>
              <a:rPr lang="en-US" b="1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02-Nov-16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900" b="1" dirty="0" err="1">
                <a:solidFill>
                  <a:srgbClr val="FF0000"/>
                </a:solidFill>
              </a:rPr>
              <a:t>Vs.prev</a:t>
            </a:r>
            <a:r>
              <a:rPr lang="en-US" sz="1900" b="1" dirty="0">
                <a:solidFill>
                  <a:srgbClr val="FF0000"/>
                </a:solidFill>
              </a:rPr>
              <a:t> = </a:t>
            </a:r>
            <a:r>
              <a:rPr lang="en-US" sz="1900" b="1" dirty="0" smtClean="0">
                <a:solidFill>
                  <a:srgbClr val="FF0000"/>
                </a:solidFill>
              </a:rPr>
              <a:t>null</a:t>
            </a:r>
            <a:r>
              <a:rPr lang="en-US" sz="1700" b="1" dirty="0"/>
              <a:t>	     //Who is the previous </a:t>
            </a:r>
            <a:r>
              <a:rPr lang="en-US" sz="1700" b="1" dirty="0" smtClean="0"/>
              <a:t>vertex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While( </a:t>
            </a:r>
            <a:r>
              <a:rPr lang="en-US" sz="1700" b="1" dirty="0" err="1"/>
              <a:t>OpenSize</a:t>
            </a:r>
            <a:r>
              <a:rPr lang="en-US" sz="1700" b="1" dirty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 smtClean="0">
                <a:solidFill>
                  <a:schemeClr val="tx1"/>
                </a:solidFill>
              </a:rPr>
              <a:t>Vs.prev</a:t>
            </a:r>
            <a:r>
              <a:rPr lang="en-US" sz="1700" b="1" dirty="0" smtClean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900" b="1" dirty="0" err="1" smtClean="0">
                <a:solidFill>
                  <a:srgbClr val="FF0000"/>
                </a:solidFill>
              </a:rPr>
              <a:t>AddToOpen</a:t>
            </a:r>
            <a:r>
              <a:rPr lang="en-US" sz="1900" b="1" dirty="0">
                <a:solidFill>
                  <a:srgbClr val="FF0000"/>
                </a:solidFill>
              </a:rPr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While( </a:t>
            </a:r>
            <a:r>
              <a:rPr lang="en-US" sz="1700" b="1" dirty="0" err="1"/>
              <a:t>OpenSize</a:t>
            </a:r>
            <a:r>
              <a:rPr lang="en-US" sz="1700" b="1" dirty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  <a:br>
              <a:rPr lang="en-US" sz="2000" b="1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900" b="1" dirty="0">
                <a:solidFill>
                  <a:srgbClr val="FF0000"/>
                </a:solidFill>
              </a:rPr>
              <a:t>While( </a:t>
            </a:r>
            <a:r>
              <a:rPr lang="en-US" sz="1900" b="1" dirty="0" err="1">
                <a:solidFill>
                  <a:srgbClr val="FF0000"/>
                </a:solidFill>
              </a:rPr>
              <a:t>OpenSize</a:t>
            </a:r>
            <a:r>
              <a:rPr lang="en-US" sz="1900" b="1" dirty="0">
                <a:solidFill>
                  <a:srgbClr val="FF0000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900" b="1" dirty="0">
                <a:solidFill>
                  <a:srgbClr val="FF0000"/>
                </a:solidFill>
              </a:rPr>
              <a:t>Current = </a:t>
            </a:r>
            <a:r>
              <a:rPr lang="en-US" sz="1900" b="1" dirty="0" err="1">
                <a:solidFill>
                  <a:srgbClr val="FF0000"/>
                </a:solidFill>
              </a:rPr>
              <a:t>GetBest</a:t>
            </a:r>
            <a:r>
              <a:rPr lang="en-US" sz="1900" b="1" dirty="0">
                <a:solidFill>
                  <a:srgbClr val="FF0000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= 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</a:t>
            </a:r>
            <a:r>
              <a:rPr lang="en-US" sz="1900" b="1" dirty="0">
                <a:solidFill>
                  <a:srgbClr val="FF0000"/>
                </a:solidFill>
              </a:rPr>
              <a:t>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r>
              <a:rPr lang="en-US" sz="1700" b="1" dirty="0"/>
              <a:t>//Goal test 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</a:t>
            </a:r>
            <a:r>
              <a:rPr lang="en-US" sz="1700" b="1" dirty="0">
                <a:solidFill>
                  <a:srgbClr val="FF0000"/>
                </a:solidFill>
              </a:rPr>
              <a:t>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2000" b="1" dirty="0" err="1">
                <a:solidFill>
                  <a:srgbClr val="FF0000"/>
                </a:solidFill>
              </a:rPr>
              <a:t>Foreach</a:t>
            </a:r>
            <a:r>
              <a:rPr lang="en-US" sz="2000" b="1" dirty="0">
                <a:solidFill>
                  <a:srgbClr val="FF0000"/>
                </a:solidFill>
              </a:rPr>
              <a:t> neighbor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>
                <a:solidFill>
                  <a:srgbClr val="FF0000"/>
                </a:solidFill>
              </a:rPr>
              <a:t>If</a:t>
            </a:r>
            <a:r>
              <a:rPr lang="en-US" sz="1700" b="1" dirty="0">
                <a:solidFill>
                  <a:srgbClr val="FF0000"/>
                </a:solidFill>
              </a:rPr>
              <a:t>(( !</a:t>
            </a:r>
            <a:r>
              <a:rPr lang="en-US" sz="1700" b="1" dirty="0" err="1">
                <a:solidFill>
                  <a:srgbClr val="FF0000"/>
                </a:solidFill>
              </a:rPr>
              <a:t>IsClosed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AND !</a:t>
            </a:r>
            <a:r>
              <a:rPr lang="en-US" sz="1700" b="1" dirty="0" err="1">
                <a:solidFill>
                  <a:srgbClr val="FF0000"/>
                </a:solidFill>
              </a:rPr>
              <a:t>IsOpen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) OR </a:t>
            </a:r>
            <a:br>
              <a:rPr lang="en-US" sz="1700" b="1" dirty="0">
                <a:solidFill>
                  <a:srgbClr val="FF0000"/>
                </a:solidFill>
              </a:rPr>
            </a:br>
            <a:r>
              <a:rPr lang="en-US" sz="1700" b="1" dirty="0">
                <a:solidFill>
                  <a:srgbClr val="FF0000"/>
                </a:solidFill>
              </a:rPr>
              <a:t>			     </a:t>
            </a:r>
            <a:r>
              <a:rPr lang="en-US" sz="1700" b="1" dirty="0" err="1">
                <a:solidFill>
                  <a:srgbClr val="FF0000"/>
                </a:solidFill>
              </a:rPr>
              <a:t>Vn.g</a:t>
            </a:r>
            <a:r>
              <a:rPr lang="en-US" sz="1700" b="1" dirty="0">
                <a:solidFill>
                  <a:srgbClr val="FF0000"/>
                </a:solidFill>
              </a:rPr>
              <a:t> &gt; </a:t>
            </a:r>
            <a:r>
              <a:rPr lang="en-US" sz="1700" b="1" dirty="0" err="1">
                <a:solidFill>
                  <a:srgbClr val="FF0000"/>
                </a:solidFill>
              </a:rPr>
              <a:t>current.g+E</a:t>
            </a:r>
            <a:r>
              <a:rPr lang="en-US" sz="1700" b="1" dirty="0">
                <a:solidFill>
                  <a:srgbClr val="FF0000"/>
                </a:solidFill>
              </a:rPr>
              <a:t>(</a:t>
            </a:r>
            <a:r>
              <a:rPr lang="en-US" sz="1700" b="1" dirty="0" err="1">
                <a:solidFill>
                  <a:srgbClr val="FF0000"/>
                </a:solidFill>
              </a:rPr>
              <a:t>current,Vn</a:t>
            </a:r>
            <a:r>
              <a:rPr lang="en-US" sz="1700" b="1" dirty="0">
                <a:solidFill>
                  <a:srgbClr val="FF0000"/>
                </a:solidFill>
              </a:rPr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		</a:t>
            </a:r>
            <a:r>
              <a:rPr lang="en-US" sz="1700" b="1" dirty="0" err="1" smtClean="0">
                <a:solidFill>
                  <a:schemeClr val="tx1"/>
                </a:solidFill>
              </a:rPr>
              <a:t>Vn.g</a:t>
            </a:r>
            <a:r>
              <a:rPr lang="en-US" sz="1700" b="1" dirty="0" smtClean="0">
                <a:solidFill>
                  <a:schemeClr val="tx1"/>
                </a:solidFill>
              </a:rPr>
              <a:t> = </a:t>
            </a:r>
            <a:r>
              <a:rPr lang="en-US" sz="1700" b="1" dirty="0" err="1" smtClean="0">
                <a:solidFill>
                  <a:schemeClr val="tx1"/>
                </a:solidFill>
              </a:rPr>
              <a:t>Current.g</a:t>
            </a:r>
            <a:r>
              <a:rPr lang="en-US" sz="1700" b="1" dirty="0" smtClean="0">
                <a:solidFill>
                  <a:schemeClr val="tx1"/>
                </a:solidFill>
              </a:rPr>
              <a:t> + E(</a:t>
            </a:r>
            <a:r>
              <a:rPr lang="en-US" sz="1700" b="1" dirty="0" err="1" smtClean="0">
                <a:solidFill>
                  <a:schemeClr val="tx1"/>
                </a:solidFill>
              </a:rPr>
              <a:t>Current,Vn</a:t>
            </a:r>
            <a:r>
              <a:rPr lang="en-US" sz="1700" b="1" dirty="0" smtClean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6.3.1.1.2</a:t>
            </a:r>
            <a:r>
              <a:rPr lang="en-US" sz="1700" b="1" dirty="0"/>
              <a:t>	</a:t>
            </a:r>
            <a:r>
              <a:rPr lang="en-US" sz="1700" b="1" dirty="0" smtClean="0"/>
              <a:t>	</a:t>
            </a:r>
            <a:r>
              <a:rPr lang="en-US" sz="1700" b="1" dirty="0" err="1" smtClean="0">
                <a:solidFill>
                  <a:schemeClr val="tx1"/>
                </a:solidFill>
              </a:rPr>
              <a:t>Vn.h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</a:t>
            </a:r>
            <a:r>
              <a:rPr lang="en-US" sz="1700" b="1" dirty="0" smtClean="0"/>
              <a:t>	</a:t>
            </a:r>
            <a:r>
              <a:rPr lang="en-US" sz="1700" b="1" dirty="0" err="1" smtClean="0">
                <a:solidFill>
                  <a:schemeClr val="tx1"/>
                </a:solidFill>
              </a:rPr>
              <a:t>Vn.prev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</a:t>
            </a:r>
            <a:r>
              <a:rPr lang="en-US" sz="1700" b="1" dirty="0" smtClean="0"/>
              <a:t>	</a:t>
            </a:r>
            <a:r>
              <a:rPr lang="en-US" sz="1700" b="1" dirty="0" err="1" smtClean="0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6.4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Close List: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Vn.g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Current.g</a:t>
            </a:r>
            <a:r>
              <a:rPr lang="en-US" sz="1800" b="1" dirty="0">
                <a:solidFill>
                  <a:srgbClr val="FF0000"/>
                </a:solidFill>
              </a:rPr>
              <a:t> + E(</a:t>
            </a:r>
            <a:r>
              <a:rPr lang="en-US" sz="1800" b="1" dirty="0" err="1">
                <a:solidFill>
                  <a:srgbClr val="FF0000"/>
                </a:solidFill>
              </a:rPr>
              <a:t>Current,Vn</a:t>
            </a:r>
            <a:r>
              <a:rPr lang="en-US" sz="1800" b="1" dirty="0">
                <a:solidFill>
                  <a:srgbClr val="FF0000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800" b="1" dirty="0" err="1">
                <a:solidFill>
                  <a:srgbClr val="FF0000"/>
                </a:solidFill>
              </a:rPr>
              <a:t>Vn.h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hFunc</a:t>
            </a:r>
            <a:r>
              <a:rPr lang="en-US" sz="1800" b="1" dirty="0">
                <a:solidFill>
                  <a:srgbClr val="FF0000"/>
                </a:solidFill>
              </a:rPr>
              <a:t>( </a:t>
            </a:r>
            <a:r>
              <a:rPr lang="en-US" sz="1800" b="1" dirty="0" err="1">
                <a:solidFill>
                  <a:srgbClr val="FF0000"/>
                </a:solidFill>
              </a:rPr>
              <a:t>Vn</a:t>
            </a:r>
            <a:r>
              <a:rPr lang="en-US" sz="1800" b="1" dirty="0">
                <a:solidFill>
                  <a:srgbClr val="FF0000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2000" b="1" dirty="0" err="1">
                <a:solidFill>
                  <a:srgbClr val="FF0000"/>
                </a:solidFill>
              </a:rPr>
              <a:t>Vn.prev</a:t>
            </a:r>
            <a:r>
              <a:rPr lang="en-US" sz="2000" b="1" dirty="0">
                <a:solidFill>
                  <a:srgbClr val="FF0000"/>
                </a:solidFill>
              </a:rPr>
              <a:t> = Current</a:t>
            </a:r>
            <a:endParaRPr lang="en-US" sz="1800" b="1" dirty="0">
              <a:solidFill>
                <a:srgbClr val="FF0000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2000" b="1" dirty="0" err="1">
                <a:solidFill>
                  <a:srgbClr val="FF0000"/>
                </a:solidFill>
              </a:rPr>
              <a:t>AddToOpen</a:t>
            </a:r>
            <a:r>
              <a:rPr lang="en-US" sz="2000" b="1" dirty="0">
                <a:solidFill>
                  <a:srgbClr val="FF0000"/>
                </a:solidFill>
              </a:rPr>
              <a:t>(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</a:t>
            </a:r>
            <a:r>
              <a:rPr lang="en-US" sz="2000" b="1" dirty="0" smtClean="0">
                <a:solidFill>
                  <a:srgbClr val="FF0000"/>
                </a:solidFill>
              </a:rPr>
              <a:t>G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G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8900"/>
            <a:ext cx="10058400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דור עצמון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מייל: </a:t>
            </a:r>
            <a:r>
              <a:rPr lang="en-US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dorat@post.bgu.ac.il</a:t>
            </a:r>
            <a:br>
              <a:rPr lang="en-US" sz="2800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שעות קבלה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יום שני 19:00-20:00 (בתאום מראש)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 מטלות תיאורטיות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 מטלות תכנותיות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>
                <a:latin typeface="Arial" panose="020B0604020202020204" pitchFamily="34" charset="0"/>
              </a:rPr>
              <a:t>בינה מלאכותית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2000" b="1" dirty="0" err="1">
                <a:solidFill>
                  <a:srgbClr val="FF0000"/>
                </a:solidFill>
              </a:rPr>
              <a:t>Foreach</a:t>
            </a:r>
            <a:r>
              <a:rPr lang="en-US" sz="2000" b="1" dirty="0">
                <a:solidFill>
                  <a:srgbClr val="FF0000"/>
                </a:solidFill>
              </a:rPr>
              <a:t> neighbor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of Current</a:t>
            </a:r>
            <a:endParaRPr lang="en-US" sz="1700" b="1" dirty="0">
              <a:solidFill>
                <a:srgbClr val="FF0000"/>
              </a:solidFill>
            </a:endParaRP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</a:t>
            </a:r>
          </a:p>
          <a:p>
            <a:endParaRPr lang="en-US" sz="2000" b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>
                <a:solidFill>
                  <a:srgbClr val="FF0000"/>
                </a:solidFill>
              </a:rPr>
              <a:t>If</a:t>
            </a:r>
            <a:r>
              <a:rPr lang="en-US" sz="1700" b="1" dirty="0">
                <a:solidFill>
                  <a:srgbClr val="FF0000"/>
                </a:solidFill>
              </a:rPr>
              <a:t>(( !</a:t>
            </a:r>
            <a:r>
              <a:rPr lang="en-US" sz="1700" b="1" dirty="0" err="1">
                <a:solidFill>
                  <a:srgbClr val="FF0000"/>
                </a:solidFill>
              </a:rPr>
              <a:t>IsClosed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AND !</a:t>
            </a:r>
            <a:r>
              <a:rPr lang="en-US" sz="1700" b="1" dirty="0" err="1">
                <a:solidFill>
                  <a:srgbClr val="FF0000"/>
                </a:solidFill>
              </a:rPr>
              <a:t>IsOpen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) OR </a:t>
            </a:r>
            <a:br>
              <a:rPr lang="en-US" sz="1700" b="1" dirty="0">
                <a:solidFill>
                  <a:srgbClr val="FF0000"/>
                </a:solidFill>
              </a:rPr>
            </a:br>
            <a:r>
              <a:rPr lang="en-US" sz="1700" b="1" dirty="0">
                <a:solidFill>
                  <a:srgbClr val="FF0000"/>
                </a:solidFill>
              </a:rPr>
              <a:t>			     </a:t>
            </a:r>
            <a:r>
              <a:rPr lang="en-US" sz="1700" b="1" dirty="0" err="1">
                <a:solidFill>
                  <a:srgbClr val="FF0000"/>
                </a:solidFill>
              </a:rPr>
              <a:t>Vn.g</a:t>
            </a:r>
            <a:r>
              <a:rPr lang="en-US" sz="1700" b="1" dirty="0">
                <a:solidFill>
                  <a:srgbClr val="FF0000"/>
                </a:solidFill>
              </a:rPr>
              <a:t> &gt; </a:t>
            </a:r>
            <a:r>
              <a:rPr lang="en-US" sz="1700" b="1" dirty="0" err="1">
                <a:solidFill>
                  <a:srgbClr val="FF0000"/>
                </a:solidFill>
              </a:rPr>
              <a:t>current.g+E</a:t>
            </a:r>
            <a:r>
              <a:rPr lang="en-US" sz="1700" b="1" dirty="0">
                <a:solidFill>
                  <a:srgbClr val="FF0000"/>
                </a:solidFill>
              </a:rPr>
              <a:t>(</a:t>
            </a:r>
            <a:r>
              <a:rPr lang="en-US" sz="1700" b="1" dirty="0" err="1">
                <a:solidFill>
                  <a:srgbClr val="FF0000"/>
                </a:solidFill>
              </a:rPr>
              <a:t>current,Vn</a:t>
            </a:r>
            <a:r>
              <a:rPr lang="en-US" sz="1700" b="1" dirty="0">
                <a:solidFill>
                  <a:srgbClr val="FF0000"/>
                </a:solidFill>
              </a:rPr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</a:t>
            </a:r>
          </a:p>
          <a:p>
            <a:endParaRPr lang="en-US" sz="2000" b="1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Close List: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</a:t>
            </a:r>
            <a:r>
              <a:rPr lang="en-US" sz="1700" b="1" dirty="0" smtClean="0"/>
              <a:t>)</a:t>
            </a:r>
            <a:endParaRPr lang="en-US" sz="1700" b="1" dirty="0">
              <a:solidFill>
                <a:schemeClr val="tx1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6.3.1.1.1		</a:t>
            </a:r>
            <a:r>
              <a:rPr lang="en-US" sz="1800" b="1" dirty="0" err="1">
                <a:solidFill>
                  <a:srgbClr val="FF0000"/>
                </a:solidFill>
              </a:rPr>
              <a:t>Vn.g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Current.g</a:t>
            </a:r>
            <a:r>
              <a:rPr lang="en-US" sz="1800" b="1" dirty="0">
                <a:solidFill>
                  <a:srgbClr val="FF0000"/>
                </a:solidFill>
              </a:rPr>
              <a:t> + E(</a:t>
            </a:r>
            <a:r>
              <a:rPr lang="en-US" sz="1800" b="1" dirty="0" err="1">
                <a:solidFill>
                  <a:srgbClr val="FF0000"/>
                </a:solidFill>
              </a:rPr>
              <a:t>Current,Vn</a:t>
            </a:r>
            <a:r>
              <a:rPr lang="en-US" sz="1800" b="1" dirty="0">
                <a:solidFill>
                  <a:srgbClr val="FF0000"/>
                </a:solidFill>
              </a:rPr>
              <a:t>).cost</a:t>
            </a:r>
            <a:endParaRPr lang="en-US" sz="1700" b="1" dirty="0">
              <a:solidFill>
                <a:srgbClr val="FF0000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800" b="1" dirty="0" err="1">
                <a:solidFill>
                  <a:srgbClr val="FF0000"/>
                </a:solidFill>
              </a:rPr>
              <a:t>Vn.h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hFunc</a:t>
            </a:r>
            <a:r>
              <a:rPr lang="en-US" sz="1800" b="1" dirty="0">
                <a:solidFill>
                  <a:srgbClr val="FF0000"/>
                </a:solidFill>
              </a:rPr>
              <a:t>( </a:t>
            </a:r>
            <a:r>
              <a:rPr lang="en-US" sz="1800" b="1" dirty="0" err="1">
                <a:solidFill>
                  <a:srgbClr val="FF0000"/>
                </a:solidFill>
              </a:rPr>
              <a:t>Vn</a:t>
            </a:r>
            <a:r>
              <a:rPr lang="en-US" sz="1800" b="1" dirty="0">
                <a:solidFill>
                  <a:srgbClr val="FF0000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</a:t>
            </a:r>
          </a:p>
          <a:p>
            <a:endParaRPr lang="en-US" sz="2000" b="1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</a:t>
            </a:r>
            <a:r>
              <a:rPr lang="en-US" sz="1700" b="1" dirty="0" smtClean="0"/>
              <a:t>)</a:t>
            </a:r>
            <a:endParaRPr lang="en-US" sz="1700" b="1" dirty="0">
              <a:solidFill>
                <a:schemeClr val="tx1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6.3.1.1.1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2000" b="1" dirty="0" err="1">
                <a:solidFill>
                  <a:srgbClr val="FF0000"/>
                </a:solidFill>
              </a:rPr>
              <a:t>Vn.prev</a:t>
            </a:r>
            <a:r>
              <a:rPr lang="en-US" sz="2000" b="1" dirty="0">
                <a:solidFill>
                  <a:srgbClr val="FF0000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</a:t>
            </a:r>
          </a:p>
          <a:p>
            <a:endParaRPr lang="en-US" sz="2000" b="1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2000" b="1" dirty="0" err="1">
                <a:solidFill>
                  <a:srgbClr val="FF0000"/>
                </a:solidFill>
              </a:rPr>
              <a:t>AddToOpen</a:t>
            </a:r>
            <a:r>
              <a:rPr lang="en-US" sz="2000" b="1" dirty="0">
                <a:solidFill>
                  <a:srgbClr val="FF0000"/>
                </a:solidFill>
              </a:rPr>
              <a:t>(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</a:t>
            </a:r>
            <a:r>
              <a:rPr lang="en-US" sz="2000" b="1" dirty="0" smtClean="0">
                <a:solidFill>
                  <a:srgbClr val="FF0000"/>
                </a:solidFill>
              </a:rPr>
              <a:t>A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2000" b="1" dirty="0" err="1">
                <a:solidFill>
                  <a:srgbClr val="FF0000"/>
                </a:solidFill>
              </a:rPr>
              <a:t>Foreach</a:t>
            </a:r>
            <a:r>
              <a:rPr lang="en-US" sz="2000" b="1" dirty="0">
                <a:solidFill>
                  <a:srgbClr val="FF0000"/>
                </a:solidFill>
              </a:rPr>
              <a:t> neighbor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</a:t>
            </a:r>
          </a:p>
          <a:p>
            <a:endParaRPr lang="en-US" sz="2000" b="1" dirty="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>
                <a:solidFill>
                  <a:srgbClr val="FF0000"/>
                </a:solidFill>
              </a:rPr>
              <a:t>If</a:t>
            </a:r>
            <a:r>
              <a:rPr lang="en-US" sz="1700" b="1" dirty="0">
                <a:solidFill>
                  <a:srgbClr val="FF0000"/>
                </a:solidFill>
              </a:rPr>
              <a:t>(( !</a:t>
            </a:r>
            <a:r>
              <a:rPr lang="en-US" sz="1700" b="1" dirty="0" err="1">
                <a:solidFill>
                  <a:srgbClr val="FF0000"/>
                </a:solidFill>
              </a:rPr>
              <a:t>IsClosed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AND !</a:t>
            </a:r>
            <a:r>
              <a:rPr lang="en-US" sz="1700" b="1" dirty="0" err="1">
                <a:solidFill>
                  <a:srgbClr val="FF0000"/>
                </a:solidFill>
              </a:rPr>
              <a:t>IsOpen</a:t>
            </a:r>
            <a:r>
              <a:rPr lang="en-US" sz="1700" b="1" dirty="0">
                <a:solidFill>
                  <a:srgbClr val="FF0000"/>
                </a:solidFill>
              </a:rPr>
              <a:t>( </a:t>
            </a:r>
            <a:r>
              <a:rPr lang="en-US" sz="1700" b="1" dirty="0" err="1">
                <a:solidFill>
                  <a:srgbClr val="FF0000"/>
                </a:solidFill>
              </a:rPr>
              <a:t>Vn</a:t>
            </a:r>
            <a:r>
              <a:rPr lang="en-US" sz="1700" b="1" dirty="0">
                <a:solidFill>
                  <a:srgbClr val="FF0000"/>
                </a:solidFill>
              </a:rPr>
              <a:t> ) ) OR </a:t>
            </a:r>
            <a:br>
              <a:rPr lang="en-US" sz="1700" b="1" dirty="0">
                <a:solidFill>
                  <a:srgbClr val="FF0000"/>
                </a:solidFill>
              </a:rPr>
            </a:br>
            <a:r>
              <a:rPr lang="en-US" sz="1700" b="1" dirty="0">
                <a:solidFill>
                  <a:srgbClr val="FF0000"/>
                </a:solidFill>
              </a:rPr>
              <a:t>			     </a:t>
            </a:r>
            <a:r>
              <a:rPr lang="en-US" sz="1700" b="1" dirty="0" err="1">
                <a:solidFill>
                  <a:srgbClr val="FF0000"/>
                </a:solidFill>
              </a:rPr>
              <a:t>Vn.g</a:t>
            </a:r>
            <a:r>
              <a:rPr lang="en-US" sz="1700" b="1" dirty="0">
                <a:solidFill>
                  <a:srgbClr val="FF0000"/>
                </a:solidFill>
              </a:rPr>
              <a:t> &gt; </a:t>
            </a:r>
            <a:r>
              <a:rPr lang="en-US" sz="1700" b="1" dirty="0" err="1">
                <a:solidFill>
                  <a:srgbClr val="FF0000"/>
                </a:solidFill>
              </a:rPr>
              <a:t>current.g+E</a:t>
            </a:r>
            <a:r>
              <a:rPr lang="en-US" sz="1700" b="1" dirty="0">
                <a:solidFill>
                  <a:srgbClr val="FF0000"/>
                </a:solidFill>
              </a:rPr>
              <a:t>(</a:t>
            </a:r>
            <a:r>
              <a:rPr lang="en-US" sz="1700" b="1" dirty="0" err="1">
                <a:solidFill>
                  <a:srgbClr val="FF0000"/>
                </a:solidFill>
              </a:rPr>
              <a:t>current,Vn</a:t>
            </a:r>
            <a:r>
              <a:rPr lang="en-US" sz="1700" b="1" dirty="0">
                <a:solidFill>
                  <a:srgbClr val="FF0000"/>
                </a:solidFill>
              </a:rPr>
              <a:t>).cost</a:t>
            </a:r>
            <a:r>
              <a:rPr lang="en-US" sz="1700" b="1" dirty="0" smtClean="0">
                <a:solidFill>
                  <a:srgbClr val="FF0000"/>
                </a:solidFill>
              </a:rPr>
              <a:t>)</a:t>
            </a:r>
            <a:endParaRPr lang="en-US" sz="1900" b="1" dirty="0">
              <a:solidFill>
                <a:srgbClr val="FF0000"/>
              </a:solidFill>
            </a:endParaRP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6.3.1.1.1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</a:t>
            </a:r>
          </a:p>
          <a:p>
            <a:endParaRPr lang="en-US" sz="2000" b="1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Close List: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800" b="1" dirty="0" err="1">
                <a:solidFill>
                  <a:srgbClr val="FF0000"/>
                </a:solidFill>
              </a:rPr>
              <a:t>Vn.g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Current.g</a:t>
            </a:r>
            <a:r>
              <a:rPr lang="en-US" sz="1800" b="1" dirty="0">
                <a:solidFill>
                  <a:srgbClr val="FF0000"/>
                </a:solidFill>
              </a:rPr>
              <a:t> + E(</a:t>
            </a:r>
            <a:r>
              <a:rPr lang="en-US" sz="1800" b="1" dirty="0" err="1">
                <a:solidFill>
                  <a:srgbClr val="FF0000"/>
                </a:solidFill>
              </a:rPr>
              <a:t>Current,Vn</a:t>
            </a:r>
            <a:r>
              <a:rPr lang="en-US" sz="1800" b="1" dirty="0">
                <a:solidFill>
                  <a:srgbClr val="FF0000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800" b="1" dirty="0" err="1">
                <a:solidFill>
                  <a:srgbClr val="FF0000"/>
                </a:solidFill>
              </a:rPr>
              <a:t>Vn.h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hFunc</a:t>
            </a:r>
            <a:r>
              <a:rPr lang="en-US" sz="1800" b="1" dirty="0">
                <a:solidFill>
                  <a:srgbClr val="FF0000"/>
                </a:solidFill>
              </a:rPr>
              <a:t>( </a:t>
            </a:r>
            <a:r>
              <a:rPr lang="en-US" sz="1800" b="1" dirty="0" err="1">
                <a:solidFill>
                  <a:srgbClr val="FF0000"/>
                </a:solidFill>
              </a:rPr>
              <a:t>Vn</a:t>
            </a:r>
            <a:r>
              <a:rPr lang="en-US" sz="1800" b="1" dirty="0">
                <a:solidFill>
                  <a:srgbClr val="FF0000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h= 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</a:t>
            </a:r>
          </a:p>
          <a:p>
            <a:endParaRPr lang="en-US" sz="2000" b="1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2000" b="1" dirty="0" err="1">
                <a:solidFill>
                  <a:srgbClr val="FF0000"/>
                </a:solidFill>
              </a:rPr>
              <a:t>Vn.prev</a:t>
            </a:r>
            <a:r>
              <a:rPr lang="en-US" sz="2000" b="1" dirty="0">
                <a:solidFill>
                  <a:srgbClr val="FF0000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</a:t>
            </a:r>
          </a:p>
          <a:p>
            <a:endParaRPr lang="en-US" sz="2000" b="1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2000" b="1" dirty="0" err="1">
                <a:solidFill>
                  <a:srgbClr val="FF0000"/>
                </a:solidFill>
              </a:rPr>
              <a:t>AddToOpen</a:t>
            </a:r>
            <a:r>
              <a:rPr lang="en-US" sz="2000" b="1" dirty="0">
                <a:solidFill>
                  <a:srgbClr val="FF0000"/>
                </a:solidFill>
              </a:rPr>
              <a:t>( </a:t>
            </a:r>
            <a:r>
              <a:rPr lang="en-US" sz="2000" b="1" dirty="0" err="1">
                <a:solidFill>
                  <a:srgbClr val="FF0000"/>
                </a:solidFill>
              </a:rPr>
              <a:t>Vn</a:t>
            </a:r>
            <a:r>
              <a:rPr lang="en-US" sz="2000" b="1" dirty="0">
                <a:solidFill>
                  <a:srgbClr val="FF0000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</a:t>
            </a:r>
            <a:r>
              <a:rPr lang="en-US" sz="2000" b="1" dirty="0" smtClean="0">
                <a:solidFill>
                  <a:srgbClr val="FF0000"/>
                </a:solidFill>
              </a:rPr>
              <a:t>C</a:t>
            </a:r>
          </a:p>
          <a:p>
            <a:endParaRPr lang="en-US" sz="2000" b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1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Blind Search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3" name="Picture 2" descr="http://previews.123rf.com/images/jesterarts/jesterarts0804/jesterarts080400002/2820495-A-glossy-robot-with-a-magnifying-glass-inspecting-something-A-fun-concept-in-programming-and-search--Stock-Pho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/>
          <a:stretch/>
        </p:blipFill>
        <p:spPr bwMode="auto">
          <a:xfrm>
            <a:off x="9620518" y="734096"/>
            <a:ext cx="1849832" cy="24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700" b="1" dirty="0">
                <a:solidFill>
                  <a:schemeClr val="tx1"/>
                </a:solidFill>
              </a:rPr>
              <a:t>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</a:t>
            </a:r>
            <a:r>
              <a:rPr lang="en-US" sz="1900" b="1" dirty="0">
                <a:solidFill>
                  <a:srgbClr val="FF0000"/>
                </a:solidFill>
              </a:rPr>
              <a:t>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</a:t>
            </a:r>
            <a:r>
              <a:rPr lang="en-US" sz="2000" b="1" dirty="0" smtClean="0">
                <a:solidFill>
                  <a:srgbClr val="FF0000"/>
                </a:solidFill>
              </a:rPr>
              <a:t>C</a:t>
            </a:r>
          </a:p>
          <a:p>
            <a:endParaRPr lang="en-US" sz="2000" b="1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</a:t>
            </a:r>
            <a:r>
              <a:rPr lang="en-US" sz="1900" b="1" dirty="0">
                <a:solidFill>
                  <a:srgbClr val="FF0000"/>
                </a:solidFill>
              </a:rPr>
              <a:t>While( </a:t>
            </a:r>
            <a:r>
              <a:rPr lang="en-US" sz="1900" b="1" dirty="0" err="1">
                <a:solidFill>
                  <a:srgbClr val="FF0000"/>
                </a:solidFill>
              </a:rPr>
              <a:t>OpenSize</a:t>
            </a:r>
            <a:r>
              <a:rPr lang="en-US" sz="1900" b="1" dirty="0">
                <a:solidFill>
                  <a:srgbClr val="FF0000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 smtClean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6.2	</a:t>
            </a:r>
            <a:r>
              <a:rPr lang="en-US" sz="1700" b="1" dirty="0" smtClean="0">
                <a:solidFill>
                  <a:schemeClr val="tx1"/>
                </a:solidFill>
              </a:rPr>
              <a:t>  If( Current == Vg )  </a:t>
            </a:r>
            <a:r>
              <a:rPr lang="en-US" sz="1700" b="1" dirty="0" smtClean="0"/>
              <a:t>	 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= 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 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C</a:t>
            </a:r>
          </a:p>
          <a:p>
            <a:endParaRPr lang="en-US" sz="2000" b="1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C</a:t>
            </a:r>
          </a:p>
          <a:p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</a:t>
            </a:r>
            <a:r>
              <a:rPr lang="en-US" sz="1700" b="1" dirty="0" smtClean="0">
                <a:solidFill>
                  <a:schemeClr val="tx1"/>
                </a:solidFill>
              </a:rPr>
              <a:t>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	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</a:t>
            </a:r>
            <a:r>
              <a:rPr lang="en-US" sz="1900" b="1" dirty="0">
                <a:solidFill>
                  <a:srgbClr val="FF0000"/>
                </a:solidFill>
              </a:rPr>
              <a:t>  Current = </a:t>
            </a:r>
            <a:r>
              <a:rPr lang="en-US" sz="1900" b="1" dirty="0" err="1">
                <a:solidFill>
                  <a:srgbClr val="FF0000"/>
                </a:solidFill>
              </a:rPr>
              <a:t>GetBest</a:t>
            </a:r>
            <a:r>
              <a:rPr lang="en-US" sz="1900" b="1" dirty="0">
                <a:solidFill>
                  <a:srgbClr val="FF0000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08042" y="5678490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= 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660712" y="4967867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	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</a:t>
            </a:r>
            <a:r>
              <a:rPr lang="en-US" sz="1900" b="1" dirty="0">
                <a:solidFill>
                  <a:srgbClr val="FF0000"/>
                </a:solidFill>
              </a:rPr>
              <a:t>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900" b="1" dirty="0">
                <a:solidFill>
                  <a:srgbClr val="FF0000"/>
                </a:solidFill>
              </a:rPr>
              <a:t>  If( Current == Vg )  </a:t>
            </a:r>
            <a:r>
              <a:rPr lang="en-US" sz="1700" b="1" dirty="0"/>
              <a:t>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= 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C</a:t>
            </a:r>
          </a:p>
          <a:p>
            <a:endParaRPr lang="en-US" sz="2000" b="1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8660712" y="4967867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>
                <a:solidFill>
                  <a:schemeClr val="tx1"/>
                </a:solidFill>
              </a:rPr>
              <a:t>Vs.h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	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</a:t>
            </a:r>
            <a:r>
              <a:rPr lang="en-US" sz="1900" b="1" dirty="0">
                <a:solidFill>
                  <a:srgbClr val="FF0000"/>
                </a:solidFill>
              </a:rPr>
              <a:t>  </a:t>
            </a:r>
            <a:r>
              <a:rPr lang="en-US" sz="1700" b="1" dirty="0">
                <a:solidFill>
                  <a:schemeClr val="tx1"/>
                </a:solidFill>
              </a:rPr>
              <a:t>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</a:t>
            </a:r>
            <a:r>
              <a:rPr lang="en-US" sz="1700" b="1" dirty="0">
                <a:solidFill>
                  <a:schemeClr val="tx1"/>
                </a:solidFill>
              </a:rPr>
              <a:t>  If( Current == Vg )  </a:t>
            </a:r>
            <a:r>
              <a:rPr lang="en-US" sz="1700" b="1" dirty="0"/>
              <a:t>	 </a:t>
            </a:r>
            <a:r>
              <a:rPr lang="en-US" sz="1700" b="1" dirty="0" smtClean="0"/>
              <a:t>    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</a:t>
            </a:r>
            <a:r>
              <a:rPr lang="en-US" sz="1900" b="1" dirty="0">
                <a:solidFill>
                  <a:srgbClr val="FF0000"/>
                </a:solidFill>
              </a:rPr>
              <a:t>Return </a:t>
            </a:r>
            <a:r>
              <a:rPr lang="en-US" sz="1900" b="1" dirty="0" err="1">
                <a:solidFill>
                  <a:srgbClr val="FF0000"/>
                </a:solidFill>
              </a:rPr>
              <a:t>GetPath</a:t>
            </a:r>
            <a:r>
              <a:rPr lang="en-US" sz="1900" b="1" dirty="0">
                <a:solidFill>
                  <a:srgbClr val="FF0000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0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3178" y="5678490"/>
            <a:ext cx="88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2401" y="4957136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08042" y="5678490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= 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08150" y="4555527"/>
            <a:ext cx="3659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r>
              <a:rPr lang="en-US" sz="2000" b="1" dirty="0" smtClean="0"/>
              <a:t>S, G, A, C</a:t>
            </a:r>
          </a:p>
          <a:p>
            <a:endParaRPr lang="en-US" sz="2000" b="1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5111" y="3359151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= 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81245" y="3375508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= null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8660712" y="4967867"/>
            <a:ext cx="122426" cy="201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38775" y="202172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1 </a:t>
            </a:r>
          </a:p>
          <a:p>
            <a:r>
              <a:rPr lang="en-US" dirty="0" smtClean="0"/>
              <a:t>h= 0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78352" y="4575698"/>
            <a:ext cx="16986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93520" y="-307975"/>
            <a:ext cx="10058400" cy="1450975"/>
          </a:xfrm>
        </p:spPr>
        <p:txBody>
          <a:bodyPr/>
          <a:lstStyle/>
          <a:p>
            <a:pPr algn="r" rtl="1"/>
            <a:r>
              <a:rPr lang="he-IL" dirty="0" smtClean="0"/>
              <a:t>אלגוריתם חיפוש אבסטרקטי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r>
              <a:rPr lang="en-US" b="1" dirty="0" err="1"/>
              <a:t>GetPath</a:t>
            </a:r>
            <a:r>
              <a:rPr lang="en-US" dirty="0"/>
              <a:t>( V )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1. Current </a:t>
            </a:r>
            <a:r>
              <a:rPr lang="en-US" dirty="0"/>
              <a:t>= V</a:t>
            </a:r>
          </a:p>
          <a:p>
            <a:pPr marL="201168" lvl="1" indent="0">
              <a:buNone/>
            </a:pPr>
            <a:r>
              <a:rPr lang="en-US" dirty="0" smtClean="0"/>
              <a:t>	2. While</a:t>
            </a:r>
            <a:r>
              <a:rPr lang="en-US" dirty="0"/>
              <a:t>( current != null)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	2.1. </a:t>
            </a:r>
            <a:r>
              <a:rPr lang="en-US" dirty="0" err="1"/>
              <a:t>Ans.</a:t>
            </a:r>
            <a:r>
              <a:rPr lang="en-US" b="1" dirty="0" err="1"/>
              <a:t>addFirst</a:t>
            </a:r>
            <a:r>
              <a:rPr lang="en-US" dirty="0"/>
              <a:t>( Current )</a:t>
            </a:r>
          </a:p>
          <a:p>
            <a:pPr marL="201168" lvl="1" indent="0">
              <a:buNone/>
            </a:pPr>
            <a:r>
              <a:rPr lang="en-US" dirty="0" smtClean="0"/>
              <a:t>		2.2. Current </a:t>
            </a:r>
            <a:r>
              <a:rPr lang="en-US" dirty="0"/>
              <a:t>= </a:t>
            </a:r>
            <a:r>
              <a:rPr lang="en-US" dirty="0" err="1"/>
              <a:t>Current.prev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	3. Return </a:t>
            </a:r>
            <a:r>
              <a:rPr lang="en-US" dirty="0" err="1"/>
              <a:t>Ans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Close</a:t>
            </a:r>
            <a:r>
              <a:rPr lang="en-US" dirty="0"/>
              <a:t>( V )   //Many options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IsClosed</a:t>
            </a:r>
            <a:r>
              <a:rPr lang="en-US" dirty="0"/>
              <a:t>( V )   //Again many options</a:t>
            </a:r>
          </a:p>
        </p:txBody>
      </p:sp>
    </p:spTree>
    <p:extLst>
      <p:ext uri="{BB962C8B-B14F-4D97-AF65-F5344CB8AC3E}">
        <p14:creationId xmlns:p14="http://schemas.microsoft.com/office/powerpoint/2010/main" val="41780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93520" y="-307975"/>
            <a:ext cx="10058400" cy="1450975"/>
          </a:xfrm>
        </p:spPr>
        <p:txBody>
          <a:bodyPr/>
          <a:lstStyle/>
          <a:p>
            <a:pPr algn="r" rtl="1"/>
            <a:r>
              <a:rPr lang="he-IL" dirty="0" smtClean="0"/>
              <a:t>אלגוריתם חיפוש אבסטרקטי</a:t>
            </a:r>
            <a:r>
              <a:rPr lang="en-US" dirty="0" smtClean="0"/>
              <a:t> </a:t>
            </a:r>
            <a:r>
              <a:rPr lang="he-IL" dirty="0" smtClean="0"/>
              <a:t> - </a:t>
            </a:r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10616" y="687162"/>
            <a:ext cx="10058400" cy="4024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InitOpen</a:t>
            </a:r>
            <a:r>
              <a:rPr lang="en-US" b="1" dirty="0"/>
              <a:t>()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OpenList</a:t>
            </a:r>
            <a:r>
              <a:rPr lang="en-US" dirty="0"/>
              <a:t> = new </a:t>
            </a:r>
            <a:r>
              <a:rPr lang="en-US" b="1" dirty="0"/>
              <a:t>queue</a:t>
            </a:r>
            <a:r>
              <a:rPr lang="en-US" dirty="0" smtClean="0"/>
              <a:t>()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hFunc</a:t>
            </a:r>
            <a:r>
              <a:rPr lang="en-US" dirty="0"/>
              <a:t>( V1 , V2 )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Return </a:t>
            </a:r>
            <a:r>
              <a:rPr lang="en-US" dirty="0" smtClean="0"/>
              <a:t>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AddToOpen</a:t>
            </a:r>
            <a:r>
              <a:rPr lang="en-US" dirty="0"/>
              <a:t>( V1 )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OpenList.</a:t>
            </a:r>
            <a:r>
              <a:rPr lang="en-US" b="1" dirty="0" err="1"/>
              <a:t>Enqueue</a:t>
            </a:r>
            <a:r>
              <a:rPr lang="en-US" dirty="0"/>
              <a:t>( V1 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OpenSize</a:t>
            </a:r>
            <a:r>
              <a:rPr lang="en-US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Return </a:t>
            </a:r>
            <a:r>
              <a:rPr lang="en-US" dirty="0" err="1" smtClean="0"/>
              <a:t>OpenList.size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GetBest</a:t>
            </a:r>
            <a:r>
              <a:rPr lang="en-US" b="1" dirty="0"/>
              <a:t>()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Return </a:t>
            </a:r>
            <a:r>
              <a:rPr lang="en-US" dirty="0" err="1"/>
              <a:t>OpenList.</a:t>
            </a:r>
            <a:r>
              <a:rPr lang="en-US" b="1" dirty="0" err="1"/>
              <a:t>Dequeue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40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 smtClean="0"/>
              <a:t>אלגוריתם חיפוש אבסטרקטי</a:t>
            </a:r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69596" y="1372246"/>
            <a:ext cx="10058400" cy="40243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0"/>
              </a:spcBef>
              <a:buFont typeface="Calibri" panose="020F0502020204030204" pitchFamily="34" charset="0"/>
              <a:buNone/>
            </a:pPr>
            <a:endParaRPr lang="he-IL" sz="1700" b="1" dirty="0"/>
          </a:p>
          <a:p>
            <a:pPr marL="0" indent="0" algn="r" rtl="1">
              <a:spcBef>
                <a:spcPts val="0"/>
              </a:spcBef>
              <a:buNone/>
            </a:pPr>
            <a:r>
              <a:rPr lang="he-IL" sz="3200" b="1" dirty="0">
                <a:latin typeface="Narkisim" panose="020E0502050101010101" pitchFamily="34" charset="-79"/>
                <a:cs typeface="Narkisim" panose="020E0502050101010101" pitchFamily="34" charset="-79"/>
              </a:rPr>
              <a:t>מה ניתן לשנות כדי שהאלגוריתם ייצג: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he-IL" sz="3200" b="1" dirty="0" smtClean="0"/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3200" b="1" dirty="0" smtClean="0"/>
              <a:t> </a:t>
            </a:r>
            <a:r>
              <a:rPr lang="en-US" sz="3200" b="1" dirty="0" smtClean="0"/>
              <a:t>DFS</a:t>
            </a: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/>
              <a:t>Uniform Cost Search (UCS) </a:t>
            </a:r>
            <a:br>
              <a:rPr lang="en-US" sz="3200" b="1" dirty="0" smtClean="0"/>
            </a:br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3500" b="1" dirty="0" smtClean="0"/>
              <a:t>					</a:t>
            </a:r>
            <a:endParaRPr lang="en-US" sz="8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95" y="2302135"/>
            <a:ext cx="1748467" cy="29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 smtClean="0"/>
              <a:t>אלגוריתם חיפוש אבסטרקטי</a:t>
            </a:r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69596" y="1372246"/>
            <a:ext cx="10058400" cy="40243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0"/>
              </a:spcBef>
              <a:buFont typeface="Calibri" panose="020F0502020204030204" pitchFamily="34" charset="0"/>
              <a:buNone/>
            </a:pPr>
            <a:endParaRPr lang="he-IL" sz="1700" b="1" dirty="0"/>
          </a:p>
          <a:p>
            <a:pPr marL="0" indent="0" algn="r" rtl="1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he-IL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 ניתן לשנות כדי שהאלגוריתם ייצג: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he-IL" sz="2800" b="1" dirty="0"/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e-IL" sz="2800" b="1" dirty="0"/>
              <a:t> </a:t>
            </a:r>
            <a:r>
              <a:rPr lang="en-US" sz="2800" b="1" dirty="0" smtClean="0"/>
              <a:t>DFS</a:t>
            </a:r>
            <a:r>
              <a:rPr lang="he-IL" sz="2800" b="1" dirty="0" smtClean="0"/>
              <a:t>						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OpenList</a:t>
            </a:r>
            <a:r>
              <a:rPr lang="en-US" sz="2800" b="1" dirty="0" smtClean="0"/>
              <a:t> - Stack               </a:t>
            </a: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Uniform Cost Search (UCS) 		</a:t>
            </a:r>
            <a:r>
              <a:rPr lang="en-US" sz="2800" b="1" dirty="0" err="1" smtClean="0"/>
              <a:t>OpenList</a:t>
            </a:r>
            <a:r>
              <a:rPr lang="en-US" sz="2800" b="1" dirty="0" smtClean="0"/>
              <a:t> - Priority Queue</a:t>
            </a:r>
            <a:br>
              <a:rPr lang="en-US" sz="2800" b="1" dirty="0" smtClean="0"/>
            </a:br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3500" b="1" dirty="0" smtClean="0"/>
              <a:t>					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92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u="sng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	   </a:t>
            </a:r>
            <a:r>
              <a:rPr lang="en-US" sz="1700" b="1" dirty="0" smtClean="0">
                <a:solidFill>
                  <a:schemeClr val="tx1"/>
                </a:solidFill>
              </a:rPr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3.	</a:t>
            </a:r>
            <a:r>
              <a:rPr lang="en-US" sz="1700" b="1" dirty="0" err="1" smtClean="0">
                <a:solidFill>
                  <a:schemeClr val="tx1"/>
                </a:solidFill>
              </a:rPr>
              <a:t>Vs.h</a:t>
            </a:r>
            <a:r>
              <a:rPr lang="en-US" sz="1700" b="1" dirty="0" smtClean="0">
                <a:solidFill>
                  <a:schemeClr val="tx1"/>
                </a:solidFill>
              </a:rPr>
              <a:t> = </a:t>
            </a:r>
            <a:r>
              <a:rPr lang="en-US" sz="1700" b="1" dirty="0" err="1" smtClean="0">
                <a:solidFill>
                  <a:schemeClr val="tx1"/>
                </a:solidFill>
              </a:rPr>
              <a:t>hFunc</a:t>
            </a:r>
            <a:r>
              <a:rPr lang="en-US" sz="1700" b="1" dirty="0" smtClean="0">
                <a:solidFill>
                  <a:schemeClr val="tx1"/>
                </a:solidFill>
              </a:rPr>
              <a:t>( Vs , Vg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4</a:t>
            </a:r>
            <a:r>
              <a:rPr lang="en-US" sz="1700" b="1" dirty="0">
                <a:solidFill>
                  <a:schemeClr val="tx1"/>
                </a:solidFill>
              </a:rPr>
              <a:t>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>
                <a:solidFill>
                  <a:schemeClr val="tx1"/>
                </a:solidFill>
              </a:rPr>
              <a:t>	 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5.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	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6.1	  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	  If( Current == Vg )  	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endParaRPr lang="en-US" sz="1700" b="1" dirty="0">
              <a:solidFill>
                <a:schemeClr val="tx1"/>
              </a:solidFill>
            </a:endParaRP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</a:t>
            </a:r>
            <a:r>
              <a:rPr lang="en-US" sz="1700" b="1" dirty="0" smtClean="0">
                <a:solidFill>
                  <a:schemeClr val="tx1"/>
                </a:solidFill>
              </a:rPr>
              <a:t>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</a:t>
            </a:r>
            <a:r>
              <a:rPr lang="en-US" sz="1700" b="1" dirty="0" smtClean="0">
                <a:solidFill>
                  <a:schemeClr val="tx1"/>
                </a:solidFill>
              </a:rPr>
              <a:t>       </a:t>
            </a:r>
            <a:r>
              <a:rPr lang="en-US" sz="1700" b="1" dirty="0" err="1" smtClean="0">
                <a:solidFill>
                  <a:schemeClr val="tx1"/>
                </a:solidFill>
              </a:rPr>
              <a:t>Foreach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6.3.1.1.1</a:t>
            </a:r>
            <a:r>
              <a:rPr lang="en-US" sz="1700" b="1" dirty="0">
                <a:solidFill>
                  <a:schemeClr val="tx1"/>
                </a:solidFill>
              </a:rPr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6.4</a:t>
            </a:r>
            <a:r>
              <a:rPr lang="en-US" sz="1700" b="1" dirty="0">
                <a:solidFill>
                  <a:schemeClr val="tx1"/>
                </a:solidFill>
              </a:rPr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7.	Return false</a:t>
            </a:r>
          </a:p>
        </p:txBody>
      </p:sp>
      <p:sp>
        <p:nvSpPr>
          <p:cNvPr id="9" name="Oval 8"/>
          <p:cNvSpPr/>
          <p:nvPr/>
        </p:nvSpPr>
        <p:spPr>
          <a:xfrm>
            <a:off x="9140070" y="1755322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12" name="Oval 11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13" name="Oval 12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14" name="Straight Arrow Connector 13"/>
          <p:cNvCxnSpPr>
            <a:stCxn id="10" idx="7"/>
            <a:endCxn id="9" idx="2"/>
          </p:cNvCxnSpPr>
          <p:nvPr/>
        </p:nvCxnSpPr>
        <p:spPr>
          <a:xfrm flipV="1">
            <a:off x="7926745" y="2096517"/>
            <a:ext cx="1213325" cy="656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5"/>
            <a:endCxn id="12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3" idx="1"/>
          </p:cNvCxnSpPr>
          <p:nvPr/>
        </p:nvCxnSpPr>
        <p:spPr>
          <a:xfrm>
            <a:off x="9863401" y="2096517"/>
            <a:ext cx="1432782" cy="656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  <a:endCxn id="13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80257" y="1955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426037" y="19760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3523" y="2059924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g=0 </a:t>
            </a:r>
          </a:p>
          <a:p>
            <a:r>
              <a:rPr lang="en-US" dirty="0" smtClean="0"/>
              <a:t>h=0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20407" y="1168259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70137" y="3929367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2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8775" y="2021724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g=4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 smtClean="0"/>
              <a:t>אלגוריתם חיפוש אבסטרקטי</a:t>
            </a:r>
            <a:r>
              <a:rPr lang="en-US" dirty="0" smtClean="0"/>
              <a:t> </a:t>
            </a:r>
            <a:r>
              <a:rPr lang="he-IL" dirty="0" smtClean="0"/>
              <a:t> - </a:t>
            </a:r>
            <a:r>
              <a:rPr lang="en-US" dirty="0" smtClean="0"/>
              <a:t>UCS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65656" y="5946621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=s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08150" y="4555527"/>
            <a:ext cx="365995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Priority </a:t>
            </a:r>
            <a:r>
              <a:rPr lang="en-US" sz="2000" b="1" u="sng" dirty="0" smtClean="0"/>
              <a:t>Queue):</a:t>
            </a:r>
          </a:p>
          <a:p>
            <a:endParaRPr lang="en-US" sz="2000" b="1" u="sng" dirty="0" smtClean="0"/>
          </a:p>
          <a:p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578352" y="4575698"/>
            <a:ext cx="169866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Close List:</a:t>
            </a:r>
          </a:p>
          <a:p>
            <a:r>
              <a:rPr lang="en-US" sz="2000" b="1" dirty="0" err="1" smtClean="0"/>
              <a:t>S,a</a:t>
            </a:r>
            <a:r>
              <a:rPr lang="en-US" sz="2000" b="1" dirty="0" smtClean="0"/>
              <a:t>,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63691"/>
              </p:ext>
            </p:extLst>
          </p:nvPr>
        </p:nvGraphicFramePr>
        <p:xfrm>
          <a:off x="8501179" y="5026993"/>
          <a:ext cx="30102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10"/>
                <a:gridCol w="501710"/>
                <a:gridCol w="501710"/>
                <a:gridCol w="501710"/>
                <a:gridCol w="501710"/>
                <a:gridCol w="501710"/>
              </a:tblGrid>
              <a:tr h="305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חיפוש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202" y="1694807"/>
                <a:ext cx="11123720" cy="4910173"/>
              </a:xfrm>
            </p:spPr>
            <p:txBody>
              <a:bodyPr>
                <a:normAutofit fontScale="92500" lnSpcReduction="10000"/>
              </a:bodyPr>
              <a:lstStyle/>
              <a:p>
                <a:pPr algn="r" rtl="1">
                  <a:buNone/>
                </a:pPr>
                <a:r>
                  <a:rPr lang="he-IL" sz="30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בהינתן:</a:t>
                </a:r>
                <a:endParaRPr lang="en-US" sz="3000" u="sng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גרף - </a:t>
                </a:r>
                <a:r>
                  <a:rPr lang="en-US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G(V,E)</a:t>
                </a:r>
                <a:endParaRPr lang="he-IL" sz="3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התחלתי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30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endParaRPr lang="he-IL" sz="3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קודקוד סופי</a:t>
                </a:r>
                <a:r>
                  <a:rPr lang="en-US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endParaRPr lang="en-US" sz="30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r>
                  <a:rPr lang="he-IL" sz="30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מטרות: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b="1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endParaRPr lang="en-US" sz="3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לענות האם קיים מסלול 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מסלול אופטימאלי </a:t>
                </a:r>
                <a:r>
                  <a:rPr lang="he-IL" sz="3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מ-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sz="30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30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0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למצוא את ה-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𝑔𝑜𝑎𝑙</m:t>
                    </m:r>
                    <m:r>
                      <a:rPr lang="he-IL" sz="3000" i="1" dirty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202" y="1694807"/>
                <a:ext cx="11123720" cy="4910173"/>
              </a:xfrm>
              <a:blipFill rotWithShape="0">
                <a:blip r:embed="rId3"/>
                <a:stretch>
                  <a:fillRect t="-2484" r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192935" y="1845735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5" name="Oval 4"/>
          <p:cNvSpPr/>
          <p:nvPr/>
        </p:nvSpPr>
        <p:spPr>
          <a:xfrm>
            <a:off x="2107028" y="27035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6" name="Oval 5"/>
          <p:cNvSpPr/>
          <p:nvPr/>
        </p:nvSpPr>
        <p:spPr>
          <a:xfrm>
            <a:off x="4694302" y="1845734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7" name="Oval 6"/>
          <p:cNvSpPr/>
          <p:nvPr/>
        </p:nvSpPr>
        <p:spPr>
          <a:xfrm>
            <a:off x="3943562" y="338591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8" name="Oval 7"/>
          <p:cNvSpPr/>
          <p:nvPr/>
        </p:nvSpPr>
        <p:spPr>
          <a:xfrm>
            <a:off x="5987939" y="27035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cxnSp>
        <p:nvCxnSpPr>
          <p:cNvPr id="9" name="Straight Arrow Connector 8"/>
          <p:cNvCxnSpPr>
            <a:stCxn id="5" idx="7"/>
            <a:endCxn id="4" idx="3"/>
          </p:cNvCxnSpPr>
          <p:nvPr/>
        </p:nvCxnSpPr>
        <p:spPr>
          <a:xfrm flipV="1">
            <a:off x="2724430" y="2428190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7" idx="2"/>
          </p:cNvCxnSpPr>
          <p:nvPr/>
        </p:nvCxnSpPr>
        <p:spPr>
          <a:xfrm>
            <a:off x="2724430" y="3285982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 flipV="1">
            <a:off x="3916266" y="2186929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8" idx="2"/>
          </p:cNvCxnSpPr>
          <p:nvPr/>
        </p:nvCxnSpPr>
        <p:spPr>
          <a:xfrm>
            <a:off x="2830359" y="3044722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8" idx="1"/>
          </p:cNvCxnSpPr>
          <p:nvPr/>
        </p:nvCxnSpPr>
        <p:spPr>
          <a:xfrm>
            <a:off x="5311704" y="2428189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8" idx="3"/>
          </p:cNvCxnSpPr>
          <p:nvPr/>
        </p:nvCxnSpPr>
        <p:spPr>
          <a:xfrm flipV="1">
            <a:off x="4666893" y="3285982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07027" y="26957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5982959" y="269570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377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ייצוג ע"י גרף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23793"/>
            <a:ext cx="10058400" cy="2341995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he-IL" sz="22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200" dirty="0" smtClean="0"/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קודקוד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מייצג מצב כלשהו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צלע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אופרטור, מייצגת מעבר ממצב למצב אחר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מצב התחלתי (1) ומצבים סופיים (לפחות 1)</a:t>
            </a:r>
            <a:endParaRPr lang="en-US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3894764"/>
            <a:ext cx="10058400" cy="23728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alibri" panose="020F0502020204030204" pitchFamily="34" charset="0"/>
              <a:buNone/>
            </a:pPr>
            <a:r>
              <a:rPr lang="he-IL" sz="2800" b="1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בהינתן בעיה כלשהי:</a:t>
            </a:r>
            <a:endParaRPr lang="en-US" sz="2800" b="1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נגדיר קודקודים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נגדיר צלעות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נפתור את הבעיה באמצעות אלגוריתם חיפוש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67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אלגוריתמי חיפוש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92" y="1932348"/>
            <a:ext cx="4847203" cy="4492929"/>
          </a:xfrm>
        </p:spPr>
        <p:txBody>
          <a:bodyPr>
            <a:normAutofit/>
          </a:bodyPr>
          <a:lstStyle/>
          <a:p>
            <a:pPr marL="0" indent="0" rtl="1">
              <a:buNone/>
            </a:pPr>
            <a:r>
              <a:rPr lang="en-US" sz="3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BFS (Breadth-first search)</a:t>
            </a:r>
          </a:p>
          <a:p>
            <a:pPr rtl="1">
              <a:buNone/>
            </a:pPr>
            <a:endParaRPr lang="en-US" sz="30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rtl="1">
              <a:buNone/>
            </a:pPr>
            <a:endParaRPr lang="en-US" sz="3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rtl="1">
              <a:buNone/>
            </a:pPr>
            <a:r>
              <a:rPr lang="en-US" sz="3000" dirty="0">
                <a:latin typeface="Narkisim" panose="020E0502050101010101" pitchFamily="34" charset="-79"/>
                <a:cs typeface="Narkisim" panose="020E0502050101010101" pitchFamily="34" charset="-79"/>
              </a:rPr>
              <a:t>DFS (Depth-first search)</a:t>
            </a:r>
            <a:endParaRPr lang="en-US" sz="3000" dirty="0" smtClean="0"/>
          </a:p>
          <a:p>
            <a:pPr rtl="1">
              <a:buNone/>
            </a:pPr>
            <a:endParaRPr lang="en-US" sz="3000" dirty="0" smtClean="0"/>
          </a:p>
          <a:p>
            <a:pPr rtl="1">
              <a:buNone/>
            </a:pPr>
            <a:endParaRPr lang="en-US" sz="3000" dirty="0"/>
          </a:p>
          <a:p>
            <a:pPr rtl="1">
              <a:buNone/>
            </a:pPr>
            <a:r>
              <a:rPr lang="en-US" sz="3000" dirty="0">
                <a:latin typeface="Narkisim" panose="020E0502050101010101" pitchFamily="34" charset="-79"/>
                <a:cs typeface="Narkisim" panose="020E0502050101010101" pitchFamily="34" charset="-79"/>
              </a:rPr>
              <a:t>UCS (Uniform Cost Search)</a:t>
            </a:r>
            <a:endParaRPr lang="en-US" sz="3000" dirty="0" smtClean="0"/>
          </a:p>
          <a:p>
            <a:pPr rtl="1">
              <a:buNone/>
            </a:pP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137647" y="2232449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</a:t>
            </a:r>
            <a:endParaRPr lang="en-US" sz="4800" dirty="0"/>
          </a:p>
        </p:txBody>
      </p:sp>
      <p:cxnSp>
        <p:nvCxnSpPr>
          <p:cNvPr id="50" name="Straight Arrow Connector 49"/>
          <p:cNvCxnSpPr>
            <a:stCxn id="46" idx="7"/>
            <a:endCxn id="62" idx="2"/>
          </p:cNvCxnSpPr>
          <p:nvPr/>
        </p:nvCxnSpPr>
        <p:spPr>
          <a:xfrm flipV="1">
            <a:off x="7553033" y="2004099"/>
            <a:ext cx="42216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5"/>
            <a:endCxn id="65" idx="2"/>
          </p:cNvCxnSpPr>
          <p:nvPr/>
        </p:nvCxnSpPr>
        <p:spPr>
          <a:xfrm>
            <a:off x="7553033" y="2630035"/>
            <a:ext cx="1049571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2" idx="6"/>
            <a:endCxn id="64" idx="2"/>
          </p:cNvCxnSpPr>
          <p:nvPr/>
        </p:nvCxnSpPr>
        <p:spPr>
          <a:xfrm>
            <a:off x="8461850" y="2004099"/>
            <a:ext cx="839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6"/>
            <a:endCxn id="66" idx="2"/>
          </p:cNvCxnSpPr>
          <p:nvPr/>
        </p:nvCxnSpPr>
        <p:spPr>
          <a:xfrm>
            <a:off x="7624302" y="2465350"/>
            <a:ext cx="2581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4" idx="6"/>
            <a:endCxn id="66" idx="1"/>
          </p:cNvCxnSpPr>
          <p:nvPr/>
        </p:nvCxnSpPr>
        <p:spPr>
          <a:xfrm>
            <a:off x="9787694" y="2004099"/>
            <a:ext cx="48942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5" idx="6"/>
            <a:endCxn id="66" idx="3"/>
          </p:cNvCxnSpPr>
          <p:nvPr/>
        </p:nvCxnSpPr>
        <p:spPr>
          <a:xfrm flipV="1">
            <a:off x="9089259" y="2630035"/>
            <a:ext cx="1187857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975195" y="177119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en-US" sz="4800" dirty="0"/>
          </a:p>
        </p:txBody>
      </p:sp>
      <p:sp>
        <p:nvSpPr>
          <p:cNvPr id="64" name="Oval 63"/>
          <p:cNvSpPr/>
          <p:nvPr/>
        </p:nvSpPr>
        <p:spPr>
          <a:xfrm>
            <a:off x="9301039" y="177119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en-US" sz="4800" dirty="0"/>
          </a:p>
        </p:txBody>
      </p:sp>
      <p:sp>
        <p:nvSpPr>
          <p:cNvPr id="65" name="Oval 64"/>
          <p:cNvSpPr/>
          <p:nvPr/>
        </p:nvSpPr>
        <p:spPr>
          <a:xfrm>
            <a:off x="8602604" y="275123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en-US" sz="4800" dirty="0"/>
          </a:p>
        </p:txBody>
      </p:sp>
      <p:sp>
        <p:nvSpPr>
          <p:cNvPr id="66" name="Oval 65"/>
          <p:cNvSpPr/>
          <p:nvPr/>
        </p:nvSpPr>
        <p:spPr>
          <a:xfrm>
            <a:off x="10205847" y="2232449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</a:t>
            </a:r>
            <a:endParaRPr lang="en-US" sz="4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513938" y="17826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711365" y="16277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974572" y="1773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5852" y="20849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764114" y="2656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593286" y="26870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44" name="Oval 143"/>
          <p:cNvSpPr/>
          <p:nvPr/>
        </p:nvSpPr>
        <p:spPr>
          <a:xfrm>
            <a:off x="7155403" y="3765172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</a:t>
            </a:r>
            <a:endParaRPr lang="en-US" sz="4800" dirty="0"/>
          </a:p>
        </p:txBody>
      </p:sp>
      <p:cxnSp>
        <p:nvCxnSpPr>
          <p:cNvPr id="145" name="Straight Arrow Connector 144"/>
          <p:cNvCxnSpPr>
            <a:stCxn id="144" idx="7"/>
            <a:endCxn id="151" idx="2"/>
          </p:cNvCxnSpPr>
          <p:nvPr/>
        </p:nvCxnSpPr>
        <p:spPr>
          <a:xfrm flipV="1">
            <a:off x="7570789" y="3536822"/>
            <a:ext cx="42216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4" idx="5"/>
            <a:endCxn id="153" idx="2"/>
          </p:cNvCxnSpPr>
          <p:nvPr/>
        </p:nvCxnSpPr>
        <p:spPr>
          <a:xfrm>
            <a:off x="7570789" y="4162758"/>
            <a:ext cx="1049571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51" idx="6"/>
            <a:endCxn id="152" idx="2"/>
          </p:cNvCxnSpPr>
          <p:nvPr/>
        </p:nvCxnSpPr>
        <p:spPr>
          <a:xfrm>
            <a:off x="8479606" y="3536822"/>
            <a:ext cx="839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4" idx="6"/>
            <a:endCxn id="154" idx="2"/>
          </p:cNvCxnSpPr>
          <p:nvPr/>
        </p:nvCxnSpPr>
        <p:spPr>
          <a:xfrm>
            <a:off x="7642058" y="3998073"/>
            <a:ext cx="2581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2" idx="6"/>
            <a:endCxn id="154" idx="1"/>
          </p:cNvCxnSpPr>
          <p:nvPr/>
        </p:nvCxnSpPr>
        <p:spPr>
          <a:xfrm>
            <a:off x="9805450" y="3536822"/>
            <a:ext cx="48942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53" idx="6"/>
            <a:endCxn id="154" idx="3"/>
          </p:cNvCxnSpPr>
          <p:nvPr/>
        </p:nvCxnSpPr>
        <p:spPr>
          <a:xfrm flipV="1">
            <a:off x="9107015" y="4162758"/>
            <a:ext cx="1187857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7992951" y="3303921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en-US" sz="4800" dirty="0"/>
          </a:p>
        </p:txBody>
      </p:sp>
      <p:sp>
        <p:nvSpPr>
          <p:cNvPr id="152" name="Oval 151"/>
          <p:cNvSpPr/>
          <p:nvPr/>
        </p:nvSpPr>
        <p:spPr>
          <a:xfrm>
            <a:off x="9318795" y="3303921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en-US" sz="4800" dirty="0"/>
          </a:p>
        </p:txBody>
      </p:sp>
      <p:sp>
        <p:nvSpPr>
          <p:cNvPr id="153" name="Oval 152"/>
          <p:cNvSpPr/>
          <p:nvPr/>
        </p:nvSpPr>
        <p:spPr>
          <a:xfrm>
            <a:off x="8620360" y="4283961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en-US" sz="4800" dirty="0"/>
          </a:p>
        </p:txBody>
      </p:sp>
      <p:sp>
        <p:nvSpPr>
          <p:cNvPr id="154" name="Oval 153"/>
          <p:cNvSpPr/>
          <p:nvPr/>
        </p:nvSpPr>
        <p:spPr>
          <a:xfrm>
            <a:off x="10223603" y="3765172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</a:t>
            </a:r>
            <a:endParaRPr lang="en-US" sz="4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531694" y="33153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718695" y="31674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9963243" y="32557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693608" y="36176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781870" y="41894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9611042" y="4219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61" name="Oval 160"/>
          <p:cNvSpPr/>
          <p:nvPr/>
        </p:nvSpPr>
        <p:spPr>
          <a:xfrm>
            <a:off x="7206429" y="5333069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</a:t>
            </a:r>
            <a:endParaRPr lang="en-US" sz="4800" dirty="0"/>
          </a:p>
        </p:txBody>
      </p:sp>
      <p:cxnSp>
        <p:nvCxnSpPr>
          <p:cNvPr id="162" name="Straight Arrow Connector 161"/>
          <p:cNvCxnSpPr>
            <a:stCxn id="161" idx="7"/>
            <a:endCxn id="168" idx="2"/>
          </p:cNvCxnSpPr>
          <p:nvPr/>
        </p:nvCxnSpPr>
        <p:spPr>
          <a:xfrm flipV="1">
            <a:off x="7621815" y="5104719"/>
            <a:ext cx="42216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61" idx="5"/>
            <a:endCxn id="170" idx="2"/>
          </p:cNvCxnSpPr>
          <p:nvPr/>
        </p:nvCxnSpPr>
        <p:spPr>
          <a:xfrm>
            <a:off x="7621815" y="5730655"/>
            <a:ext cx="1049571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8" idx="6"/>
            <a:endCxn id="169" idx="2"/>
          </p:cNvCxnSpPr>
          <p:nvPr/>
        </p:nvCxnSpPr>
        <p:spPr>
          <a:xfrm>
            <a:off x="8530632" y="5104719"/>
            <a:ext cx="839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6"/>
            <a:endCxn id="171" idx="2"/>
          </p:cNvCxnSpPr>
          <p:nvPr/>
        </p:nvCxnSpPr>
        <p:spPr>
          <a:xfrm>
            <a:off x="7693084" y="5565970"/>
            <a:ext cx="2581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9" idx="6"/>
            <a:endCxn id="171" idx="1"/>
          </p:cNvCxnSpPr>
          <p:nvPr/>
        </p:nvCxnSpPr>
        <p:spPr>
          <a:xfrm>
            <a:off x="9856476" y="5104719"/>
            <a:ext cx="489422" cy="296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70" idx="6"/>
            <a:endCxn id="171" idx="3"/>
          </p:cNvCxnSpPr>
          <p:nvPr/>
        </p:nvCxnSpPr>
        <p:spPr>
          <a:xfrm flipV="1">
            <a:off x="9158041" y="5730655"/>
            <a:ext cx="1187857" cy="354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8043977" y="487181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</a:t>
            </a:r>
            <a:endParaRPr lang="en-US" sz="4800" dirty="0"/>
          </a:p>
        </p:txBody>
      </p:sp>
      <p:sp>
        <p:nvSpPr>
          <p:cNvPr id="169" name="Oval 168"/>
          <p:cNvSpPr/>
          <p:nvPr/>
        </p:nvSpPr>
        <p:spPr>
          <a:xfrm>
            <a:off x="9369821" y="487181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</a:t>
            </a:r>
            <a:endParaRPr lang="en-US" sz="4800" dirty="0"/>
          </a:p>
        </p:txBody>
      </p:sp>
      <p:sp>
        <p:nvSpPr>
          <p:cNvPr id="170" name="Oval 169"/>
          <p:cNvSpPr/>
          <p:nvPr/>
        </p:nvSpPr>
        <p:spPr>
          <a:xfrm>
            <a:off x="8671386" y="5851858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</a:t>
            </a:r>
            <a:endParaRPr lang="en-US" sz="4800" dirty="0"/>
          </a:p>
        </p:txBody>
      </p:sp>
      <p:sp>
        <p:nvSpPr>
          <p:cNvPr id="171" name="Oval 170"/>
          <p:cNvSpPr/>
          <p:nvPr/>
        </p:nvSpPr>
        <p:spPr>
          <a:xfrm>
            <a:off x="10274629" y="5333069"/>
            <a:ext cx="486655" cy="46580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</a:t>
            </a:r>
            <a:endParaRPr lang="en-US" sz="4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582720" y="48832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8769421" y="4736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971426" y="48374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744634" y="518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832896" y="57573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9662068" y="57876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800" dirty="0"/>
          </a:p>
        </p:txBody>
      </p:sp>
      <p:cxnSp>
        <p:nvCxnSpPr>
          <p:cNvPr id="179" name="Straight Connector 178"/>
          <p:cNvCxnSpPr/>
          <p:nvPr/>
        </p:nvCxnSpPr>
        <p:spPr>
          <a:xfrm>
            <a:off x="6215260" y="3242970"/>
            <a:ext cx="5388745" cy="3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271727" y="4781868"/>
            <a:ext cx="5388745" cy="30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553033" y="2623888"/>
            <a:ext cx="1049571" cy="354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9089258" y="2632225"/>
            <a:ext cx="1187857" cy="354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641697" y="3998072"/>
            <a:ext cx="25815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88479" y="2232449"/>
            <a:ext cx="2092220" cy="1600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4238823" y="3949293"/>
            <a:ext cx="2092220" cy="1600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4776127" y="2531578"/>
            <a:ext cx="1642865" cy="321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621815" y="5104719"/>
            <a:ext cx="422162" cy="29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8530632" y="5104719"/>
            <a:ext cx="8391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9856476" y="5104719"/>
            <a:ext cx="489422" cy="29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2" grpId="0" animBg="1"/>
      <p:bldP spid="64" grpId="0" animBg="1"/>
      <p:bldP spid="65" grpId="0" animBg="1"/>
      <p:bldP spid="66" grpId="0" animBg="1"/>
      <p:bldP spid="138" grpId="0"/>
      <p:bldP spid="139" grpId="0"/>
      <p:bldP spid="140" grpId="0"/>
      <p:bldP spid="141" grpId="0"/>
      <p:bldP spid="142" grpId="0"/>
      <p:bldP spid="143" grpId="0"/>
      <p:bldP spid="144" grpId="0" animBg="1"/>
      <p:bldP spid="151" grpId="0" animBg="1"/>
      <p:bldP spid="152" grpId="0" animBg="1"/>
      <p:bldP spid="153" grpId="0" animBg="1"/>
      <p:bldP spid="154" grpId="0" animBg="1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8" grpId="0" animBg="1"/>
      <p:bldP spid="169" grpId="0" animBg="1"/>
      <p:bldP spid="170" grpId="0" animBg="1"/>
      <p:bldP spid="171" grpId="0" animBg="1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93520" y="-307975"/>
            <a:ext cx="10058400" cy="1450975"/>
          </a:xfrm>
        </p:spPr>
        <p:txBody>
          <a:bodyPr/>
          <a:lstStyle/>
          <a:p>
            <a:pPr algn="r" rtl="1"/>
            <a:r>
              <a:rPr lang="he-IL" dirty="0" smtClean="0"/>
              <a:t>אלגוריתם חיפוש אבסטרקטי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9711" y="248573"/>
            <a:ext cx="10645704" cy="464708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u="sng" dirty="0" smtClean="0"/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1.	</a:t>
            </a:r>
            <a:r>
              <a:rPr lang="en-US" b="1" dirty="0" err="1"/>
              <a:t>InitOpen</a:t>
            </a:r>
            <a:r>
              <a:rPr lang="en-US" b="1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2.	</a:t>
            </a:r>
            <a:r>
              <a:rPr lang="en-US" b="1" dirty="0" err="1" smtClean="0"/>
              <a:t>Vs.g</a:t>
            </a:r>
            <a:r>
              <a:rPr lang="en-US" b="1" dirty="0" smtClean="0"/>
              <a:t> </a:t>
            </a:r>
            <a:r>
              <a:rPr lang="en-US" b="1" dirty="0"/>
              <a:t>= 0	   </a:t>
            </a:r>
            <a:r>
              <a:rPr lang="en-US" b="1" dirty="0" smtClean="0"/>
              <a:t>	 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3.	</a:t>
            </a:r>
            <a:r>
              <a:rPr lang="en-US" b="1" dirty="0" err="1" smtClean="0"/>
              <a:t>Vs.h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hFunc</a:t>
            </a:r>
            <a:r>
              <a:rPr lang="en-US" b="1" dirty="0"/>
              <a:t>( Vs , Vg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4</a:t>
            </a:r>
            <a:r>
              <a:rPr lang="en-US" b="1" dirty="0"/>
              <a:t>.	</a:t>
            </a:r>
            <a:r>
              <a:rPr lang="en-US" b="1" dirty="0" err="1"/>
              <a:t>Vs.prev</a:t>
            </a:r>
            <a:r>
              <a:rPr lang="en-US" b="1" dirty="0"/>
              <a:t> = null </a:t>
            </a:r>
            <a:r>
              <a:rPr lang="en-US" b="1" dirty="0" smtClean="0"/>
              <a:t>	      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5.	</a:t>
            </a:r>
            <a:r>
              <a:rPr lang="en-US" b="1" dirty="0" err="1"/>
              <a:t>AddToOpen</a:t>
            </a:r>
            <a:r>
              <a:rPr lang="en-US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6.	While( </a:t>
            </a:r>
            <a:r>
              <a:rPr lang="en-US" b="1" dirty="0" err="1"/>
              <a:t>OpenSize</a:t>
            </a:r>
            <a:r>
              <a:rPr lang="en-US" b="1" dirty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b="1" dirty="0"/>
              <a:t>6.1	  Current = </a:t>
            </a:r>
            <a:r>
              <a:rPr lang="en-US" sz="2000" b="1" dirty="0" err="1"/>
              <a:t>GetBest</a:t>
            </a:r>
            <a:r>
              <a:rPr lang="en-US" sz="20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b="1" dirty="0"/>
              <a:t>6.2	  If( Current == Vg )  	 </a:t>
            </a:r>
            <a:r>
              <a:rPr lang="en-US" sz="2000" b="1" dirty="0" smtClean="0"/>
              <a:t>     </a:t>
            </a:r>
            <a:endParaRPr lang="en-US" sz="20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2000" b="1" dirty="0"/>
              <a:t>6.2.1	</a:t>
            </a:r>
            <a:r>
              <a:rPr lang="en-US" sz="2000" b="1" dirty="0" smtClean="0"/>
              <a:t>	Return </a:t>
            </a:r>
            <a:r>
              <a:rPr lang="en-US" sz="2000" b="1" dirty="0" err="1"/>
              <a:t>GetPath</a:t>
            </a:r>
            <a:r>
              <a:rPr lang="en-US" sz="2000" b="1" dirty="0"/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b="1" dirty="0"/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2000" b="1" dirty="0"/>
              <a:t>6.3.1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Foreach</a:t>
            </a:r>
            <a:r>
              <a:rPr lang="en-US" sz="2000" b="1" dirty="0" smtClean="0"/>
              <a:t> </a:t>
            </a:r>
            <a:r>
              <a:rPr lang="en-US" sz="2000" b="1" dirty="0"/>
              <a:t>neighbor </a:t>
            </a:r>
            <a:r>
              <a:rPr lang="en-US" sz="2000" b="1" dirty="0" err="1"/>
              <a:t>Vn</a:t>
            </a:r>
            <a:r>
              <a:rPr lang="en-US" sz="2000" b="1" dirty="0"/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900" b="1" dirty="0"/>
              <a:t>6.3.1.1	</a:t>
            </a:r>
            <a:r>
              <a:rPr lang="en-US" sz="1900" b="1" dirty="0" smtClean="0"/>
              <a:t>	If(( !</a:t>
            </a:r>
            <a:r>
              <a:rPr lang="en-US" sz="1900" b="1" dirty="0" err="1" smtClean="0"/>
              <a:t>IsClosed</a:t>
            </a:r>
            <a:r>
              <a:rPr lang="en-US" sz="1900" b="1" dirty="0"/>
              <a:t>( </a:t>
            </a:r>
            <a:r>
              <a:rPr lang="en-US" sz="1900" b="1" dirty="0" err="1"/>
              <a:t>Vn</a:t>
            </a:r>
            <a:r>
              <a:rPr lang="en-US" sz="1900" b="1" dirty="0"/>
              <a:t> </a:t>
            </a:r>
            <a:r>
              <a:rPr lang="en-US" sz="1900" b="1" dirty="0" smtClean="0"/>
              <a:t>) AND !</a:t>
            </a:r>
            <a:r>
              <a:rPr lang="en-US" sz="1900" b="1" dirty="0" err="1" smtClean="0"/>
              <a:t>IsOpen</a:t>
            </a:r>
            <a:r>
              <a:rPr lang="en-US" sz="1900" b="1" dirty="0" smtClean="0"/>
              <a:t>( </a:t>
            </a:r>
            <a:r>
              <a:rPr lang="en-US" sz="1900" b="1" dirty="0" err="1" smtClean="0"/>
              <a:t>Vn</a:t>
            </a:r>
            <a:r>
              <a:rPr lang="en-US" sz="1900" b="1" dirty="0" smtClean="0"/>
              <a:t> ) ) OR </a:t>
            </a:r>
            <a:r>
              <a:rPr lang="en-US" sz="1900" b="1" dirty="0" err="1" smtClean="0"/>
              <a:t>Vn.g</a:t>
            </a:r>
            <a:r>
              <a:rPr lang="en-US" sz="1900" b="1" dirty="0" smtClean="0"/>
              <a:t> &gt; </a:t>
            </a:r>
            <a:r>
              <a:rPr lang="en-US" sz="1900" b="1" dirty="0" err="1" smtClean="0"/>
              <a:t>current.g+E</a:t>
            </a:r>
            <a:r>
              <a:rPr lang="en-US" sz="1900" b="1" dirty="0" smtClean="0"/>
              <a:t>(</a:t>
            </a:r>
            <a:r>
              <a:rPr lang="en-US" sz="1900" b="1" dirty="0" err="1" smtClean="0"/>
              <a:t>current,Vn</a:t>
            </a:r>
            <a:r>
              <a:rPr lang="en-US" sz="19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2000" b="1" dirty="0"/>
              <a:t>6.3.1.1.1	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Vn.g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err="1"/>
              <a:t>Current.g</a:t>
            </a:r>
            <a:r>
              <a:rPr lang="en-US" sz="2000" b="1" dirty="0"/>
              <a:t> + E(</a:t>
            </a:r>
            <a:r>
              <a:rPr lang="en-US" sz="2000" b="1" dirty="0" err="1"/>
              <a:t>Current,Vn</a:t>
            </a:r>
            <a:r>
              <a:rPr lang="en-US" sz="2000" b="1" dirty="0"/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2000" b="1" dirty="0"/>
              <a:t>6.3.1.1.2	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Vn.h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err="1"/>
              <a:t>hFunc</a:t>
            </a:r>
            <a:r>
              <a:rPr lang="en-US" sz="2000" b="1" dirty="0"/>
              <a:t>( </a:t>
            </a:r>
            <a:r>
              <a:rPr lang="en-US" sz="2000" b="1" dirty="0" err="1"/>
              <a:t>Vn</a:t>
            </a:r>
            <a:r>
              <a:rPr lang="en-US" sz="2000" b="1" dirty="0"/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2000" b="1" dirty="0"/>
              <a:t>6.3.1.1.3	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Vn.prev</a:t>
            </a:r>
            <a:r>
              <a:rPr lang="en-US" sz="2000" b="1" dirty="0" smtClean="0"/>
              <a:t> </a:t>
            </a:r>
            <a:r>
              <a:rPr lang="en-US" sz="2000" b="1" dirty="0"/>
              <a:t>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2000" b="1" dirty="0"/>
              <a:t>6.3.1.1.4	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AddToOpen</a:t>
            </a:r>
            <a:r>
              <a:rPr lang="en-US" sz="2000" b="1" dirty="0"/>
              <a:t>( </a:t>
            </a:r>
            <a:r>
              <a:rPr lang="en-US" sz="2000" b="1" dirty="0" err="1"/>
              <a:t>Vn</a:t>
            </a:r>
            <a:r>
              <a:rPr lang="en-US" sz="2000" b="1" dirty="0"/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b="1" dirty="0"/>
              <a:t>6.4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7.	Return false</a:t>
            </a:r>
          </a:p>
        </p:txBody>
      </p:sp>
    </p:spTree>
    <p:extLst>
      <p:ext uri="{BB962C8B-B14F-4D97-AF65-F5344CB8AC3E}">
        <p14:creationId xmlns:p14="http://schemas.microsoft.com/office/powerpoint/2010/main" val="5974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2.	</a:t>
            </a:r>
            <a:r>
              <a:rPr lang="en-US" sz="1700" b="1" dirty="0" err="1">
                <a:solidFill>
                  <a:schemeClr val="tx1"/>
                </a:solidFill>
              </a:rPr>
              <a:t>Vs.g</a:t>
            </a:r>
            <a:r>
              <a:rPr lang="en-US" sz="1700" b="1" dirty="0">
                <a:solidFill>
                  <a:schemeClr val="tx1"/>
                </a:solidFill>
              </a:rPr>
              <a:t> = 0	   </a:t>
            </a:r>
            <a:r>
              <a:rPr lang="en-US" sz="1700" b="1" dirty="0" smtClean="0">
                <a:solidFill>
                  <a:schemeClr val="tx1"/>
                </a:solidFill>
              </a:rPr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3.	</a:t>
            </a:r>
            <a:r>
              <a:rPr lang="en-US" sz="1700" b="1" dirty="0" err="1" smtClean="0">
                <a:solidFill>
                  <a:schemeClr val="tx1"/>
                </a:solidFill>
              </a:rPr>
              <a:t>Vs.h</a:t>
            </a:r>
            <a:r>
              <a:rPr lang="en-US" sz="1700" b="1" dirty="0" smtClean="0">
                <a:solidFill>
                  <a:schemeClr val="tx1"/>
                </a:solidFill>
              </a:rPr>
              <a:t> = </a:t>
            </a:r>
            <a:r>
              <a:rPr lang="en-US" sz="1700" b="1" dirty="0" err="1" smtClean="0">
                <a:solidFill>
                  <a:schemeClr val="tx1"/>
                </a:solidFill>
              </a:rPr>
              <a:t>hFunc</a:t>
            </a:r>
            <a:r>
              <a:rPr lang="en-US" sz="1700" b="1" dirty="0" smtClean="0">
                <a:solidFill>
                  <a:schemeClr val="tx1"/>
                </a:solidFill>
              </a:rPr>
              <a:t>( Vs , Vg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4</a:t>
            </a:r>
            <a:r>
              <a:rPr lang="en-US" sz="1700" b="1" dirty="0">
                <a:solidFill>
                  <a:schemeClr val="tx1"/>
                </a:solidFill>
              </a:rPr>
              <a:t>.	</a:t>
            </a:r>
            <a:r>
              <a:rPr lang="en-US" sz="1700" b="1" dirty="0" err="1">
                <a:solidFill>
                  <a:schemeClr val="tx1"/>
                </a:solidFill>
              </a:rPr>
              <a:t>Vs.prev</a:t>
            </a:r>
            <a:r>
              <a:rPr lang="en-US" sz="1700" b="1" dirty="0">
                <a:solidFill>
                  <a:schemeClr val="tx1"/>
                </a:solidFill>
              </a:rPr>
              <a:t> = null </a:t>
            </a:r>
            <a:r>
              <a:rPr lang="en-US" sz="1700" b="1" dirty="0" smtClean="0">
                <a:solidFill>
                  <a:schemeClr val="tx1"/>
                </a:solidFill>
              </a:rPr>
              <a:t>	 </a:t>
            </a:r>
            <a:endParaRPr lang="en-US" sz="17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5.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	While( </a:t>
            </a:r>
            <a:r>
              <a:rPr lang="en-US" sz="1700" b="1" dirty="0" err="1">
                <a:solidFill>
                  <a:schemeClr val="tx1"/>
                </a:solidFill>
              </a:rPr>
              <a:t>OpenSize</a:t>
            </a:r>
            <a:r>
              <a:rPr lang="en-US" sz="1700" b="1" dirty="0">
                <a:solidFill>
                  <a:schemeClr val="tx1"/>
                </a:solidFill>
              </a:rPr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6.1	  Current = </a:t>
            </a:r>
            <a:r>
              <a:rPr lang="en-US" sz="1700" b="1" dirty="0" err="1">
                <a:solidFill>
                  <a:schemeClr val="tx1"/>
                </a:solidFill>
              </a:rPr>
              <a:t>GetBest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	  If( Current == Vg )  	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endParaRPr lang="en-US" sz="1700" b="1" dirty="0">
              <a:solidFill>
                <a:schemeClr val="tx1"/>
              </a:solidFill>
            </a:endParaRP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</a:t>
            </a:r>
            <a:r>
              <a:rPr lang="en-US" sz="1700" b="1" dirty="0" smtClean="0">
                <a:solidFill>
                  <a:schemeClr val="tx1"/>
                </a:solidFill>
              </a:rPr>
              <a:t>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</a:t>
            </a:r>
            <a:r>
              <a:rPr lang="en-US" sz="1700" b="1" dirty="0" smtClean="0">
                <a:solidFill>
                  <a:schemeClr val="tx1"/>
                </a:solidFill>
              </a:rPr>
              <a:t>       </a:t>
            </a:r>
            <a:r>
              <a:rPr lang="en-US" sz="1700" b="1" dirty="0" err="1" smtClean="0">
                <a:solidFill>
                  <a:schemeClr val="tx1"/>
                </a:solidFill>
              </a:rPr>
              <a:t>Foreach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6.4</a:t>
            </a:r>
            <a:r>
              <a:rPr lang="en-US" sz="1700" b="1" dirty="0">
                <a:solidFill>
                  <a:schemeClr val="tx1"/>
                </a:solidFill>
              </a:rPr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7.	Return false</a:t>
            </a:r>
          </a:p>
        </p:txBody>
      </p:sp>
      <p:sp>
        <p:nvSpPr>
          <p:cNvPr id="9" name="Oval 8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11" name="Oval 10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12" name="Oval 11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13" name="Oval 12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14" name="Straight Arrow Connector 13"/>
          <p:cNvCxnSpPr>
            <a:stCxn id="10" idx="7"/>
            <a:endCxn id="9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5"/>
            <a:endCxn id="12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3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  <a:endCxn id="13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  <a:endCxn id="13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97773" y="2646191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900" b="1" dirty="0" err="1">
                <a:solidFill>
                  <a:srgbClr val="FF0000"/>
                </a:solidFill>
              </a:rPr>
              <a:t>InitOpen</a:t>
            </a:r>
            <a:r>
              <a:rPr lang="en-US" sz="19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700" b="1" dirty="0" err="1"/>
              <a:t>Vs.g</a:t>
            </a:r>
            <a:r>
              <a:rPr lang="en-US" sz="1700" b="1" dirty="0"/>
              <a:t> = 0	  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700" b="1" dirty="0" err="1"/>
              <a:t>Vs.h</a:t>
            </a:r>
            <a:r>
              <a:rPr lang="en-US" sz="1700" b="1" dirty="0"/>
              <a:t> = </a:t>
            </a:r>
            <a:r>
              <a:rPr lang="en-US" sz="1700" b="1" dirty="0" err="1"/>
              <a:t>hFunc</a:t>
            </a:r>
            <a:r>
              <a:rPr lang="en-US" sz="1700" b="1" dirty="0"/>
              <a:t>( Vs , Vg )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/>
              <a:t>Vs.prev</a:t>
            </a:r>
            <a:r>
              <a:rPr lang="en-US" sz="1700" b="1" dirty="0"/>
              <a:t> = null </a:t>
            </a:r>
            <a:r>
              <a:rPr lang="en-US" sz="1700" b="1" dirty="0" smtClean="0"/>
              <a:t>	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While( </a:t>
            </a:r>
            <a:r>
              <a:rPr lang="en-US" sz="1700" b="1" dirty="0" err="1"/>
              <a:t>OpenSize</a:t>
            </a:r>
            <a:r>
              <a:rPr lang="en-US" sz="1700" b="1" dirty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 smtClean="0"/>
              <a:t>6.3.1.1.1</a:t>
            </a:r>
            <a:r>
              <a:rPr lang="en-US" sz="1700" b="1" dirty="0"/>
              <a:t>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Open List (</a:t>
            </a:r>
            <a:r>
              <a:rPr lang="en-US" sz="2000" b="1" u="sng" dirty="0">
                <a:solidFill>
                  <a:srgbClr val="FF0000"/>
                </a:solidFill>
              </a:rPr>
              <a:t>Queue</a:t>
            </a:r>
            <a:r>
              <a:rPr lang="en-US" sz="2000" b="1" u="sng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11" name="Oval 10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12" name="Oval 11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13" name="Oval 12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14" name="Straight Arrow Connector 13"/>
          <p:cNvCxnSpPr>
            <a:stCxn id="10" idx="7"/>
            <a:endCxn id="9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5"/>
            <a:endCxn id="12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3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  <a:endCxn id="13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  <a:endCxn id="13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97773" y="2646191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380" y="960120"/>
            <a:ext cx="10058400" cy="4024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Search( G(V,E) , Vs , Vg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1.	</a:t>
            </a:r>
            <a:r>
              <a:rPr lang="en-US" sz="1700" b="1" dirty="0" err="1">
                <a:solidFill>
                  <a:schemeClr val="tx1"/>
                </a:solidFill>
              </a:rPr>
              <a:t>InitOpen</a:t>
            </a:r>
            <a:r>
              <a:rPr lang="en-US" sz="1700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2.	</a:t>
            </a:r>
            <a:r>
              <a:rPr lang="en-US" sz="1900" b="1" dirty="0" err="1">
                <a:solidFill>
                  <a:srgbClr val="FF0000"/>
                </a:solidFill>
              </a:rPr>
              <a:t>Vs.g</a:t>
            </a:r>
            <a:r>
              <a:rPr lang="en-US" sz="1900" b="1" dirty="0">
                <a:solidFill>
                  <a:srgbClr val="FF0000"/>
                </a:solidFill>
              </a:rPr>
              <a:t> = 0</a:t>
            </a:r>
            <a:r>
              <a:rPr lang="en-US" sz="1700" b="1" dirty="0"/>
              <a:t>	   </a:t>
            </a:r>
            <a:r>
              <a:rPr lang="en-US" sz="1700" b="1" dirty="0" smtClean="0"/>
              <a:t>	          //</a:t>
            </a:r>
            <a:r>
              <a:rPr lang="en-US" sz="1700" b="1" dirty="0"/>
              <a:t>Distance from Vs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3.	</a:t>
            </a:r>
            <a:r>
              <a:rPr lang="en-US" sz="1900" b="1" dirty="0" err="1">
                <a:solidFill>
                  <a:srgbClr val="FF0000"/>
                </a:solidFill>
              </a:rPr>
              <a:t>Vs.h</a:t>
            </a:r>
            <a:r>
              <a:rPr lang="en-US" sz="1900" b="1" dirty="0">
                <a:solidFill>
                  <a:srgbClr val="FF0000"/>
                </a:solidFill>
              </a:rPr>
              <a:t> = </a:t>
            </a:r>
            <a:r>
              <a:rPr lang="en-US" sz="1900" b="1" dirty="0" err="1">
                <a:solidFill>
                  <a:srgbClr val="FF0000"/>
                </a:solidFill>
              </a:rPr>
              <a:t>hFunc</a:t>
            </a:r>
            <a:r>
              <a:rPr lang="en-US" sz="1900" b="1" dirty="0">
                <a:solidFill>
                  <a:srgbClr val="FF0000"/>
                </a:solidFill>
              </a:rPr>
              <a:t>( Vs , Vg </a:t>
            </a:r>
            <a:r>
              <a:rPr lang="en-US" sz="1900" b="1" dirty="0" smtClean="0">
                <a:solidFill>
                  <a:srgbClr val="FF0000"/>
                </a:solidFill>
              </a:rPr>
              <a:t>)</a:t>
            </a:r>
            <a:r>
              <a:rPr lang="en-US" sz="1800" b="1" dirty="0" smtClean="0">
                <a:solidFill>
                  <a:schemeClr val="tx1"/>
                </a:solidFill>
              </a:rPr>
              <a:t>   </a:t>
            </a:r>
            <a:r>
              <a:rPr lang="en-US" sz="1800" b="1" dirty="0"/>
              <a:t>//assumption of distance to goal</a:t>
            </a:r>
            <a:r>
              <a:rPr lang="en-US" sz="1900" b="1" dirty="0" smtClean="0">
                <a:solidFill>
                  <a:srgbClr val="FF0000"/>
                </a:solidFill>
              </a:rPr>
              <a:t>   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4.	</a:t>
            </a:r>
            <a:r>
              <a:rPr lang="en-US" sz="1700" b="1" dirty="0" err="1"/>
              <a:t>Vs.prev</a:t>
            </a:r>
            <a:r>
              <a:rPr lang="en-US" sz="1700" b="1" dirty="0"/>
              <a:t> = null </a:t>
            </a:r>
            <a:r>
              <a:rPr lang="en-US" sz="1700" b="1" dirty="0" smtClean="0"/>
              <a:t>	      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5.	</a:t>
            </a:r>
            <a:r>
              <a:rPr lang="en-US" sz="1700" b="1" dirty="0" err="1"/>
              <a:t>AddToOpen</a:t>
            </a:r>
            <a:r>
              <a:rPr lang="en-US" sz="1700" b="1" dirty="0"/>
              <a:t>( Vs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6.	While( </a:t>
            </a:r>
            <a:r>
              <a:rPr lang="en-US" sz="1700" b="1" dirty="0" err="1"/>
              <a:t>OpenSize</a:t>
            </a:r>
            <a:r>
              <a:rPr lang="en-US" sz="1700" b="1" dirty="0"/>
              <a:t>() &gt; 0 )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6.1	  Current = </a:t>
            </a:r>
            <a:r>
              <a:rPr lang="en-US" sz="1700" b="1" dirty="0" err="1"/>
              <a:t>GetBest</a:t>
            </a:r>
            <a:r>
              <a:rPr lang="en-US" sz="1700" b="1" dirty="0"/>
              <a:t>()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/>
              <a:t>6.2	  If( Current == Vg )  	</a:t>
            </a:r>
            <a:r>
              <a:rPr lang="en-US" sz="1700" b="1" dirty="0" smtClean="0"/>
              <a:t> </a:t>
            </a:r>
            <a:endParaRPr lang="en-US" sz="1700" b="1" dirty="0"/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6.2.1	       Return </a:t>
            </a:r>
            <a:r>
              <a:rPr lang="en-US" sz="1700" b="1" dirty="0" err="1">
                <a:solidFill>
                  <a:schemeClr val="tx1"/>
                </a:solidFill>
              </a:rPr>
              <a:t>GetPath</a:t>
            </a:r>
            <a:r>
              <a:rPr lang="en-US" sz="1700" b="1" dirty="0">
                <a:solidFill>
                  <a:schemeClr val="tx1"/>
                </a:solidFill>
              </a:rPr>
              <a:t>( Current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	  Else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sz="1700" b="1" dirty="0">
                <a:solidFill>
                  <a:schemeClr val="tx1"/>
                </a:solidFill>
              </a:rPr>
              <a:t>6.3.1	       </a:t>
            </a:r>
            <a:r>
              <a:rPr lang="en-US" sz="1700" b="1" dirty="0" err="1">
                <a:solidFill>
                  <a:schemeClr val="tx1"/>
                </a:solidFill>
              </a:rPr>
              <a:t>Foreach</a:t>
            </a:r>
            <a:r>
              <a:rPr lang="en-US" sz="1700" b="1" dirty="0">
                <a:solidFill>
                  <a:schemeClr val="tx1"/>
                </a:solidFill>
              </a:rPr>
              <a:t> neighbor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of Current</a:t>
            </a:r>
          </a:p>
          <a:p>
            <a:pPr marL="566928" lvl="3" indent="0">
              <a:spcBef>
                <a:spcPts val="0"/>
              </a:spcBef>
              <a:buNone/>
            </a:pPr>
            <a:r>
              <a:rPr lang="en-US" sz="1700" b="1" dirty="0"/>
              <a:t>6.3.1.1	</a:t>
            </a:r>
            <a:r>
              <a:rPr lang="en-US" sz="1700" b="1" dirty="0" smtClean="0"/>
              <a:t>If</a:t>
            </a:r>
            <a:r>
              <a:rPr lang="en-US" sz="1700" b="1" dirty="0"/>
              <a:t>(( !</a:t>
            </a:r>
            <a:r>
              <a:rPr lang="en-US" sz="1700" b="1" dirty="0" err="1"/>
              <a:t>IsClosed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AND !</a:t>
            </a:r>
            <a:r>
              <a:rPr lang="en-US" sz="1700" b="1" dirty="0" err="1"/>
              <a:t>IsOpen</a:t>
            </a:r>
            <a:r>
              <a:rPr lang="en-US" sz="1700" b="1" dirty="0"/>
              <a:t>( </a:t>
            </a:r>
            <a:r>
              <a:rPr lang="en-US" sz="1700" b="1" dirty="0" err="1"/>
              <a:t>Vn</a:t>
            </a:r>
            <a:r>
              <a:rPr lang="en-US" sz="1700" b="1" dirty="0"/>
              <a:t> ) ) OR </a:t>
            </a:r>
            <a:br>
              <a:rPr lang="en-US" sz="1700" b="1" dirty="0"/>
            </a:br>
            <a:r>
              <a:rPr lang="en-US" sz="1700" b="1" dirty="0"/>
              <a:t>			     </a:t>
            </a:r>
            <a:r>
              <a:rPr lang="en-US" sz="1700" b="1" dirty="0" err="1"/>
              <a:t>Vn.g</a:t>
            </a:r>
            <a:r>
              <a:rPr lang="en-US" sz="1700" b="1" dirty="0"/>
              <a:t> &gt; </a:t>
            </a:r>
            <a:r>
              <a:rPr lang="en-US" sz="1700" b="1" dirty="0" err="1"/>
              <a:t>current.g+E</a:t>
            </a:r>
            <a:r>
              <a:rPr lang="en-US" sz="1700" b="1" dirty="0"/>
              <a:t>(</a:t>
            </a:r>
            <a:r>
              <a:rPr lang="en-US" sz="1700" b="1" dirty="0" err="1"/>
              <a:t>current,Vn</a:t>
            </a:r>
            <a:r>
              <a:rPr lang="en-US" sz="1700" b="1" dirty="0"/>
              <a:t>).cost</a:t>
            </a:r>
            <a:r>
              <a:rPr lang="en-US" sz="1700" b="1" dirty="0" smtClean="0"/>
              <a:t>)</a:t>
            </a:r>
            <a:endParaRPr lang="en-US" sz="1700" b="1" dirty="0"/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6.3.1.1.1		</a:t>
            </a:r>
            <a:r>
              <a:rPr lang="en-US" sz="1700" b="1" dirty="0" err="1">
                <a:solidFill>
                  <a:schemeClr val="tx1"/>
                </a:solidFill>
              </a:rPr>
              <a:t>Vn.g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Current.g</a:t>
            </a:r>
            <a:r>
              <a:rPr lang="en-US" sz="1700" b="1" dirty="0">
                <a:solidFill>
                  <a:schemeClr val="tx1"/>
                </a:solidFill>
              </a:rPr>
              <a:t> + E(</a:t>
            </a:r>
            <a:r>
              <a:rPr lang="en-US" sz="1700" b="1" dirty="0" err="1">
                <a:solidFill>
                  <a:schemeClr val="tx1"/>
                </a:solidFill>
              </a:rPr>
              <a:t>Current,Vn</a:t>
            </a:r>
            <a:r>
              <a:rPr lang="en-US" sz="1700" b="1" dirty="0">
                <a:solidFill>
                  <a:schemeClr val="tx1"/>
                </a:solidFill>
              </a:rPr>
              <a:t>).cost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6.3.1.1.2		</a:t>
            </a:r>
            <a:r>
              <a:rPr lang="en-US" sz="1700" b="1" dirty="0" err="1">
                <a:solidFill>
                  <a:schemeClr val="tx1"/>
                </a:solidFill>
              </a:rPr>
              <a:t>Vn.h</a:t>
            </a:r>
            <a:r>
              <a:rPr lang="en-US" sz="1700" b="1" dirty="0">
                <a:solidFill>
                  <a:schemeClr val="tx1"/>
                </a:solidFill>
              </a:rPr>
              <a:t> = </a:t>
            </a:r>
            <a:r>
              <a:rPr lang="en-US" sz="1700" b="1" dirty="0" err="1">
                <a:solidFill>
                  <a:schemeClr val="tx1"/>
                </a:solidFill>
              </a:rPr>
              <a:t>hFunc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, Vg )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6.3.1.1.3		</a:t>
            </a:r>
            <a:r>
              <a:rPr lang="en-US" sz="1700" b="1" dirty="0" err="1">
                <a:solidFill>
                  <a:schemeClr val="tx1"/>
                </a:solidFill>
              </a:rPr>
              <a:t>Vn.prev</a:t>
            </a:r>
            <a:r>
              <a:rPr lang="en-US" sz="1700" b="1" dirty="0">
                <a:solidFill>
                  <a:schemeClr val="tx1"/>
                </a:solidFill>
              </a:rPr>
              <a:t> = Current</a:t>
            </a:r>
          </a:p>
          <a:p>
            <a:pPr marL="749808" lvl="4" indent="0">
              <a:spcBef>
                <a:spcPts val="0"/>
              </a:spcBef>
              <a:buNone/>
            </a:pPr>
            <a:r>
              <a:rPr lang="en-US" sz="1700" b="1" dirty="0"/>
              <a:t>6.3.1.1.4		</a:t>
            </a:r>
            <a:r>
              <a:rPr lang="en-US" sz="1700" b="1" dirty="0" err="1">
                <a:solidFill>
                  <a:schemeClr val="tx1"/>
                </a:solidFill>
              </a:rPr>
              <a:t>AddToOpen</a:t>
            </a:r>
            <a:r>
              <a:rPr lang="en-US" sz="1700" b="1" dirty="0">
                <a:solidFill>
                  <a:schemeClr val="tx1"/>
                </a:solidFill>
              </a:rPr>
              <a:t>( </a:t>
            </a:r>
            <a:r>
              <a:rPr lang="en-US" sz="1700" b="1" dirty="0" err="1">
                <a:solidFill>
                  <a:schemeClr val="tx1"/>
                </a:solidFill>
              </a:rPr>
              <a:t>Vn</a:t>
            </a:r>
            <a:r>
              <a:rPr lang="en-US" sz="1700" b="1" dirty="0">
                <a:solidFill>
                  <a:schemeClr val="tx1"/>
                </a:solidFill>
              </a:rPr>
              <a:t> 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700" b="1" dirty="0" smtClean="0"/>
              <a:t>6.4</a:t>
            </a:r>
            <a:r>
              <a:rPr lang="en-US" sz="1700" b="1" dirty="0"/>
              <a:t>	Close( current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/>
              <a:t>7.	Return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8150" y="4555527"/>
            <a:ext cx="365995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Open List (</a:t>
            </a:r>
            <a:r>
              <a:rPr lang="en-US" sz="2000" b="1" u="sng" dirty="0"/>
              <a:t>Queue</a:t>
            </a:r>
            <a:r>
              <a:rPr lang="en-US" sz="2000" b="1" u="sng" dirty="0" smtClean="0"/>
              <a:t>)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</p:txBody>
      </p:sp>
      <p:sp>
        <p:nvSpPr>
          <p:cNvPr id="24" name="Oval 23"/>
          <p:cNvSpPr/>
          <p:nvPr/>
        </p:nvSpPr>
        <p:spPr>
          <a:xfrm>
            <a:off x="8395250" y="1795427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7309343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</a:t>
            </a:r>
            <a:endParaRPr lang="en-US" sz="5400" dirty="0"/>
          </a:p>
        </p:txBody>
      </p:sp>
      <p:sp>
        <p:nvSpPr>
          <p:cNvPr id="26" name="Oval 25"/>
          <p:cNvSpPr/>
          <p:nvPr/>
        </p:nvSpPr>
        <p:spPr>
          <a:xfrm>
            <a:off x="9896617" y="1795426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27" name="Oval 26"/>
          <p:cNvSpPr/>
          <p:nvPr/>
        </p:nvSpPr>
        <p:spPr>
          <a:xfrm>
            <a:off x="9145877" y="3335608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</a:t>
            </a:r>
            <a:endParaRPr lang="en-US" sz="5400" dirty="0"/>
          </a:p>
        </p:txBody>
      </p:sp>
      <p:sp>
        <p:nvSpPr>
          <p:cNvPr id="28" name="Oval 27"/>
          <p:cNvSpPr/>
          <p:nvPr/>
        </p:nvSpPr>
        <p:spPr>
          <a:xfrm>
            <a:off x="11190254" y="2653219"/>
            <a:ext cx="723331" cy="682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</a:t>
            </a:r>
            <a:endParaRPr lang="en-US" sz="5400" dirty="0"/>
          </a:p>
        </p:txBody>
      </p:sp>
      <p:cxnSp>
        <p:nvCxnSpPr>
          <p:cNvPr id="29" name="Straight Arrow Connector 28"/>
          <p:cNvCxnSpPr>
            <a:stCxn id="25" idx="7"/>
            <a:endCxn id="24" idx="3"/>
          </p:cNvCxnSpPr>
          <p:nvPr/>
        </p:nvCxnSpPr>
        <p:spPr>
          <a:xfrm flipV="1">
            <a:off x="7926745" y="2377882"/>
            <a:ext cx="574434" cy="37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5"/>
            <a:endCxn id="27" idx="2"/>
          </p:cNvCxnSpPr>
          <p:nvPr/>
        </p:nvCxnSpPr>
        <p:spPr>
          <a:xfrm>
            <a:off x="7926745" y="3235674"/>
            <a:ext cx="1219132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6" idx="2"/>
          </p:cNvCxnSpPr>
          <p:nvPr/>
        </p:nvCxnSpPr>
        <p:spPr>
          <a:xfrm flipV="1">
            <a:off x="9118581" y="2136621"/>
            <a:ext cx="7780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8" idx="2"/>
          </p:cNvCxnSpPr>
          <p:nvPr/>
        </p:nvCxnSpPr>
        <p:spPr>
          <a:xfrm>
            <a:off x="8032674" y="2994414"/>
            <a:ext cx="3157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5"/>
            <a:endCxn id="28" idx="1"/>
          </p:cNvCxnSpPr>
          <p:nvPr/>
        </p:nvCxnSpPr>
        <p:spPr>
          <a:xfrm>
            <a:off x="10514019" y="2377881"/>
            <a:ext cx="782164" cy="37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28" idx="3"/>
          </p:cNvCxnSpPr>
          <p:nvPr/>
        </p:nvCxnSpPr>
        <p:spPr>
          <a:xfrm flipV="1">
            <a:off x="9869208" y="3235674"/>
            <a:ext cx="1426975" cy="441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69750" y="21229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2994" y="1680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43285" y="3050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8753" y="30126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94491" y="25449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18287" y="20606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797773" y="2646191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h= </a:t>
            </a:r>
            <a:r>
              <a:rPr lang="he-IL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78753" y="1247526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70137" y="392936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020877" y="1201973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38775" y="202172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 </a:t>
            </a:r>
          </a:p>
          <a:p>
            <a:r>
              <a:rPr lang="en-US" dirty="0" smtClean="0"/>
              <a:t>h= </a:t>
            </a:r>
            <a:endParaRPr lang="en-US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493520" y="-307975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mtClean="0"/>
              <a:t>אלגוריתם חיפוש אבסטרקטי</a:t>
            </a:r>
            <a:r>
              <a:rPr lang="en-US" smtClean="0"/>
              <a:t> </a:t>
            </a:r>
            <a:r>
              <a:rPr lang="he-IL" smtClean="0"/>
              <a:t> - </a:t>
            </a:r>
            <a:r>
              <a:rPr lang="en-US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3874</TotalTime>
  <Words>3035</Words>
  <Application>Microsoft Office PowerPoint</Application>
  <PresentationFormat>Widescreen</PresentationFormat>
  <Paragraphs>1806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בינה מלאכותית</vt:lpstr>
      <vt:lpstr> Practice session 1  Blind Search </vt:lpstr>
      <vt:lpstr>חיפוש</vt:lpstr>
      <vt:lpstr>אלגוריתמי חיפוש</vt:lpstr>
      <vt:lpstr>אלגוריתם חיפוש אבסטרקטי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אלגוריתם חיפוש אבסטרקטי</vt:lpstr>
      <vt:lpstr>אלגוריתם חיפוש אבסטרקטי  - BFS</vt:lpstr>
      <vt:lpstr>PowerPoint Presentation</vt:lpstr>
      <vt:lpstr>PowerPoint Presentation</vt:lpstr>
      <vt:lpstr>PowerPoint Presentation</vt:lpstr>
      <vt:lpstr>ייצוג ע"י גרף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78</cp:revision>
  <dcterms:created xsi:type="dcterms:W3CDTF">2015-10-15T14:05:25Z</dcterms:created>
  <dcterms:modified xsi:type="dcterms:W3CDTF">2016-11-02T19:31:12Z</dcterms:modified>
</cp:coreProperties>
</file>