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9"/>
  </p:notesMasterIdLst>
  <p:sldIdLst>
    <p:sldId id="256" r:id="rId2"/>
    <p:sldId id="340" r:id="rId3"/>
    <p:sldId id="336" r:id="rId4"/>
    <p:sldId id="337" r:id="rId5"/>
    <p:sldId id="338" r:id="rId6"/>
    <p:sldId id="320" r:id="rId7"/>
    <p:sldId id="339" r:id="rId8"/>
    <p:sldId id="321" r:id="rId9"/>
    <p:sldId id="322" r:id="rId10"/>
    <p:sldId id="341" r:id="rId11"/>
    <p:sldId id="342" r:id="rId12"/>
    <p:sldId id="325" r:id="rId13"/>
    <p:sldId id="326" r:id="rId14"/>
    <p:sldId id="330" r:id="rId15"/>
    <p:sldId id="343" r:id="rId16"/>
    <p:sldId id="344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C3AF-A367-443E-8762-A77602D93347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E6BE6-10C9-4F96-A890-3105C538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he-IL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0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he-IL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ttp://upload.wikimedia.org/wikipedia/commons/0/0f/Pancake_sort_operation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09"/>
          <a:stretch/>
        </p:blipFill>
        <p:spPr bwMode="auto">
          <a:xfrm>
            <a:off x="6965836" y="4209398"/>
            <a:ext cx="2654935" cy="108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upload.wikimedia.org/wikipedia/commons/0/0f/Pancake_sort_operation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0"/>
          <a:stretch/>
        </p:blipFill>
        <p:spPr bwMode="auto">
          <a:xfrm>
            <a:off x="1401389" y="4209398"/>
            <a:ext cx="2654935" cy="1111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309438" y="4754051"/>
            <a:ext cx="23344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949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ערימ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הגודל</a:t>
                </a: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במרית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דוגמה להפיכה 3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הפנקייקים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העליונים:</a:t>
                </a:r>
                <a:endParaRPr lang="en-US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en-US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949817"/>
              </a:xfrm>
              <a:prstGeom prst="rect">
                <a:avLst/>
              </a:prstGeom>
              <a:blipFill rotWithShape="0">
                <a:blip r:embed="rId4"/>
                <a:stretch>
                  <a:fillRect r="-1319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0" y="1919860"/>
            <a:ext cx="3333750" cy="1544489"/>
            <a:chOff x="599591" y="3429524"/>
            <a:chExt cx="2654935" cy="1022132"/>
          </a:xfrm>
        </p:grpSpPr>
        <p:pic>
          <p:nvPicPr>
            <p:cNvPr id="7" name="Picture 6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1" b="50620"/>
            <a:stretch/>
          </p:blipFill>
          <p:spPr bwMode="auto">
            <a:xfrm>
              <a:off x="599591" y="3880130"/>
              <a:ext cx="2654935" cy="57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1" b="79982"/>
            <a:stretch/>
          </p:blipFill>
          <p:spPr bwMode="auto">
            <a:xfrm>
              <a:off x="1205000" y="3429524"/>
              <a:ext cx="2013194" cy="4506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568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099" y="1938149"/>
            <a:ext cx="11233419" cy="327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		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he-IL" sz="31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	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en-US" sz="31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en-US" sz="31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3100" dirty="0">
              <a:effectLst/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9100" y="1938150"/>
                <a:ext cx="11233419" cy="333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	מערך, במקום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במערך - ערך כגודל הפנקייק במקום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בערימה</a:t>
                </a: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אופרטור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הפיכת הסדר של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הפנקייקים העליונים (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endParaRPr lang="en-US" sz="31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התחלתי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בהתאם לקלט נבנה מצב התחלתי על פי הגדרת המצב</a:t>
                </a:r>
                <a:endParaRPr lang="en-US" sz="31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סופי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</a:t>
                </a:r>
                <a14:m>
                  <m:oMath xmlns:m="http://schemas.openxmlformats.org/officeDocument/2006/math">
                    <m:r>
                      <a:rPr lang="he-IL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en-US" sz="3100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938150"/>
                <a:ext cx="11233419" cy="3339376"/>
              </a:xfrm>
              <a:prstGeom prst="rect">
                <a:avLst/>
              </a:prstGeom>
              <a:blipFill rotWithShape="0">
                <a:blip r:embed="rId2"/>
                <a:stretch>
                  <a:fillRect r="-1248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114300" y="4764660"/>
            <a:ext cx="3333750" cy="1544489"/>
            <a:chOff x="599591" y="3429524"/>
            <a:chExt cx="2654935" cy="1022132"/>
          </a:xfrm>
        </p:grpSpPr>
        <p:pic>
          <p:nvPicPr>
            <p:cNvPr id="6" name="Picture 5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1" b="50620"/>
            <a:stretch/>
          </p:blipFill>
          <p:spPr bwMode="auto">
            <a:xfrm>
              <a:off x="599591" y="3880130"/>
              <a:ext cx="2654935" cy="57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1" b="79982"/>
            <a:stretch/>
          </p:blipFill>
          <p:spPr bwMode="auto">
            <a:xfrm>
              <a:off x="1205000" y="3429524"/>
              <a:ext cx="2013194" cy="4506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7342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0338" y="5046013"/>
            <a:ext cx="3333750" cy="1258070"/>
            <a:chOff x="599591" y="3429524"/>
            <a:chExt cx="2654935" cy="832582"/>
          </a:xfrm>
        </p:grpSpPr>
        <p:pic>
          <p:nvPicPr>
            <p:cNvPr id="6" name="Picture 5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2" b="59040"/>
            <a:stretch/>
          </p:blipFill>
          <p:spPr bwMode="auto">
            <a:xfrm>
              <a:off x="599591" y="3880130"/>
              <a:ext cx="2654935" cy="381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1" b="79982"/>
            <a:stretch/>
          </p:blipFill>
          <p:spPr bwMode="auto">
            <a:xfrm>
              <a:off x="1205000" y="3429524"/>
              <a:ext cx="2013194" cy="450606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2580" y="1865611"/>
                <a:ext cx="10766739" cy="4016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b="1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היוריסטיקה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היוריסטיקת ההפרשים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עבור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כל זוג פנקייקים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שכנים (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במיקום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ו-</a:t>
                </a:r>
                <a14:m>
                  <m:oMath xmlns:m="http://schemas.openxmlformats.org/officeDocument/2006/math">
                    <m:r>
                      <a:rPr lang="en-US" sz="31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: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אם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הפרש הגדלים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בין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הפנקייקים גדול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מ-1</a:t>
                </a:r>
                <a:r>
                  <a:rPr lang="en-US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הוסיפו 1 ליוריסטיקה הכללית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אם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הפנקייק התחתון בערימה אינו הפנקייק הגדול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היותר 				הוסיפו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1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ליוריסיטקה הכללית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0" y="1865611"/>
                <a:ext cx="10766739" cy="4016484"/>
              </a:xfrm>
              <a:prstGeom prst="rect">
                <a:avLst/>
              </a:prstGeom>
              <a:blipFill rotWithShape="0">
                <a:blip r:embed="rId3"/>
                <a:stretch>
                  <a:fillRect r="-1359" b="-3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2580" y="1865610"/>
            <a:ext cx="10766739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100" b="1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היוריסטיקה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82580" y="1865611"/>
            <a:ext cx="10766739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100" b="1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היוריסטיקה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p:pic>
        <p:nvPicPr>
          <p:cNvPr id="6" name="Picture 5" descr="http://upload.wikimedia.org/wikipedia/commons/0/0f/Pancake_sort_operat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0"/>
          <a:stretch/>
        </p:blipFill>
        <p:spPr bwMode="auto">
          <a:xfrm>
            <a:off x="3176600" y="3755684"/>
            <a:ext cx="3938183" cy="23319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9700"/>
              </p:ext>
            </p:extLst>
          </p:nvPr>
        </p:nvGraphicFramePr>
        <p:xfrm>
          <a:off x="7187206" y="3743158"/>
          <a:ext cx="35212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121"/>
              </a:tblGrid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Brace 2"/>
          <p:cNvSpPr/>
          <p:nvPr/>
        </p:nvSpPr>
        <p:spPr>
          <a:xfrm>
            <a:off x="7611750" y="3895594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611750" y="4286064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7611750" y="4671032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7611750" y="5061198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611750" y="5438838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611750" y="5816478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72063" y="3876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72063" y="4251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72063" y="4666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72063" y="5056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72063" y="5445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72063" y="5789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00541" y="3320666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77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5503" y="1388142"/>
                <a:ext cx="12367842" cy="4678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endParaRPr lang="he-IL" sz="26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6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הוכחת אדמיסיביליות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</a:t>
                </a: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נניח בשלילה שקיים פתרון ממצב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𝑣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בעל מספר צעדים קטן מההיוריסטיקה.</a:t>
                </a:r>
                <a:endParaRPr lang="he-IL" sz="26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עבור המצב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𝑣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, מספר השכנים שהפרשם גדול מ-1 הוא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ומספר הצעדים לפתרון הוא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&lt;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.</a:t>
                </a:r>
                <a:endParaRPr lang="he-IL" sz="26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בצעד יחיד ניתן לשנות שכנות של 2 פנקייקים בלבד, ולכן בצעד יחיד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קטן ב-1 לכל היותר.</a:t>
                </a:r>
                <a:endParaRPr lang="he-IL" sz="26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ב-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צעדים ניתן להגיע ל-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שאינו קטן מ-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endParaRPr lang="he-IL" sz="26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 &gt;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he-IL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לפי ההנחה ש- 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.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&lt;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</m:oMath>
                </a14:m>
                <a:endParaRPr lang="he-IL" sz="26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לפי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ההיוריסטיקה, במצב המטרה אין הפרשים בין השכנים ולכן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,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סתירה לכך שלאחר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צעדים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&gt;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ולכן אדמיסיבילית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en-US" sz="2600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3" y="1388142"/>
                <a:ext cx="12367842" cy="4678588"/>
              </a:xfrm>
              <a:prstGeom prst="rect">
                <a:avLst/>
              </a:prstGeom>
              <a:blipFill rotWithShape="0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2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כיסוי צלעות </a:t>
            </a:r>
            <a:r>
              <a:rPr lang="he-IL" dirty="0" smtClean="0"/>
              <a:t>- </a:t>
            </a:r>
            <a:r>
              <a:rPr lang="en-US" dirty="0" smtClean="0"/>
              <a:t>Edge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60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גרף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לא ממושקל ולא מכוון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מציאת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קבוצת צלעות מינימאלית המכסה את כלל הקודקודים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609211"/>
              </a:xfrm>
              <a:prstGeom prst="rect">
                <a:avLst/>
              </a:prstGeom>
              <a:blipFill rotWithShape="0">
                <a:blip r:embed="rId3"/>
                <a:stretch>
                  <a:fillRect r="-1319" b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3013508" y="34089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a</a:t>
            </a:r>
            <a:endParaRPr lang="en-US" sz="2500" dirty="0"/>
          </a:p>
        </p:txBody>
      </p:sp>
      <p:sp>
        <p:nvSpPr>
          <p:cNvPr id="30" name="Oval 29"/>
          <p:cNvSpPr/>
          <p:nvPr/>
        </p:nvSpPr>
        <p:spPr>
          <a:xfrm>
            <a:off x="3013508" y="4570043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b</a:t>
            </a:r>
            <a:endParaRPr lang="en-US" sz="2500" dirty="0"/>
          </a:p>
        </p:txBody>
      </p:sp>
      <p:sp>
        <p:nvSpPr>
          <p:cNvPr id="31" name="Oval 30"/>
          <p:cNvSpPr/>
          <p:nvPr/>
        </p:nvSpPr>
        <p:spPr>
          <a:xfrm>
            <a:off x="4513164" y="34089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</a:t>
            </a:r>
            <a:endParaRPr lang="en-US" sz="2500" dirty="0"/>
          </a:p>
        </p:txBody>
      </p:sp>
      <p:cxnSp>
        <p:nvCxnSpPr>
          <p:cNvPr id="32" name="Straight Connector 31"/>
          <p:cNvCxnSpPr>
            <a:stCxn id="29" idx="6"/>
            <a:endCxn id="31" idx="2"/>
          </p:cNvCxnSpPr>
          <p:nvPr/>
        </p:nvCxnSpPr>
        <p:spPr>
          <a:xfrm>
            <a:off x="3721846" y="3737398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  <a:endCxn id="30" idx="7"/>
          </p:cNvCxnSpPr>
          <p:nvPr/>
        </p:nvCxnSpPr>
        <p:spPr>
          <a:xfrm flipH="1">
            <a:off x="3618112" y="3969619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13164" y="4570043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</a:t>
            </a:r>
            <a:endParaRPr lang="en-US" sz="25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721846" y="4898454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34" idx="1"/>
          </p:cNvCxnSpPr>
          <p:nvPr/>
        </p:nvCxnSpPr>
        <p:spPr>
          <a:xfrm>
            <a:off x="3618112" y="3969619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4" idx="0"/>
          </p:cNvCxnSpPr>
          <p:nvPr/>
        </p:nvCxnSpPr>
        <p:spPr>
          <a:xfrm>
            <a:off x="4867333" y="4065809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67677" y="4065809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837023" y="3457829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a</a:t>
            </a:r>
            <a:endParaRPr lang="en-US" sz="2500" dirty="0"/>
          </a:p>
        </p:txBody>
      </p:sp>
      <p:sp>
        <p:nvSpPr>
          <p:cNvPr id="40" name="Oval 39"/>
          <p:cNvSpPr/>
          <p:nvPr/>
        </p:nvSpPr>
        <p:spPr>
          <a:xfrm>
            <a:off x="6837023" y="46188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b</a:t>
            </a:r>
            <a:endParaRPr lang="en-US" sz="2500" dirty="0"/>
          </a:p>
        </p:txBody>
      </p:sp>
      <p:sp>
        <p:nvSpPr>
          <p:cNvPr id="41" name="Oval 40"/>
          <p:cNvSpPr/>
          <p:nvPr/>
        </p:nvSpPr>
        <p:spPr>
          <a:xfrm>
            <a:off x="8336679" y="3457829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</a:t>
            </a:r>
            <a:endParaRPr lang="en-US" sz="2500" dirty="0"/>
          </a:p>
        </p:txBody>
      </p:sp>
      <p:cxnSp>
        <p:nvCxnSpPr>
          <p:cNvPr id="42" name="Straight Connector 41"/>
          <p:cNvCxnSpPr>
            <a:stCxn id="39" idx="6"/>
            <a:endCxn id="41" idx="2"/>
          </p:cNvCxnSpPr>
          <p:nvPr/>
        </p:nvCxnSpPr>
        <p:spPr>
          <a:xfrm>
            <a:off x="7545361" y="3786241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36679" y="46188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</a:t>
            </a:r>
            <a:endParaRPr lang="en-US" sz="25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545361" y="4947297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1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9" grpId="0" uiExpand="1" animBg="1"/>
      <p:bldP spid="30" grpId="0" uiExpand="1" animBg="1"/>
      <p:bldP spid="31" grpId="0" uiExpand="1" animBg="1"/>
      <p:bldP spid="34" grpId="0" uiExpand="1" animBg="1"/>
      <p:bldP spid="39" grpId="0" uiExpand="1" animBg="1"/>
      <p:bldP spid="40" grpId="0" uiExpand="1" animBg="1"/>
      <p:bldP spid="41" grpId="0" uiExpand="1" animBg="1"/>
      <p:bldP spid="43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1938149"/>
            <a:ext cx="1188111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	    קבוצת צלעות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   הוספת צלע שאינה בקבוצה לקבוצת הצלעות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{} (קבוצה ריקה)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  קבוצת צלעות כך שכל קודקוד בגרף מחובר לפחות לאחת מהן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כיסוי צלעות - </a:t>
            </a:r>
            <a:r>
              <a:rPr lang="en-US" dirty="0"/>
              <a:t>Edge cover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8100" y="1938149"/>
            <a:ext cx="1188111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 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201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9814" y="1385162"/>
                <a:ext cx="10766739" cy="1934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 </a:t>
                </a:r>
              </a:p>
              <a:p>
                <a:pPr algn="r" rtl="1"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היוריסטיקה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e-IL" sz="3200" dirty="0">
                            <a:solidFill>
                              <a:schemeClr val="bg1"/>
                            </a:solidFill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he-IL" sz="3200" dirty="0">
                            <a:solidFill>
                              <a:schemeClr val="bg1"/>
                            </a:solidFill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מספר הקודקודים שטרם כוסו</m:t>
                        </m:r>
                        <m:r>
                          <m:rPr>
                            <m:nor/>
                          </m:rPr>
                          <a:rPr lang="he-IL" sz="3200" dirty="0">
                            <a:solidFill>
                              <a:schemeClr val="bg1"/>
                            </a:solidFill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)</m:t>
                        </m:r>
                      </m:num>
                      <m:den>
                        <m:r>
                          <a:rPr lang="he-IL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he-IL" sz="3200" dirty="0" smtClean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4" y="1385162"/>
                <a:ext cx="10766739" cy="1934312"/>
              </a:xfrm>
              <a:prstGeom prst="rect">
                <a:avLst/>
              </a:prstGeom>
              <a:blipFill rotWithShape="0">
                <a:blip r:embed="rId2"/>
                <a:stretch>
                  <a:fillRect r="-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076" y="1957478"/>
            <a:ext cx="11204620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/>
              <a:t>בעיית כיסוי צלעות - </a:t>
            </a:r>
            <a:r>
              <a:rPr lang="en-US" dirty="0"/>
              <a:t>Edge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9814" y="1385162"/>
                <a:ext cx="10766739" cy="5152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 </a:t>
                </a:r>
              </a:p>
              <a:p>
                <a:pPr algn="r" rtl="1"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היוריסטיקה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e-IL" sz="3200" dirty="0"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he-IL" sz="3200" dirty="0"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מספר הקודקודים שטרם כוסו</m:t>
                        </m:r>
                        <m:r>
                          <m:rPr>
                            <m:nor/>
                          </m:rPr>
                          <a:rPr lang="he-IL" sz="3200" dirty="0"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)</m:t>
                        </m:r>
                      </m:num>
                      <m:den>
                        <m:r>
                          <a:rPr lang="he-IL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he-IL" sz="3200" b="0" dirty="0" smtClean="0">
                  <a:latin typeface="Narkisim" panose="020E0502050101010101" pitchFamily="34" charset="-79"/>
                  <a:cs typeface="Arial" panose="020B0604020202020204" pitchFamily="34" charset="0"/>
                </a:endParaRPr>
              </a:p>
              <a:p>
                <a:pPr algn="r" rtl="1"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הוכחת אדמיסיביליות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</a:t>
                </a:r>
                <a:endParaRPr lang="he-IL" sz="32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182880" indent="-4572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בכל הוספת צלע, מספר הקודקודים שטרם כוסו קטן ב-0 ,1 או 2</a:t>
                </a:r>
                <a:endParaRPr lang="he-IL" sz="32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182880" indent="-4572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לכן היוריסטיקה קטנה ב-</a:t>
                </a:r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1, 0.5, 0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בהתאם </a:t>
                </a:r>
                <a:endParaRPr lang="he-IL" sz="32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182880" indent="-4572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וכן תמיד מתקיים: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he-IL" sz="3200" dirty="0" smtClean="0">
                  <a:latin typeface="Narkisim" panose="020E0502050101010101" pitchFamily="34" charset="-79"/>
                </a:endParaRPr>
              </a:p>
              <a:p>
                <a:pPr marL="182880" indent="-4572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במצב המטרה,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he-IL" sz="3200" i="1" dirty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מכיוון שכל הקודקודים מכוסים </a:t>
                </a:r>
                <a:endParaRPr lang="he-IL" sz="3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182880" indent="-4572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לכן קונסיסטנטית ומכך גם אדמיסיבילית </a:t>
                </a:r>
                <a:endParaRPr lang="he-IL" sz="3200" dirty="0" smtClean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4" y="1385162"/>
                <a:ext cx="10766739" cy="5152116"/>
              </a:xfrm>
              <a:prstGeom prst="rect">
                <a:avLst/>
              </a:prstGeom>
              <a:blipFill rotWithShape="0">
                <a:blip r:embed="rId3"/>
                <a:stretch>
                  <a:fillRect r="-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3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/>
              <a:t>Heuristics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  <p:pic>
        <p:nvPicPr>
          <p:cNvPr id="3" name="Picture 2" descr="http://spaceplace.nasa.gov/review/pigeons/pigeon-cartoon-lrg.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030" y="435406"/>
            <a:ext cx="2081135" cy="238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8788" y="4035160"/>
            <a:ext cx="12440992" cy="1646302"/>
          </a:xfrm>
        </p:spPr>
        <p:txBody>
          <a:bodyPr>
            <a:noAutofit/>
          </a:bodyPr>
          <a:lstStyle/>
          <a:p>
            <a:pPr algn="ctr"/>
            <a: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  <a:t>Blind (un-informed) Search</a:t>
            </a:r>
            <a:b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</a:br>
            <a: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  <a:t/>
            </a:r>
            <a:b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</a:br>
            <a:r>
              <a:rPr lang="en-US" sz="7200" spc="0" dirty="0" smtClean="0">
                <a:solidFill>
                  <a:schemeClr val="tx1"/>
                </a:solidFill>
                <a:cs typeface="+mn-cs"/>
              </a:rPr>
              <a:t>VS.</a:t>
            </a:r>
            <a:br>
              <a:rPr lang="en-US" sz="7200" spc="0" dirty="0" smtClean="0">
                <a:solidFill>
                  <a:schemeClr val="tx1"/>
                </a:solidFill>
                <a:cs typeface="+mn-cs"/>
              </a:rPr>
            </a:br>
            <a: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  <a:t/>
            </a:r>
            <a:b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</a:br>
            <a:r>
              <a:rPr lang="en-US" sz="7200" b="1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Heuristic (informed) Search </a:t>
            </a:r>
            <a:endParaRPr lang="en-US" sz="72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9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previews.123rf.com/images/lucadp/lucadp1110/lucadp111000108/11098017-one-maze-with-a-cartoon-man-that-goes-out-3d-render--Stock-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6843"/>
            <a:ext cx="3464417" cy="20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98476" y="1947105"/>
                <a:ext cx="11204620" cy="4162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indent="-3429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כלל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חשיבה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המבוסס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על הגיון פשוט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 אינטואיציה </a:t>
                </a:r>
                <a:endParaRPr lang="en-US" sz="26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800100" indent="-3429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מציע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דרך קלה ומהירה לקבלת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החלטות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ללא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התעמקות ובמחיר דיוק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נמוך</a:t>
                </a:r>
                <a:endParaRPr lang="he-IL" sz="26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800100" indent="-3429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חוקרים הדגימו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כיצד המח האנושי נוהג להשתמש בטכניקות היוריסטיות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לקבל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החלטות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במהירות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he-IL" sz="26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6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פוקציה </a:t>
                </a:r>
                <a:r>
                  <a:rPr lang="he-IL" sz="26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היוריסטית</a:t>
                </a:r>
                <a:r>
                  <a:rPr lang="en-US" sz="26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קלט: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פלט: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הערכה של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המרחק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מהמצב למטרה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𝑔𝑜𝑎𝑙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הקרובה ביותר</a:t>
                </a:r>
              </a:p>
              <a:p>
                <a:pPr marL="457200" algn="r" rtl="1">
                  <a:lnSpc>
                    <a:spcPct val="115000"/>
                  </a:lnSpc>
                </a:pPr>
                <a:endParaRPr lang="en-US" sz="2200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6" y="1947105"/>
                <a:ext cx="11204620" cy="4162678"/>
              </a:xfrm>
              <a:prstGeom prst="rect">
                <a:avLst/>
              </a:prstGeom>
              <a:blipFill rotWithShape="0">
                <a:blip r:embed="rId4"/>
                <a:stretch>
                  <a:fillRect t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1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8076" y="2034752"/>
                <a:ext cx="11204620" cy="4905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אדמיסיבליות (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𝐴𝑑𝑚𝑖𝑠𝑠𝑖𝑏𝑖𝑙𝑖𝑡𝑦</m:t>
                    </m:r>
                  </m:oMath>
                </a14:m>
                <a:r>
                  <a:rPr lang="he-IL" sz="28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endParaRPr lang="he-IL" sz="2800" u="sng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פונקציה היוריסיטית תקרא אדמיסיבילית אם אינה מעריכה אף פעם </a:t>
                </a:r>
                <a: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מעל ה"מחיר" האמיתי להגעה למטרה.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en-US" sz="1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הגדרה פורמלית: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)≤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  <m:r>
                      <a:rPr lang="en-US" sz="2600" b="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en-US" sz="2600" b="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𝑔𝑜𝑎𝑙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6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כאשר: 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פונקציה היוריסטית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הינו מצב במרחב המצבים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𝑔𝑜𝑎𝑙</m:t>
                        </m:r>
                      </m:e>
                    </m:d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הינו המחיר המינימלי מ-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s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למטרה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𝑔𝑜𝑎𝑙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הקרובה ביותר</a:t>
                </a:r>
                <a:endParaRPr lang="en-US" sz="26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en-US" sz="2200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6" y="2034752"/>
                <a:ext cx="11204620" cy="4905958"/>
              </a:xfrm>
              <a:prstGeom prst="rect">
                <a:avLst/>
              </a:prstGeom>
              <a:blipFill rotWithShape="0">
                <a:blip r:embed="rId3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62000" y="3657061"/>
            <a:ext cx="10198637" cy="2591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8076" y="2034752"/>
                <a:ext cx="11204620" cy="1943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אדמיסיבליות (</a:t>
                </a:r>
                <a14:m>
                  <m:oMath xmlns:m="http://schemas.openxmlformats.org/officeDocument/2006/math">
                    <m:r>
                      <a:rPr lang="en-US" sz="2800" i="1" u="sng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𝐴𝑑𝑚𝑖𝑠𝑠𝑖𝑏𝑖𝑙𝑖𝑡𝑦</m:t>
                    </m:r>
                  </m:oMath>
                </a14:m>
                <a: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)≤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𝑔𝑜𝑎𝑙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en-US" sz="28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/>
                </a:r>
                <a:br>
                  <a:rPr lang="en-US" sz="28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</a:br>
                <a:r>
                  <a:rPr lang="he-IL" sz="2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:endParaRPr lang="en-US" sz="2200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6" y="2034752"/>
                <a:ext cx="11204620" cy="1943224"/>
              </a:xfrm>
              <a:prstGeom prst="rect">
                <a:avLst/>
              </a:prstGeom>
              <a:blipFill rotWithShape="0">
                <a:blip r:embed="rId3"/>
                <a:stretch>
                  <a:fillRect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270716" y="4122026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32065" y="4122026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93414" y="4122026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2285571" y="4592105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3846920" y="4592105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8678" y="375326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70027" y="37526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96167" y="4222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8339" y="4222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3290" y="3487924"/>
            <a:ext cx="4812404" cy="220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80702" y="4122027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8242051" y="4122027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803400" y="4122027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7695557" y="4592106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9256906" y="4592106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18664" y="375326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80013" y="375269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6153" y="4222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58325" y="4222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3276" y="3487925"/>
            <a:ext cx="4812404" cy="220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48726" y="5746659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u="sng" dirty="0">
                <a:latin typeface="Calibri" panose="020F0502020204030204" pitchFamily="34" charset="0"/>
                <a:ea typeface="Calibri" panose="020F0502020204030204" pitchFamily="34" charset="0"/>
              </a:rPr>
              <a:t>אדמיסיבלי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010" y="5696285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u="sng" dirty="0" smtClean="0">
                <a:latin typeface="Calibri" panose="020F0502020204030204" pitchFamily="34" charset="0"/>
                <a:ea typeface="Calibri" panose="020F0502020204030204" pitchFamily="34" charset="0"/>
              </a:rPr>
              <a:t>לא אדמיסיבלי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2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8076" y="2034752"/>
                <a:ext cx="11204620" cy="4357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קונסיסטנטיות (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𝐶𝑜𝑛𝑠𝑖𝑠𝑡𝑒𝑛𝑐𝑦</m:t>
                    </m:r>
                  </m:oMath>
                </a14:m>
                <a:r>
                  <a:rPr lang="he-IL" sz="28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endParaRPr lang="he-IL" sz="2800" u="sng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פונקציה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היוריסיטית תקרא קונסיסטנטיות אם מעריכה את המרחק ממצב נתון למטרה,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והערכה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אינה גדולה מהערכה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מהקודקוד השכן +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מחיר המעבר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הצלע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en-US" sz="1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הגדרה פורמלית:</a:t>
                </a:r>
                <a: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</m:oMath>
                </a14:m>
                <a:r>
                  <a:rPr lang="he-IL" sz="2600" i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𝐺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6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כאשר: </a:t>
                </a:r>
                <a: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</m:oMath>
                </a14:m>
                <a:r>
                  <a:rPr lang="en-US" sz="2600" i="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’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הינו היורש המיידי של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</m:oMath>
                </a14:m>
                <a: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הינו המטרה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𝑔𝑜𝑎𝑙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he-IL" sz="2600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הינו המחיר של הצלע בין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</m:oMath>
                </a14:m>
                <a: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’</a:t>
                </a:r>
                <a:endParaRPr lang="en-US" sz="2600" u="sng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6" y="2034752"/>
                <a:ext cx="11204620" cy="4357347"/>
              </a:xfrm>
              <a:prstGeom prst="rect">
                <a:avLst/>
              </a:prstGeom>
              <a:blipFill rotWithShape="0">
                <a:blip r:embed="rId3"/>
                <a:stretch>
                  <a:fillRect t="-420" b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62000" y="3657061"/>
            <a:ext cx="10198637" cy="2591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8076" y="2034752"/>
                <a:ext cx="11204620" cy="2042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קונסיסטנטיות (</a:t>
                </a:r>
                <a14:m>
                  <m:oMath xmlns:m="http://schemas.openxmlformats.org/officeDocument/2006/math">
                    <m:r>
                      <a:rPr lang="en-US" sz="2800" i="1" u="sng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𝐶𝑜𝑛𝑠𝑖𝑠𝑡𝑒𝑛𝑐𝑦</m:t>
                    </m:r>
                  </m:oMath>
                </a14:m>
                <a:r>
                  <a:rPr lang="he-IL" sz="28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8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/>
                </a:r>
                <a:br>
                  <a:rPr lang="en-US" sz="28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</a:br>
                <a:r>
                  <a:rPr lang="he-IL" sz="28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</m:oMath>
                </a14:m>
                <a:r>
                  <a:rPr lang="en-US" sz="26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/>
                </a:r>
                <a:br>
                  <a:rPr lang="en-US" sz="26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𝐺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</m:t>
                      </m:r>
                    </m:oMath>
                  </m:oMathPara>
                </a14:m>
                <a:r>
                  <a:rPr lang="en-US" sz="28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/>
                </a:r>
                <a:br>
                  <a:rPr lang="en-US" sz="28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</a:br>
                <a:r>
                  <a:rPr lang="he-IL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:endParaRPr lang="en-US" sz="2800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6" y="2034752"/>
                <a:ext cx="11204620" cy="2042547"/>
              </a:xfrm>
              <a:prstGeom prst="rect">
                <a:avLst/>
              </a:prstGeom>
              <a:blipFill rotWithShape="0">
                <a:blip r:embed="rId3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270716" y="4122026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32065" y="4122026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93414" y="4122026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2285571" y="4592105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3846920" y="4592105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08678" y="375326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70027" y="37526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96167" y="4222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48339" y="4222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3290" y="3487924"/>
            <a:ext cx="4812404" cy="220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80702" y="4122027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8242051" y="4122027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803400" y="4122027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7695557" y="4592106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9256906" y="4592106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18664" y="375326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80013" y="375269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06153" y="4222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58325" y="4222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3276" y="3487925"/>
            <a:ext cx="4812404" cy="220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48726" y="5746659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u="sng" dirty="0" smtClean="0">
                <a:latin typeface="Calibri" panose="020F0502020204030204" pitchFamily="34" charset="0"/>
                <a:ea typeface="Calibri" panose="020F0502020204030204" pitchFamily="34" charset="0"/>
              </a:rPr>
              <a:t>קונסיסטנטי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34010" y="5696285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u="sng" dirty="0" smtClean="0">
                <a:latin typeface="Calibri" panose="020F0502020204030204" pitchFamily="34" charset="0"/>
                <a:ea typeface="Calibri" panose="020F0502020204030204" pitchFamily="34" charset="0"/>
              </a:rPr>
              <a:t>לא </a:t>
            </a:r>
            <a:r>
              <a:rPr lang="he-IL" sz="2400" u="sng" dirty="0">
                <a:latin typeface="Calibri" panose="020F0502020204030204" pitchFamily="34" charset="0"/>
                <a:ea typeface="Calibri" panose="020F0502020204030204" pitchFamily="34" charset="0"/>
              </a:rPr>
              <a:t>קונסיסטנטי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626644" y="37277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</a:t>
            </a:r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41362" y="37277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05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0817" y="197943"/>
            <a:ext cx="3750366" cy="21190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8076" y="2034752"/>
                <a:ext cx="11204620" cy="3985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הוכח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פונקציה קונסיסטנטית בהכרח גם אדמיסיבילית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he-IL" sz="22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אינדוקציה: על מספר הקשתות במסלול האופטימלי של כל קודקוד למטרה</a:t>
                </a: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2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בסיס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אם המסלול האופטימלי מקודקוד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מכיל 0 קשתות, אז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b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   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לפי הגדרה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G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לכן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G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ולכן אדמיסיבילי</a:t>
                </a:r>
                <a:endParaRPr lang="en-US" sz="22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2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הנחה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 נניח </a:t>
                </a:r>
                <a:r>
                  <a:rPr lang="he-IL" sz="2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כל קודקוד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2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שהמסלול האופטימלי שלו מכיל </a:t>
                </a:r>
                <a:r>
                  <a:rPr lang="en-US" sz="2200" dirty="0" err="1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i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צלעות 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   מקיים: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he-IL" sz="2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ונוכיח עבור 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2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הוכחה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נניח קודקוד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2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שהמסלול האופטימלי שלו </a:t>
                </a:r>
                <a:r>
                  <a:rPr lang="en-US" sz="2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P</a:t>
                </a:r>
                <a:r>
                  <a:rPr lang="he-IL" sz="2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מכיל 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i+1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קשתות</a:t>
                </a:r>
                <a:r>
                  <a:rPr lang="en-US" sz="2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,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    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P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מורכב מקשת לאחד השכנים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2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בעל מסלול אופטימלי המכיל </a:t>
                </a:r>
                <a:r>
                  <a:rPr lang="en-US" sz="2200" dirty="0" err="1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i</a:t>
                </a:r>
                <a:r>
                  <a:rPr lang="he-IL" sz="2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קשתות:</a:t>
                </a:r>
                <a:r>
                  <a:rPr lang="en-US" sz="2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e-IL" sz="2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e-IL" sz="2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e-IL" sz="2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6" y="2034752"/>
                <a:ext cx="11204620" cy="3985706"/>
              </a:xfrm>
              <a:prstGeom prst="rect">
                <a:avLst/>
              </a:prstGeom>
              <a:blipFill rotWithShape="0">
                <a:blip r:embed="rId3"/>
                <a:stretch>
                  <a:fillRect t="-153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91369" y="340644"/>
                <a:ext cx="3805524" cy="821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אדמיסיבליות (</a:t>
                </a:r>
                <a14:m>
                  <m:oMath xmlns:m="http://schemas.openxmlformats.org/officeDocument/2006/math">
                    <m:r>
                      <a:rPr lang="en-US" sz="21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𝐴𝑑𝑚𝑖𝑠𝑠𝑖𝑏𝑖𝑙𝑖𝑡𝑦</m:t>
                    </m:r>
                  </m:oMath>
                </a14:m>
                <a:r>
                  <a:rPr lang="he-IL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1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1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𝑔𝑜𝑎𝑙</m:t>
                        </m:r>
                      </m:e>
                    </m:d>
                  </m:oMath>
                </a14:m>
                <a:endParaRPr lang="en-US" sz="2100" u="sng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69" y="340644"/>
                <a:ext cx="3805524" cy="821635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-108489" y="1124573"/>
                <a:ext cx="4405381" cy="1225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קונסיסטנטיות (</a:t>
                </a:r>
                <a14:m>
                  <m:oMath xmlns:m="http://schemas.openxmlformats.org/officeDocument/2006/math">
                    <m:r>
                      <a:rPr lang="en-US" sz="21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𝐶𝑜𝑛𝑠𝑖𝑠𝑡𝑒𝑛𝑐𝑦</m:t>
                    </m:r>
                  </m:oMath>
                </a14:m>
                <a:r>
                  <a:rPr lang="he-IL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𝑐𝑜𝑠𝑡</m:t>
                      </m:r>
                    </m:oMath>
                  </m:oMathPara>
                </a14:m>
                <a:endParaRPr lang="he-IL" sz="21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G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</m:t>
                      </m:r>
                    </m:oMath>
                  </m:oMathPara>
                </a14:m>
                <a:r>
                  <a:rPr lang="en-US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en-US" sz="2100" u="sng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489" y="1124573"/>
                <a:ext cx="4405381" cy="12250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16200000">
            <a:off x="2482959" y="3928981"/>
            <a:ext cx="154783" cy="40871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0335" y="5972531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לפי הגדרת הקונסיסטנטיות 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4956203" y="2687973"/>
            <a:ext cx="130029" cy="65443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12091" y="5971825"/>
                <a:ext cx="5076774" cy="370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𝑔𝑜𝑎𝑙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he-IL" dirty="0" smtClean="0"/>
                  <a:t>לפי הגדרת האדמיסיביליות:</a:t>
                </a:r>
                <a:r>
                  <a:rPr lang="en-US" dirty="0" smtClean="0"/>
                  <a:t> </a:t>
                </a:r>
                <a:r>
                  <a:rPr lang="he-IL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91" y="5971825"/>
                <a:ext cx="5076774" cy="370038"/>
              </a:xfrm>
              <a:prstGeom prst="rect">
                <a:avLst/>
              </a:prstGeom>
              <a:blipFill rotWithShape="0"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16200000">
            <a:off x="7438403" y="3339360"/>
            <a:ext cx="164428" cy="52759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02306" y="5972531"/>
                <a:ext cx="4848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 שייך למסלול </a:t>
                </a:r>
                <a:r>
                  <a:rPr lang="he-IL" dirty="0" smtClean="0"/>
                  <a:t>האופטימלי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 smtClean="0"/>
                  <a:t>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אחד מהשכנים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06" y="5972531"/>
                <a:ext cx="48483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58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1369" y="5547946"/>
            <a:ext cx="4036669" cy="423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12694" y="5518303"/>
            <a:ext cx="3704226" cy="423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07471" y="5597744"/>
            <a:ext cx="2559822" cy="4238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6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  <p:bldP spid="4" grpId="0" animBg="1"/>
      <p:bldP spid="4" grpId="1" animBg="1"/>
      <p:bldP spid="5" grpId="0"/>
      <p:bldP spid="5" grpId="1"/>
      <p:bldP spid="9" grpId="0" animBg="1"/>
      <p:bldP spid="9" grpId="1" animBg="1"/>
      <p:bldP spid="10" grpId="0"/>
      <p:bldP spid="10" grpId="1"/>
      <p:bldP spid="11" grpId="0" animBg="1"/>
      <p:bldP spid="12" grpId="1"/>
      <p:bldP spid="6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6725</TotalTime>
  <Words>456</Words>
  <Application>Microsoft Office PowerPoint</Application>
  <PresentationFormat>Widescreen</PresentationFormat>
  <Paragraphs>159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Artificial Intelligence   </vt:lpstr>
      <vt:lpstr> Practice session 3  Heuristics </vt:lpstr>
      <vt:lpstr>Blind (un-informed) Search  VS.  Heuristic (informed) Search </vt:lpstr>
      <vt:lpstr>היוריסטיקה (Heuristic)</vt:lpstr>
      <vt:lpstr>היוריסטיקה (Heuristic)</vt:lpstr>
      <vt:lpstr>היוריסטיקה (Heuristic)</vt:lpstr>
      <vt:lpstr>היוריסטיקה (Heuristic)</vt:lpstr>
      <vt:lpstr>היוריסטיקה (Heuristic)</vt:lpstr>
      <vt:lpstr>היוריסטיקה (Heuristic)</vt:lpstr>
      <vt:lpstr>בעיית הפנקייק</vt:lpstr>
      <vt:lpstr>בעיית הפנקייק</vt:lpstr>
      <vt:lpstr>בעיית הפנקייק</vt:lpstr>
      <vt:lpstr>בעיית הפנקייק</vt:lpstr>
      <vt:lpstr>בעיית הפנקייק</vt:lpstr>
      <vt:lpstr>בעיית כיסוי צלעות - Edge cover</vt:lpstr>
      <vt:lpstr>בעיית כיסוי צלעות - Edge cover</vt:lpstr>
      <vt:lpstr>בעיית כיסוי צלעות - Edge cover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228</cp:revision>
  <dcterms:created xsi:type="dcterms:W3CDTF">2015-10-15T14:05:25Z</dcterms:created>
  <dcterms:modified xsi:type="dcterms:W3CDTF">2016-11-15T09:04:26Z</dcterms:modified>
</cp:coreProperties>
</file>