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9"/>
  </p:notesMasterIdLst>
  <p:sldIdLst>
    <p:sldId id="256" r:id="rId2"/>
    <p:sldId id="303" r:id="rId3"/>
    <p:sldId id="384" r:id="rId4"/>
    <p:sldId id="385" r:id="rId5"/>
    <p:sldId id="336" r:id="rId6"/>
    <p:sldId id="337" r:id="rId7"/>
    <p:sldId id="342" r:id="rId8"/>
    <p:sldId id="343" r:id="rId9"/>
    <p:sldId id="386" r:id="rId10"/>
    <p:sldId id="350" r:id="rId11"/>
    <p:sldId id="387" r:id="rId12"/>
    <p:sldId id="364" r:id="rId13"/>
    <p:sldId id="388" r:id="rId14"/>
    <p:sldId id="369" r:id="rId15"/>
    <p:sldId id="380" r:id="rId16"/>
    <p:sldId id="383" r:id="rId17"/>
    <p:sldId id="3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5" autoAdjust="0"/>
    <p:restoredTop sz="94434" autoAdjust="0"/>
  </p:normalViewPr>
  <p:slideViewPr>
    <p:cSldViewPr snapToGrid="0">
      <p:cViewPr varScale="1">
        <p:scale>
          <a:sx n="87" d="100"/>
          <a:sy n="87" d="100"/>
        </p:scale>
        <p:origin x="27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353C-0EB9-4D23-B145-62476E2E38CB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99901-A29F-465A-9A6B-6676939C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בשוויון</a:t>
            </a:r>
            <a:r>
              <a:rPr lang="he-IL" baseline="0" dirty="0" smtClean="0"/>
              <a:t> </a:t>
            </a:r>
            <a:r>
              <a:rPr lang="en-US" baseline="0" dirty="0" smtClean="0"/>
              <a:t>f</a:t>
            </a:r>
            <a:r>
              <a:rPr lang="he-IL" baseline="0" dirty="0" smtClean="0"/>
              <a:t> מתעדף על פי </a:t>
            </a:r>
            <a:r>
              <a:rPr lang="en-US" baseline="0" dirty="0" smtClean="0"/>
              <a:t>h</a:t>
            </a:r>
            <a:r>
              <a:rPr lang="he-IL" baseline="0" dirty="0" smtClean="0"/>
              <a:t> נמוך יותר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9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8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1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5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7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מתעדף לפי היוריסטיקה הקטנה ביותר.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1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פתרון מהיר, אך לא בהכרח יחזיר פתרון אופטימלי.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8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4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4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77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 smtClean="0">
                <a:cs typeface="+mn-cs"/>
              </a:rPr>
              <a:t>Artificial Intelligence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DFID (Depth first Iterative deepening)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2342" y="1946494"/>
            <a:ext cx="7302622" cy="254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endParaRPr lang="en-US" sz="3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81964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6713" y="6033815"/>
            <a:ext cx="118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9997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5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16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4700" y="1950850"/>
                <a:ext cx="11204620" cy="1919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32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he-IL" sz="32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אלגוריתם הנעזר </a:t>
                </a:r>
                <a:r>
                  <a:rPr lang="he-IL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בתור עדיפויות על פי פונקציית העלות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US" sz="36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פתרון מהיר, אך לא בהכרח יחזיר פתרון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אופטימלי</a:t>
                </a:r>
                <a:endParaRPr lang="en-US" sz="3200" b="1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0" y="1950850"/>
                <a:ext cx="11204620" cy="1919500"/>
              </a:xfrm>
              <a:prstGeom prst="rect">
                <a:avLst/>
              </a:prstGeom>
              <a:blipFill rotWithShape="0">
                <a:blip r:embed="rId3"/>
                <a:stretch>
                  <a:fillRect r="-130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10" y="286603"/>
            <a:ext cx="10626870" cy="1450757"/>
          </a:xfrm>
        </p:spPr>
        <p:txBody>
          <a:bodyPr>
            <a:normAutofit/>
          </a:bodyPr>
          <a:lstStyle/>
          <a:p>
            <a:pPr algn="r" rtl="1"/>
            <a:r>
              <a:rPr lang="en-US" sz="4400" dirty="0"/>
              <a:t>PHS </a:t>
            </a:r>
            <a:r>
              <a:rPr lang="en-US" sz="4400" dirty="0" smtClean="0"/>
              <a:t>(</a:t>
            </a:r>
            <a:r>
              <a:rPr lang="en-US" sz="4400" dirty="0"/>
              <a:t>Pure heuristic </a:t>
            </a:r>
            <a:r>
              <a:rPr lang="en-US" sz="4400" dirty="0" smtClean="0"/>
              <a:t>search)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404" y="4083840"/>
            <a:ext cx="366799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PHS</a:t>
            </a:r>
            <a:endParaRPr lang="en-US" sz="115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49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38386" y="5737986"/>
            <a:ext cx="3204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 smtClean="0"/>
              <a:t>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2554" y="5387484"/>
            <a:ext cx="199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OpenList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(Priority Queue)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PHS (Pure heuristic search)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394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79657"/>
              </p:ext>
            </p:extLst>
          </p:nvPr>
        </p:nvGraphicFramePr>
        <p:xfrm>
          <a:off x="2772534" y="538597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9997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4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3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4700" y="1950850"/>
                <a:ext cx="11204620" cy="3436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גרסאת </a:t>
                </a: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ה-</a:t>
                </a:r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informed</a:t>
                </a: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של</a:t>
                </a:r>
                <a:r>
                  <a:rPr lang="en-US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DFID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בכל איטרציה מבצעים חיפוש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לעומק </a:t>
                </a:r>
                <a:endParaRPr lang="en-US" sz="3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נגזום </a:t>
                </a: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ענפים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בהם ערך</a:t>
                </a:r>
                <a:r>
                  <a:rPr lang="en-US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𝑓</m:t>
                    </m:r>
                  </m:oMath>
                </a14:m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עולה על ערך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הסף</a:t>
                </a:r>
                <a:endParaRPr lang="en-US" sz="32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בכל </a:t>
                </a: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איטרציה נעדכן את ערך הסף ל-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𝑓</m:t>
                    </m:r>
                  </m:oMath>
                </a14:m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המינימלי הבא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בגודלו</a:t>
                </a:r>
                <a:endParaRPr lang="en-US" sz="3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יחזיר </a:t>
                </a:r>
                <a:r>
                  <a:rPr lang="he-IL" sz="3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פתרון אופטימלי אם ההיוריסטיקה אדמיסיבילית</a:t>
                </a:r>
                <a:endParaRPr lang="en-US" sz="3200" b="1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0" y="1950850"/>
                <a:ext cx="11204620" cy="3436838"/>
              </a:xfrm>
              <a:prstGeom prst="rect">
                <a:avLst/>
              </a:prstGeom>
              <a:blipFill rotWithShape="0">
                <a:blip r:embed="rId3"/>
                <a:stretch>
                  <a:fillRect t="-1596" r="-1306" b="-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10" y="286603"/>
            <a:ext cx="10626870" cy="1450757"/>
          </a:xfrm>
        </p:spPr>
        <p:txBody>
          <a:bodyPr>
            <a:normAutofit/>
          </a:bodyPr>
          <a:lstStyle/>
          <a:p>
            <a:pPr algn="r" rtl="1"/>
            <a:r>
              <a:rPr lang="en-US" sz="4400" dirty="0"/>
              <a:t>IDA* (Iterative deepening A</a:t>
            </a:r>
            <a:r>
              <a:rPr lang="en-US" sz="4400" dirty="0" smtClean="0"/>
              <a:t>*)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37" y="4670154"/>
            <a:ext cx="343305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IDA* </a:t>
            </a:r>
          </a:p>
        </p:txBody>
      </p:sp>
    </p:spTree>
    <p:extLst>
      <p:ext uri="{BB962C8B-B14F-4D97-AF65-F5344CB8AC3E}">
        <p14:creationId xmlns:p14="http://schemas.microsoft.com/office/powerpoint/2010/main" val="42366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IDA* (Iterative deepening A*)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54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06984"/>
              </p:ext>
            </p:extLst>
          </p:nvPr>
        </p:nvGraphicFramePr>
        <p:xfrm>
          <a:off x="2772534" y="53859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60420" y="5737986"/>
            <a:ext cx="320465" cy="1128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/>
              <a:t>f</a:t>
            </a:r>
            <a:endParaRPr lang="en-US" u="sng" dirty="0" smtClean="0"/>
          </a:p>
          <a:p>
            <a:pPr algn="ctr">
              <a:spcAft>
                <a:spcPts val="800"/>
              </a:spcAft>
            </a:pPr>
            <a:r>
              <a:rPr lang="en-US" u="sng" dirty="0" smtClean="0"/>
              <a:t>g</a:t>
            </a:r>
          </a:p>
          <a:p>
            <a:pPr algn="ctr">
              <a:spcAft>
                <a:spcPts val="800"/>
              </a:spcAft>
            </a:pPr>
            <a:r>
              <a:rPr lang="en-US" u="sng" dirty="0"/>
              <a:t>h</a:t>
            </a:r>
            <a:endParaRPr lang="en-US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5942326"/>
            <a:ext cx="17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Threshold(cost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(Stack)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9997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1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566898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f: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2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32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9997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4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87752" y="1757885"/>
            <a:ext cx="11204620" cy="1729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ב) נניח ומעוניינים בפתרון אופטימלי.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באיזו שיטת חיפוש הייתם ממליצים להשתמש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עבור המרחב הנתון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?</a:t>
            </a:r>
            <a:endParaRPr lang="he-IL" sz="26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42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23832" y="1739632"/>
            <a:ext cx="10140255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מאפייני </a:t>
            </a:r>
            <a:r>
              <a:rPr lang="he-IL" dirty="0" smtClean="0"/>
              <a:t>אסטרטגיות חיפוש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170" y="1905639"/>
            <a:ext cx="11204620" cy="444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שלמות</a:t>
            </a:r>
            <a:r>
              <a:rPr lang="he-IL" sz="32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  <a:endParaRPr lang="en-US" sz="3200" u="sng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32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אופטימליות</a:t>
            </a:r>
            <a:r>
              <a:rPr lang="he-IL" sz="32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  <a:endParaRPr lang="en-US" sz="3200" u="sng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32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סיבוכיות זמן ריצה</a:t>
            </a:r>
            <a:r>
              <a:rPr lang="he-IL" sz="32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  <a:endParaRPr lang="en-US" sz="3200" u="sng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32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סיבוכיות מקום</a:t>
            </a:r>
            <a:r>
              <a:rPr lang="he-IL" sz="3200" u="sng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  <a:endParaRPr lang="en-US" sz="32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613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מאפייני אסטרטגיות </a:t>
            </a:r>
            <a:r>
              <a:rPr lang="he-IL" dirty="0" smtClean="0"/>
              <a:t>חיפוש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5651" y="1136602"/>
            <a:ext cx="11525489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2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ציינו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את הקריטריון המסביר בצורה הטובה ביותר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כל טענה.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הניחו שמרחב החיפוש סופי. (שלמות, אופטימאליות, סיבוכיות זמן ריצה וסיבוכיות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זכרון)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8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א.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Iterative-Deepening 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Search 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בדרך </a:t>
            </a: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כלל עדיף על 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Breadth-First 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Search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-</a:t>
            </a:r>
            <a:endParaRPr lang="he-IL" sz="26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ב.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Iterative-Deepening 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Search 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בדרך </a:t>
            </a: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כלל עדיף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על 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Depth-First Search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-</a:t>
            </a:r>
            <a:endParaRPr lang="he-IL" sz="26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ג.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* Search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עדיף </a:t>
            </a: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בדרך כלל על חיפוש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חמדן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-</a:t>
            </a:r>
            <a:endParaRPr lang="he-IL" sz="26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786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14713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Practice session 4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/>
              <a:t>Heuristics</a:t>
            </a:r>
            <a:br>
              <a:rPr lang="en-US" b="1" dirty="0" smtClean="0"/>
            </a:br>
            <a:endParaRPr lang="en-US" b="1" dirty="0">
              <a:cs typeface="+mn-cs"/>
            </a:endParaRPr>
          </a:p>
        </p:txBody>
      </p:sp>
      <p:pic>
        <p:nvPicPr>
          <p:cNvPr id="3" name="Picture 2" descr="http://spaceplace.nasa.gov/review/pigeons/pigeon-cartoon-lrg.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030" y="435406"/>
            <a:ext cx="2081135" cy="238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שלושת הכדים</a:t>
            </a:r>
          </a:p>
        </p:txBody>
      </p:sp>
      <p:sp>
        <p:nvSpPr>
          <p:cNvPr id="5" name="Rectangle 4"/>
          <p:cNvSpPr/>
          <p:nvPr/>
        </p:nvSpPr>
        <p:spPr>
          <a:xfrm>
            <a:off x="417136" y="2133756"/>
            <a:ext cx="11760063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algn="r" rtl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ישנם 3 כדים בעלי הנפחים הבאים: 8 ליטר, 5 ליטר, 3 ליטר</a:t>
            </a:r>
            <a:endParaRPr lang="en-US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914400" indent="-457200" algn="r" rtl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כד 8 הליטר מלא במים והכדים 5,3 ליטר ריקים </a:t>
            </a:r>
            <a:endParaRPr lang="en-US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914400" indent="-457200" algn="r" rtl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המשימה: הכדים 5,8 ליטר יהיו מלאים ב-4 ליטר תוך העברת מינ' מים</a:t>
            </a:r>
          </a:p>
          <a:p>
            <a:pPr marL="914400" indent="-457200" algn="r" rtl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בפעולה אחת ניתן לשפוך את כל המים מכד לכד אחר</a:t>
            </a:r>
          </a:p>
        </p:txBody>
      </p:sp>
      <p:pic>
        <p:nvPicPr>
          <p:cNvPr id="1026" name="Picture 2" descr="Image result for 3 jars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8" y="4750230"/>
            <a:ext cx="967232" cy="147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7136" y="52367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8</a:t>
            </a:r>
            <a:endParaRPr lang="en-US" sz="3200" dirty="0"/>
          </a:p>
        </p:txBody>
      </p:sp>
      <p:pic>
        <p:nvPicPr>
          <p:cNvPr id="13" name="Picture 2" descr="Image result for 3 jars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99" y="4750230"/>
            <a:ext cx="967232" cy="147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476187" y="52367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pic>
        <p:nvPicPr>
          <p:cNvPr id="15" name="Picture 2" descr="Image result for 3 jars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17" y="4750230"/>
            <a:ext cx="967232" cy="147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34205" y="52367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810192" y="4494232"/>
            <a:ext cx="11204620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r" rtl="1">
              <a:lnSpc>
                <a:spcPct val="115000"/>
              </a:lnSpc>
            </a:pPr>
            <a:r>
              <a:rPr lang="en-US" sz="3200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 </a:t>
            </a: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היוריסטיקה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  <a:endParaRPr lang="en-US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049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שלושת הכדים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67" y="1737360"/>
            <a:ext cx="4799032" cy="45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2374" y="1950850"/>
                <a:ext cx="11449320" cy="3609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he-IL" sz="2200" u="sng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אלגוריתם המוצא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מסלול אופטימלי בגרף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(כאשר ההיוריסטיקה אדמיסיבילית)</a:t>
                </a:r>
                <a:endParaRPr lang="he-IL" sz="31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נעזר בתור עדיפויות על פי פונקציית העלות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US" sz="36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ctr" rtl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𝒇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𝒙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 = 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𝒈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𝒙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 + 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𝒉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𝒙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3600" b="1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- המרחק בין קודקוד ההתחלה לקודקוד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𝑥</m:t>
                    </m:r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- הערכה </a:t>
                </a:r>
                <a:r>
                  <a:rPr lang="he-IL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למרחק 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בין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𝑥</m:t>
                    </m:r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לקודקוד הסיום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4" y="1950850"/>
                <a:ext cx="11449320" cy="3609450"/>
              </a:xfrm>
              <a:prstGeom prst="rect">
                <a:avLst/>
              </a:prstGeom>
              <a:blipFill rotWithShape="0">
                <a:blip r:embed="rId3"/>
                <a:stretch>
                  <a:fillRect l="-266" r="-1278" b="-4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936" y="3884393"/>
            <a:ext cx="2534668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A*</a:t>
            </a:r>
            <a:endParaRPr lang="en-US" sz="1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87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4106212" y="1848461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74759" y="299031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06213" y="2971275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37667" y="299031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133858" y="417769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06213" y="418133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78568" y="417769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6793" y="417405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89148" y="417769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161503" y="417405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050923" y="418133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023278" y="4184975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995633" y="418133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0" name="Straight Connector 19"/>
          <p:cNvCxnSpPr>
            <a:stCxn id="3" idx="4"/>
            <a:endCxn id="8" idx="0"/>
          </p:cNvCxnSpPr>
          <p:nvPr/>
        </p:nvCxnSpPr>
        <p:spPr>
          <a:xfrm>
            <a:off x="4499018" y="2595436"/>
            <a:ext cx="1" cy="3758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3"/>
            <a:endCxn id="7" idx="7"/>
          </p:cNvCxnSpPr>
          <p:nvPr/>
        </p:nvCxnSpPr>
        <p:spPr>
          <a:xfrm flipH="1">
            <a:off x="2645320" y="2486044"/>
            <a:ext cx="1575942" cy="6136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" idx="5"/>
            <a:endCxn id="9" idx="1"/>
          </p:cNvCxnSpPr>
          <p:nvPr/>
        </p:nvCxnSpPr>
        <p:spPr>
          <a:xfrm>
            <a:off x="4776773" y="2486044"/>
            <a:ext cx="1575944" cy="6136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4"/>
            <a:endCxn id="12" idx="0"/>
          </p:cNvCxnSpPr>
          <p:nvPr/>
        </p:nvCxnSpPr>
        <p:spPr>
          <a:xfrm>
            <a:off x="4499019" y="3718250"/>
            <a:ext cx="0" cy="4630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3"/>
            <a:endCxn id="10" idx="0"/>
          </p:cNvCxnSpPr>
          <p:nvPr/>
        </p:nvCxnSpPr>
        <p:spPr>
          <a:xfrm flipH="1">
            <a:off x="3526664" y="3608858"/>
            <a:ext cx="694599" cy="56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5"/>
            <a:endCxn id="13" idx="0"/>
          </p:cNvCxnSpPr>
          <p:nvPr/>
        </p:nvCxnSpPr>
        <p:spPr>
          <a:xfrm>
            <a:off x="4776774" y="3608858"/>
            <a:ext cx="694600" cy="56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4"/>
            <a:endCxn id="17" idx="0"/>
          </p:cNvCxnSpPr>
          <p:nvPr/>
        </p:nvCxnSpPr>
        <p:spPr>
          <a:xfrm flipH="1">
            <a:off x="6443729" y="3737288"/>
            <a:ext cx="186744" cy="4440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8" idx="0"/>
          </p:cNvCxnSpPr>
          <p:nvPr/>
        </p:nvCxnSpPr>
        <p:spPr>
          <a:xfrm>
            <a:off x="6908228" y="3627896"/>
            <a:ext cx="507856" cy="557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9" idx="0"/>
          </p:cNvCxnSpPr>
          <p:nvPr/>
        </p:nvCxnSpPr>
        <p:spPr>
          <a:xfrm>
            <a:off x="7023278" y="3374110"/>
            <a:ext cx="1365161" cy="807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4"/>
            <a:endCxn id="16" idx="0"/>
          </p:cNvCxnSpPr>
          <p:nvPr/>
        </p:nvCxnSpPr>
        <p:spPr>
          <a:xfrm>
            <a:off x="2367565" y="3737288"/>
            <a:ext cx="186744" cy="436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3"/>
            <a:endCxn id="15" idx="0"/>
          </p:cNvCxnSpPr>
          <p:nvPr/>
        </p:nvCxnSpPr>
        <p:spPr>
          <a:xfrm flipH="1">
            <a:off x="1581954" y="3627896"/>
            <a:ext cx="507855" cy="5497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2"/>
            <a:endCxn id="14" idx="0"/>
          </p:cNvCxnSpPr>
          <p:nvPr/>
        </p:nvCxnSpPr>
        <p:spPr>
          <a:xfrm flipH="1">
            <a:off x="609599" y="3363801"/>
            <a:ext cx="1365160" cy="8102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48560" y="2357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451313" y="2654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413902" y="2357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11930" y="3499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530225" y="3645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06496" y="3692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507508" y="3612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444284" y="3737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76315" y="3541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186092" y="368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732101" y="3463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223556" y="3719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102034" y="266408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h=5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839071" y="304856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380860" y="263272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21830" y="488967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h=3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257197" y="487685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153485" y="493643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147268" y="49166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165510" y="49319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228151" y="491816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220538" y="492102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59189" y="49319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h=3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302497" y="49319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h=2</a:t>
            </a:r>
            <a:endParaRPr lang="en-US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08823"/>
              </p:ext>
            </p:extLst>
          </p:nvPr>
        </p:nvGraphicFramePr>
        <p:xfrm>
          <a:off x="2772534" y="53859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1528654" y="5387484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806850" y="176917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h=4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460420" y="5737986"/>
            <a:ext cx="320465" cy="1128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/>
              <a:t>f</a:t>
            </a:r>
            <a:endParaRPr lang="en-US" u="sng" dirty="0" smtClean="0"/>
          </a:p>
          <a:p>
            <a:pPr algn="ctr">
              <a:spcAft>
                <a:spcPts val="800"/>
              </a:spcAft>
            </a:pPr>
            <a:r>
              <a:rPr lang="en-US" u="sng" dirty="0" smtClean="0"/>
              <a:t>g</a:t>
            </a:r>
          </a:p>
          <a:p>
            <a:pPr algn="ctr">
              <a:spcAft>
                <a:spcPts val="800"/>
              </a:spcAft>
            </a:pPr>
            <a:r>
              <a:rPr lang="en-US" u="sng" dirty="0"/>
              <a:t>h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8987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4237" y="1858547"/>
            <a:ext cx="11204620" cy="433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he-IL" sz="2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- שורש עץ חיפוש	   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G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- צומת המטרה</a:t>
            </a: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עלות מעבר בין צמתים סמוכים (ערך הקשתות)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היא 1</a:t>
            </a: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הערך שמופיע בסוגריים הינו ההיוריסטיקה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6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א) לכל </a:t>
            </a: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אחת מן האסטרטגיות החיפוש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הבאות רשמו:</a:t>
            </a:r>
            <a:endParaRPr lang="he-IL" sz="26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רשימת </a:t>
            </a: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הצמתים המורחבים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(</a:t>
            </a:r>
            <a:r>
              <a:rPr lang="en-US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expanded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 על </a:t>
            </a:r>
            <a:r>
              <a:rPr lang="he-IL" sz="26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פי </a:t>
            </a: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הסדר</a:t>
            </a: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6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המסלול שהוחזר</a:t>
            </a:r>
            <a:endParaRPr lang="he-IL" sz="2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385676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9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DFS (Depth First Search)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254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3600" u="sng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צמתים שהורחבו: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36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99663"/>
              </p:ext>
            </p:extLst>
          </p:nvPr>
        </p:nvGraphicFramePr>
        <p:xfrm>
          <a:off x="2772534" y="53859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8654" y="5387484"/>
            <a:ext cx="107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(Stack)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9997"/>
              </p:ext>
            </p:extLst>
          </p:nvPr>
        </p:nvGraphicFramePr>
        <p:xfrm>
          <a:off x="27296" y="1943830"/>
          <a:ext cx="5129853" cy="24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Organization Chart" r:id="rId4" imgW="5594040" imgH="2692080" progId="OrgPlusWOPX.4">
                  <p:embed/>
                </p:oleObj>
              </mc:Choice>
              <mc:Fallback>
                <p:oleObj name="Organization Chart" r:id="rId4" imgW="5594040" imgH="2692080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" y="1943830"/>
                        <a:ext cx="5129853" cy="2457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30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4700" y="1950850"/>
            <a:ext cx="11204620" cy="2595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he-IL" sz="3200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אלגוריתם המחפש לעומק באיטרציות</a:t>
            </a:r>
            <a:endParaRPr lang="he-IL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בכל איטרציה </a:t>
            </a: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מחפשים לעומק (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DFS</a:t>
            </a: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 עד עומק ערך הסף</a:t>
            </a: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בכל איטרציה נגדיל את ערך הסף ב-1</a:t>
            </a:r>
            <a:endParaRPr lang="en-US" sz="3200" b="1" dirty="0" smtClean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10" y="286603"/>
            <a:ext cx="10626870" cy="1450757"/>
          </a:xfrm>
        </p:spPr>
        <p:txBody>
          <a:bodyPr>
            <a:normAutofit/>
          </a:bodyPr>
          <a:lstStyle/>
          <a:p>
            <a:pPr algn="r" rtl="1"/>
            <a:r>
              <a:rPr lang="en-US" sz="4400" dirty="0" smtClean="0"/>
              <a:t>DFID (Depth </a:t>
            </a:r>
            <a:r>
              <a:rPr lang="en-US" sz="4400" dirty="0"/>
              <a:t>first Iterative </a:t>
            </a:r>
            <a:r>
              <a:rPr lang="en-US" sz="4400" dirty="0" smtClean="0"/>
              <a:t>deepening)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824" y="3884393"/>
            <a:ext cx="4413389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DFID</a:t>
            </a:r>
            <a:endParaRPr lang="en-US" sz="16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194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6088</TotalTime>
  <Words>263</Words>
  <Application>Microsoft Office PowerPoint</Application>
  <PresentationFormat>Widescreen</PresentationFormat>
  <Paragraphs>177</Paragraphs>
  <Slides>17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Organization Chart</vt:lpstr>
      <vt:lpstr>Artificial Intelligence   </vt:lpstr>
      <vt:lpstr> Practice session 4  Heuristics </vt:lpstr>
      <vt:lpstr>בעיית שלושת הכדים</vt:lpstr>
      <vt:lpstr>בעיית שלושת הכדים</vt:lpstr>
      <vt:lpstr>A^∗</vt:lpstr>
      <vt:lpstr>A^∗</vt:lpstr>
      <vt:lpstr>תרגיל</vt:lpstr>
      <vt:lpstr>DFS (Depth First Search)</vt:lpstr>
      <vt:lpstr>DFID (Depth first Iterative deepening)</vt:lpstr>
      <vt:lpstr>DFID (Depth first Iterative deepening)</vt:lpstr>
      <vt:lpstr>PHS (Pure heuristic search)</vt:lpstr>
      <vt:lpstr>PHS (Pure heuristic search)</vt:lpstr>
      <vt:lpstr>IDA* (Iterative deepening A*)</vt:lpstr>
      <vt:lpstr>IDA* (Iterative deepening A*)</vt:lpstr>
      <vt:lpstr>תרגיל</vt:lpstr>
      <vt:lpstr>מאפייני אסטרטגיות חיפוש</vt:lpstr>
      <vt:lpstr>מאפייני אסטרטגיות חיפוש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337</cp:revision>
  <dcterms:created xsi:type="dcterms:W3CDTF">2015-10-15T14:05:25Z</dcterms:created>
  <dcterms:modified xsi:type="dcterms:W3CDTF">2016-11-18T15:33:25Z</dcterms:modified>
</cp:coreProperties>
</file>