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7"/>
  </p:notesMasterIdLst>
  <p:sldIdLst>
    <p:sldId id="256" r:id="rId2"/>
    <p:sldId id="303" r:id="rId3"/>
    <p:sldId id="319" r:id="rId4"/>
    <p:sldId id="320" r:id="rId5"/>
    <p:sldId id="304" r:id="rId6"/>
    <p:sldId id="314" r:id="rId7"/>
    <p:sldId id="321" r:id="rId8"/>
    <p:sldId id="308" r:id="rId9"/>
    <p:sldId id="310" r:id="rId10"/>
    <p:sldId id="322" r:id="rId11"/>
    <p:sldId id="323" r:id="rId12"/>
    <p:sldId id="313" r:id="rId13"/>
    <p:sldId id="324" r:id="rId14"/>
    <p:sldId id="325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727FA-C5E7-4F51-A8CD-A8A5AE90B29E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7CC4-28B1-4F2B-869C-B3AC3AA5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2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he-IL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2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𝑚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:r>
                  <a:rPr lang="he-IL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2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≤𝑚≤𝑛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1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he-IL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2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𝑚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:r>
                  <a:rPr lang="he-IL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2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≤𝑚≤𝑛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4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he-IL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2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𝑚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:r>
                  <a:rPr lang="he-IL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2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≤𝑚≤𝑛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he-IL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2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𝑚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:r>
                  <a:rPr lang="he-IL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2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≤𝑚≤𝑛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4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 smtClean="0">
                <a:cs typeface="+mn-cs"/>
              </a:rPr>
              <a:t>Artificial Intelligence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בעיית כיסוי צלעות </a:t>
            </a:r>
            <a:r>
              <a:rPr lang="he-IL" dirty="0" smtClean="0"/>
              <a:t>- </a:t>
            </a:r>
            <a:r>
              <a:rPr lang="en-US" dirty="0" smtClean="0"/>
              <a:t>Edge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2129" y="1480400"/>
                <a:ext cx="11550918" cy="460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- גרף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לא ממושקל ולא מכוון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endParaRPr lang="he-IL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מציאת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קבוצת צלעות מינימאלית המכסה את כלל הקודקודים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40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40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31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- הגדירו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המצבים, את המצב ההתחלתי, את המצב הסופי ואת האופרטורים</a:t>
                </a:r>
                <a:endParaRPr lang="en-US" sz="3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9" y="1480400"/>
                <a:ext cx="11550918" cy="4609211"/>
              </a:xfrm>
              <a:prstGeom prst="rect">
                <a:avLst/>
              </a:prstGeom>
              <a:blipFill rotWithShape="0">
                <a:blip r:embed="rId3"/>
                <a:stretch>
                  <a:fillRect r="-1319" b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3013508" y="3408986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a</a:t>
            </a:r>
            <a:endParaRPr lang="en-US" sz="2500" dirty="0"/>
          </a:p>
        </p:txBody>
      </p:sp>
      <p:sp>
        <p:nvSpPr>
          <p:cNvPr id="30" name="Oval 29"/>
          <p:cNvSpPr/>
          <p:nvPr/>
        </p:nvSpPr>
        <p:spPr>
          <a:xfrm>
            <a:off x="3013508" y="4570043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b</a:t>
            </a:r>
            <a:endParaRPr lang="en-US" sz="2500" dirty="0"/>
          </a:p>
        </p:txBody>
      </p:sp>
      <p:sp>
        <p:nvSpPr>
          <p:cNvPr id="31" name="Oval 30"/>
          <p:cNvSpPr/>
          <p:nvPr/>
        </p:nvSpPr>
        <p:spPr>
          <a:xfrm>
            <a:off x="4513164" y="3408986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c</a:t>
            </a:r>
            <a:endParaRPr lang="en-US" sz="2500" dirty="0"/>
          </a:p>
        </p:txBody>
      </p:sp>
      <p:cxnSp>
        <p:nvCxnSpPr>
          <p:cNvPr id="32" name="Straight Connector 31"/>
          <p:cNvCxnSpPr>
            <a:stCxn id="29" idx="6"/>
            <a:endCxn id="31" idx="2"/>
          </p:cNvCxnSpPr>
          <p:nvPr/>
        </p:nvCxnSpPr>
        <p:spPr>
          <a:xfrm>
            <a:off x="3721846" y="3737398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3"/>
            <a:endCxn id="30" idx="7"/>
          </p:cNvCxnSpPr>
          <p:nvPr/>
        </p:nvCxnSpPr>
        <p:spPr>
          <a:xfrm flipH="1">
            <a:off x="3618112" y="3969619"/>
            <a:ext cx="998786" cy="6966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513164" y="4570043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d</a:t>
            </a:r>
            <a:endParaRPr lang="en-US" sz="25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721846" y="4898454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34" idx="1"/>
          </p:cNvCxnSpPr>
          <p:nvPr/>
        </p:nvCxnSpPr>
        <p:spPr>
          <a:xfrm>
            <a:off x="3618112" y="3969619"/>
            <a:ext cx="998786" cy="6966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4" idx="0"/>
          </p:cNvCxnSpPr>
          <p:nvPr/>
        </p:nvCxnSpPr>
        <p:spPr>
          <a:xfrm>
            <a:off x="4867333" y="4065809"/>
            <a:ext cx="0" cy="5042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67677" y="4065809"/>
            <a:ext cx="0" cy="5042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837023" y="3457829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a</a:t>
            </a:r>
            <a:endParaRPr lang="en-US" sz="2500" dirty="0"/>
          </a:p>
        </p:txBody>
      </p:sp>
      <p:sp>
        <p:nvSpPr>
          <p:cNvPr id="40" name="Oval 39"/>
          <p:cNvSpPr/>
          <p:nvPr/>
        </p:nvSpPr>
        <p:spPr>
          <a:xfrm>
            <a:off x="6837023" y="4618886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b</a:t>
            </a:r>
            <a:endParaRPr lang="en-US" sz="2500" dirty="0"/>
          </a:p>
        </p:txBody>
      </p:sp>
      <p:sp>
        <p:nvSpPr>
          <p:cNvPr id="41" name="Oval 40"/>
          <p:cNvSpPr/>
          <p:nvPr/>
        </p:nvSpPr>
        <p:spPr>
          <a:xfrm>
            <a:off x="8336679" y="3457829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c</a:t>
            </a:r>
            <a:endParaRPr lang="en-US" sz="2500" dirty="0"/>
          </a:p>
        </p:txBody>
      </p:sp>
      <p:cxnSp>
        <p:nvCxnSpPr>
          <p:cNvPr id="42" name="Straight Connector 41"/>
          <p:cNvCxnSpPr>
            <a:stCxn id="39" idx="6"/>
            <a:endCxn id="41" idx="2"/>
          </p:cNvCxnSpPr>
          <p:nvPr/>
        </p:nvCxnSpPr>
        <p:spPr>
          <a:xfrm>
            <a:off x="7545361" y="3786241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336679" y="4618886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d</a:t>
            </a:r>
            <a:endParaRPr lang="en-US" sz="25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545361" y="4947297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9" grpId="0" animBg="1"/>
      <p:bldP spid="30" grpId="0" animBg="1"/>
      <p:bldP spid="31" grpId="0" animBg="1"/>
      <p:bldP spid="34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" y="1938149"/>
            <a:ext cx="11881118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	    קבוצת צלעות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אופרטור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    הוספת צלע שאינה בקבוצה לקבוצת הצלעות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התחלתי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{} (קבוצה ריקה)</a:t>
            </a: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סופי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   קבוצת צלעות כך שכל קודקוד בגרף מחובר לפחות לאחת מהן</a:t>
            </a:r>
            <a:endParaRPr lang="en-US" sz="32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בעיית כיסוי צלעות - </a:t>
            </a:r>
            <a:r>
              <a:rPr lang="en-US" dirty="0"/>
              <a:t>Edge cover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8100" y="1938149"/>
            <a:ext cx="11881118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	 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אופרטור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 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התחלתי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 </a:t>
            </a: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סופי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</a:t>
            </a:r>
            <a:endParaRPr lang="en-US" sz="32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608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ייצוג ע"י גרף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4700" y="1950850"/>
            <a:ext cx="11204620" cy="71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200" u="sng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בעיית כיסוי צלעות - </a:t>
            </a:r>
            <a:r>
              <a:rPr lang="en-US" sz="2200" u="sng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Edge cover</a:t>
            </a:r>
            <a:endParaRPr lang="en-US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04207" y="263284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</a:t>
            </a:r>
            <a:endParaRPr lang="en-US" b="1" u="sng" dirty="0"/>
          </a:p>
        </p:txBody>
      </p:sp>
      <p:sp>
        <p:nvSpPr>
          <p:cNvPr id="40" name="Rectangle 39"/>
          <p:cNvSpPr/>
          <p:nvPr/>
        </p:nvSpPr>
        <p:spPr>
          <a:xfrm>
            <a:off x="6761410" y="2632847"/>
            <a:ext cx="4430331" cy="3549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315" y="2632846"/>
            <a:ext cx="6038545" cy="3549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28856" y="2632847"/>
            <a:ext cx="233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Graph Representation</a:t>
            </a:r>
            <a:endParaRPr lang="en-US" b="1" u="sng" dirty="0"/>
          </a:p>
        </p:txBody>
      </p:sp>
      <p:sp>
        <p:nvSpPr>
          <p:cNvPr id="43" name="Oval 42"/>
          <p:cNvSpPr/>
          <p:nvPr/>
        </p:nvSpPr>
        <p:spPr>
          <a:xfrm>
            <a:off x="3005275" y="3017211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{}</a:t>
            </a:r>
          </a:p>
        </p:txBody>
      </p:sp>
      <p:sp>
        <p:nvSpPr>
          <p:cNvPr id="48" name="Oval 47"/>
          <p:cNvSpPr/>
          <p:nvPr/>
        </p:nvSpPr>
        <p:spPr>
          <a:xfrm>
            <a:off x="7894820" y="3614710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a</a:t>
            </a:r>
            <a:endParaRPr lang="en-US" sz="2500" dirty="0"/>
          </a:p>
        </p:txBody>
      </p:sp>
      <p:sp>
        <p:nvSpPr>
          <p:cNvPr id="49" name="Oval 48"/>
          <p:cNvSpPr/>
          <p:nvPr/>
        </p:nvSpPr>
        <p:spPr>
          <a:xfrm>
            <a:off x="7894820" y="4775767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b</a:t>
            </a:r>
            <a:endParaRPr lang="en-US" sz="2500" dirty="0"/>
          </a:p>
        </p:txBody>
      </p:sp>
      <p:sp>
        <p:nvSpPr>
          <p:cNvPr id="51" name="Oval 50"/>
          <p:cNvSpPr/>
          <p:nvPr/>
        </p:nvSpPr>
        <p:spPr>
          <a:xfrm>
            <a:off x="9394476" y="3614710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c</a:t>
            </a:r>
            <a:endParaRPr lang="en-US" sz="2500" dirty="0"/>
          </a:p>
        </p:txBody>
      </p:sp>
      <p:cxnSp>
        <p:nvCxnSpPr>
          <p:cNvPr id="52" name="Straight Connector 51"/>
          <p:cNvCxnSpPr>
            <a:stCxn id="48" idx="6"/>
            <a:endCxn id="51" idx="2"/>
          </p:cNvCxnSpPr>
          <p:nvPr/>
        </p:nvCxnSpPr>
        <p:spPr>
          <a:xfrm>
            <a:off x="8603158" y="3943122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3"/>
            <a:endCxn id="49" idx="7"/>
          </p:cNvCxnSpPr>
          <p:nvPr/>
        </p:nvCxnSpPr>
        <p:spPr>
          <a:xfrm flipH="1">
            <a:off x="8499424" y="4175343"/>
            <a:ext cx="998786" cy="6966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394476" y="4775767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d</a:t>
            </a:r>
            <a:endParaRPr lang="en-US" sz="25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8603158" y="5104178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5"/>
            <a:endCxn id="55" idx="1"/>
          </p:cNvCxnSpPr>
          <p:nvPr/>
        </p:nvCxnSpPr>
        <p:spPr>
          <a:xfrm>
            <a:off x="8499424" y="4175343"/>
            <a:ext cx="998786" cy="6966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1" idx="4"/>
            <a:endCxn id="55" idx="0"/>
          </p:cNvCxnSpPr>
          <p:nvPr/>
        </p:nvCxnSpPr>
        <p:spPr>
          <a:xfrm>
            <a:off x="9748645" y="4271533"/>
            <a:ext cx="0" cy="5042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248989" y="4271533"/>
            <a:ext cx="0" cy="5042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20817" y="4175343"/>
            <a:ext cx="814564" cy="7913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{ab}</a:t>
            </a:r>
          </a:p>
        </p:txBody>
      </p:sp>
      <p:sp>
        <p:nvSpPr>
          <p:cNvPr id="70" name="Oval 69"/>
          <p:cNvSpPr/>
          <p:nvPr/>
        </p:nvSpPr>
        <p:spPr>
          <a:xfrm>
            <a:off x="1678168" y="4175343"/>
            <a:ext cx="814564" cy="7913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{ac}</a:t>
            </a:r>
          </a:p>
        </p:txBody>
      </p:sp>
      <p:sp>
        <p:nvSpPr>
          <p:cNvPr id="71" name="Oval 70"/>
          <p:cNvSpPr/>
          <p:nvPr/>
        </p:nvSpPr>
        <p:spPr>
          <a:xfrm>
            <a:off x="2641036" y="4175342"/>
            <a:ext cx="814564" cy="7913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{ad}</a:t>
            </a:r>
          </a:p>
        </p:txBody>
      </p:sp>
      <p:sp>
        <p:nvSpPr>
          <p:cNvPr id="72" name="Oval 71"/>
          <p:cNvSpPr/>
          <p:nvPr/>
        </p:nvSpPr>
        <p:spPr>
          <a:xfrm>
            <a:off x="3603904" y="4175342"/>
            <a:ext cx="814564" cy="7913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 err="1" smtClean="0"/>
              <a:t>bc</a:t>
            </a:r>
            <a:r>
              <a:rPr lang="en-US" dirty="0" smtClean="0"/>
              <a:t>}</a:t>
            </a:r>
          </a:p>
        </p:txBody>
      </p:sp>
      <p:sp>
        <p:nvSpPr>
          <p:cNvPr id="73" name="Oval 72"/>
          <p:cNvSpPr/>
          <p:nvPr/>
        </p:nvSpPr>
        <p:spPr>
          <a:xfrm>
            <a:off x="4561255" y="4175342"/>
            <a:ext cx="814564" cy="7913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 err="1" smtClean="0"/>
              <a:t>bd</a:t>
            </a:r>
            <a:r>
              <a:rPr lang="en-US" dirty="0" smtClean="0"/>
              <a:t>}</a:t>
            </a:r>
          </a:p>
        </p:txBody>
      </p:sp>
      <p:sp>
        <p:nvSpPr>
          <p:cNvPr id="74" name="Oval 73"/>
          <p:cNvSpPr/>
          <p:nvPr/>
        </p:nvSpPr>
        <p:spPr>
          <a:xfrm>
            <a:off x="5524123" y="4175341"/>
            <a:ext cx="814564" cy="7913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{cd}</a:t>
            </a:r>
          </a:p>
        </p:txBody>
      </p:sp>
      <p:cxnSp>
        <p:nvCxnSpPr>
          <p:cNvPr id="75" name="Straight Connector 74"/>
          <p:cNvCxnSpPr>
            <a:stCxn id="69" idx="0"/>
            <a:endCxn id="43" idx="4"/>
          </p:cNvCxnSpPr>
          <p:nvPr/>
        </p:nvCxnSpPr>
        <p:spPr>
          <a:xfrm flipV="1">
            <a:off x="1128099" y="3943122"/>
            <a:ext cx="2368769" cy="2322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0" idx="0"/>
            <a:endCxn id="43" idx="4"/>
          </p:cNvCxnSpPr>
          <p:nvPr/>
        </p:nvCxnSpPr>
        <p:spPr>
          <a:xfrm flipV="1">
            <a:off x="2085450" y="3943122"/>
            <a:ext cx="1411418" cy="2322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1" idx="0"/>
            <a:endCxn id="43" idx="4"/>
          </p:cNvCxnSpPr>
          <p:nvPr/>
        </p:nvCxnSpPr>
        <p:spPr>
          <a:xfrm flipV="1">
            <a:off x="3048318" y="3943122"/>
            <a:ext cx="448550" cy="2322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2" idx="0"/>
            <a:endCxn id="43" idx="4"/>
          </p:cNvCxnSpPr>
          <p:nvPr/>
        </p:nvCxnSpPr>
        <p:spPr>
          <a:xfrm flipH="1" flipV="1">
            <a:off x="3496868" y="3943122"/>
            <a:ext cx="514318" cy="2322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3" idx="0"/>
            <a:endCxn id="43" idx="4"/>
          </p:cNvCxnSpPr>
          <p:nvPr/>
        </p:nvCxnSpPr>
        <p:spPr>
          <a:xfrm flipH="1" flipV="1">
            <a:off x="3496868" y="3943122"/>
            <a:ext cx="1471669" cy="2322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0"/>
            <a:endCxn id="43" idx="4"/>
          </p:cNvCxnSpPr>
          <p:nvPr/>
        </p:nvCxnSpPr>
        <p:spPr>
          <a:xfrm flipH="1" flipV="1">
            <a:off x="3496868" y="3943122"/>
            <a:ext cx="2434537" cy="2322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239050" y="5185136"/>
            <a:ext cx="121981" cy="326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417800" y="500047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316277" y="5311655"/>
            <a:ext cx="814564" cy="7913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 err="1" smtClean="0"/>
              <a:t>cd,ab</a:t>
            </a:r>
            <a:r>
              <a:rPr lang="en-US" dirty="0" smtClean="0"/>
              <a:t>}</a:t>
            </a:r>
          </a:p>
        </p:txBody>
      </p:sp>
      <p:sp>
        <p:nvSpPr>
          <p:cNvPr id="86" name="Oval 85"/>
          <p:cNvSpPr/>
          <p:nvPr/>
        </p:nvSpPr>
        <p:spPr>
          <a:xfrm>
            <a:off x="2060732" y="5259941"/>
            <a:ext cx="814564" cy="7913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 err="1" smtClean="0"/>
              <a:t>ac,bd</a:t>
            </a:r>
            <a:r>
              <a:rPr lang="en-US" dirty="0" smtClean="0"/>
              <a:t>}</a:t>
            </a:r>
          </a:p>
        </p:txBody>
      </p:sp>
      <p:sp>
        <p:nvSpPr>
          <p:cNvPr id="87" name="Oval 86"/>
          <p:cNvSpPr/>
          <p:nvPr/>
        </p:nvSpPr>
        <p:spPr>
          <a:xfrm>
            <a:off x="3527726" y="5259941"/>
            <a:ext cx="814564" cy="7913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 err="1" smtClean="0"/>
              <a:t>bc,ad</a:t>
            </a:r>
            <a:r>
              <a:rPr lang="en-US" dirty="0" smtClean="0"/>
              <a:t>}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87661" y="496670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198792" y="494472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4309684" y="5129392"/>
            <a:ext cx="87277" cy="38193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6" idx="6"/>
          </p:cNvCxnSpPr>
          <p:nvPr/>
        </p:nvCxnSpPr>
        <p:spPr>
          <a:xfrm flipH="1">
            <a:off x="2875296" y="5259940"/>
            <a:ext cx="70040" cy="39568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8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4" grpId="0"/>
      <p:bldP spid="85" grpId="0" animBg="1"/>
      <p:bldP spid="86" grpId="0" animBg="1"/>
      <p:bldP spid="87" grpId="0" animBg="1"/>
      <p:bldP spid="88" grpId="0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rtoon tank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18759" r="6740" b="24220"/>
          <a:stretch/>
        </p:blipFill>
        <p:spPr bwMode="auto">
          <a:xfrm>
            <a:off x="1384300" y="4631674"/>
            <a:ext cx="563880" cy="39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בעיית </a:t>
            </a:r>
            <a:r>
              <a:rPr lang="he-IL" dirty="0" smtClean="0"/>
              <a:t>הטנק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2129" y="1480400"/>
                <a:ext cx="11550918" cy="4980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-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4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𝑐𝑜𝑛𝑛𝑒𝑐𝑡𝑒𝑑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𝑔𝑟𝑖𝑑</m:t>
                    </m:r>
                  </m:oMath>
                </a14:m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, נקודת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התחלה וצידוד התחלתי של הטנק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מטרה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-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מציאת סדרת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פעולות (סיבוב, תנועה קדימה) שיובילו את הטנק מהמצב ההתחלתי למצב סופי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רצוי</a:t>
                </a:r>
                <a:endParaRPr lang="en-US" sz="31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ניתן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לנוע צעד אחד קדימה או להסתובב 90 מעלות</a:t>
                </a:r>
                <a:endParaRPr lang="he-IL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40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31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- הגדירו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המצבים, את המצב ההתחלתי, את המצב הסופי ואת האופרטורים</a:t>
                </a:r>
                <a:endParaRPr lang="en-US" sz="3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9" y="1480400"/>
                <a:ext cx="11550918" cy="4980851"/>
              </a:xfrm>
              <a:prstGeom prst="rect">
                <a:avLst/>
              </a:prstGeom>
              <a:blipFill rotWithShape="0">
                <a:blip r:embed="rId4"/>
                <a:stretch>
                  <a:fillRect r="-1319" b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35522"/>
              </p:ext>
            </p:extLst>
          </p:nvPr>
        </p:nvGraphicFramePr>
        <p:xfrm>
          <a:off x="749300" y="3632198"/>
          <a:ext cx="2438400" cy="1910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4777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7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7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7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50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8100" y="1938149"/>
                <a:ext cx="11881118" cy="3448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2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		    1) מיקום הטנק		2) צידוד הטנק</a:t>
                </a:r>
                <a:endParaRPr lang="he-IL" sz="3200" b="1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2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אופרטור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	    1) סע קדימה		2) צדד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320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he-IL" sz="32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  <m:t>90</m:t>
                        </m:r>
                      </m:e>
                      <m:sup>
                        <m:r>
                          <a:rPr lang="he-IL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°</m:t>
                        </m:r>
                      </m:sup>
                    </m:sSup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ימינה	3) צדד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3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he-IL" sz="32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  <m:t>90</m:t>
                        </m:r>
                      </m:e>
                      <m:sup>
                        <m:r>
                          <a:rPr lang="he-IL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°</m:t>
                        </m:r>
                      </m:sup>
                    </m:sSup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שמאלה</a:t>
                </a:r>
                <a:endParaRPr lang="he-IL" sz="3200" b="1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2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התחלתי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 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בהתאם לקלט מיקום 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וצידוד 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התחלתיים</a:t>
                </a:r>
                <a:endParaRPr lang="he-IL" sz="32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2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סופי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	 </a:t>
                </a:r>
                <a:r>
                  <a:rPr lang="he-IL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בהתאם לקלט מיקום </a:t>
                </a:r>
                <a:r>
                  <a:rPr lang="he-IL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וצידוד 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סופיים</a:t>
                </a:r>
                <a:endParaRPr lang="en-US" sz="32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938149"/>
                <a:ext cx="11881118" cy="3448445"/>
              </a:xfrm>
              <a:prstGeom prst="rect">
                <a:avLst/>
              </a:prstGeom>
              <a:blipFill rotWithShape="0">
                <a:blip r:embed="rId2"/>
                <a:stretch>
                  <a:fillRect r="-1334" b="-3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בעיית הטנק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" y="1938149"/>
            <a:ext cx="11881118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	 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אופרטור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 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התחלתי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 </a:t>
            </a: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סופי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  </a:t>
            </a:r>
            <a:endParaRPr lang="en-US" sz="32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359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Image result for cartoon tan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18759" r="6740" b="24220"/>
          <a:stretch/>
        </p:blipFill>
        <p:spPr bwMode="auto">
          <a:xfrm>
            <a:off x="8293156" y="4424588"/>
            <a:ext cx="563880" cy="39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ייצוג ע"י גרף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4700" y="1950850"/>
            <a:ext cx="11204620" cy="71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200" u="sng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בעיית הטנק</a:t>
            </a:r>
            <a:endParaRPr lang="en-US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61410" y="2632847"/>
            <a:ext cx="4430331" cy="3549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315" y="2632846"/>
            <a:ext cx="6038545" cy="3549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28856" y="2632847"/>
            <a:ext cx="233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Graph Representation</a:t>
            </a:r>
            <a:endParaRPr lang="en-US" b="1" u="sng" dirty="0"/>
          </a:p>
        </p:txBody>
      </p:sp>
      <p:sp>
        <p:nvSpPr>
          <p:cNvPr id="43" name="Oval 42"/>
          <p:cNvSpPr/>
          <p:nvPr/>
        </p:nvSpPr>
        <p:spPr>
          <a:xfrm>
            <a:off x="2605736" y="2964079"/>
            <a:ext cx="1562760" cy="151668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(2,3)</a:t>
            </a:r>
            <a:br>
              <a:rPr lang="en-US" sz="2400" dirty="0" smtClean="0"/>
            </a:br>
            <a:r>
              <a:rPr lang="en-US" sz="2400" dirty="0" smtClean="0"/>
              <a:t>RIGHT</a:t>
            </a:r>
          </a:p>
        </p:txBody>
      </p:sp>
      <p:cxnSp>
        <p:nvCxnSpPr>
          <p:cNvPr id="75" name="Straight Connector 74"/>
          <p:cNvCxnSpPr>
            <a:stCxn id="53" idx="7"/>
            <a:endCxn id="43" idx="4"/>
          </p:cNvCxnSpPr>
          <p:nvPr/>
        </p:nvCxnSpPr>
        <p:spPr>
          <a:xfrm flipV="1">
            <a:off x="2072297" y="4480768"/>
            <a:ext cx="1314819" cy="3899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0"/>
            <a:endCxn id="43" idx="4"/>
          </p:cNvCxnSpPr>
          <p:nvPr/>
        </p:nvCxnSpPr>
        <p:spPr>
          <a:xfrm flipV="1">
            <a:off x="3387116" y="4480768"/>
            <a:ext cx="0" cy="160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0" idx="1"/>
            <a:endCxn id="43" idx="4"/>
          </p:cNvCxnSpPr>
          <p:nvPr/>
        </p:nvCxnSpPr>
        <p:spPr>
          <a:xfrm flipH="1" flipV="1">
            <a:off x="3387116" y="4480768"/>
            <a:ext cx="1298791" cy="3893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66702"/>
              </p:ext>
            </p:extLst>
          </p:nvPr>
        </p:nvGraphicFramePr>
        <p:xfrm>
          <a:off x="7658156" y="3425112"/>
          <a:ext cx="2438400" cy="1910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4777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7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7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7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Oval 46"/>
          <p:cNvSpPr/>
          <p:nvPr/>
        </p:nvSpPr>
        <p:spPr>
          <a:xfrm>
            <a:off x="2605736" y="4641053"/>
            <a:ext cx="1562760" cy="151668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(2,3)</a:t>
            </a:r>
            <a:br>
              <a:rPr lang="en-US" sz="2400" dirty="0" smtClean="0"/>
            </a:br>
            <a:r>
              <a:rPr lang="en-US" sz="2400" dirty="0" smtClean="0"/>
              <a:t>UP</a:t>
            </a:r>
          </a:p>
        </p:txBody>
      </p:sp>
      <p:sp>
        <p:nvSpPr>
          <p:cNvPr id="50" name="Oval 49"/>
          <p:cNvSpPr/>
          <p:nvPr/>
        </p:nvSpPr>
        <p:spPr>
          <a:xfrm>
            <a:off x="4457046" y="4648015"/>
            <a:ext cx="1562760" cy="151668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(2,3)</a:t>
            </a:r>
            <a:br>
              <a:rPr lang="en-US" sz="2400" dirty="0" smtClean="0"/>
            </a:br>
            <a:r>
              <a:rPr lang="en-US" sz="2400" dirty="0" smtClean="0"/>
              <a:t>DOWN</a:t>
            </a:r>
          </a:p>
        </p:txBody>
      </p:sp>
      <p:sp>
        <p:nvSpPr>
          <p:cNvPr id="53" name="Oval 52"/>
          <p:cNvSpPr/>
          <p:nvPr/>
        </p:nvSpPr>
        <p:spPr>
          <a:xfrm>
            <a:off x="738398" y="4648627"/>
            <a:ext cx="1562760" cy="151668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(3,3)</a:t>
            </a:r>
          </a:p>
          <a:p>
            <a:pPr algn="ctr"/>
            <a:r>
              <a:rPr lang="en-US" sz="2400" dirty="0" smtClean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64875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50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14713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Practice session 2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/>
              <a:t>Graph </a:t>
            </a:r>
            <a:r>
              <a:rPr lang="en-US" b="1" dirty="0"/>
              <a:t>Representation</a:t>
            </a:r>
            <a:br>
              <a:rPr lang="en-US" b="1" dirty="0"/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http://www.cpmponline.org/parentresource2/images/c1u4overviewgraph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135" y="262975"/>
            <a:ext cx="33528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ייצוג ע"י גרף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23793"/>
            <a:ext cx="10058400" cy="2341995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he-IL" sz="2200" dirty="0" smtClean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200" dirty="0" smtClean="0"/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קודקוד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מייצג מצב כלשהו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צלע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אופרטור, מייצגת מעבר ממצב למצב אחר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מצב התחלתי (1) ומצבים סופיים (לפחות 1)</a:t>
            </a:r>
            <a:endParaRPr lang="en-US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3894764"/>
            <a:ext cx="10058400" cy="23728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alibri" panose="020F0502020204030204" pitchFamily="34" charset="0"/>
              <a:buNone/>
            </a:pPr>
            <a:r>
              <a:rPr lang="he-IL" sz="2800" b="1" u="sng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בהינתן בעיה כלשהי:</a:t>
            </a:r>
            <a:endParaRPr lang="en-US" sz="2800" b="1" u="sng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נגדיר קודקודים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endParaRPr lang="he-IL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נגדיר צלעות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נפתור את הבעיה באמצעות אלגוריתם חיפוש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536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ttp://upload.wikimedia.org/wikipedia/commons/0/0f/Pancake_sort_operation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09"/>
          <a:stretch/>
        </p:blipFill>
        <p:spPr bwMode="auto">
          <a:xfrm>
            <a:off x="6965836" y="4209398"/>
            <a:ext cx="2654935" cy="108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http://upload.wikimedia.org/wikipedia/commons/0/0f/Pancake_sort_operation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20"/>
          <a:stretch/>
        </p:blipFill>
        <p:spPr bwMode="auto">
          <a:xfrm>
            <a:off x="1401389" y="4209398"/>
            <a:ext cx="2654935" cy="1111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309438" y="4754051"/>
            <a:ext cx="23344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בעיית הפנקייק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2129" y="1480400"/>
                <a:ext cx="11550918" cy="4949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- ערימ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הגודל</a:t>
                </a:r>
                <a:endParaRPr lang="he-IL" sz="31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במרית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דוגמה להפיכה 3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הפנקייקים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העליונים:</a:t>
                </a:r>
                <a:endParaRPr lang="en-US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en-US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- הגדירו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המצבים, את המצב ההתחלתי, את המצב הסופי ואת האופרטורים</a:t>
                </a:r>
                <a:endParaRPr lang="en-US" sz="3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9" y="1480400"/>
                <a:ext cx="11550918" cy="4949817"/>
              </a:xfrm>
              <a:prstGeom prst="rect">
                <a:avLst/>
              </a:prstGeom>
              <a:blipFill rotWithShape="0">
                <a:blip r:embed="rId4"/>
                <a:stretch>
                  <a:fillRect r="-1319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0" y="1919860"/>
            <a:ext cx="3333750" cy="1544489"/>
            <a:chOff x="599591" y="3429524"/>
            <a:chExt cx="2654935" cy="1022132"/>
          </a:xfrm>
        </p:grpSpPr>
        <p:pic>
          <p:nvPicPr>
            <p:cNvPr id="7" name="Picture 6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91" b="50620"/>
            <a:stretch/>
          </p:blipFill>
          <p:spPr bwMode="auto">
            <a:xfrm>
              <a:off x="599591" y="3880130"/>
              <a:ext cx="2654935" cy="571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1" b="79982"/>
            <a:stretch/>
          </p:blipFill>
          <p:spPr bwMode="auto">
            <a:xfrm>
              <a:off x="1205000" y="3429524"/>
              <a:ext cx="2013194" cy="4506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9834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099" y="1938149"/>
            <a:ext cx="11233419" cy="327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1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		</a:t>
            </a:r>
            <a:r>
              <a:rPr lang="en-US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endParaRPr lang="he-IL" sz="31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1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אופרטור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	</a:t>
            </a:r>
            <a:r>
              <a:rPr lang="en-US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endParaRPr lang="en-US" sz="31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1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התחלתי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</a:t>
            </a:r>
            <a:r>
              <a:rPr lang="en-US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endParaRPr lang="en-US" sz="31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1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סופי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</a:t>
            </a:r>
            <a:endParaRPr lang="en-US" sz="3100" dirty="0">
              <a:effectLst/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9100" y="1938150"/>
                <a:ext cx="11233419" cy="3339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1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	מערך, במקום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במערך - ערך כגודל הפנקייק במקום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בערימה</a:t>
                </a:r>
              </a:p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1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אופרטור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הפיכת הסדר של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הפנקייקים העליונים (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endParaRPr lang="en-US" sz="31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1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התחלתי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בהתאם לקלט נבנה מצב התחלתי על פי הגדרת המצב</a:t>
                </a:r>
                <a:endParaRPr lang="en-US" sz="31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1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סופי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</a:t>
                </a:r>
                <a14:m>
                  <m:oMath xmlns:m="http://schemas.openxmlformats.org/officeDocument/2006/math">
                    <m:r>
                      <a:rPr lang="he-IL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 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endParaRPr lang="en-US" sz="3100" dirty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1938150"/>
                <a:ext cx="11233419" cy="3339376"/>
              </a:xfrm>
              <a:prstGeom prst="rect">
                <a:avLst/>
              </a:prstGeom>
              <a:blipFill rotWithShape="0">
                <a:blip r:embed="rId2"/>
                <a:stretch>
                  <a:fillRect r="-1248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בעיית הפנקייק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114300" y="4764660"/>
            <a:ext cx="3333750" cy="1544489"/>
            <a:chOff x="599591" y="3429524"/>
            <a:chExt cx="2654935" cy="1022132"/>
          </a:xfrm>
        </p:grpSpPr>
        <p:pic>
          <p:nvPicPr>
            <p:cNvPr id="6" name="Picture 5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91" b="50620"/>
            <a:stretch/>
          </p:blipFill>
          <p:spPr bwMode="auto">
            <a:xfrm>
              <a:off x="599591" y="3880130"/>
              <a:ext cx="2654935" cy="571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1" b="79982"/>
            <a:stretch/>
          </p:blipFill>
          <p:spPr bwMode="auto">
            <a:xfrm>
              <a:off x="1205000" y="3429524"/>
              <a:ext cx="2013194" cy="4506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4615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ייצוג ע"י גרף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4700" y="1950850"/>
            <a:ext cx="11204620" cy="1213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200" u="sng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בעיית הפנקייק</a:t>
            </a: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80325" y="2632847"/>
            <a:ext cx="3611416" cy="3549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315" y="2632846"/>
            <a:ext cx="6986902" cy="3549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32443" y="2632847"/>
            <a:ext cx="233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Graph Representation</a:t>
            </a:r>
            <a:endParaRPr lang="en-US" b="1" u="sng" dirty="0"/>
          </a:p>
        </p:txBody>
      </p:sp>
      <p:pic>
        <p:nvPicPr>
          <p:cNvPr id="49" name="Picture 48" descr="http://upload.wikimedia.org/wikipedia/commons/0/0f/Pancake_sort_operation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20"/>
          <a:stretch/>
        </p:blipFill>
        <p:spPr bwMode="auto">
          <a:xfrm>
            <a:off x="8083101" y="3691325"/>
            <a:ext cx="2605864" cy="14320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Oval 50"/>
          <p:cNvSpPr/>
          <p:nvPr/>
        </p:nvSpPr>
        <p:spPr>
          <a:xfrm>
            <a:off x="3225780" y="2949171"/>
            <a:ext cx="1345646" cy="12747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761971"/>
              </p:ext>
            </p:extLst>
          </p:nvPr>
        </p:nvGraphicFramePr>
        <p:xfrm>
          <a:off x="3281990" y="3483520"/>
          <a:ext cx="124968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6992"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01360"/>
              </p:ext>
            </p:extLst>
          </p:nvPr>
        </p:nvGraphicFramePr>
        <p:xfrm>
          <a:off x="3281990" y="3245401"/>
          <a:ext cx="1269845" cy="303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28445"/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Oval 71"/>
          <p:cNvSpPr/>
          <p:nvPr/>
        </p:nvSpPr>
        <p:spPr>
          <a:xfrm>
            <a:off x="462703" y="4382965"/>
            <a:ext cx="1345646" cy="12747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01242"/>
              </p:ext>
            </p:extLst>
          </p:nvPr>
        </p:nvGraphicFramePr>
        <p:xfrm>
          <a:off x="518913" y="4679195"/>
          <a:ext cx="1269845" cy="303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28445"/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Oval 74"/>
          <p:cNvSpPr/>
          <p:nvPr/>
        </p:nvSpPr>
        <p:spPr>
          <a:xfrm>
            <a:off x="1844968" y="4389850"/>
            <a:ext cx="1345646" cy="12747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166917"/>
              </p:ext>
            </p:extLst>
          </p:nvPr>
        </p:nvGraphicFramePr>
        <p:xfrm>
          <a:off x="1901178" y="4686080"/>
          <a:ext cx="1269845" cy="303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28445"/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Oval 77"/>
          <p:cNvSpPr/>
          <p:nvPr/>
        </p:nvSpPr>
        <p:spPr>
          <a:xfrm>
            <a:off x="3235258" y="4389850"/>
            <a:ext cx="1345646" cy="12747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13704"/>
              </p:ext>
            </p:extLst>
          </p:nvPr>
        </p:nvGraphicFramePr>
        <p:xfrm>
          <a:off x="3291468" y="4686080"/>
          <a:ext cx="1269845" cy="303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28445"/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" name="Oval 80"/>
          <p:cNvSpPr/>
          <p:nvPr/>
        </p:nvSpPr>
        <p:spPr>
          <a:xfrm>
            <a:off x="4637114" y="4389850"/>
            <a:ext cx="1345646" cy="12747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81156"/>
              </p:ext>
            </p:extLst>
          </p:nvPr>
        </p:nvGraphicFramePr>
        <p:xfrm>
          <a:off x="4693324" y="4686080"/>
          <a:ext cx="1269845" cy="303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28445"/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Oval 83"/>
          <p:cNvSpPr/>
          <p:nvPr/>
        </p:nvSpPr>
        <p:spPr>
          <a:xfrm>
            <a:off x="6027404" y="4389850"/>
            <a:ext cx="1345646" cy="12747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68005"/>
              </p:ext>
            </p:extLst>
          </p:nvPr>
        </p:nvGraphicFramePr>
        <p:xfrm>
          <a:off x="6083614" y="4686080"/>
          <a:ext cx="1269845" cy="303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28445"/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23787"/>
              </p:ext>
            </p:extLst>
          </p:nvPr>
        </p:nvGraphicFramePr>
        <p:xfrm>
          <a:off x="1901178" y="4924199"/>
          <a:ext cx="124968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69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cs typeface="+mn-cs"/>
                        </a:rPr>
                        <a:t>4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1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cs typeface="+mn-cs"/>
                        </a:rPr>
                        <a:t>2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6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3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5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44966"/>
              </p:ext>
            </p:extLst>
          </p:nvPr>
        </p:nvGraphicFramePr>
        <p:xfrm>
          <a:off x="3291468" y="4924199"/>
          <a:ext cx="124968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69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cs typeface="+mn-cs"/>
                        </a:rPr>
                        <a:t>6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cs typeface="+mn-cs"/>
                        </a:rPr>
                        <a:t>4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cs typeface="+mn-cs"/>
                        </a:rPr>
                        <a:t>1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cs typeface="+mn-cs"/>
                        </a:rPr>
                        <a:t>2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3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5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12284"/>
              </p:ext>
            </p:extLst>
          </p:nvPr>
        </p:nvGraphicFramePr>
        <p:xfrm>
          <a:off x="4693324" y="4924199"/>
          <a:ext cx="124968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69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18377"/>
              </p:ext>
            </p:extLst>
          </p:nvPr>
        </p:nvGraphicFramePr>
        <p:xfrm>
          <a:off x="6083614" y="4924199"/>
          <a:ext cx="124968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69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40063"/>
              </p:ext>
            </p:extLst>
          </p:nvPr>
        </p:nvGraphicFramePr>
        <p:xfrm>
          <a:off x="518913" y="4917314"/>
          <a:ext cx="124968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69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cs typeface="+mn-cs"/>
                        </a:rPr>
                        <a:t>1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cs typeface="+mn-cs"/>
                        </a:rPr>
                        <a:t>2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4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6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3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5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Straight Connector 86"/>
          <p:cNvCxnSpPr>
            <a:stCxn id="84" idx="0"/>
            <a:endCxn id="51" idx="4"/>
          </p:cNvCxnSpPr>
          <p:nvPr/>
        </p:nvCxnSpPr>
        <p:spPr>
          <a:xfrm flipH="1" flipV="1">
            <a:off x="3898603" y="4223941"/>
            <a:ext cx="2801624" cy="1659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1" idx="0"/>
            <a:endCxn id="51" idx="4"/>
          </p:cNvCxnSpPr>
          <p:nvPr/>
        </p:nvCxnSpPr>
        <p:spPr>
          <a:xfrm flipH="1" flipV="1">
            <a:off x="3898603" y="4223941"/>
            <a:ext cx="1411334" cy="1659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8" idx="0"/>
            <a:endCxn id="51" idx="4"/>
          </p:cNvCxnSpPr>
          <p:nvPr/>
        </p:nvCxnSpPr>
        <p:spPr>
          <a:xfrm flipH="1" flipV="1">
            <a:off x="3898603" y="4223941"/>
            <a:ext cx="9478" cy="1659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5" idx="0"/>
            <a:endCxn id="51" idx="4"/>
          </p:cNvCxnSpPr>
          <p:nvPr/>
        </p:nvCxnSpPr>
        <p:spPr>
          <a:xfrm flipV="1">
            <a:off x="2517791" y="4223941"/>
            <a:ext cx="1380812" cy="1659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2" idx="0"/>
            <a:endCxn id="51" idx="4"/>
          </p:cNvCxnSpPr>
          <p:nvPr/>
        </p:nvCxnSpPr>
        <p:spPr>
          <a:xfrm flipV="1">
            <a:off x="1135526" y="4223941"/>
            <a:ext cx="2763077" cy="1590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54581" y="5688479"/>
            <a:ext cx="1345646" cy="12747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989689"/>
              </p:ext>
            </p:extLst>
          </p:nvPr>
        </p:nvGraphicFramePr>
        <p:xfrm>
          <a:off x="5410791" y="5984709"/>
          <a:ext cx="1269845" cy="303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28445"/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31891"/>
              </p:ext>
            </p:extLst>
          </p:nvPr>
        </p:nvGraphicFramePr>
        <p:xfrm>
          <a:off x="5410791" y="6222828"/>
          <a:ext cx="124968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69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5" name="Straight Connector 94"/>
          <p:cNvCxnSpPr/>
          <p:nvPr/>
        </p:nvCxnSpPr>
        <p:spPr>
          <a:xfrm>
            <a:off x="4954157" y="6017333"/>
            <a:ext cx="400424" cy="326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738703" y="541544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2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2" grpId="0" animBg="1"/>
      <p:bldP spid="75" grpId="0" animBg="1"/>
      <p:bldP spid="78" grpId="0" animBg="1"/>
      <p:bldP spid="81" grpId="0" animBg="1"/>
      <p:bldP spid="84" grpId="0" animBg="1"/>
      <p:bldP spid="92" grpId="0" animBg="1"/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בעיית </a:t>
            </a:r>
            <a:r>
              <a:rPr lang="he-IL" dirty="0"/>
              <a:t>הסוכן הנוסע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2129" y="1480400"/>
                <a:ext cx="11550918" cy="4998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-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גרף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ממושקל ולא מכוון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,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מוגדרת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נקודת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התחלה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𝑆</m:t>
                    </m:r>
                  </m:oMath>
                </a14:m>
                <a:endParaRPr lang="he-IL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מציאת מסלול קצר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ביותר העובר דרך כל הקדקודים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ב-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המתחיל ומסתיים ב-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𝑆</m:t>
                    </m:r>
                  </m:oMath>
                </a14:m>
                <a:endParaRPr lang="he-IL" sz="31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מותר לעבור בכל קודקוד ובכל קשת יותר מפעם אחת 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40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31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- הגדירו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המצבים, את המצב ההתחלתי, את המצב הסופי ואת האופרטורים</a:t>
                </a:r>
                <a:endParaRPr lang="en-US" sz="3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9" y="1480400"/>
                <a:ext cx="11550918" cy="4998548"/>
              </a:xfrm>
              <a:prstGeom prst="rect">
                <a:avLst/>
              </a:prstGeom>
              <a:blipFill rotWithShape="0">
                <a:blip r:embed="rId3"/>
                <a:stretch>
                  <a:fillRect r="-1319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96688" y="4152156"/>
            <a:ext cx="708338" cy="65682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746823" y="3156990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746823" y="5271869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230470" y="4152156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7" name="Straight Connector 16"/>
          <p:cNvCxnSpPr>
            <a:stCxn id="10" idx="7"/>
            <a:endCxn id="14" idx="3"/>
          </p:cNvCxnSpPr>
          <p:nvPr/>
        </p:nvCxnSpPr>
        <p:spPr>
          <a:xfrm flipV="1">
            <a:off x="1001292" y="3717623"/>
            <a:ext cx="849265" cy="530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6" idx="2"/>
          </p:cNvCxnSpPr>
          <p:nvPr/>
        </p:nvCxnSpPr>
        <p:spPr>
          <a:xfrm>
            <a:off x="1105026" y="4480568"/>
            <a:ext cx="21254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5"/>
            <a:endCxn id="16" idx="1"/>
          </p:cNvCxnSpPr>
          <p:nvPr/>
        </p:nvCxnSpPr>
        <p:spPr>
          <a:xfrm>
            <a:off x="2351427" y="3717623"/>
            <a:ext cx="982777" cy="530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88292" y="3813813"/>
            <a:ext cx="0" cy="1458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3"/>
            <a:endCxn id="15" idx="7"/>
          </p:cNvCxnSpPr>
          <p:nvPr/>
        </p:nvCxnSpPr>
        <p:spPr>
          <a:xfrm flipH="1">
            <a:off x="2351427" y="4712789"/>
            <a:ext cx="982777" cy="6552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1"/>
            <a:endCxn id="10" idx="5"/>
          </p:cNvCxnSpPr>
          <p:nvPr/>
        </p:nvCxnSpPr>
        <p:spPr>
          <a:xfrm flipH="1" flipV="1">
            <a:off x="1001292" y="4712789"/>
            <a:ext cx="849265" cy="6552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4850" y="3639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90663" y="36720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25472" y="46116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32132" y="4886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00278" y="41896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42815" y="4915101"/>
            <a:ext cx="39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0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animBg="1"/>
      <p:bldP spid="14" grpId="0" animBg="1"/>
      <p:bldP spid="15" grpId="0" animBg="1"/>
      <p:bldP spid="16" grpId="0" animBg="1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100" y="1938149"/>
                <a:ext cx="11881118" cy="4069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9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</a:t>
                </a:r>
                <a: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1) קבוצת הקודקודים שכבר בוקרו (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𝑣𝑖𝑠𝑖𝑡𝑒𝑑</m:t>
                    </m:r>
                  </m:oMath>
                </a14:m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2) מיקום נוכחי (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𝑐𝑢𝑟𝑟𝑒𝑛𝑡</m:t>
                    </m:r>
                  </m:oMath>
                </a14:m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	</a:t>
                </a:r>
                <a: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endParaRPr lang="he-IL" sz="29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900" b="1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אופרטור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עבור כל </a:t>
                </a:r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שכן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של קודקוד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𝑐𝑢𝑟𝑟𝑒𝑛𝑡</m:t>
                    </m:r>
                    <m:r>
                      <a:rPr lang="he-IL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בגרף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</a:t>
                </a:r>
                <a: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 	1) נצרף את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𝑐𝑢𝑟𝑟𝑒𝑛𝑡</m:t>
                    </m:r>
                  </m:oMath>
                </a14:m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לקבוצת הקודקודים שבוקרו (במידה ולא נמצא שם)</a:t>
                </a:r>
                <a: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 	2) נגדיר את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כ-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𝑐𝑢𝑟𝑟𝑒𝑛𝑡</m:t>
                    </m:r>
                  </m:oMath>
                </a14:m>
                <a:endParaRPr lang="he-IL" sz="29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9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התחלתי</a:t>
                </a:r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1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{}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(קבוצה ריקה)</a:t>
                </a:r>
                <a: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2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9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𝑆</m:t>
                    </m:r>
                  </m:oMath>
                </a14:m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(קודקוד </a:t>
                </a:r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התחלה)</a:t>
                </a:r>
                <a:endParaRPr lang="he-IL" sz="29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9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</a:t>
                </a:r>
                <a:r>
                  <a:rPr lang="he-IL" sz="2900" b="1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סופי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</a:t>
                </a:r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1)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𝑉</m:t>
                    </m:r>
                  </m:oMath>
                </a14:m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(קבוצת כל הקודקודים בגרף</a:t>
                </a:r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		2) </a:t>
                </a:r>
                <a14:m>
                  <m:oMath xmlns:m="http://schemas.openxmlformats.org/officeDocument/2006/math">
                    <m:r>
                      <a:rPr lang="en-US" sz="29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𝑆</m:t>
                    </m:r>
                  </m:oMath>
                </a14:m>
                <a:endParaRPr lang="en-US" sz="29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938149"/>
                <a:ext cx="11881118" cy="4069576"/>
              </a:xfrm>
              <a:prstGeom prst="rect">
                <a:avLst/>
              </a:prstGeom>
              <a:blipFill rotWithShape="0">
                <a:blip r:embed="rId2"/>
                <a:stretch>
                  <a:fillRect t="-299" r="-1129" b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100" y="1938149"/>
                <a:ext cx="11881118" cy="4069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9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</a:t>
                </a:r>
                <a: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a:rPr lang="en-US" sz="29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</a:t>
                </a:r>
                <a: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endParaRPr lang="he-IL" sz="29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900" b="1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אופרטור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</a:t>
                </a:r>
                <a: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 	</a:t>
                </a:r>
                <a: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b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 	</a:t>
                </a:r>
                <a: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endParaRPr lang="he-IL" sz="29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9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התחלתי</a:t>
                </a:r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</a:t>
                </a:r>
                <a: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endParaRPr lang="he-IL" sz="29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9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</a:t>
                </a:r>
                <a:r>
                  <a:rPr lang="he-IL" sz="2900" b="1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סופי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</a:t>
                </a:r>
                <a: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endParaRPr lang="en-US" sz="29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938149"/>
                <a:ext cx="11881118" cy="4069576"/>
              </a:xfrm>
              <a:prstGeom prst="rect">
                <a:avLst/>
              </a:prstGeom>
              <a:blipFill rotWithShape="0">
                <a:blip r:embed="rId3"/>
                <a:stretch>
                  <a:fillRect t="-299" r="-1129" b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בעיית </a:t>
            </a:r>
            <a:r>
              <a:rPr lang="he-IL" dirty="0"/>
              <a:t>הסוכן הנוסע</a:t>
            </a:r>
          </a:p>
        </p:txBody>
      </p:sp>
    </p:spTree>
    <p:extLst>
      <p:ext uri="{BB962C8B-B14F-4D97-AF65-F5344CB8AC3E}">
        <p14:creationId xmlns:p14="http://schemas.microsoft.com/office/powerpoint/2010/main" val="31103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ייצוג ע"י גרף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4700" y="1950850"/>
            <a:ext cx="11204620" cy="1213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200" u="sng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בעיית </a:t>
            </a:r>
            <a:r>
              <a:rPr lang="he-IL" sz="2200" u="sng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הסוכן הנוסע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04207" y="263284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</a:t>
            </a:r>
            <a:endParaRPr lang="en-US" b="1" u="sng" dirty="0"/>
          </a:p>
        </p:txBody>
      </p:sp>
      <p:sp>
        <p:nvSpPr>
          <p:cNvPr id="40" name="Rectangle 39"/>
          <p:cNvSpPr/>
          <p:nvPr/>
        </p:nvSpPr>
        <p:spPr>
          <a:xfrm>
            <a:off x="6761410" y="2632847"/>
            <a:ext cx="4430331" cy="3549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315" y="2632846"/>
            <a:ext cx="6038545" cy="3549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28856" y="2632847"/>
            <a:ext cx="233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Graph Representation</a:t>
            </a:r>
            <a:endParaRPr lang="en-US" b="1" u="sng" dirty="0"/>
          </a:p>
        </p:txBody>
      </p:sp>
      <p:sp>
        <p:nvSpPr>
          <p:cNvPr id="43" name="Oval 42"/>
          <p:cNvSpPr/>
          <p:nvPr/>
        </p:nvSpPr>
        <p:spPr>
          <a:xfrm>
            <a:off x="3005275" y="3017211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{}</a:t>
            </a:r>
          </a:p>
          <a:p>
            <a:pPr algn="ctr"/>
            <a:r>
              <a:rPr lang="en-US" dirty="0" smtClean="0"/>
              <a:t>S</a:t>
            </a:r>
          </a:p>
        </p:txBody>
      </p:sp>
      <p:sp>
        <p:nvSpPr>
          <p:cNvPr id="44" name="Oval 43"/>
          <p:cNvSpPr/>
          <p:nvPr/>
        </p:nvSpPr>
        <p:spPr>
          <a:xfrm>
            <a:off x="3005274" y="4098660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{S}</a:t>
            </a:r>
          </a:p>
          <a:p>
            <a:pPr algn="ctr"/>
            <a:r>
              <a:rPr lang="en-US" dirty="0" smtClean="0"/>
              <a:t>b</a:t>
            </a:r>
          </a:p>
        </p:txBody>
      </p:sp>
      <p:sp>
        <p:nvSpPr>
          <p:cNvPr id="45" name="Oval 44"/>
          <p:cNvSpPr/>
          <p:nvPr/>
        </p:nvSpPr>
        <p:spPr>
          <a:xfrm>
            <a:off x="4106144" y="4101209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{S}</a:t>
            </a:r>
          </a:p>
          <a:p>
            <a:pPr algn="ctr"/>
            <a:r>
              <a:rPr lang="en-US" dirty="0" smtClean="0"/>
              <a:t>c</a:t>
            </a:r>
          </a:p>
        </p:txBody>
      </p:sp>
      <p:sp>
        <p:nvSpPr>
          <p:cNvPr id="46" name="Oval 45"/>
          <p:cNvSpPr/>
          <p:nvPr/>
        </p:nvSpPr>
        <p:spPr>
          <a:xfrm>
            <a:off x="1904404" y="4095073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{S}</a:t>
            </a:r>
          </a:p>
          <a:p>
            <a:pPr algn="ctr"/>
            <a:r>
              <a:rPr lang="en-US" dirty="0" smtClean="0"/>
              <a:t>a</a:t>
            </a:r>
          </a:p>
        </p:txBody>
      </p:sp>
      <p:cxnSp>
        <p:nvCxnSpPr>
          <p:cNvPr id="47" name="Straight Connector 46"/>
          <p:cNvCxnSpPr>
            <a:stCxn id="46" idx="0"/>
            <a:endCxn id="43" idx="3"/>
          </p:cNvCxnSpPr>
          <p:nvPr/>
        </p:nvCxnSpPr>
        <p:spPr>
          <a:xfrm flipV="1">
            <a:off x="2395997" y="3807525"/>
            <a:ext cx="753262" cy="2875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0"/>
            <a:endCxn id="43" idx="4"/>
          </p:cNvCxnSpPr>
          <p:nvPr/>
        </p:nvCxnSpPr>
        <p:spPr>
          <a:xfrm flipV="1">
            <a:off x="3496867" y="3943122"/>
            <a:ext cx="1" cy="1555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0"/>
            <a:endCxn id="43" idx="5"/>
          </p:cNvCxnSpPr>
          <p:nvPr/>
        </p:nvCxnSpPr>
        <p:spPr>
          <a:xfrm flipH="1" flipV="1">
            <a:off x="3844476" y="3807525"/>
            <a:ext cx="753261" cy="2936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904404" y="5179215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 err="1" smtClean="0"/>
              <a:t>S,a</a:t>
            </a:r>
            <a:r>
              <a:rPr lang="en-US" dirty="0" smtClean="0"/>
              <a:t>}</a:t>
            </a:r>
          </a:p>
          <a:p>
            <a:pPr algn="ctr"/>
            <a:r>
              <a:rPr lang="en-US" dirty="0" smtClean="0"/>
              <a:t>c</a:t>
            </a:r>
          </a:p>
        </p:txBody>
      </p:sp>
      <p:sp>
        <p:nvSpPr>
          <p:cNvPr id="58" name="Oval 57"/>
          <p:cNvSpPr/>
          <p:nvPr/>
        </p:nvSpPr>
        <p:spPr>
          <a:xfrm>
            <a:off x="3005274" y="5181764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 err="1" smtClean="0"/>
              <a:t>S,a</a:t>
            </a:r>
            <a:r>
              <a:rPr lang="en-US" dirty="0" smtClean="0"/>
              <a:t>}</a:t>
            </a:r>
          </a:p>
          <a:p>
            <a:pPr algn="ctr"/>
            <a:r>
              <a:rPr lang="en-US" dirty="0" smtClean="0"/>
              <a:t>S</a:t>
            </a:r>
          </a:p>
        </p:txBody>
      </p:sp>
      <p:sp>
        <p:nvSpPr>
          <p:cNvPr id="59" name="Oval 58"/>
          <p:cNvSpPr/>
          <p:nvPr/>
        </p:nvSpPr>
        <p:spPr>
          <a:xfrm>
            <a:off x="803534" y="5175628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 err="1" smtClean="0"/>
              <a:t>S,a</a:t>
            </a:r>
            <a:r>
              <a:rPr lang="en-US" dirty="0" smtClean="0"/>
              <a:t>}</a:t>
            </a:r>
          </a:p>
          <a:p>
            <a:pPr algn="ctr"/>
            <a:r>
              <a:rPr lang="en-US" dirty="0" smtClean="0"/>
              <a:t>b</a:t>
            </a:r>
          </a:p>
        </p:txBody>
      </p:sp>
      <p:cxnSp>
        <p:nvCxnSpPr>
          <p:cNvPr id="60" name="Straight Connector 59"/>
          <p:cNvCxnSpPr>
            <a:stCxn id="57" idx="0"/>
          </p:cNvCxnSpPr>
          <p:nvPr/>
        </p:nvCxnSpPr>
        <p:spPr>
          <a:xfrm flipV="1">
            <a:off x="2395997" y="5023677"/>
            <a:ext cx="1" cy="1555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0"/>
            <a:endCxn id="46" idx="3"/>
          </p:cNvCxnSpPr>
          <p:nvPr/>
        </p:nvCxnSpPr>
        <p:spPr>
          <a:xfrm flipV="1">
            <a:off x="1295127" y="4885387"/>
            <a:ext cx="753261" cy="2902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0"/>
            <a:endCxn id="46" idx="5"/>
          </p:cNvCxnSpPr>
          <p:nvPr/>
        </p:nvCxnSpPr>
        <p:spPr>
          <a:xfrm flipH="1" flipV="1">
            <a:off x="2743605" y="4885387"/>
            <a:ext cx="753262" cy="2963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97986" y="5220541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 err="1" smtClean="0"/>
              <a:t>S,a,b,c</a:t>
            </a:r>
            <a:r>
              <a:rPr lang="en-US" dirty="0" smtClean="0"/>
              <a:t>}</a:t>
            </a:r>
          </a:p>
          <a:p>
            <a:pPr algn="ctr"/>
            <a:r>
              <a:rPr lang="en-US" dirty="0" smtClean="0"/>
              <a:t>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960607" y="5185136"/>
            <a:ext cx="400424" cy="326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9974" y="4890609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149117" y="4159874"/>
            <a:ext cx="708338" cy="65682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499252" y="3164708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8499252" y="5279587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9982899" y="4159874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5" name="Straight Connector 54"/>
          <p:cNvCxnSpPr>
            <a:stCxn id="49" idx="7"/>
            <a:endCxn id="51" idx="3"/>
          </p:cNvCxnSpPr>
          <p:nvPr/>
        </p:nvCxnSpPr>
        <p:spPr>
          <a:xfrm flipV="1">
            <a:off x="7753721" y="3725341"/>
            <a:ext cx="849265" cy="530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6"/>
            <a:endCxn id="54" idx="2"/>
          </p:cNvCxnSpPr>
          <p:nvPr/>
        </p:nvCxnSpPr>
        <p:spPr>
          <a:xfrm>
            <a:off x="7857455" y="4488286"/>
            <a:ext cx="21254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5"/>
            <a:endCxn id="54" idx="1"/>
          </p:cNvCxnSpPr>
          <p:nvPr/>
        </p:nvCxnSpPr>
        <p:spPr>
          <a:xfrm>
            <a:off x="9103856" y="3725341"/>
            <a:ext cx="982777" cy="530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840721" y="3821531"/>
            <a:ext cx="0" cy="1458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4" idx="3"/>
            <a:endCxn id="52" idx="7"/>
          </p:cNvCxnSpPr>
          <p:nvPr/>
        </p:nvCxnSpPr>
        <p:spPr>
          <a:xfrm flipH="1">
            <a:off x="9103856" y="4720507"/>
            <a:ext cx="982777" cy="6552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2" idx="1"/>
            <a:endCxn id="49" idx="5"/>
          </p:cNvCxnSpPr>
          <p:nvPr/>
        </p:nvCxnSpPr>
        <p:spPr>
          <a:xfrm flipH="1" flipV="1">
            <a:off x="7753721" y="4720507"/>
            <a:ext cx="849265" cy="6552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87279" y="36467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543092" y="3679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477901" y="4619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884561" y="4894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252707" y="4197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595244" y="4922819"/>
            <a:ext cx="39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6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57" grpId="0" animBg="1"/>
      <p:bldP spid="58" grpId="0" animBg="1"/>
      <p:bldP spid="59" grpId="0" animBg="1"/>
      <p:bldP spid="48" grpId="0" animBg="1"/>
      <p:bldP spid="10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7083</TotalTime>
  <Words>586</Words>
  <Application>Microsoft Office PowerPoint</Application>
  <PresentationFormat>Widescreen</PresentationFormat>
  <Paragraphs>266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Artificial Intelligence   </vt:lpstr>
      <vt:lpstr> Practice session 2  Graph Representation </vt:lpstr>
      <vt:lpstr>ייצוג ע"י גרף</vt:lpstr>
      <vt:lpstr>בעיית הפנקייק</vt:lpstr>
      <vt:lpstr>בעיית הפנקייק</vt:lpstr>
      <vt:lpstr>ייצוג ע"י גרף</vt:lpstr>
      <vt:lpstr>בעיית הסוכן הנוסע </vt:lpstr>
      <vt:lpstr>בעיית הסוכן הנוסע</vt:lpstr>
      <vt:lpstr>ייצוג ע"י גרף</vt:lpstr>
      <vt:lpstr>בעיית כיסוי צלעות - Edge cover</vt:lpstr>
      <vt:lpstr>בעיית כיסוי צלעות - Edge cover</vt:lpstr>
      <vt:lpstr>ייצוג ע"י גרף</vt:lpstr>
      <vt:lpstr>בעיית הטנק</vt:lpstr>
      <vt:lpstr>בעיית הטנק</vt:lpstr>
      <vt:lpstr>ייצוג ע"י גרף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131</cp:revision>
  <dcterms:created xsi:type="dcterms:W3CDTF">2015-10-15T14:05:25Z</dcterms:created>
  <dcterms:modified xsi:type="dcterms:W3CDTF">2016-11-11T16:57:08Z</dcterms:modified>
</cp:coreProperties>
</file>