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25" autoAdjust="0"/>
  </p:normalViewPr>
  <p:slideViewPr>
    <p:cSldViewPr snapToGrid="0">
      <p:cViewPr varScale="1">
        <p:scale>
          <a:sx n="72" d="100"/>
          <a:sy n="72" d="100"/>
        </p:scale>
        <p:origin x="1080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04C27-A0B5-4C07-B0EC-972F580760D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7662E-0C43-4434-995D-EB5FC5B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one main platform is enough for problem addressment. And there are possible some specific optimization for uniform eco-system, such as TensorFlow model and TensorFlow Serving.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7662E-0C43-4434-995D-EB5FC5BBB5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one main platform is enough for problem addressment. And there are possible some specific optimization for uniform eco-system, such as TensorFlow model and TensorFlow Serving.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7662E-0C43-4434-995D-EB5FC5BBB5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one main platform is enough for problem addressment. And there are possible some specific optimization for uniform eco-system, such as TensorFlow model and TensorFlow Serving.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7662E-0C43-4434-995D-EB5FC5BBB5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7662E-0C43-4434-995D-EB5FC5BBB5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7662E-0C43-4434-995D-EB5FC5BBB5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EBF2-639B-4AE6-9045-D7B8C0143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ADB6F9-974D-4A47-9CE9-E7C2A349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23755-808F-4C7F-AF50-CADA00FE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68381-1560-430C-9B28-D64C116F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2D39B-F648-4699-8C15-73D8026C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B15FE-E0A0-441F-82D3-527BD80A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CAE5B-882D-413B-B8A7-89075ACFE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888F3-DD1A-4C4C-9DB4-C398F86F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C1881-801D-4732-9F2B-16F66532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B3C01-005B-4345-8F59-799347A7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593FF7-F183-4A95-A284-23C900DF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77829-AA64-44B1-A4C5-F2AAC156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CFE4F-A150-48E6-AB2A-21E6A1BD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5C08D-D809-4C5C-8257-0552A3B6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B5822-CBC3-4919-ADEC-5CE12E8D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7E6C6-9407-4696-B337-74AE81A4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8B1B1-978B-4032-B96C-390B7930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6E68B-EDB8-4B3C-AABC-1D866075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DB937-78E5-4F6F-96D8-897C95F6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11D3C-0FEE-4639-9F77-A51A3F09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536FA-E246-465C-85E4-98C59E05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8D7CD-53FE-4EDE-B335-01692F3E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559E3-25EF-4661-956B-91293E75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2DB14-8B1F-4583-9B0F-0BB9AE9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DC71A-694F-4212-B7BB-D513A9EB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1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75423-DD26-4C3B-89BB-627B55F9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0B86C-81E4-4115-B9AE-282432C06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6AD1D-4175-4869-BFFE-21431A85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8E385-912A-43AE-813A-80BCA9F5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7A93E-21B3-4C8C-BBC8-FB82DB92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A8EEA-B1E7-4CEB-8FA5-8DC2B53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0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E2D96-3431-4DA8-BDDF-AEDD2A5F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5FE03-9370-4EEA-A0C5-3F183394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CC6A4-477F-48D3-994E-16DFEA9E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3420CD-BBBE-4A0A-87D8-0673F6FA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DAEC0A-9AB7-4E6E-9A04-44D7C8369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E1B7B1-651F-45AD-97B0-7EB4753B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CC0F64-623E-4705-8812-46FB0951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83AA8D-726B-48C2-9560-3719FFA5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69AC2-10C5-4A9A-AFF3-46396D9D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8E58EA-E3D0-4968-B673-933FF8CA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DBC24B-B45E-4E92-82DA-4342508B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DA32A0-F942-4C88-A891-5188F38E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FFAC09-59F8-48B3-A879-85D1BDE0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2F720-67F9-4CFB-8250-5410266B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E88C3E-037C-4E59-B7E2-B97E1C20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3D5C7-1EEC-4830-9206-FEFCDACF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95201-ACD9-4EA6-9F0E-483B76D7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8D04B7-63F3-4805-BF32-6C48F8D5E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F0B79-5308-420D-BB17-61091FD3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20CC6-FF47-408C-B202-CBBD6268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9BB85-ABCF-4BB7-83D1-2C0FC299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52E91-0274-414A-B14D-30F2B45D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AE1660-4B9A-4DFF-A1F9-5EAEA652C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0F613-41F2-4BAC-AC84-E5D0036B8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303F4-E34A-405E-898D-89DD072A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FD8FE-2994-453F-8081-CA1B8726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AA566-4730-4E5A-AEF7-93112591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473AC-EC22-41C3-81DA-5D5A3AAB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76638-35B6-4A55-9064-54CD477C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29C2A-CE30-480C-A229-98B824D24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5252-BE63-4AA0-8D96-BF32E366DF4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A8A22-11E5-458E-BBAA-621B4B742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0B968-08A9-4CC9-A482-915722818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92E3-18A1-49A8-A8C9-18B6E52D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08E60B-78B8-4D2E-9A7C-DE05BDE2A973}"/>
              </a:ext>
            </a:extLst>
          </p:cNvPr>
          <p:cNvSpPr/>
          <p:nvPr/>
        </p:nvSpPr>
        <p:spPr>
          <a:xfrm>
            <a:off x="880629" y="1415534"/>
            <a:ext cx="10430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Clipper: A low-latency online prediction serving system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9B6CD7-DB79-4F8B-A9B8-F817661A85EB}"/>
              </a:ext>
            </a:extLst>
          </p:cNvPr>
          <p:cNvSpPr/>
          <p:nvPr/>
        </p:nvSpPr>
        <p:spPr>
          <a:xfrm>
            <a:off x="9254316" y="5245606"/>
            <a:ext cx="21491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</a:t>
            </a:r>
            <a:r>
              <a:rPr lang="en-US" altLang="zh-CN" sz="2400" dirty="0"/>
              <a:t>aper Critic</a:t>
            </a:r>
          </a:p>
          <a:p>
            <a:r>
              <a:rPr lang="en-US" sz="3600" dirty="0"/>
              <a:t>Shangru Yi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9809F0-D5F7-4ADD-B58C-4457771211A8}"/>
              </a:ext>
            </a:extLst>
          </p:cNvPr>
          <p:cNvSpPr/>
          <p:nvPr/>
        </p:nvSpPr>
        <p:spPr>
          <a:xfrm>
            <a:off x="5373974" y="5753437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2020.02.04</a:t>
            </a:r>
          </a:p>
        </p:txBody>
      </p:sp>
    </p:spTree>
    <p:extLst>
      <p:ext uri="{BB962C8B-B14F-4D97-AF65-F5344CB8AC3E}">
        <p14:creationId xmlns:p14="http://schemas.microsoft.com/office/powerpoint/2010/main" val="76988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A74813-4D20-43A8-8A64-81B7B331ED75}"/>
              </a:ext>
            </a:extLst>
          </p:cNvPr>
          <p:cNvSpPr/>
          <p:nvPr/>
        </p:nvSpPr>
        <p:spPr>
          <a:xfrm>
            <a:off x="1384003" y="1266724"/>
            <a:ext cx="96047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``Clipper: A Low-Latency Online Prediction Serving System‘’ is a system paper in NSDI'17. Machine learning is being deployed in a growing number of applications which demand real-time, accurate, and robust predictions under heavy query load. Model deployment and prediction-serving have received relatively little attention. Within this paper, a general-purpose low-latency prediction serving system, Clipper, is proposed.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7EE188-7399-45B3-95F5-FD256F2BD4B2}"/>
              </a:ext>
            </a:extLst>
          </p:cNvPr>
          <p:cNvSpPr/>
          <p:nvPr/>
        </p:nvSpPr>
        <p:spPr>
          <a:xfrm>
            <a:off x="1442483" y="3742661"/>
            <a:ext cx="8830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Contribution with critics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Evaluation critics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57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298379-66F5-465B-9B0A-141DD0FC71E5}"/>
              </a:ext>
            </a:extLst>
          </p:cNvPr>
          <p:cNvSpPr/>
          <p:nvPr/>
        </p:nvSpPr>
        <p:spPr>
          <a:xfrm>
            <a:off x="1144385" y="1598140"/>
            <a:ext cx="8830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Model abstraction and modular design with common prediction interface to simplify model deployment (for the changing state-of-art) </a:t>
            </a:r>
            <a:endParaRPr 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C2E632-C592-4542-BEB6-CE4622767EE3}"/>
              </a:ext>
            </a:extLst>
          </p:cNvPr>
          <p:cNvSpPr/>
          <p:nvPr/>
        </p:nvSpPr>
        <p:spPr>
          <a:xfrm>
            <a:off x="1144385" y="2383966"/>
            <a:ext cx="3334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Model abstraction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Simplified model deployment 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5F88EF-4853-4ABC-9A1C-627E37C83581}"/>
              </a:ext>
            </a:extLst>
          </p:cNvPr>
          <p:cNvSpPr/>
          <p:nvPr/>
        </p:nvSpPr>
        <p:spPr>
          <a:xfrm>
            <a:off x="811876" y="862635"/>
            <a:ext cx="3491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ain Contributions</a:t>
            </a:r>
            <a:endParaRPr lang="en-US" sz="32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3077E6-5946-45DE-9DAD-65C294F611C0}"/>
              </a:ext>
            </a:extLst>
          </p:cNvPr>
          <p:cNvGrpSpPr/>
          <p:nvPr/>
        </p:nvGrpSpPr>
        <p:grpSpPr>
          <a:xfrm>
            <a:off x="1144384" y="3030297"/>
            <a:ext cx="10377055" cy="3442144"/>
            <a:chOff x="1144384" y="3030297"/>
            <a:chExt cx="10377055" cy="344214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4C7F086-71CB-46EB-A949-ED84A309942A}"/>
                </a:ext>
              </a:extLst>
            </p:cNvPr>
            <p:cNvSpPr/>
            <p:nvPr/>
          </p:nvSpPr>
          <p:spPr>
            <a:xfrm>
              <a:off x="1144384" y="3030297"/>
              <a:ext cx="103770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A great effort for heterogeneous model deployment but might not be necessary. </a:t>
              </a:r>
              <a:endParaRPr lang="en-US" sz="2400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7DDA7AF-A142-46E6-8EE3-AD8ADF53E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53" y="3525667"/>
              <a:ext cx="8105096" cy="878384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7F435C-F8CD-4186-82D8-780CF86CE22A}"/>
                </a:ext>
              </a:extLst>
            </p:cNvPr>
            <p:cNvSpPr/>
            <p:nvPr/>
          </p:nvSpPr>
          <p:spPr>
            <a:xfrm>
              <a:off x="1144384" y="4533449"/>
              <a:ext cx="1037705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400" dirty="0"/>
                <a:t>Specific optimization for uniform eco-system, TensorFlow and TensorFlow Serving</a:t>
              </a:r>
            </a:p>
            <a:p>
              <a:pPr marL="457200" indent="-457200">
                <a:buAutoNum type="arabicPeriod"/>
              </a:pPr>
              <a:r>
                <a:rPr lang="en-US" sz="2400" dirty="0"/>
                <a:t>The improvement in prevailing machine learning serving system.</a:t>
              </a:r>
            </a:p>
            <a:p>
              <a:pPr marL="457200" indent="-457200">
                <a:buFontTx/>
                <a:buAutoNum type="arabicPeriod"/>
              </a:pPr>
              <a:r>
                <a:rPr lang="en-US" sz="2400" dirty="0"/>
                <a:t>Different possible design target for different machine learning platform. (TensorFlow for neural network and HKT for speech recognition)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1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298379-66F5-465B-9B0A-141DD0FC71E5}"/>
              </a:ext>
            </a:extLst>
          </p:cNvPr>
          <p:cNvSpPr/>
          <p:nvPr/>
        </p:nvSpPr>
        <p:spPr>
          <a:xfrm>
            <a:off x="1144385" y="1598140"/>
            <a:ext cx="8830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Maximize the use of batch (dynamic batching) and straggler mitigation techniques to reduce bound tail latency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C2E632-C592-4542-BEB6-CE4622767EE3}"/>
              </a:ext>
            </a:extLst>
          </p:cNvPr>
          <p:cNvSpPr/>
          <p:nvPr/>
        </p:nvSpPr>
        <p:spPr>
          <a:xfrm>
            <a:off x="1144385" y="2383966"/>
            <a:ext cx="293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Dynamic batching (AIMD)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Straggler mitigation 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5F88EF-4853-4ABC-9A1C-627E37C83581}"/>
              </a:ext>
            </a:extLst>
          </p:cNvPr>
          <p:cNvSpPr/>
          <p:nvPr/>
        </p:nvSpPr>
        <p:spPr>
          <a:xfrm>
            <a:off x="811876" y="862635"/>
            <a:ext cx="3491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ain Contributions</a:t>
            </a:r>
            <a:endParaRPr lang="en-US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D139D8-5FAF-41AE-9A5A-1B6BA9006077}"/>
              </a:ext>
            </a:extLst>
          </p:cNvPr>
          <p:cNvSpPr/>
          <p:nvPr/>
        </p:nvSpPr>
        <p:spPr>
          <a:xfrm>
            <a:off x="953385" y="3200975"/>
            <a:ext cx="10173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The improvement in prevailing machine learning system, such as TensorFlow serving.</a:t>
            </a:r>
          </a:p>
          <a:p>
            <a:pPr marL="457200" indent="-457200">
              <a:buAutoNum type="arabicPeriod"/>
            </a:pPr>
            <a:r>
              <a:rPr lang="en-US" sz="2400" dirty="0"/>
              <a:t>Although it is interesting to the dynamic control of batch size, this technique is not unique but a borrowed notion from control theory.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F82CBE-A739-4FA1-BC68-CE22AFAB0942}"/>
              </a:ext>
            </a:extLst>
          </p:cNvPr>
          <p:cNvSpPr/>
          <p:nvPr/>
        </p:nvSpPr>
        <p:spPr>
          <a:xfrm>
            <a:off x="1022497" y="5077898"/>
            <a:ext cx="5170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“enabling fresh algorithm configurations, weights, and other data to be loaded over time. Client may request for a specific version id.”</a:t>
            </a:r>
            <a:endParaRPr 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4C17B76A-1236-4F48-ACA4-37B293B58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0932" y="1952083"/>
            <a:ext cx="8950962" cy="46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5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298379-66F5-465B-9B0A-141DD0FC71E5}"/>
              </a:ext>
            </a:extLst>
          </p:cNvPr>
          <p:cNvSpPr/>
          <p:nvPr/>
        </p:nvSpPr>
        <p:spPr>
          <a:xfrm>
            <a:off x="1144385" y="1598140"/>
            <a:ext cx="8830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Enable online model selection for addressing different features and prediction combine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C2E632-C592-4542-BEB6-CE4622767EE3}"/>
              </a:ext>
            </a:extLst>
          </p:cNvPr>
          <p:cNvSpPr/>
          <p:nvPr/>
        </p:nvSpPr>
        <p:spPr>
          <a:xfrm>
            <a:off x="1144385" y="2383966"/>
            <a:ext cx="2879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Online model integration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Different model serving 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5F88EF-4853-4ABC-9A1C-627E37C83581}"/>
              </a:ext>
            </a:extLst>
          </p:cNvPr>
          <p:cNvSpPr/>
          <p:nvPr/>
        </p:nvSpPr>
        <p:spPr>
          <a:xfrm>
            <a:off x="811876" y="862635"/>
            <a:ext cx="3491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ain Contributions</a:t>
            </a:r>
            <a:endParaRPr lang="en-US" sz="32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7F435C-F8CD-4186-82D8-780CF86CE22A}"/>
              </a:ext>
            </a:extLst>
          </p:cNvPr>
          <p:cNvSpPr/>
          <p:nvPr/>
        </p:nvSpPr>
        <p:spPr>
          <a:xfrm>
            <a:off x="1144385" y="3827704"/>
            <a:ext cx="105195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Introduce internal computation burden, comparing with one model.</a:t>
            </a:r>
          </a:p>
          <a:p>
            <a:r>
              <a:rPr lang="en-US" sz="2400" dirty="0"/>
              <a:t>2. Extra effort to perform model selection by introducing weights. Multiple models require to run simultaneously, which is possible a heavy burden</a:t>
            </a:r>
            <a:r>
              <a:rPr lang="en-US" dirty="0"/>
              <a:t>.</a:t>
            </a:r>
          </a:p>
          <a:p>
            <a:r>
              <a:rPr lang="en-US" sz="2400" dirty="0"/>
              <a:t>3. Computation intensive, while A/B testing is data-intensive.</a:t>
            </a:r>
          </a:p>
        </p:txBody>
      </p:sp>
    </p:spTree>
    <p:extLst>
      <p:ext uri="{BB962C8B-B14F-4D97-AF65-F5344CB8AC3E}">
        <p14:creationId xmlns:p14="http://schemas.microsoft.com/office/powerpoint/2010/main" val="337390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75F88EF-4853-4ABC-9A1C-627E37C83581}"/>
              </a:ext>
            </a:extLst>
          </p:cNvPr>
          <p:cNvSpPr/>
          <p:nvPr/>
        </p:nvSpPr>
        <p:spPr>
          <a:xfrm>
            <a:off x="811876" y="862635"/>
            <a:ext cx="2309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Experiments</a:t>
            </a:r>
            <a:endParaRPr 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2B7DF8-9CE6-4ECA-B8E5-4F92C7EFC208}"/>
              </a:ext>
            </a:extLst>
          </p:cNvPr>
          <p:cNvSpPr/>
          <p:nvPr/>
        </p:nvSpPr>
        <p:spPr>
          <a:xfrm>
            <a:off x="1203251" y="1648621"/>
            <a:ext cx="5357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evaluation are performed in a single server and present large-scale machine learning systems are in distributed manner, there is possible scaling and communication concerns for this system.</a:t>
            </a:r>
          </a:p>
          <a:p>
            <a:endParaRPr lang="en-US" sz="2400" dirty="0"/>
          </a:p>
          <a:p>
            <a:r>
              <a:rPr lang="en-US" sz="2400" dirty="0"/>
              <a:t>From the experiments, the performance of TensorFlow Serving are better than this proposed system.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A6EBCE-6CD5-46E9-BF02-62F76298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80" y="1529375"/>
            <a:ext cx="4556548" cy="4073981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3590F90F-DAE9-46DA-8E09-E6510344C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44" y="1628992"/>
            <a:ext cx="6830912" cy="47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75F88EF-4853-4ABC-9A1C-627E37C83581}"/>
              </a:ext>
            </a:extLst>
          </p:cNvPr>
          <p:cNvSpPr/>
          <p:nvPr/>
        </p:nvSpPr>
        <p:spPr>
          <a:xfrm>
            <a:off x="811876" y="862635"/>
            <a:ext cx="1888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Reference</a:t>
            </a:r>
            <a:endParaRPr lang="en-US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94F3C3-8459-4A34-9E50-3C51322FA31E}"/>
              </a:ext>
            </a:extLst>
          </p:cNvPr>
          <p:cNvSpPr/>
          <p:nvPr/>
        </p:nvSpPr>
        <p:spPr>
          <a:xfrm>
            <a:off x="1109587" y="1738999"/>
            <a:ext cx="9693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Crankshaw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Daniel, et al. "Clipper: A low-latency online prediction serving system."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14th {USENIX} Symposium on Networked Systems Design and Implementation ({NSDI} 17)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2017.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90C874-1513-4453-80D6-B0987CA69FA3}"/>
              </a:ext>
            </a:extLst>
          </p:cNvPr>
          <p:cNvSpPr/>
          <p:nvPr/>
        </p:nvSpPr>
        <p:spPr>
          <a:xfrm>
            <a:off x="1109587" y="2676919"/>
            <a:ext cx="9857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Abadi, Martín,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system for large-scale machine learning."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12th {USENIX} Symposium on Operating Systems Design and Implementation ({OSDI} 16)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536</Words>
  <Application>Microsoft Office PowerPoint</Application>
  <PresentationFormat>宽屏</PresentationFormat>
  <Paragraphs>44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Shangru Yi</dc:creator>
  <cp:lastModifiedBy>Shangru Yi</cp:lastModifiedBy>
  <cp:revision>20</cp:revision>
  <dcterms:created xsi:type="dcterms:W3CDTF">2020-02-04T19:42:37Z</dcterms:created>
  <dcterms:modified xsi:type="dcterms:W3CDTF">2020-02-05T05:33:24Z</dcterms:modified>
</cp:coreProperties>
</file>