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62" r:id="rId3"/>
    <p:sldId id="258" r:id="rId4"/>
    <p:sldId id="266" r:id="rId5"/>
    <p:sldId id="280" r:id="rId6"/>
    <p:sldId id="273" r:id="rId7"/>
    <p:sldId id="274" r:id="rId8"/>
    <p:sldId id="277" r:id="rId9"/>
    <p:sldId id="278" r:id="rId10"/>
    <p:sldId id="268" r:id="rId11"/>
    <p:sldId id="269" r:id="rId12"/>
    <p:sldId id="279" r:id="rId13"/>
    <p:sldId id="270" r:id="rId14"/>
    <p:sldId id="281" r:id="rId15"/>
    <p:sldId id="271" r:id="rId16"/>
    <p:sldId id="272" r:id="rId17"/>
  </p:sldIdLst>
  <p:sldSz cx="12192000" cy="6858000"/>
  <p:notesSz cx="6858000" cy="9144000"/>
  <p:embeddedFontLst>
    <p:embeddedFont>
      <p:font typeface="Microsoft Yahei" panose="020B0503020204020204" pitchFamily="34" charset="-122"/>
      <p:regular r:id="rId19"/>
      <p:bold r:id="rId20"/>
    </p:embeddedFont>
    <p:embeddedFont>
      <p:font typeface="Microsoft Yahei" panose="020B0503020204020204" pitchFamily="34" charset="-122"/>
      <p:regular r:id="rId19"/>
      <p:bold r:id="rId20"/>
    </p:embeddedFont>
    <p:embeddedFont>
      <p:font typeface="Comic Sans MS" panose="030F0702030302020204" pitchFamily="66"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666">
          <p15:clr>
            <a:srgbClr val="9AA0A6"/>
          </p15:clr>
        </p15:guide>
        <p15:guide id="2" orient="horz" pos="216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9" roundtripDataSignature="AMtx7mi+UNfaPOwXqL87gnSmWkKKRvwf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34" autoAdjust="0"/>
    <p:restoredTop sz="77365" autoAdjust="0"/>
  </p:normalViewPr>
  <p:slideViewPr>
    <p:cSldViewPr snapToGrid="0">
      <p:cViewPr varScale="1">
        <p:scale>
          <a:sx n="92" d="100"/>
          <a:sy n="92" d="100"/>
        </p:scale>
        <p:origin x="1128" y="84"/>
      </p:cViewPr>
      <p:guideLst>
        <p:guide pos="666"/>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zh-CN"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10</a:t>
            </a:fld>
            <a:endParaRPr/>
          </a:p>
        </p:txBody>
      </p:sp>
    </p:spTree>
    <p:extLst>
      <p:ext uri="{BB962C8B-B14F-4D97-AF65-F5344CB8AC3E}">
        <p14:creationId xmlns:p14="http://schemas.microsoft.com/office/powerpoint/2010/main" val="3922744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11</a:t>
            </a:fld>
            <a:endParaRPr/>
          </a:p>
        </p:txBody>
      </p:sp>
    </p:spTree>
    <p:extLst>
      <p:ext uri="{BB962C8B-B14F-4D97-AF65-F5344CB8AC3E}">
        <p14:creationId xmlns:p14="http://schemas.microsoft.com/office/powerpoint/2010/main" val="2267486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12</a:t>
            </a:fld>
            <a:endParaRPr/>
          </a:p>
        </p:txBody>
      </p:sp>
    </p:spTree>
    <p:extLst>
      <p:ext uri="{BB962C8B-B14F-4D97-AF65-F5344CB8AC3E}">
        <p14:creationId xmlns:p14="http://schemas.microsoft.com/office/powerpoint/2010/main" val="3402894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13</a:t>
            </a:fld>
            <a:endParaRPr/>
          </a:p>
        </p:txBody>
      </p:sp>
    </p:spTree>
    <p:extLst>
      <p:ext uri="{BB962C8B-B14F-4D97-AF65-F5344CB8AC3E}">
        <p14:creationId xmlns:p14="http://schemas.microsoft.com/office/powerpoint/2010/main" val="2313059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14</a:t>
            </a:fld>
            <a:endParaRPr/>
          </a:p>
        </p:txBody>
      </p:sp>
    </p:spTree>
    <p:extLst>
      <p:ext uri="{BB962C8B-B14F-4D97-AF65-F5344CB8AC3E}">
        <p14:creationId xmlns:p14="http://schemas.microsoft.com/office/powerpoint/2010/main" val="3224862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15</a:t>
            </a:fld>
            <a:endParaRPr/>
          </a:p>
        </p:txBody>
      </p:sp>
    </p:spTree>
    <p:extLst>
      <p:ext uri="{BB962C8B-B14F-4D97-AF65-F5344CB8AC3E}">
        <p14:creationId xmlns:p14="http://schemas.microsoft.com/office/powerpoint/2010/main" val="1611869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16</a:t>
            </a:fld>
            <a:endParaRPr/>
          </a:p>
        </p:txBody>
      </p:sp>
    </p:spTree>
    <p:extLst>
      <p:ext uri="{BB962C8B-B14F-4D97-AF65-F5344CB8AC3E}">
        <p14:creationId xmlns:p14="http://schemas.microsoft.com/office/powerpoint/2010/main" val="2796759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Ashier</a:t>
            </a:r>
          </a:p>
          <a:p>
            <a:pPr marL="0" lvl="0" indent="0" algn="l" rtl="0">
              <a:spcBef>
                <a:spcPts val="0"/>
              </a:spcBef>
              <a:spcAft>
                <a:spcPts val="0"/>
              </a:spcAft>
              <a:buNone/>
            </a:pPr>
            <a:endParaRPr dirty="0"/>
          </a:p>
        </p:txBody>
      </p:sp>
      <p:sp>
        <p:nvSpPr>
          <p:cNvPr id="157" name="Google Shape;15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4</a:t>
            </a:fld>
            <a:endParaRPr/>
          </a:p>
        </p:txBody>
      </p:sp>
    </p:spTree>
    <p:extLst>
      <p:ext uri="{BB962C8B-B14F-4D97-AF65-F5344CB8AC3E}">
        <p14:creationId xmlns:p14="http://schemas.microsoft.com/office/powerpoint/2010/main" val="1269570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5</a:t>
            </a:fld>
            <a:endParaRPr/>
          </a:p>
        </p:txBody>
      </p:sp>
    </p:spTree>
    <p:extLst>
      <p:ext uri="{BB962C8B-B14F-4D97-AF65-F5344CB8AC3E}">
        <p14:creationId xmlns:p14="http://schemas.microsoft.com/office/powerpoint/2010/main" val="3087899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Ashier</a:t>
            </a:r>
          </a:p>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6</a:t>
            </a:fld>
            <a:endParaRPr/>
          </a:p>
        </p:txBody>
      </p:sp>
    </p:spTree>
    <p:extLst>
      <p:ext uri="{BB962C8B-B14F-4D97-AF65-F5344CB8AC3E}">
        <p14:creationId xmlns:p14="http://schemas.microsoft.com/office/powerpoint/2010/main" val="3159676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7</a:t>
            </a:fld>
            <a:endParaRPr/>
          </a:p>
        </p:txBody>
      </p:sp>
    </p:spTree>
    <p:extLst>
      <p:ext uri="{BB962C8B-B14F-4D97-AF65-F5344CB8AC3E}">
        <p14:creationId xmlns:p14="http://schemas.microsoft.com/office/powerpoint/2010/main" val="3128202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8</a:t>
            </a:fld>
            <a:endParaRPr/>
          </a:p>
        </p:txBody>
      </p:sp>
    </p:spTree>
    <p:extLst>
      <p:ext uri="{BB962C8B-B14F-4D97-AF65-F5344CB8AC3E}">
        <p14:creationId xmlns:p14="http://schemas.microsoft.com/office/powerpoint/2010/main" val="2810080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9</a:t>
            </a:fld>
            <a:endParaRPr/>
          </a:p>
        </p:txBody>
      </p:sp>
    </p:spTree>
    <p:extLst>
      <p:ext uri="{BB962C8B-B14F-4D97-AF65-F5344CB8AC3E}">
        <p14:creationId xmlns:p14="http://schemas.microsoft.com/office/powerpoint/2010/main" val="2237049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封面页">
  <p:cSld name="封面页">
    <p:spTree>
      <p:nvGrpSpPr>
        <p:cNvPr id="1" name="Shape 10"/>
        <p:cNvGrpSpPr/>
        <p:nvPr/>
      </p:nvGrpSpPr>
      <p:grpSpPr>
        <a:xfrm>
          <a:off x="0" y="0"/>
          <a:ext cx="0" cy="0"/>
          <a:chOff x="0" y="0"/>
          <a:chExt cx="0" cy="0"/>
        </a:xfrm>
      </p:grpSpPr>
      <p:pic>
        <p:nvPicPr>
          <p:cNvPr id="11" name="Google Shape;11;p30"/>
          <p:cNvPicPr preferRelativeResize="0"/>
          <p:nvPr/>
        </p:nvPicPr>
        <p:blipFill rotWithShape="1">
          <a:blip r:embed="rId2">
            <a:alphaModFix/>
          </a:blip>
          <a:srcRect t="22049" r="54675" b="21935"/>
          <a:stretch/>
        </p:blipFill>
        <p:spPr>
          <a:xfrm>
            <a:off x="849510" y="-12701"/>
            <a:ext cx="10492980" cy="6858001"/>
          </a:xfrm>
          <a:prstGeom prst="rect">
            <a:avLst/>
          </a:prstGeom>
          <a:noFill/>
          <a:ln>
            <a:noFill/>
          </a:ln>
        </p:spPr>
      </p:pic>
      <p:sp>
        <p:nvSpPr>
          <p:cNvPr id="12" name="Google Shape;12;p30"/>
          <p:cNvSpPr txBox="1">
            <a:spLocks noGrp="1"/>
          </p:cNvSpPr>
          <p:nvPr>
            <p:ph type="body" idx="1"/>
          </p:nvPr>
        </p:nvSpPr>
        <p:spPr>
          <a:xfrm>
            <a:off x="522697" y="2307026"/>
            <a:ext cx="11146606" cy="93776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4800"/>
              <a:buFont typeface="Arial"/>
              <a:buNone/>
              <a:defRPr sz="48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13" name="Google Shape;13;p30"/>
          <p:cNvSpPr txBox="1">
            <a:spLocks noGrp="1"/>
          </p:cNvSpPr>
          <p:nvPr>
            <p:ph type="body" idx="2"/>
          </p:nvPr>
        </p:nvSpPr>
        <p:spPr>
          <a:xfrm>
            <a:off x="3155230" y="3669185"/>
            <a:ext cx="2294080" cy="549890"/>
          </a:xfrm>
          <a:prstGeom prst="rect">
            <a:avLst/>
          </a:prstGeom>
          <a:solidFill>
            <a:schemeClr val="lt1"/>
          </a:solidFill>
          <a:ln w="127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14" name="Google Shape;14;p30"/>
          <p:cNvSpPr txBox="1">
            <a:spLocks noGrp="1"/>
          </p:cNvSpPr>
          <p:nvPr>
            <p:ph type="body" idx="3"/>
          </p:nvPr>
        </p:nvSpPr>
        <p:spPr>
          <a:xfrm>
            <a:off x="6742690" y="3669184"/>
            <a:ext cx="2294080" cy="549890"/>
          </a:xfrm>
          <a:prstGeom prst="rect">
            <a:avLst/>
          </a:prstGeom>
          <a:solidFill>
            <a:schemeClr val="lt1"/>
          </a:solidFill>
          <a:ln w="127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15" name="Google Shape;15;p30"/>
          <p:cNvSpPr txBox="1">
            <a:spLocks noGrp="1"/>
          </p:cNvSpPr>
          <p:nvPr>
            <p:ph type="body" idx="4"/>
          </p:nvPr>
        </p:nvSpPr>
        <p:spPr>
          <a:xfrm>
            <a:off x="3155230" y="4448647"/>
            <a:ext cx="5881540" cy="50836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16" name="Google Shape;16;p30"/>
          <p:cNvSpPr txBox="1">
            <a:spLocks noGrp="1"/>
          </p:cNvSpPr>
          <p:nvPr>
            <p:ph type="body" idx="5"/>
          </p:nvPr>
        </p:nvSpPr>
        <p:spPr>
          <a:xfrm>
            <a:off x="265304" y="220133"/>
            <a:ext cx="3303395" cy="38946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dk1"/>
              </a:buClr>
              <a:buSzPts val="1400"/>
              <a:buFont typeface="Arial"/>
              <a:buNone/>
              <a:defRPr sz="14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目录页_六项目录">
  <p:cSld name="目录页_六项目录">
    <p:spTree>
      <p:nvGrpSpPr>
        <p:cNvPr id="1" name="Shape 17"/>
        <p:cNvGrpSpPr/>
        <p:nvPr/>
      </p:nvGrpSpPr>
      <p:grpSpPr>
        <a:xfrm>
          <a:off x="0" y="0"/>
          <a:ext cx="0" cy="0"/>
          <a:chOff x="0" y="0"/>
          <a:chExt cx="0" cy="0"/>
        </a:xfrm>
      </p:grpSpPr>
      <p:pic>
        <p:nvPicPr>
          <p:cNvPr id="18" name="Google Shape;18;p31"/>
          <p:cNvPicPr preferRelativeResize="0"/>
          <p:nvPr/>
        </p:nvPicPr>
        <p:blipFill rotWithShape="1">
          <a:blip r:embed="rId2">
            <a:alphaModFix/>
          </a:blip>
          <a:srcRect l="61489" t="25058" r="12143" b="25081"/>
          <a:stretch/>
        </p:blipFill>
        <p:spPr>
          <a:xfrm>
            <a:off x="558800" y="4165951"/>
            <a:ext cx="2413000" cy="2413000"/>
          </a:xfrm>
          <a:prstGeom prst="ellipse">
            <a:avLst/>
          </a:prstGeom>
          <a:noFill/>
          <a:ln>
            <a:noFill/>
          </a:ln>
        </p:spPr>
      </p:pic>
      <p:pic>
        <p:nvPicPr>
          <p:cNvPr id="19" name="Google Shape;19;p31"/>
          <p:cNvPicPr preferRelativeResize="0"/>
          <p:nvPr/>
        </p:nvPicPr>
        <p:blipFill rotWithShape="1">
          <a:blip r:embed="rId2">
            <a:alphaModFix/>
          </a:blip>
          <a:srcRect l="61489" t="25058" r="12143" b="25081"/>
          <a:stretch/>
        </p:blipFill>
        <p:spPr>
          <a:xfrm>
            <a:off x="7378700" y="203200"/>
            <a:ext cx="4419600" cy="4419600"/>
          </a:xfrm>
          <a:prstGeom prst="ellipse">
            <a:avLst/>
          </a:prstGeom>
          <a:noFill/>
          <a:ln>
            <a:noFill/>
          </a:ln>
        </p:spPr>
      </p:pic>
      <p:sp>
        <p:nvSpPr>
          <p:cNvPr id="20" name="Google Shape;20;p31"/>
          <p:cNvSpPr txBox="1">
            <a:spLocks noGrp="1"/>
          </p:cNvSpPr>
          <p:nvPr>
            <p:ph type="body" idx="1"/>
          </p:nvPr>
        </p:nvSpPr>
        <p:spPr>
          <a:xfrm>
            <a:off x="265304" y="220133"/>
            <a:ext cx="3303395" cy="38946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dk1"/>
              </a:buClr>
              <a:buSzPts val="1400"/>
              <a:buFont typeface="Arial"/>
              <a:buNone/>
              <a:defRPr sz="14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1" name="Google Shape;21;p31"/>
          <p:cNvSpPr txBox="1">
            <a:spLocks noGrp="1"/>
          </p:cNvSpPr>
          <p:nvPr>
            <p:ph type="body" idx="2"/>
          </p:nvPr>
        </p:nvSpPr>
        <p:spPr>
          <a:xfrm>
            <a:off x="3801979" y="1020156"/>
            <a:ext cx="4588044" cy="88885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6000"/>
              <a:buFont typeface="Arial"/>
              <a:buNone/>
              <a:defRPr sz="6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2" name="Google Shape;22;p31"/>
          <p:cNvSpPr txBox="1">
            <a:spLocks noGrp="1"/>
          </p:cNvSpPr>
          <p:nvPr>
            <p:ph type="body" idx="3"/>
          </p:nvPr>
        </p:nvSpPr>
        <p:spPr>
          <a:xfrm>
            <a:off x="3801979" y="1909012"/>
            <a:ext cx="4588044" cy="40105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3" name="Google Shape;23;p31"/>
          <p:cNvSpPr txBox="1">
            <a:spLocks noGrp="1"/>
          </p:cNvSpPr>
          <p:nvPr>
            <p:ph type="body" idx="4"/>
          </p:nvPr>
        </p:nvSpPr>
        <p:spPr>
          <a:xfrm>
            <a:off x="1459832" y="2413000"/>
            <a:ext cx="9272338" cy="105996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4" name="Google Shape;24;p31"/>
          <p:cNvSpPr txBox="1">
            <a:spLocks noGrp="1"/>
          </p:cNvSpPr>
          <p:nvPr>
            <p:ph type="body" idx="5"/>
          </p:nvPr>
        </p:nvSpPr>
        <p:spPr>
          <a:xfrm>
            <a:off x="558800" y="4167324"/>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5" name="Google Shape;25;p31"/>
          <p:cNvSpPr txBox="1">
            <a:spLocks noGrp="1"/>
          </p:cNvSpPr>
          <p:nvPr>
            <p:ph type="body" idx="6"/>
          </p:nvPr>
        </p:nvSpPr>
        <p:spPr>
          <a:xfrm>
            <a:off x="558799" y="4622800"/>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6" name="Google Shape;26;p31"/>
          <p:cNvSpPr txBox="1">
            <a:spLocks noGrp="1"/>
          </p:cNvSpPr>
          <p:nvPr>
            <p:ph type="body" idx="7"/>
          </p:nvPr>
        </p:nvSpPr>
        <p:spPr>
          <a:xfrm>
            <a:off x="2408797" y="4165951"/>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7" name="Google Shape;27;p31"/>
          <p:cNvSpPr txBox="1">
            <a:spLocks noGrp="1"/>
          </p:cNvSpPr>
          <p:nvPr>
            <p:ph type="body" idx="8"/>
          </p:nvPr>
        </p:nvSpPr>
        <p:spPr>
          <a:xfrm>
            <a:off x="2408797" y="4621427"/>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8" name="Google Shape;28;p31"/>
          <p:cNvSpPr txBox="1">
            <a:spLocks noGrp="1"/>
          </p:cNvSpPr>
          <p:nvPr>
            <p:ph type="body" idx="9"/>
          </p:nvPr>
        </p:nvSpPr>
        <p:spPr>
          <a:xfrm>
            <a:off x="4258794" y="4165951"/>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9" name="Google Shape;29;p31"/>
          <p:cNvSpPr txBox="1">
            <a:spLocks noGrp="1"/>
          </p:cNvSpPr>
          <p:nvPr>
            <p:ph type="body" idx="13"/>
          </p:nvPr>
        </p:nvSpPr>
        <p:spPr>
          <a:xfrm>
            <a:off x="4258794" y="4621427"/>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30" name="Google Shape;30;p31"/>
          <p:cNvSpPr txBox="1">
            <a:spLocks noGrp="1"/>
          </p:cNvSpPr>
          <p:nvPr>
            <p:ph type="body" idx="14"/>
          </p:nvPr>
        </p:nvSpPr>
        <p:spPr>
          <a:xfrm>
            <a:off x="7958788" y="4167324"/>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31" name="Google Shape;31;p31"/>
          <p:cNvSpPr txBox="1">
            <a:spLocks noGrp="1"/>
          </p:cNvSpPr>
          <p:nvPr>
            <p:ph type="body" idx="15"/>
          </p:nvPr>
        </p:nvSpPr>
        <p:spPr>
          <a:xfrm>
            <a:off x="7954761" y="4622800"/>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32" name="Google Shape;32;p31"/>
          <p:cNvSpPr txBox="1">
            <a:spLocks noGrp="1"/>
          </p:cNvSpPr>
          <p:nvPr>
            <p:ph type="body" idx="16"/>
          </p:nvPr>
        </p:nvSpPr>
        <p:spPr>
          <a:xfrm>
            <a:off x="9808784" y="4165951"/>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33" name="Google Shape;33;p31"/>
          <p:cNvSpPr txBox="1">
            <a:spLocks noGrp="1"/>
          </p:cNvSpPr>
          <p:nvPr>
            <p:ph type="body" idx="17"/>
          </p:nvPr>
        </p:nvSpPr>
        <p:spPr>
          <a:xfrm>
            <a:off x="9808783" y="4621427"/>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34" name="Google Shape;34;p31"/>
          <p:cNvSpPr txBox="1">
            <a:spLocks noGrp="1"/>
          </p:cNvSpPr>
          <p:nvPr>
            <p:ph type="body" idx="18"/>
          </p:nvPr>
        </p:nvSpPr>
        <p:spPr>
          <a:xfrm>
            <a:off x="6108791" y="4165951"/>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35" name="Google Shape;35;p31"/>
          <p:cNvSpPr txBox="1">
            <a:spLocks noGrp="1"/>
          </p:cNvSpPr>
          <p:nvPr>
            <p:ph type="body" idx="19"/>
          </p:nvPr>
        </p:nvSpPr>
        <p:spPr>
          <a:xfrm>
            <a:off x="6108791" y="4621427"/>
            <a:ext cx="1846774"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Tree>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内容页_1">
  <p:cSld name="内容页_1">
    <p:spTree>
      <p:nvGrpSpPr>
        <p:cNvPr id="1" name="Shape 41"/>
        <p:cNvGrpSpPr/>
        <p:nvPr/>
      </p:nvGrpSpPr>
      <p:grpSpPr>
        <a:xfrm>
          <a:off x="0" y="0"/>
          <a:ext cx="0" cy="0"/>
          <a:chOff x="0" y="0"/>
          <a:chExt cx="0" cy="0"/>
        </a:xfrm>
      </p:grpSpPr>
      <p:pic>
        <p:nvPicPr>
          <p:cNvPr id="42" name="Google Shape;42;p33"/>
          <p:cNvPicPr preferRelativeResize="0"/>
          <p:nvPr/>
        </p:nvPicPr>
        <p:blipFill rotWithShape="1">
          <a:blip r:embed="rId2">
            <a:alphaModFix/>
          </a:blip>
          <a:srcRect t="15838" r="78197" b="16675"/>
          <a:stretch/>
        </p:blipFill>
        <p:spPr>
          <a:xfrm>
            <a:off x="8015258" y="-12700"/>
            <a:ext cx="4189442" cy="6858000"/>
          </a:xfrm>
          <a:prstGeom prst="rect">
            <a:avLst/>
          </a:prstGeom>
          <a:noFill/>
          <a:ln>
            <a:noFill/>
          </a:ln>
        </p:spPr>
      </p:pic>
      <p:sp>
        <p:nvSpPr>
          <p:cNvPr id="43" name="Google Shape;43;p33"/>
          <p:cNvSpPr txBox="1">
            <a:spLocks noGrp="1"/>
          </p:cNvSpPr>
          <p:nvPr>
            <p:ph type="body" idx="1"/>
          </p:nvPr>
        </p:nvSpPr>
        <p:spPr>
          <a:xfrm>
            <a:off x="265304" y="220133"/>
            <a:ext cx="3303395" cy="38946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dk1"/>
              </a:buClr>
              <a:buSzPts val="1400"/>
              <a:buFont typeface="Arial"/>
              <a:buNone/>
              <a:defRPr sz="14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内容页_3">
  <p:cSld name="内容页_3">
    <p:spTree>
      <p:nvGrpSpPr>
        <p:cNvPr id="1" name="Shape 44"/>
        <p:cNvGrpSpPr/>
        <p:nvPr/>
      </p:nvGrpSpPr>
      <p:grpSpPr>
        <a:xfrm>
          <a:off x="0" y="0"/>
          <a:ext cx="0" cy="0"/>
          <a:chOff x="0" y="0"/>
          <a:chExt cx="0" cy="0"/>
        </a:xfrm>
      </p:grpSpPr>
      <p:pic>
        <p:nvPicPr>
          <p:cNvPr id="45" name="Google Shape;45;p34"/>
          <p:cNvPicPr preferRelativeResize="0"/>
          <p:nvPr/>
        </p:nvPicPr>
        <p:blipFill rotWithShape="1">
          <a:blip r:embed="rId2">
            <a:alphaModFix/>
          </a:blip>
          <a:srcRect l="54115" t="20375" r="25555" b="20378"/>
          <a:stretch/>
        </p:blipFill>
        <p:spPr>
          <a:xfrm>
            <a:off x="7739212" y="0"/>
            <a:ext cx="4452788" cy="6862813"/>
          </a:xfrm>
          <a:prstGeom prst="rect">
            <a:avLst/>
          </a:prstGeom>
          <a:noFill/>
          <a:ln>
            <a:noFill/>
          </a:ln>
        </p:spPr>
      </p:pic>
      <p:sp>
        <p:nvSpPr>
          <p:cNvPr id="46" name="Google Shape;46;p34"/>
          <p:cNvSpPr txBox="1">
            <a:spLocks noGrp="1"/>
          </p:cNvSpPr>
          <p:nvPr>
            <p:ph type="body" idx="1"/>
          </p:nvPr>
        </p:nvSpPr>
        <p:spPr>
          <a:xfrm>
            <a:off x="265304" y="220133"/>
            <a:ext cx="3303395" cy="38946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dk1"/>
              </a:buClr>
              <a:buSzPts val="1400"/>
              <a:buFont typeface="Arial"/>
              <a:buNone/>
              <a:defRPr sz="14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内容页_2">
  <p:cSld name="内容页_2">
    <p:spTree>
      <p:nvGrpSpPr>
        <p:cNvPr id="1" name="Shape 47"/>
        <p:cNvGrpSpPr/>
        <p:nvPr/>
      </p:nvGrpSpPr>
      <p:grpSpPr>
        <a:xfrm>
          <a:off x="0" y="0"/>
          <a:ext cx="0" cy="0"/>
          <a:chOff x="0" y="0"/>
          <a:chExt cx="0" cy="0"/>
        </a:xfrm>
      </p:grpSpPr>
      <p:pic>
        <p:nvPicPr>
          <p:cNvPr id="48" name="Google Shape;48;p35"/>
          <p:cNvPicPr preferRelativeResize="0"/>
          <p:nvPr/>
        </p:nvPicPr>
        <p:blipFill rotWithShape="1">
          <a:blip r:embed="rId2">
            <a:alphaModFix/>
          </a:blip>
          <a:srcRect t="15838" r="78197" b="16675"/>
          <a:stretch/>
        </p:blipFill>
        <p:spPr>
          <a:xfrm flipH="1">
            <a:off x="0" y="-12700"/>
            <a:ext cx="4189442" cy="6858000"/>
          </a:xfrm>
          <a:prstGeom prst="rect">
            <a:avLst/>
          </a:prstGeom>
          <a:noFill/>
          <a:ln>
            <a:noFill/>
          </a:ln>
        </p:spPr>
      </p:pic>
      <p:sp>
        <p:nvSpPr>
          <p:cNvPr id="49" name="Google Shape;49;p35"/>
          <p:cNvSpPr txBox="1">
            <a:spLocks noGrp="1"/>
          </p:cNvSpPr>
          <p:nvPr>
            <p:ph type="body" idx="1"/>
          </p:nvPr>
        </p:nvSpPr>
        <p:spPr>
          <a:xfrm>
            <a:off x="8583804" y="220133"/>
            <a:ext cx="3303395" cy="389467"/>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90000"/>
              </a:lnSpc>
              <a:spcBef>
                <a:spcPts val="1000"/>
              </a:spcBef>
              <a:spcAft>
                <a:spcPts val="0"/>
              </a:spcAft>
              <a:buClr>
                <a:schemeClr val="dk1"/>
              </a:buClr>
              <a:buSzPts val="1400"/>
              <a:buFont typeface="Arial"/>
              <a:buNone/>
              <a:defRPr sz="14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目录页_三项目录">
  <p:cSld name="目录页_三项目录">
    <p:spTree>
      <p:nvGrpSpPr>
        <p:cNvPr id="1" name="Shape 52"/>
        <p:cNvGrpSpPr/>
        <p:nvPr/>
      </p:nvGrpSpPr>
      <p:grpSpPr>
        <a:xfrm>
          <a:off x="0" y="0"/>
          <a:ext cx="0" cy="0"/>
          <a:chOff x="0" y="0"/>
          <a:chExt cx="0" cy="0"/>
        </a:xfrm>
      </p:grpSpPr>
      <p:pic>
        <p:nvPicPr>
          <p:cNvPr id="53" name="Google Shape;53;p43"/>
          <p:cNvPicPr preferRelativeResize="0"/>
          <p:nvPr/>
        </p:nvPicPr>
        <p:blipFill rotWithShape="1">
          <a:blip r:embed="rId2">
            <a:alphaModFix/>
          </a:blip>
          <a:srcRect l="61489" t="25058" r="12143" b="25081"/>
          <a:stretch/>
        </p:blipFill>
        <p:spPr>
          <a:xfrm>
            <a:off x="558800" y="4165951"/>
            <a:ext cx="2413000" cy="2413000"/>
          </a:xfrm>
          <a:prstGeom prst="ellipse">
            <a:avLst/>
          </a:prstGeom>
          <a:noFill/>
          <a:ln>
            <a:noFill/>
          </a:ln>
        </p:spPr>
      </p:pic>
      <p:pic>
        <p:nvPicPr>
          <p:cNvPr id="54" name="Google Shape;54;p43"/>
          <p:cNvPicPr preferRelativeResize="0"/>
          <p:nvPr/>
        </p:nvPicPr>
        <p:blipFill rotWithShape="1">
          <a:blip r:embed="rId2">
            <a:alphaModFix/>
          </a:blip>
          <a:srcRect l="61489" t="25058" r="12143" b="25081"/>
          <a:stretch/>
        </p:blipFill>
        <p:spPr>
          <a:xfrm>
            <a:off x="7378700" y="203200"/>
            <a:ext cx="4419600" cy="4419600"/>
          </a:xfrm>
          <a:prstGeom prst="ellipse">
            <a:avLst/>
          </a:prstGeom>
          <a:noFill/>
          <a:ln>
            <a:noFill/>
          </a:ln>
        </p:spPr>
      </p:pic>
      <p:sp>
        <p:nvSpPr>
          <p:cNvPr id="55" name="Google Shape;55;p43"/>
          <p:cNvSpPr txBox="1">
            <a:spLocks noGrp="1"/>
          </p:cNvSpPr>
          <p:nvPr>
            <p:ph type="body" idx="1"/>
          </p:nvPr>
        </p:nvSpPr>
        <p:spPr>
          <a:xfrm>
            <a:off x="265304" y="220133"/>
            <a:ext cx="3303395" cy="38946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dk1"/>
              </a:buClr>
              <a:buSzPts val="1400"/>
              <a:buFont typeface="Arial"/>
              <a:buNone/>
              <a:defRPr sz="14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56" name="Google Shape;56;p43"/>
          <p:cNvSpPr txBox="1">
            <a:spLocks noGrp="1"/>
          </p:cNvSpPr>
          <p:nvPr>
            <p:ph type="body" idx="2"/>
          </p:nvPr>
        </p:nvSpPr>
        <p:spPr>
          <a:xfrm>
            <a:off x="3801979" y="1020156"/>
            <a:ext cx="4588044" cy="88885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6000"/>
              <a:buFont typeface="Arial"/>
              <a:buNone/>
              <a:defRPr sz="6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57" name="Google Shape;57;p43"/>
          <p:cNvSpPr txBox="1">
            <a:spLocks noGrp="1"/>
          </p:cNvSpPr>
          <p:nvPr>
            <p:ph type="body" idx="3"/>
          </p:nvPr>
        </p:nvSpPr>
        <p:spPr>
          <a:xfrm>
            <a:off x="3801979" y="1909012"/>
            <a:ext cx="4588044" cy="40105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58" name="Google Shape;58;p43"/>
          <p:cNvSpPr txBox="1">
            <a:spLocks noGrp="1"/>
          </p:cNvSpPr>
          <p:nvPr>
            <p:ph type="body" idx="4"/>
          </p:nvPr>
        </p:nvSpPr>
        <p:spPr>
          <a:xfrm>
            <a:off x="1459832" y="2413000"/>
            <a:ext cx="9272338" cy="105996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59" name="Google Shape;59;p43"/>
          <p:cNvSpPr txBox="1">
            <a:spLocks noGrp="1"/>
          </p:cNvSpPr>
          <p:nvPr>
            <p:ph type="body" idx="5"/>
          </p:nvPr>
        </p:nvSpPr>
        <p:spPr>
          <a:xfrm>
            <a:off x="1459832" y="4167324"/>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800"/>
              <a:buFont typeface="Arial"/>
              <a:buNone/>
              <a:defRPr sz="28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60" name="Google Shape;60;p43"/>
          <p:cNvSpPr txBox="1">
            <a:spLocks noGrp="1"/>
          </p:cNvSpPr>
          <p:nvPr>
            <p:ph type="body" idx="6"/>
          </p:nvPr>
        </p:nvSpPr>
        <p:spPr>
          <a:xfrm>
            <a:off x="1459831" y="4622800"/>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61" name="Google Shape;61;p43"/>
          <p:cNvSpPr txBox="1">
            <a:spLocks noGrp="1"/>
          </p:cNvSpPr>
          <p:nvPr>
            <p:ph type="body" idx="7"/>
          </p:nvPr>
        </p:nvSpPr>
        <p:spPr>
          <a:xfrm>
            <a:off x="8433254" y="4167324"/>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800"/>
              <a:buFont typeface="Arial"/>
              <a:buNone/>
              <a:defRPr sz="28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62" name="Google Shape;62;p43"/>
          <p:cNvSpPr txBox="1">
            <a:spLocks noGrp="1"/>
          </p:cNvSpPr>
          <p:nvPr>
            <p:ph type="body" idx="8"/>
          </p:nvPr>
        </p:nvSpPr>
        <p:spPr>
          <a:xfrm>
            <a:off x="8433253" y="4622800"/>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63" name="Google Shape;63;p43"/>
          <p:cNvSpPr txBox="1">
            <a:spLocks noGrp="1"/>
          </p:cNvSpPr>
          <p:nvPr>
            <p:ph type="body" idx="9"/>
          </p:nvPr>
        </p:nvSpPr>
        <p:spPr>
          <a:xfrm>
            <a:off x="4946542" y="4167324"/>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800"/>
              <a:buFont typeface="Arial"/>
              <a:buNone/>
              <a:defRPr sz="28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64" name="Google Shape;64;p43"/>
          <p:cNvSpPr txBox="1">
            <a:spLocks noGrp="1"/>
          </p:cNvSpPr>
          <p:nvPr>
            <p:ph type="body" idx="13"/>
          </p:nvPr>
        </p:nvSpPr>
        <p:spPr>
          <a:xfrm>
            <a:off x="4946541" y="4622800"/>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Tree>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目录页_四项目录">
  <p:cSld name="目录页_四项目录">
    <p:spTree>
      <p:nvGrpSpPr>
        <p:cNvPr id="1" name="Shape 65"/>
        <p:cNvGrpSpPr/>
        <p:nvPr/>
      </p:nvGrpSpPr>
      <p:grpSpPr>
        <a:xfrm>
          <a:off x="0" y="0"/>
          <a:ext cx="0" cy="0"/>
          <a:chOff x="0" y="0"/>
          <a:chExt cx="0" cy="0"/>
        </a:xfrm>
      </p:grpSpPr>
      <p:pic>
        <p:nvPicPr>
          <p:cNvPr id="66" name="Google Shape;66;p44"/>
          <p:cNvPicPr preferRelativeResize="0"/>
          <p:nvPr/>
        </p:nvPicPr>
        <p:blipFill rotWithShape="1">
          <a:blip r:embed="rId2">
            <a:alphaModFix/>
          </a:blip>
          <a:srcRect l="61489" t="25058" r="12143" b="25081"/>
          <a:stretch/>
        </p:blipFill>
        <p:spPr>
          <a:xfrm>
            <a:off x="558800" y="4165951"/>
            <a:ext cx="2413000" cy="2413000"/>
          </a:xfrm>
          <a:prstGeom prst="ellipse">
            <a:avLst/>
          </a:prstGeom>
          <a:noFill/>
          <a:ln>
            <a:noFill/>
          </a:ln>
        </p:spPr>
      </p:pic>
      <p:pic>
        <p:nvPicPr>
          <p:cNvPr id="67" name="Google Shape;67;p44"/>
          <p:cNvPicPr preferRelativeResize="0"/>
          <p:nvPr/>
        </p:nvPicPr>
        <p:blipFill rotWithShape="1">
          <a:blip r:embed="rId2">
            <a:alphaModFix/>
          </a:blip>
          <a:srcRect l="61489" t="25058" r="12143" b="25081"/>
          <a:stretch/>
        </p:blipFill>
        <p:spPr>
          <a:xfrm>
            <a:off x="7378700" y="203200"/>
            <a:ext cx="4419600" cy="4419600"/>
          </a:xfrm>
          <a:prstGeom prst="ellipse">
            <a:avLst/>
          </a:prstGeom>
          <a:noFill/>
          <a:ln>
            <a:noFill/>
          </a:ln>
        </p:spPr>
      </p:pic>
      <p:sp>
        <p:nvSpPr>
          <p:cNvPr id="68" name="Google Shape;68;p44"/>
          <p:cNvSpPr txBox="1">
            <a:spLocks noGrp="1"/>
          </p:cNvSpPr>
          <p:nvPr>
            <p:ph type="body" idx="1"/>
          </p:nvPr>
        </p:nvSpPr>
        <p:spPr>
          <a:xfrm>
            <a:off x="265304" y="220133"/>
            <a:ext cx="3303395" cy="38946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dk1"/>
              </a:buClr>
              <a:buSzPts val="1400"/>
              <a:buFont typeface="Arial"/>
              <a:buNone/>
              <a:defRPr sz="14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69" name="Google Shape;69;p44"/>
          <p:cNvSpPr txBox="1">
            <a:spLocks noGrp="1"/>
          </p:cNvSpPr>
          <p:nvPr>
            <p:ph type="body" idx="2"/>
          </p:nvPr>
        </p:nvSpPr>
        <p:spPr>
          <a:xfrm>
            <a:off x="3801979" y="1020156"/>
            <a:ext cx="4588044" cy="88885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6000"/>
              <a:buFont typeface="Arial"/>
              <a:buNone/>
              <a:defRPr sz="6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0" name="Google Shape;70;p44"/>
          <p:cNvSpPr txBox="1">
            <a:spLocks noGrp="1"/>
          </p:cNvSpPr>
          <p:nvPr>
            <p:ph type="body" idx="3"/>
          </p:nvPr>
        </p:nvSpPr>
        <p:spPr>
          <a:xfrm>
            <a:off x="3801979" y="1909012"/>
            <a:ext cx="4588044" cy="40105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1" name="Google Shape;71;p44"/>
          <p:cNvSpPr txBox="1">
            <a:spLocks noGrp="1"/>
          </p:cNvSpPr>
          <p:nvPr>
            <p:ph type="body" idx="4"/>
          </p:nvPr>
        </p:nvSpPr>
        <p:spPr>
          <a:xfrm>
            <a:off x="1459832" y="2413000"/>
            <a:ext cx="9272338" cy="105996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2" name="Google Shape;72;p44"/>
          <p:cNvSpPr txBox="1">
            <a:spLocks noGrp="1"/>
          </p:cNvSpPr>
          <p:nvPr>
            <p:ph type="body" idx="5"/>
          </p:nvPr>
        </p:nvSpPr>
        <p:spPr>
          <a:xfrm>
            <a:off x="579519" y="4167324"/>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800"/>
              <a:buFont typeface="Arial"/>
              <a:buNone/>
              <a:defRPr sz="28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3" name="Google Shape;73;p44"/>
          <p:cNvSpPr txBox="1">
            <a:spLocks noGrp="1"/>
          </p:cNvSpPr>
          <p:nvPr>
            <p:ph type="body" idx="6"/>
          </p:nvPr>
        </p:nvSpPr>
        <p:spPr>
          <a:xfrm>
            <a:off x="579518" y="4622800"/>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4" name="Google Shape;74;p44"/>
          <p:cNvSpPr txBox="1">
            <a:spLocks noGrp="1"/>
          </p:cNvSpPr>
          <p:nvPr>
            <p:ph type="body" idx="7"/>
          </p:nvPr>
        </p:nvSpPr>
        <p:spPr>
          <a:xfrm>
            <a:off x="3484482" y="4167324"/>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800"/>
              <a:buFont typeface="Arial"/>
              <a:buNone/>
              <a:defRPr sz="28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5" name="Google Shape;75;p44"/>
          <p:cNvSpPr txBox="1">
            <a:spLocks noGrp="1"/>
          </p:cNvSpPr>
          <p:nvPr>
            <p:ph type="body" idx="8"/>
          </p:nvPr>
        </p:nvSpPr>
        <p:spPr>
          <a:xfrm>
            <a:off x="3483070" y="4622800"/>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6" name="Google Shape;76;p44"/>
          <p:cNvSpPr txBox="1">
            <a:spLocks noGrp="1"/>
          </p:cNvSpPr>
          <p:nvPr>
            <p:ph type="body" idx="9"/>
          </p:nvPr>
        </p:nvSpPr>
        <p:spPr>
          <a:xfrm>
            <a:off x="6389445" y="4171304"/>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800"/>
              <a:buFont typeface="Arial"/>
              <a:buNone/>
              <a:defRPr sz="28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7" name="Google Shape;77;p44"/>
          <p:cNvSpPr txBox="1">
            <a:spLocks noGrp="1"/>
          </p:cNvSpPr>
          <p:nvPr>
            <p:ph type="body" idx="13"/>
          </p:nvPr>
        </p:nvSpPr>
        <p:spPr>
          <a:xfrm>
            <a:off x="6390855" y="4626780"/>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8" name="Google Shape;78;p44"/>
          <p:cNvSpPr txBox="1">
            <a:spLocks noGrp="1"/>
          </p:cNvSpPr>
          <p:nvPr>
            <p:ph type="body" idx="14"/>
          </p:nvPr>
        </p:nvSpPr>
        <p:spPr>
          <a:xfrm>
            <a:off x="9294408" y="4171304"/>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800"/>
              <a:buFont typeface="Arial"/>
              <a:buNone/>
              <a:defRPr sz="28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9" name="Google Shape;79;p44"/>
          <p:cNvSpPr txBox="1">
            <a:spLocks noGrp="1"/>
          </p:cNvSpPr>
          <p:nvPr>
            <p:ph type="body" idx="15"/>
          </p:nvPr>
        </p:nvSpPr>
        <p:spPr>
          <a:xfrm>
            <a:off x="9294407" y="4626780"/>
            <a:ext cx="229786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Tree>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目录页_五项目录">
  <p:cSld name="目录页_五项目录">
    <p:spTree>
      <p:nvGrpSpPr>
        <p:cNvPr id="1" name="Shape 80"/>
        <p:cNvGrpSpPr/>
        <p:nvPr/>
      </p:nvGrpSpPr>
      <p:grpSpPr>
        <a:xfrm>
          <a:off x="0" y="0"/>
          <a:ext cx="0" cy="0"/>
          <a:chOff x="0" y="0"/>
          <a:chExt cx="0" cy="0"/>
        </a:xfrm>
      </p:grpSpPr>
      <p:pic>
        <p:nvPicPr>
          <p:cNvPr id="81" name="Google Shape;81;p45"/>
          <p:cNvPicPr preferRelativeResize="0"/>
          <p:nvPr/>
        </p:nvPicPr>
        <p:blipFill rotWithShape="1">
          <a:blip r:embed="rId2">
            <a:alphaModFix/>
          </a:blip>
          <a:srcRect l="61489" t="25058" r="12143" b="25081"/>
          <a:stretch/>
        </p:blipFill>
        <p:spPr>
          <a:xfrm>
            <a:off x="558800" y="4165951"/>
            <a:ext cx="2413000" cy="2413000"/>
          </a:xfrm>
          <a:prstGeom prst="ellipse">
            <a:avLst/>
          </a:prstGeom>
          <a:noFill/>
          <a:ln>
            <a:noFill/>
          </a:ln>
        </p:spPr>
      </p:pic>
      <p:pic>
        <p:nvPicPr>
          <p:cNvPr id="82" name="Google Shape;82;p45"/>
          <p:cNvPicPr preferRelativeResize="0"/>
          <p:nvPr/>
        </p:nvPicPr>
        <p:blipFill rotWithShape="1">
          <a:blip r:embed="rId2">
            <a:alphaModFix/>
          </a:blip>
          <a:srcRect l="61489" t="25058" r="12143" b="25081"/>
          <a:stretch/>
        </p:blipFill>
        <p:spPr>
          <a:xfrm>
            <a:off x="7378700" y="203200"/>
            <a:ext cx="4419600" cy="4419600"/>
          </a:xfrm>
          <a:prstGeom prst="ellipse">
            <a:avLst/>
          </a:prstGeom>
          <a:noFill/>
          <a:ln>
            <a:noFill/>
          </a:ln>
        </p:spPr>
      </p:pic>
      <p:sp>
        <p:nvSpPr>
          <p:cNvPr id="83" name="Google Shape;83;p45"/>
          <p:cNvSpPr txBox="1">
            <a:spLocks noGrp="1"/>
          </p:cNvSpPr>
          <p:nvPr>
            <p:ph type="body" idx="1"/>
          </p:nvPr>
        </p:nvSpPr>
        <p:spPr>
          <a:xfrm>
            <a:off x="265304" y="220133"/>
            <a:ext cx="3303395" cy="38946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dk1"/>
              </a:buClr>
              <a:buSzPts val="1400"/>
              <a:buFont typeface="Arial"/>
              <a:buNone/>
              <a:defRPr sz="14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84" name="Google Shape;84;p45"/>
          <p:cNvSpPr txBox="1">
            <a:spLocks noGrp="1"/>
          </p:cNvSpPr>
          <p:nvPr>
            <p:ph type="body" idx="2"/>
          </p:nvPr>
        </p:nvSpPr>
        <p:spPr>
          <a:xfrm>
            <a:off x="3801979" y="1020156"/>
            <a:ext cx="4588044" cy="88885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6000"/>
              <a:buFont typeface="Arial"/>
              <a:buNone/>
              <a:defRPr sz="6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85" name="Google Shape;85;p45"/>
          <p:cNvSpPr txBox="1">
            <a:spLocks noGrp="1"/>
          </p:cNvSpPr>
          <p:nvPr>
            <p:ph type="body" idx="3"/>
          </p:nvPr>
        </p:nvSpPr>
        <p:spPr>
          <a:xfrm>
            <a:off x="3801979" y="1909012"/>
            <a:ext cx="4588044" cy="40105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86" name="Google Shape;86;p45"/>
          <p:cNvSpPr txBox="1">
            <a:spLocks noGrp="1"/>
          </p:cNvSpPr>
          <p:nvPr>
            <p:ph type="body" idx="4"/>
          </p:nvPr>
        </p:nvSpPr>
        <p:spPr>
          <a:xfrm>
            <a:off x="1459832" y="2413000"/>
            <a:ext cx="9272338" cy="105996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3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87" name="Google Shape;87;p45"/>
          <p:cNvSpPr txBox="1">
            <a:spLocks noGrp="1"/>
          </p:cNvSpPr>
          <p:nvPr>
            <p:ph type="body" idx="5"/>
          </p:nvPr>
        </p:nvSpPr>
        <p:spPr>
          <a:xfrm>
            <a:off x="579519" y="4167324"/>
            <a:ext cx="180533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88" name="Google Shape;88;p45"/>
          <p:cNvSpPr txBox="1">
            <a:spLocks noGrp="1"/>
          </p:cNvSpPr>
          <p:nvPr>
            <p:ph type="body" idx="6"/>
          </p:nvPr>
        </p:nvSpPr>
        <p:spPr>
          <a:xfrm>
            <a:off x="579518" y="4622800"/>
            <a:ext cx="180533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89" name="Google Shape;89;p45"/>
          <p:cNvSpPr txBox="1">
            <a:spLocks noGrp="1"/>
          </p:cNvSpPr>
          <p:nvPr>
            <p:ph type="body" idx="7"/>
          </p:nvPr>
        </p:nvSpPr>
        <p:spPr>
          <a:xfrm>
            <a:off x="2892015" y="4165951"/>
            <a:ext cx="180533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90" name="Google Shape;90;p45"/>
          <p:cNvSpPr txBox="1">
            <a:spLocks noGrp="1"/>
          </p:cNvSpPr>
          <p:nvPr>
            <p:ph type="body" idx="8"/>
          </p:nvPr>
        </p:nvSpPr>
        <p:spPr>
          <a:xfrm>
            <a:off x="2892013" y="4621427"/>
            <a:ext cx="180533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91" name="Google Shape;91;p45"/>
          <p:cNvSpPr txBox="1">
            <a:spLocks noGrp="1"/>
          </p:cNvSpPr>
          <p:nvPr>
            <p:ph type="body" idx="9"/>
          </p:nvPr>
        </p:nvSpPr>
        <p:spPr>
          <a:xfrm>
            <a:off x="5204511" y="4165951"/>
            <a:ext cx="180533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92" name="Google Shape;92;p45"/>
          <p:cNvSpPr txBox="1">
            <a:spLocks noGrp="1"/>
          </p:cNvSpPr>
          <p:nvPr>
            <p:ph type="body" idx="13"/>
          </p:nvPr>
        </p:nvSpPr>
        <p:spPr>
          <a:xfrm>
            <a:off x="5204511" y="4621427"/>
            <a:ext cx="180533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93" name="Google Shape;93;p45"/>
          <p:cNvSpPr txBox="1">
            <a:spLocks noGrp="1"/>
          </p:cNvSpPr>
          <p:nvPr>
            <p:ph type="body" idx="14"/>
          </p:nvPr>
        </p:nvSpPr>
        <p:spPr>
          <a:xfrm>
            <a:off x="7517007" y="4167324"/>
            <a:ext cx="180533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94" name="Google Shape;94;p45"/>
          <p:cNvSpPr txBox="1">
            <a:spLocks noGrp="1"/>
          </p:cNvSpPr>
          <p:nvPr>
            <p:ph type="body" idx="15"/>
          </p:nvPr>
        </p:nvSpPr>
        <p:spPr>
          <a:xfrm>
            <a:off x="7517007" y="4622800"/>
            <a:ext cx="180533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95" name="Google Shape;95;p45"/>
          <p:cNvSpPr txBox="1">
            <a:spLocks noGrp="1"/>
          </p:cNvSpPr>
          <p:nvPr>
            <p:ph type="body" idx="16"/>
          </p:nvPr>
        </p:nvSpPr>
        <p:spPr>
          <a:xfrm>
            <a:off x="9829503" y="4165951"/>
            <a:ext cx="180533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000"/>
              <a:buFont typeface="Arial"/>
              <a:buNone/>
              <a:defRPr sz="2000" b="1"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96" name="Google Shape;96;p45"/>
          <p:cNvSpPr txBox="1">
            <a:spLocks noGrp="1"/>
          </p:cNvSpPr>
          <p:nvPr>
            <p:ph type="body" idx="17"/>
          </p:nvPr>
        </p:nvSpPr>
        <p:spPr>
          <a:xfrm>
            <a:off x="9829502" y="4621427"/>
            <a:ext cx="1805335" cy="45547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Tree>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空白页">
  <p:cSld name="空白页">
    <p:spTree>
      <p:nvGrpSpPr>
        <p:cNvPr id="1" name="Shape 9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0.jpeg"/><Relationship Id="rId5" Type="http://schemas.openxmlformats.org/officeDocument/2006/relationships/image" Target="../media/image16.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4.tmp"/></Relationships>
</file>

<file path=ppt/slides/_rels/slide14.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5.tmp"/><Relationship Id="rId4" Type="http://schemas.openxmlformats.org/officeDocument/2006/relationships/image" Target="../media/image24.tm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tmp"/></Relationships>
</file>

<file path=ppt/slides/_rels/slide7.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1.tmp"/><Relationship Id="rId4" Type="http://schemas.openxmlformats.org/officeDocument/2006/relationships/image" Target="../media/image10.tm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5.jpeg"/><Relationship Id="rId5" Type="http://schemas.openxmlformats.org/officeDocument/2006/relationships/image" Target="../media/image14.jpeg"/><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
          <p:cNvSpPr txBox="1">
            <a:spLocks noGrp="1"/>
          </p:cNvSpPr>
          <p:nvPr>
            <p:ph type="body" idx="1"/>
          </p:nvPr>
        </p:nvSpPr>
        <p:spPr>
          <a:xfrm>
            <a:off x="522750" y="1364375"/>
            <a:ext cx="11146500" cy="2441700"/>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altLang="zh-CN" dirty="0">
                <a:latin typeface="Comic Sans MS"/>
                <a:ea typeface="Comic Sans MS"/>
                <a:cs typeface="Comic Sans MS"/>
                <a:sym typeface="Comic Sans MS"/>
              </a:rPr>
              <a:t>Neural Network Viz &amp; Generalization</a:t>
            </a:r>
          </a:p>
          <a:p>
            <a:pPr marL="0" indent="0">
              <a:spcBef>
                <a:spcPts val="0"/>
              </a:spcBef>
            </a:pPr>
            <a:r>
              <a:rPr lang="en-US" altLang="zh-CN" sz="2800" dirty="0">
                <a:latin typeface="Comic Sans MS"/>
                <a:ea typeface="Comic Sans MS"/>
                <a:cs typeface="Comic Sans MS"/>
                <a:sym typeface="Comic Sans MS"/>
              </a:rPr>
              <a:t>CS8803 Project Mid-Point Progress</a:t>
            </a:r>
          </a:p>
        </p:txBody>
      </p:sp>
      <p:sp>
        <p:nvSpPr>
          <p:cNvPr id="104" name="Google Shape;104;p1"/>
          <p:cNvSpPr txBox="1">
            <a:spLocks noGrp="1"/>
          </p:cNvSpPr>
          <p:nvPr>
            <p:ph type="body" idx="2"/>
          </p:nvPr>
        </p:nvSpPr>
        <p:spPr>
          <a:xfrm>
            <a:off x="4579391" y="4908726"/>
            <a:ext cx="3033217" cy="22359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400"/>
              <a:buNone/>
            </a:pPr>
            <a:r>
              <a:rPr lang="zh-CN" sz="1800" dirty="0">
                <a:latin typeface="Comic Sans MS"/>
                <a:ea typeface="Comic Sans MS"/>
                <a:cs typeface="Comic Sans MS"/>
                <a:sym typeface="Comic Sans MS"/>
              </a:rPr>
              <a:t>Shangru Yi</a:t>
            </a:r>
            <a:r>
              <a:rPr lang="en-US" altLang="zh-CN" sz="1800" dirty="0">
                <a:latin typeface="Comic Sans MS"/>
                <a:ea typeface="Comic Sans MS"/>
                <a:cs typeface="Comic Sans MS"/>
                <a:sym typeface="Comic Sans MS"/>
              </a:rPr>
              <a:t>  (syi73)</a:t>
            </a:r>
          </a:p>
          <a:p>
            <a:pPr marL="0" lvl="0" indent="0" algn="ctr" rtl="0">
              <a:lnSpc>
                <a:spcPct val="100000"/>
              </a:lnSpc>
              <a:spcBef>
                <a:spcPts val="0"/>
              </a:spcBef>
              <a:spcAft>
                <a:spcPts val="0"/>
              </a:spcAft>
              <a:buClr>
                <a:schemeClr val="dk1"/>
              </a:buClr>
              <a:buSzPts val="1400"/>
              <a:buNone/>
            </a:pPr>
            <a:r>
              <a:rPr lang="en-US" sz="1800" dirty="0">
                <a:latin typeface="Comic Sans MS"/>
                <a:ea typeface="Comic Sans MS"/>
                <a:cs typeface="Comic Sans MS"/>
                <a:sym typeface="Comic Sans MS"/>
              </a:rPr>
              <a:t>20</a:t>
            </a:r>
            <a:r>
              <a:rPr lang="en-US" altLang="zh-CN" sz="1800" dirty="0">
                <a:latin typeface="Comic Sans MS"/>
                <a:ea typeface="Comic Sans MS"/>
                <a:cs typeface="Comic Sans MS"/>
                <a:sym typeface="Comic Sans MS"/>
              </a:rPr>
              <a:t>20</a:t>
            </a:r>
            <a:r>
              <a:rPr lang="en-US" sz="1800" dirty="0">
                <a:latin typeface="Comic Sans MS"/>
                <a:ea typeface="Comic Sans MS"/>
                <a:cs typeface="Comic Sans MS"/>
                <a:sym typeface="Comic Sans MS"/>
              </a:rPr>
              <a:t>.</a:t>
            </a:r>
            <a:r>
              <a:rPr lang="en-US" altLang="zh-CN" sz="1800" dirty="0">
                <a:latin typeface="Comic Sans MS"/>
                <a:ea typeface="Comic Sans MS"/>
                <a:cs typeface="Comic Sans MS"/>
                <a:sym typeface="Comic Sans MS"/>
              </a:rPr>
              <a:t>03</a:t>
            </a:r>
            <a:r>
              <a:rPr lang="en-US" sz="1800" dirty="0">
                <a:latin typeface="Comic Sans MS"/>
                <a:ea typeface="Comic Sans MS"/>
                <a:cs typeface="Comic Sans MS"/>
                <a:sym typeface="Comic Sans MS"/>
              </a:rPr>
              <a:t>.</a:t>
            </a:r>
            <a:r>
              <a:rPr lang="en-US" altLang="zh-CN" sz="1800" dirty="0">
                <a:latin typeface="Comic Sans MS"/>
                <a:ea typeface="Comic Sans MS"/>
                <a:cs typeface="Comic Sans MS"/>
                <a:sym typeface="Comic Sans MS"/>
              </a:rPr>
              <a:t>31</a:t>
            </a:r>
            <a:r>
              <a:rPr lang="en-US" sz="1800" dirty="0">
                <a:latin typeface="Comic Sans MS"/>
                <a:ea typeface="Comic Sans MS"/>
                <a:cs typeface="Comic Sans MS"/>
                <a:sym typeface="Comic Sans MS"/>
              </a:rPr>
              <a:t> – M</a:t>
            </a:r>
            <a:r>
              <a:rPr lang="en-US" altLang="zh-CN" sz="1800" dirty="0">
                <a:latin typeface="Comic Sans MS"/>
                <a:ea typeface="Comic Sans MS"/>
                <a:cs typeface="Comic Sans MS"/>
                <a:sym typeface="Comic Sans MS"/>
              </a:rPr>
              <a:t>id Point</a:t>
            </a:r>
            <a:endParaRPr sz="1800" dirty="0">
              <a:latin typeface="Comic Sans MS"/>
              <a:ea typeface="Comic Sans MS"/>
              <a:cs typeface="Comic Sans MS"/>
              <a:sym typeface="Comic Sans MS"/>
            </a:endParaRPr>
          </a:p>
          <a:p>
            <a:pPr marL="0" lvl="0" indent="0" algn="ctr" rtl="0">
              <a:lnSpc>
                <a:spcPct val="100000"/>
              </a:lnSpc>
              <a:spcBef>
                <a:spcPts val="0"/>
              </a:spcBef>
              <a:spcAft>
                <a:spcPts val="0"/>
              </a:spcAft>
              <a:buClr>
                <a:schemeClr val="dk1"/>
              </a:buClr>
              <a:buSzPts val="1400"/>
              <a:buNone/>
            </a:pPr>
            <a:endParaRPr sz="1800" dirty="0">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7759987" cy="713175"/>
          </a:xfrm>
          <a:prstGeom prst="rect">
            <a:avLst/>
          </a:prstGeom>
          <a:noFill/>
          <a:ln>
            <a:noFill/>
          </a:ln>
        </p:spPr>
        <p:txBody>
          <a:bodyPr spcFirstLastPara="1" wrap="square" lIns="91425" tIns="45700" rIns="91425" bIns="45700" anchor="t" anchorCtr="0">
            <a:noAutofit/>
          </a:bodyPr>
          <a:lstStyle/>
          <a:p>
            <a:pPr lvl="0"/>
            <a:r>
              <a:rPr lang="en-US" sz="3200" b="1" dirty="0">
                <a:latin typeface="Comic Sans MS"/>
                <a:ea typeface="Comic Sans MS"/>
                <a:cs typeface="Comic Sans MS"/>
                <a:sym typeface="Comic Sans MS"/>
              </a:rPr>
              <a:t>Proposed Solutions</a:t>
            </a: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pic>
        <p:nvPicPr>
          <p:cNvPr id="6146" name="Picture 2" descr="Image result for Reactjs">
            <a:extLst>
              <a:ext uri="{FF2B5EF4-FFF2-40B4-BE49-F238E27FC236}">
                <a16:creationId xmlns:a16="http://schemas.microsoft.com/office/drawing/2014/main" id="{60B5EC83-DA1A-47E1-A7B8-014E0202F7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923" y="1296246"/>
            <a:ext cx="1886817" cy="188681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PyTorch tutorial distilled - Towards Data Science">
            <a:extLst>
              <a:ext uri="{FF2B5EF4-FFF2-40B4-BE49-F238E27FC236}">
                <a16:creationId xmlns:a16="http://schemas.microsoft.com/office/drawing/2014/main" id="{A152C67A-2132-4AA9-982F-D817D661A5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7650" y="1068080"/>
            <a:ext cx="3905250" cy="11715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Skyline for Atom">
            <a:extLst>
              <a:ext uri="{FF2B5EF4-FFF2-40B4-BE49-F238E27FC236}">
                <a16:creationId xmlns:a16="http://schemas.microsoft.com/office/drawing/2014/main" id="{C047D7C0-AC2C-478C-8264-283C3CBADE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8280" y="2352841"/>
            <a:ext cx="4703989" cy="107615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GitHub - d3/d3: Bring data to life with SVG, Canvas and HTML.">
            <a:extLst>
              <a:ext uri="{FF2B5EF4-FFF2-40B4-BE49-F238E27FC236}">
                <a16:creationId xmlns:a16="http://schemas.microsoft.com/office/drawing/2014/main" id="{88B028DC-60EA-4524-9494-BBF3F68E1F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5656" y="1227572"/>
            <a:ext cx="2014970" cy="201497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3748A758-E0D2-4FB9-A1FD-F5E70B1B66D8}"/>
              </a:ext>
            </a:extLst>
          </p:cNvPr>
          <p:cNvSpPr/>
          <p:nvPr/>
        </p:nvSpPr>
        <p:spPr>
          <a:xfrm>
            <a:off x="1132267" y="3329577"/>
            <a:ext cx="1893467" cy="456792"/>
          </a:xfrm>
          <a:prstGeom prst="rect">
            <a:avLst/>
          </a:prstGeom>
        </p:spPr>
        <p:txBody>
          <a:bodyPr wrap="none">
            <a:spAutoFit/>
          </a:bodyPr>
          <a:lstStyle/>
          <a:p>
            <a:pPr marL="285750" indent="-285750">
              <a:lnSpc>
                <a:spcPct val="130000"/>
              </a:lnSpc>
              <a:buClr>
                <a:schemeClr val="dk1"/>
              </a:buClr>
              <a:buSzPts val="1800"/>
              <a:buFont typeface="Arial"/>
              <a:buChar char="•"/>
            </a:pPr>
            <a:r>
              <a:rPr lang="en-US" sz="2000" b="1" dirty="0">
                <a:solidFill>
                  <a:srgbClr val="FF0000"/>
                </a:solidFill>
                <a:latin typeface="Comic Sans MS"/>
              </a:rPr>
              <a:t>R</a:t>
            </a:r>
            <a:r>
              <a:rPr lang="en-US" altLang="zh-CN" sz="2000" b="1" dirty="0">
                <a:solidFill>
                  <a:srgbClr val="FF0000"/>
                </a:solidFill>
                <a:latin typeface="Comic Sans MS"/>
              </a:rPr>
              <a:t>eact + D3</a:t>
            </a:r>
          </a:p>
        </p:txBody>
      </p:sp>
      <p:sp>
        <p:nvSpPr>
          <p:cNvPr id="2" name="矩形 1">
            <a:extLst>
              <a:ext uri="{FF2B5EF4-FFF2-40B4-BE49-F238E27FC236}">
                <a16:creationId xmlns:a16="http://schemas.microsoft.com/office/drawing/2014/main" id="{0EF8F772-733D-4436-BAF2-9799DE438405}"/>
              </a:ext>
            </a:extLst>
          </p:cNvPr>
          <p:cNvSpPr/>
          <p:nvPr/>
        </p:nvSpPr>
        <p:spPr>
          <a:xfrm>
            <a:off x="1380593" y="3786369"/>
            <a:ext cx="4827948" cy="2940998"/>
          </a:xfrm>
          <a:prstGeom prst="rect">
            <a:avLst/>
          </a:prstGeom>
        </p:spPr>
        <p:txBody>
          <a:bodyPr wrap="square">
            <a:spAutoFit/>
          </a:bodyPr>
          <a:lstStyle/>
          <a:p>
            <a:pPr marL="285750" lvl="2" indent="-285750">
              <a:lnSpc>
                <a:spcPct val="130000"/>
              </a:lnSpc>
              <a:buClr>
                <a:schemeClr val="dk1"/>
              </a:buClr>
              <a:buSzPts val="1800"/>
              <a:buFont typeface="Arial"/>
              <a:buChar char="•"/>
            </a:pPr>
            <a:r>
              <a:rPr lang="en-US" altLang="zh-CN" sz="1800" b="1" dirty="0">
                <a:solidFill>
                  <a:schemeClr val="tx1"/>
                </a:solidFill>
                <a:latin typeface="Comic Sans MS"/>
              </a:rPr>
              <a:t>Front end visualization</a:t>
            </a:r>
          </a:p>
          <a:p>
            <a:pPr marL="285750" lvl="2" indent="-285750">
              <a:lnSpc>
                <a:spcPct val="130000"/>
              </a:lnSpc>
              <a:buClr>
                <a:schemeClr val="dk1"/>
              </a:buClr>
              <a:buSzPts val="1800"/>
              <a:buFont typeface="Arial"/>
              <a:buChar char="•"/>
            </a:pPr>
            <a:r>
              <a:rPr lang="en-US" altLang="zh-CN" sz="1800" b="1" dirty="0">
                <a:solidFill>
                  <a:schemeClr val="tx1"/>
                </a:solidFill>
                <a:latin typeface="Comic Sans MS"/>
              </a:rPr>
              <a:t>User interactions</a:t>
            </a:r>
          </a:p>
          <a:p>
            <a:pPr marL="285750" lvl="2" indent="-285750">
              <a:lnSpc>
                <a:spcPct val="130000"/>
              </a:lnSpc>
              <a:buClr>
                <a:schemeClr val="dk1"/>
              </a:buClr>
              <a:buSzPts val="1800"/>
              <a:buFont typeface="Arial"/>
              <a:buChar char="•"/>
            </a:pPr>
            <a:r>
              <a:rPr lang="en-US" sz="1800" b="1" dirty="0">
                <a:solidFill>
                  <a:schemeClr val="tx1"/>
                </a:solidFill>
                <a:latin typeface="Comic Sans MS"/>
              </a:rPr>
              <a:t>Input &amp; output</a:t>
            </a:r>
            <a:endParaRPr lang="en-US" altLang="zh-CN" sz="1800" b="1" dirty="0">
              <a:solidFill>
                <a:schemeClr val="tx1"/>
              </a:solidFill>
              <a:latin typeface="Comic Sans MS"/>
            </a:endParaRPr>
          </a:p>
          <a:p>
            <a:pPr marL="285750" lvl="2" indent="-285750">
              <a:lnSpc>
                <a:spcPct val="130000"/>
              </a:lnSpc>
              <a:buClr>
                <a:schemeClr val="dk1"/>
              </a:buClr>
              <a:buSzPts val="1800"/>
              <a:buFont typeface="Arial"/>
              <a:buChar char="•"/>
            </a:pPr>
            <a:r>
              <a:rPr lang="en-US" sz="1800" b="1" dirty="0">
                <a:solidFill>
                  <a:schemeClr val="tx1"/>
                </a:solidFill>
                <a:latin typeface="Comic Sans MS"/>
              </a:rPr>
              <a:t>Bind PyTorch function and argument</a:t>
            </a:r>
          </a:p>
          <a:p>
            <a:pPr marL="285750" lvl="2" indent="-285750">
              <a:lnSpc>
                <a:spcPct val="130000"/>
              </a:lnSpc>
              <a:buClr>
                <a:schemeClr val="dk1"/>
              </a:buClr>
              <a:buSzPts val="1800"/>
              <a:buFont typeface="Arial"/>
              <a:buChar char="•"/>
            </a:pPr>
            <a:r>
              <a:rPr lang="en-US" sz="1800" b="1" dirty="0">
                <a:solidFill>
                  <a:schemeClr val="tx1"/>
                </a:solidFill>
                <a:latin typeface="Comic Sans MS"/>
              </a:rPr>
              <a:t>Parse parameter to formatted model file and readable programming file</a:t>
            </a:r>
          </a:p>
          <a:p>
            <a:pPr marL="285750" lvl="2" indent="-285750">
              <a:lnSpc>
                <a:spcPct val="130000"/>
              </a:lnSpc>
              <a:buClr>
                <a:schemeClr val="dk1"/>
              </a:buClr>
              <a:buSzPts val="1800"/>
              <a:buFont typeface="Arial"/>
              <a:buChar char="•"/>
            </a:pPr>
            <a:r>
              <a:rPr lang="en-US" sz="1800" b="1" dirty="0">
                <a:solidFill>
                  <a:schemeClr val="tx1"/>
                </a:solidFill>
                <a:latin typeface="Comic Sans MS"/>
              </a:rPr>
              <a:t>Parse exported model files for further changes</a:t>
            </a:r>
          </a:p>
        </p:txBody>
      </p:sp>
      <p:sp>
        <p:nvSpPr>
          <p:cNvPr id="11" name="矩形 10">
            <a:extLst>
              <a:ext uri="{FF2B5EF4-FFF2-40B4-BE49-F238E27FC236}">
                <a16:creationId xmlns:a16="http://schemas.microsoft.com/office/drawing/2014/main" id="{2D70C32A-BFF8-4A65-A592-3CC96B12580F}"/>
              </a:ext>
            </a:extLst>
          </p:cNvPr>
          <p:cNvSpPr/>
          <p:nvPr/>
        </p:nvSpPr>
        <p:spPr>
          <a:xfrm>
            <a:off x="5922818" y="3364924"/>
            <a:ext cx="2720617" cy="456792"/>
          </a:xfrm>
          <a:prstGeom prst="rect">
            <a:avLst/>
          </a:prstGeom>
        </p:spPr>
        <p:txBody>
          <a:bodyPr wrap="none">
            <a:spAutoFit/>
          </a:bodyPr>
          <a:lstStyle/>
          <a:p>
            <a:pPr marL="285750" indent="-285750">
              <a:lnSpc>
                <a:spcPct val="130000"/>
              </a:lnSpc>
              <a:buClr>
                <a:schemeClr val="dk1"/>
              </a:buClr>
              <a:buSzPts val="1800"/>
              <a:buFont typeface="Arial"/>
              <a:buChar char="•"/>
            </a:pPr>
            <a:r>
              <a:rPr lang="en-US" sz="2000" b="1" dirty="0">
                <a:solidFill>
                  <a:srgbClr val="FF0000"/>
                </a:solidFill>
                <a:latin typeface="Comic Sans MS"/>
              </a:rPr>
              <a:t>PyTorch + Skyline</a:t>
            </a:r>
            <a:endParaRPr lang="en-US" altLang="zh-CN" sz="2000" b="1" dirty="0">
              <a:solidFill>
                <a:srgbClr val="FF0000"/>
              </a:solidFill>
              <a:latin typeface="Comic Sans MS"/>
            </a:endParaRPr>
          </a:p>
        </p:txBody>
      </p:sp>
      <p:sp>
        <p:nvSpPr>
          <p:cNvPr id="12" name="矩形 11">
            <a:extLst>
              <a:ext uri="{FF2B5EF4-FFF2-40B4-BE49-F238E27FC236}">
                <a16:creationId xmlns:a16="http://schemas.microsoft.com/office/drawing/2014/main" id="{C51C53D4-6791-4DA6-AA0B-A135218E8779}"/>
              </a:ext>
            </a:extLst>
          </p:cNvPr>
          <p:cNvSpPr/>
          <p:nvPr/>
        </p:nvSpPr>
        <p:spPr>
          <a:xfrm>
            <a:off x="6208541" y="3794348"/>
            <a:ext cx="5232092" cy="1860702"/>
          </a:xfrm>
          <a:prstGeom prst="rect">
            <a:avLst/>
          </a:prstGeom>
        </p:spPr>
        <p:txBody>
          <a:bodyPr wrap="square">
            <a:spAutoFit/>
          </a:bodyPr>
          <a:lstStyle/>
          <a:p>
            <a:pPr marL="285750" lvl="2" indent="-285750">
              <a:lnSpc>
                <a:spcPct val="130000"/>
              </a:lnSpc>
              <a:buClr>
                <a:schemeClr val="dk1"/>
              </a:buClr>
              <a:buSzPts val="1800"/>
              <a:buFont typeface="Arial"/>
              <a:buChar char="•"/>
            </a:pPr>
            <a:r>
              <a:rPr lang="en-US" altLang="zh-CN" sz="1800" b="1" dirty="0">
                <a:solidFill>
                  <a:schemeClr val="tx1"/>
                </a:solidFill>
                <a:latin typeface="Comic Sans MS"/>
              </a:rPr>
              <a:t>On-training monitoring</a:t>
            </a:r>
          </a:p>
          <a:p>
            <a:pPr marL="285750" lvl="2" indent="-285750">
              <a:lnSpc>
                <a:spcPct val="130000"/>
              </a:lnSpc>
              <a:buClr>
                <a:schemeClr val="dk1"/>
              </a:buClr>
              <a:buSzPts val="1800"/>
              <a:buFont typeface="Arial"/>
              <a:buChar char="•"/>
            </a:pPr>
            <a:r>
              <a:rPr lang="en-US" altLang="zh-CN" sz="1800" b="1" dirty="0">
                <a:solidFill>
                  <a:schemeClr val="tx1"/>
                </a:solidFill>
                <a:latin typeface="Comic Sans MS"/>
              </a:rPr>
              <a:t>Parsing generated model</a:t>
            </a:r>
          </a:p>
          <a:p>
            <a:pPr marL="285750" lvl="2" indent="-285750">
              <a:lnSpc>
                <a:spcPct val="130000"/>
              </a:lnSpc>
              <a:buClr>
                <a:schemeClr val="dk1"/>
              </a:buClr>
              <a:buSzPts val="1800"/>
              <a:buFont typeface="Arial"/>
              <a:buChar char="•"/>
            </a:pPr>
            <a:r>
              <a:rPr lang="en-US" altLang="zh-CN" sz="1800" b="1" dirty="0">
                <a:solidFill>
                  <a:schemeClr val="tx1"/>
                </a:solidFill>
                <a:latin typeface="Comic Sans MS"/>
              </a:rPr>
              <a:t>API provider</a:t>
            </a:r>
          </a:p>
          <a:p>
            <a:pPr marL="285750" lvl="2" indent="-285750">
              <a:lnSpc>
                <a:spcPct val="130000"/>
              </a:lnSpc>
              <a:buClr>
                <a:schemeClr val="dk1"/>
              </a:buClr>
              <a:buSzPts val="1800"/>
              <a:buFont typeface="Arial"/>
              <a:buChar char="•"/>
            </a:pPr>
            <a:r>
              <a:rPr lang="en-US" altLang="zh-CN" sz="1800" b="1" dirty="0">
                <a:solidFill>
                  <a:schemeClr val="tx1"/>
                </a:solidFill>
                <a:latin typeface="Comic Sans MS"/>
              </a:rPr>
              <a:t>Modify Skyline for block supports (if we can do that, otherwise use </a:t>
            </a:r>
            <a:r>
              <a:rPr lang="en-US" altLang="zh-CN" sz="1800" b="1" dirty="0" err="1">
                <a:solidFill>
                  <a:schemeClr val="tx1"/>
                </a:solidFill>
                <a:latin typeface="Comic Sans MS"/>
              </a:rPr>
              <a:t>torch.cuda</a:t>
            </a:r>
            <a:r>
              <a:rPr lang="en-US" altLang="zh-CN" sz="1800" b="1" dirty="0">
                <a:solidFill>
                  <a:schemeClr val="tx1"/>
                </a:solidFill>
                <a:latin typeface="Comic Sans MS"/>
              </a:rPr>
              <a:t>)</a:t>
            </a:r>
          </a:p>
        </p:txBody>
      </p:sp>
    </p:spTree>
    <p:extLst>
      <p:ext uri="{BB962C8B-B14F-4D97-AF65-F5344CB8AC3E}">
        <p14:creationId xmlns:p14="http://schemas.microsoft.com/office/powerpoint/2010/main" val="112616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7759987" cy="713175"/>
          </a:xfrm>
          <a:prstGeom prst="rect">
            <a:avLst/>
          </a:prstGeom>
          <a:noFill/>
          <a:ln>
            <a:noFill/>
          </a:ln>
        </p:spPr>
        <p:txBody>
          <a:bodyPr spcFirstLastPara="1" wrap="square" lIns="91425" tIns="45700" rIns="91425" bIns="45700" anchor="t" anchorCtr="0">
            <a:noAutofit/>
          </a:bodyPr>
          <a:lstStyle/>
          <a:p>
            <a:pPr lvl="0"/>
            <a:r>
              <a:rPr lang="en-US" sz="3200" b="1" dirty="0">
                <a:latin typeface="Comic Sans MS"/>
                <a:ea typeface="Comic Sans MS"/>
                <a:cs typeface="Comic Sans MS"/>
                <a:sym typeface="Comic Sans MS"/>
              </a:rPr>
              <a:t>Project Timeline</a:t>
            </a: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pic>
        <p:nvPicPr>
          <p:cNvPr id="3" name="图片 2" descr="电脑萤幕的截图&#10;&#10;描述已自动生成">
            <a:extLst>
              <a:ext uri="{FF2B5EF4-FFF2-40B4-BE49-F238E27FC236}">
                <a16:creationId xmlns:a16="http://schemas.microsoft.com/office/drawing/2014/main" id="{639A17A5-0DC5-4A7A-AAFD-6390959C18B5}"/>
              </a:ext>
            </a:extLst>
          </p:cNvPr>
          <p:cNvPicPr>
            <a:picLocks noChangeAspect="1"/>
          </p:cNvPicPr>
          <p:nvPr/>
        </p:nvPicPr>
        <p:blipFill>
          <a:blip r:embed="rId3"/>
          <a:stretch>
            <a:fillRect/>
          </a:stretch>
        </p:blipFill>
        <p:spPr>
          <a:xfrm>
            <a:off x="1115028" y="1380070"/>
            <a:ext cx="9384014" cy="3441311"/>
          </a:xfrm>
          <a:prstGeom prst="rect">
            <a:avLst/>
          </a:prstGeom>
        </p:spPr>
      </p:pic>
      <p:sp>
        <p:nvSpPr>
          <p:cNvPr id="4" name="矩形 3">
            <a:extLst>
              <a:ext uri="{FF2B5EF4-FFF2-40B4-BE49-F238E27FC236}">
                <a16:creationId xmlns:a16="http://schemas.microsoft.com/office/drawing/2014/main" id="{39B4714D-976D-4EE5-9844-285AC3C4E56F}"/>
              </a:ext>
            </a:extLst>
          </p:cNvPr>
          <p:cNvSpPr/>
          <p:nvPr/>
        </p:nvSpPr>
        <p:spPr>
          <a:xfrm rot="20960550">
            <a:off x="1710952" y="1378356"/>
            <a:ext cx="3382657" cy="584775"/>
          </a:xfrm>
          <a:prstGeom prst="rect">
            <a:avLst/>
          </a:prstGeom>
        </p:spPr>
        <p:txBody>
          <a:bodyPr wrap="none">
            <a:spAutoFit/>
          </a:bodyPr>
          <a:lstStyle/>
          <a:p>
            <a:r>
              <a:rPr lang="en-US" sz="3200" b="1" dirty="0">
                <a:solidFill>
                  <a:srgbClr val="FF0000"/>
                </a:solidFill>
                <a:latin typeface="Comic Sans MS"/>
              </a:rPr>
              <a:t>P</a:t>
            </a:r>
            <a:r>
              <a:rPr lang="en-US" altLang="zh-CN" sz="3200" b="1" dirty="0">
                <a:solidFill>
                  <a:srgbClr val="FF0000"/>
                </a:solidFill>
                <a:latin typeface="Comic Sans MS"/>
              </a:rPr>
              <a:t>revious Agenda</a:t>
            </a:r>
            <a:endParaRPr lang="en-US" sz="3200" dirty="0"/>
          </a:p>
        </p:txBody>
      </p:sp>
      <p:sp>
        <p:nvSpPr>
          <p:cNvPr id="6" name="矩形 5">
            <a:extLst>
              <a:ext uri="{FF2B5EF4-FFF2-40B4-BE49-F238E27FC236}">
                <a16:creationId xmlns:a16="http://schemas.microsoft.com/office/drawing/2014/main" id="{02067C31-81EB-469E-8302-894422D2F0E3}"/>
              </a:ext>
            </a:extLst>
          </p:cNvPr>
          <p:cNvSpPr/>
          <p:nvPr/>
        </p:nvSpPr>
        <p:spPr>
          <a:xfrm>
            <a:off x="1856422" y="5109253"/>
            <a:ext cx="7875874" cy="523220"/>
          </a:xfrm>
          <a:prstGeom prst="rect">
            <a:avLst/>
          </a:prstGeom>
        </p:spPr>
        <p:txBody>
          <a:bodyPr wrap="none">
            <a:spAutoFit/>
          </a:bodyPr>
          <a:lstStyle/>
          <a:p>
            <a:pPr marL="457200" indent="-457200">
              <a:buFont typeface="Arial" panose="020B0604020202020204" pitchFamily="34" charset="0"/>
              <a:buChar char="•"/>
            </a:pPr>
            <a:r>
              <a:rPr lang="en-US" sz="2800" b="1" dirty="0">
                <a:solidFill>
                  <a:srgbClr val="FF0000"/>
                </a:solidFill>
                <a:latin typeface="Comic Sans MS"/>
              </a:rPr>
              <a:t>Previous mainly for </a:t>
            </a:r>
            <a:r>
              <a:rPr lang="en-US" sz="2800" b="1" dirty="0" err="1">
                <a:solidFill>
                  <a:srgbClr val="FF0000"/>
                </a:solidFill>
                <a:latin typeface="Comic Sans MS"/>
              </a:rPr>
              <a:t>Tensorflow</a:t>
            </a:r>
            <a:r>
              <a:rPr lang="en-US" sz="2800" b="1" dirty="0">
                <a:solidFill>
                  <a:srgbClr val="FF0000"/>
                </a:solidFill>
                <a:latin typeface="Comic Sans MS"/>
              </a:rPr>
              <a:t> and </a:t>
            </a:r>
            <a:r>
              <a:rPr lang="en-US" sz="2800" b="1" dirty="0" err="1">
                <a:solidFill>
                  <a:srgbClr val="FF0000"/>
                </a:solidFill>
                <a:latin typeface="Comic Sans MS"/>
              </a:rPr>
              <a:t>Keras</a:t>
            </a:r>
            <a:endParaRPr lang="en-US" sz="2800" b="1" dirty="0">
              <a:solidFill>
                <a:srgbClr val="FF0000"/>
              </a:solidFill>
              <a:latin typeface="Comic Sans MS"/>
            </a:endParaRPr>
          </a:p>
        </p:txBody>
      </p:sp>
    </p:spTree>
    <p:extLst>
      <p:ext uri="{BB962C8B-B14F-4D97-AF65-F5344CB8AC3E}">
        <p14:creationId xmlns:p14="http://schemas.microsoft.com/office/powerpoint/2010/main" val="3866395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7759987" cy="713175"/>
          </a:xfrm>
          <a:prstGeom prst="rect">
            <a:avLst/>
          </a:prstGeom>
          <a:noFill/>
          <a:ln>
            <a:noFill/>
          </a:ln>
        </p:spPr>
        <p:txBody>
          <a:bodyPr spcFirstLastPara="1" wrap="square" lIns="91425" tIns="45700" rIns="91425" bIns="45700" anchor="t" anchorCtr="0">
            <a:noAutofit/>
          </a:bodyPr>
          <a:lstStyle/>
          <a:p>
            <a:pPr lvl="0"/>
            <a:r>
              <a:rPr lang="en-US" sz="3200" b="1" dirty="0">
                <a:latin typeface="Comic Sans MS"/>
                <a:ea typeface="Comic Sans MS"/>
                <a:cs typeface="Comic Sans MS"/>
                <a:sym typeface="Comic Sans MS"/>
              </a:rPr>
              <a:t>Project Timeline</a:t>
            </a: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sp>
        <p:nvSpPr>
          <p:cNvPr id="4" name="矩形 3">
            <a:extLst>
              <a:ext uri="{FF2B5EF4-FFF2-40B4-BE49-F238E27FC236}">
                <a16:creationId xmlns:a16="http://schemas.microsoft.com/office/drawing/2014/main" id="{39B4714D-976D-4EE5-9844-285AC3C4E56F}"/>
              </a:ext>
            </a:extLst>
          </p:cNvPr>
          <p:cNvSpPr/>
          <p:nvPr/>
        </p:nvSpPr>
        <p:spPr>
          <a:xfrm>
            <a:off x="1856422" y="5109253"/>
            <a:ext cx="7662675" cy="954107"/>
          </a:xfrm>
          <a:prstGeom prst="rect">
            <a:avLst/>
          </a:prstGeom>
        </p:spPr>
        <p:txBody>
          <a:bodyPr wrap="none">
            <a:spAutoFit/>
          </a:bodyPr>
          <a:lstStyle/>
          <a:p>
            <a:pPr marL="457200" indent="-457200">
              <a:buFont typeface="Arial" panose="020B0604020202020204" pitchFamily="34" charset="0"/>
              <a:buChar char="•"/>
            </a:pPr>
            <a:r>
              <a:rPr lang="en-US" sz="2800" b="1" dirty="0">
                <a:solidFill>
                  <a:srgbClr val="FF0000"/>
                </a:solidFill>
                <a:latin typeface="Comic Sans MS"/>
              </a:rPr>
              <a:t>Not </a:t>
            </a:r>
            <a:r>
              <a:rPr lang="en-US" sz="2800" b="1" dirty="0" err="1">
                <a:solidFill>
                  <a:srgbClr val="FF0000"/>
                </a:solidFill>
                <a:latin typeface="Comic Sans MS"/>
              </a:rPr>
              <a:t>Tensorflow</a:t>
            </a:r>
            <a:endParaRPr lang="en-US" sz="2800" b="1" dirty="0">
              <a:solidFill>
                <a:srgbClr val="FF0000"/>
              </a:solidFill>
              <a:latin typeface="Comic Sans MS"/>
            </a:endParaRPr>
          </a:p>
          <a:p>
            <a:pPr marL="457200" indent="-457200">
              <a:buFont typeface="Arial" panose="020B0604020202020204" pitchFamily="34" charset="0"/>
              <a:buChar char="•"/>
            </a:pPr>
            <a:r>
              <a:rPr lang="en-US" sz="2800" b="1" dirty="0">
                <a:solidFill>
                  <a:srgbClr val="FF0000"/>
                </a:solidFill>
                <a:latin typeface="Comic Sans MS"/>
              </a:rPr>
              <a:t>Add possible supports for Skyline or …</a:t>
            </a:r>
          </a:p>
        </p:txBody>
      </p:sp>
      <p:pic>
        <p:nvPicPr>
          <p:cNvPr id="5" name="图片 4" descr="屏幕的截图&#10;&#10;描述已自动生成">
            <a:extLst>
              <a:ext uri="{FF2B5EF4-FFF2-40B4-BE49-F238E27FC236}">
                <a16:creationId xmlns:a16="http://schemas.microsoft.com/office/drawing/2014/main" id="{A63ABB91-59C9-47B7-9CA2-D6C1C7CEDB10}"/>
              </a:ext>
            </a:extLst>
          </p:cNvPr>
          <p:cNvPicPr>
            <a:picLocks noChangeAspect="1"/>
          </p:cNvPicPr>
          <p:nvPr/>
        </p:nvPicPr>
        <p:blipFill>
          <a:blip r:embed="rId3"/>
          <a:stretch>
            <a:fillRect/>
          </a:stretch>
        </p:blipFill>
        <p:spPr>
          <a:xfrm>
            <a:off x="945573" y="1421966"/>
            <a:ext cx="9663060" cy="3532097"/>
          </a:xfrm>
          <a:prstGeom prst="rect">
            <a:avLst/>
          </a:prstGeom>
        </p:spPr>
      </p:pic>
      <p:sp>
        <p:nvSpPr>
          <p:cNvPr id="6" name="星形: 四角 5">
            <a:extLst>
              <a:ext uri="{FF2B5EF4-FFF2-40B4-BE49-F238E27FC236}">
                <a16:creationId xmlns:a16="http://schemas.microsoft.com/office/drawing/2014/main" id="{6737A76D-D05F-4113-B950-BD03BDD839EF}"/>
              </a:ext>
            </a:extLst>
          </p:cNvPr>
          <p:cNvSpPr/>
          <p:nvPr/>
        </p:nvSpPr>
        <p:spPr>
          <a:xfrm>
            <a:off x="3293918" y="3813464"/>
            <a:ext cx="613064" cy="597140"/>
          </a:xfrm>
          <a:prstGeom prst="star4">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6862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7759987" cy="713175"/>
          </a:xfrm>
          <a:prstGeom prst="rect">
            <a:avLst/>
          </a:prstGeom>
          <a:noFill/>
          <a:ln>
            <a:noFill/>
          </a:ln>
        </p:spPr>
        <p:txBody>
          <a:bodyPr spcFirstLastPara="1" wrap="square" lIns="91425" tIns="45700" rIns="91425" bIns="45700" anchor="t" anchorCtr="0">
            <a:noAutofit/>
          </a:bodyPr>
          <a:lstStyle/>
          <a:p>
            <a:pPr lvl="0"/>
            <a:r>
              <a:rPr lang="en-US" sz="3200" b="1" dirty="0">
                <a:latin typeface="Comic Sans MS"/>
                <a:ea typeface="Comic Sans MS"/>
                <a:cs typeface="Comic Sans MS"/>
                <a:sym typeface="Comic Sans MS"/>
              </a:rPr>
              <a:t>Status Update &amp; On-going</a:t>
            </a: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sp>
        <p:nvSpPr>
          <p:cNvPr id="3" name="矩形 2">
            <a:extLst>
              <a:ext uri="{FF2B5EF4-FFF2-40B4-BE49-F238E27FC236}">
                <a16:creationId xmlns:a16="http://schemas.microsoft.com/office/drawing/2014/main" id="{4C08F039-03A1-4690-B98A-5A26C439765F}"/>
              </a:ext>
            </a:extLst>
          </p:cNvPr>
          <p:cNvSpPr/>
          <p:nvPr/>
        </p:nvSpPr>
        <p:spPr>
          <a:xfrm>
            <a:off x="749013" y="1400111"/>
            <a:ext cx="6713926" cy="4057777"/>
          </a:xfrm>
          <a:prstGeom prst="rect">
            <a:avLst/>
          </a:prstGeom>
        </p:spPr>
        <p:txBody>
          <a:bodyPr wrap="square">
            <a:spAutoFit/>
          </a:bodyPr>
          <a:lstStyle/>
          <a:p>
            <a:pPr marL="285750" lvl="2" indent="-285750">
              <a:lnSpc>
                <a:spcPct val="130000"/>
              </a:lnSpc>
              <a:buClr>
                <a:schemeClr val="dk1"/>
              </a:buClr>
              <a:buSzPts val="1800"/>
              <a:buFont typeface="Arial"/>
              <a:buChar char="•"/>
            </a:pPr>
            <a:r>
              <a:rPr lang="en-US" altLang="zh-CN" sz="2000" b="1" dirty="0">
                <a:solidFill>
                  <a:srgbClr val="FF0000"/>
                </a:solidFill>
                <a:latin typeface="Comic Sans MS"/>
              </a:rPr>
              <a:t>Front end visualization (basic)</a:t>
            </a:r>
          </a:p>
          <a:p>
            <a:pPr marL="285750" lvl="2" indent="-285750">
              <a:lnSpc>
                <a:spcPct val="130000"/>
              </a:lnSpc>
              <a:buClr>
                <a:schemeClr val="dk1"/>
              </a:buClr>
              <a:buSzPts val="1800"/>
              <a:buFont typeface="Arial"/>
              <a:buChar char="•"/>
            </a:pPr>
            <a:r>
              <a:rPr lang="en-US" altLang="zh-CN" sz="2000" b="1" dirty="0">
                <a:solidFill>
                  <a:schemeClr val="tx1"/>
                </a:solidFill>
                <a:latin typeface="Comic Sans MS"/>
              </a:rPr>
              <a:t>User interactions – layer construction</a:t>
            </a:r>
          </a:p>
          <a:p>
            <a:pPr marL="285750" lvl="2" indent="-285750">
              <a:lnSpc>
                <a:spcPct val="130000"/>
              </a:lnSpc>
              <a:buClr>
                <a:schemeClr val="dk1"/>
              </a:buClr>
              <a:buSzPts val="1800"/>
              <a:buFont typeface="Arial"/>
              <a:buChar char="•"/>
            </a:pPr>
            <a:r>
              <a:rPr lang="en-US" sz="2000" b="1" dirty="0">
                <a:solidFill>
                  <a:schemeClr val="tx1"/>
                </a:solidFill>
                <a:latin typeface="Comic Sans MS"/>
              </a:rPr>
              <a:t>Input &amp; output – finish address binding</a:t>
            </a:r>
            <a:endParaRPr lang="en-US" altLang="zh-CN" sz="2000" b="1" dirty="0">
              <a:solidFill>
                <a:schemeClr val="tx1"/>
              </a:solidFill>
              <a:latin typeface="Comic Sans MS"/>
            </a:endParaRPr>
          </a:p>
          <a:p>
            <a:pPr marL="285750" lvl="2" indent="-285750">
              <a:lnSpc>
                <a:spcPct val="130000"/>
              </a:lnSpc>
              <a:buClr>
                <a:schemeClr val="dk1"/>
              </a:buClr>
              <a:buSzPts val="1800"/>
              <a:buFont typeface="Arial"/>
              <a:buChar char="•"/>
            </a:pPr>
            <a:r>
              <a:rPr lang="en-US" sz="2000" b="1" dirty="0">
                <a:solidFill>
                  <a:schemeClr val="tx1"/>
                </a:solidFill>
                <a:latin typeface="Comic Sans MS"/>
              </a:rPr>
              <a:t>Bind PyTorch function and argument – refining</a:t>
            </a:r>
          </a:p>
          <a:p>
            <a:pPr marL="285750" lvl="2" indent="-285750">
              <a:lnSpc>
                <a:spcPct val="130000"/>
              </a:lnSpc>
              <a:buClr>
                <a:schemeClr val="dk1"/>
              </a:buClr>
              <a:buSzPts val="1800"/>
              <a:buFont typeface="Arial"/>
              <a:buChar char="•"/>
            </a:pPr>
            <a:r>
              <a:rPr lang="en-US" sz="2000" b="1" dirty="0">
                <a:solidFill>
                  <a:srgbClr val="FF0000"/>
                </a:solidFill>
                <a:latin typeface="Comic Sans MS"/>
              </a:rPr>
              <a:t>Parse parameter to formatted model file and readable programming file – ongoing</a:t>
            </a:r>
          </a:p>
          <a:p>
            <a:pPr marL="285750" lvl="2" indent="-285750">
              <a:lnSpc>
                <a:spcPct val="130000"/>
              </a:lnSpc>
              <a:buClr>
                <a:schemeClr val="dk1"/>
              </a:buClr>
              <a:buSzPts val="1800"/>
              <a:buFont typeface="Arial"/>
              <a:buChar char="•"/>
            </a:pPr>
            <a:r>
              <a:rPr lang="en-US" altLang="zh-CN" sz="2000" b="1" dirty="0">
                <a:solidFill>
                  <a:schemeClr val="tx1"/>
                </a:solidFill>
                <a:latin typeface="Comic Sans MS"/>
              </a:rPr>
              <a:t>On-training monitoring (Skyline)</a:t>
            </a:r>
          </a:p>
          <a:p>
            <a:pPr marL="285750" lvl="2" indent="-285750">
              <a:lnSpc>
                <a:spcPct val="130000"/>
              </a:lnSpc>
              <a:buClr>
                <a:schemeClr val="dk1"/>
              </a:buClr>
              <a:buSzPts val="1800"/>
              <a:buFont typeface="Arial"/>
              <a:buChar char="•"/>
            </a:pPr>
            <a:r>
              <a:rPr lang="en-US" altLang="zh-CN" sz="2000" b="1" dirty="0">
                <a:solidFill>
                  <a:schemeClr val="tx1"/>
                </a:solidFill>
                <a:latin typeface="Comic Sans MS"/>
              </a:rPr>
              <a:t>Parsing generated model – JSON</a:t>
            </a:r>
          </a:p>
          <a:p>
            <a:pPr marL="285750" lvl="2" indent="-285750">
              <a:lnSpc>
                <a:spcPct val="130000"/>
              </a:lnSpc>
              <a:buClr>
                <a:schemeClr val="dk1"/>
              </a:buClr>
              <a:buSzPts val="1800"/>
              <a:buFont typeface="Arial"/>
              <a:buChar char="•"/>
            </a:pPr>
            <a:r>
              <a:rPr lang="en-US" altLang="zh-CN" sz="2000" b="1" dirty="0">
                <a:solidFill>
                  <a:srgbClr val="FF0000"/>
                </a:solidFill>
                <a:latin typeface="Comic Sans MS"/>
              </a:rPr>
              <a:t>Modify Skyline for blocks monitoring – reading ongoing</a:t>
            </a:r>
            <a:endParaRPr lang="en-US" sz="2000" b="1" dirty="0">
              <a:solidFill>
                <a:srgbClr val="FF0000"/>
              </a:solidFill>
              <a:latin typeface="Comic Sans MS"/>
            </a:endParaRPr>
          </a:p>
        </p:txBody>
      </p:sp>
      <p:pic>
        <p:nvPicPr>
          <p:cNvPr id="7" name="图片 6" descr="手机屏幕截图&#10;&#10;描述已自动生成">
            <a:extLst>
              <a:ext uri="{FF2B5EF4-FFF2-40B4-BE49-F238E27FC236}">
                <a16:creationId xmlns:a16="http://schemas.microsoft.com/office/drawing/2014/main" id="{E3933A69-8995-4AE2-91FC-7DD6323595E2}"/>
              </a:ext>
            </a:extLst>
          </p:cNvPr>
          <p:cNvPicPr>
            <a:picLocks noChangeAspect="1"/>
          </p:cNvPicPr>
          <p:nvPr/>
        </p:nvPicPr>
        <p:blipFill>
          <a:blip r:embed="rId3"/>
          <a:stretch>
            <a:fillRect/>
          </a:stretch>
        </p:blipFill>
        <p:spPr>
          <a:xfrm>
            <a:off x="7174434" y="1309404"/>
            <a:ext cx="3267320" cy="2763831"/>
          </a:xfrm>
          <a:prstGeom prst="rect">
            <a:avLst/>
          </a:prstGeom>
        </p:spPr>
      </p:pic>
      <p:pic>
        <p:nvPicPr>
          <p:cNvPr id="10" name="图片 9" descr="地图的截图&#10;&#10;描述已自动生成">
            <a:extLst>
              <a:ext uri="{FF2B5EF4-FFF2-40B4-BE49-F238E27FC236}">
                <a16:creationId xmlns:a16="http://schemas.microsoft.com/office/drawing/2014/main" id="{0D8AF0EC-BB34-498C-8291-45E4C16C402F}"/>
              </a:ext>
            </a:extLst>
          </p:cNvPr>
          <p:cNvPicPr>
            <a:picLocks noChangeAspect="1"/>
          </p:cNvPicPr>
          <p:nvPr/>
        </p:nvPicPr>
        <p:blipFill>
          <a:blip r:embed="rId4"/>
          <a:stretch>
            <a:fillRect/>
          </a:stretch>
        </p:blipFill>
        <p:spPr>
          <a:xfrm>
            <a:off x="7174434" y="4163942"/>
            <a:ext cx="4968641" cy="2315035"/>
          </a:xfrm>
          <a:prstGeom prst="rect">
            <a:avLst/>
          </a:prstGeom>
        </p:spPr>
      </p:pic>
    </p:spTree>
    <p:extLst>
      <p:ext uri="{BB962C8B-B14F-4D97-AF65-F5344CB8AC3E}">
        <p14:creationId xmlns:p14="http://schemas.microsoft.com/office/powerpoint/2010/main" val="426028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7759987" cy="713175"/>
          </a:xfrm>
          <a:prstGeom prst="rect">
            <a:avLst/>
          </a:prstGeom>
          <a:noFill/>
          <a:ln>
            <a:noFill/>
          </a:ln>
        </p:spPr>
        <p:txBody>
          <a:bodyPr spcFirstLastPara="1" wrap="square" lIns="91425" tIns="45700" rIns="91425" bIns="45700" anchor="t" anchorCtr="0">
            <a:noAutofit/>
          </a:bodyPr>
          <a:lstStyle/>
          <a:p>
            <a:pPr lvl="0"/>
            <a:r>
              <a:rPr lang="en-US" sz="3200" b="1" dirty="0">
                <a:latin typeface="Comic Sans MS"/>
                <a:ea typeface="Comic Sans MS"/>
                <a:cs typeface="Comic Sans MS"/>
                <a:sym typeface="Comic Sans MS"/>
              </a:rPr>
              <a:t>Status Update &amp; On-going</a:t>
            </a: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sp>
        <p:nvSpPr>
          <p:cNvPr id="3" name="矩形 2">
            <a:extLst>
              <a:ext uri="{FF2B5EF4-FFF2-40B4-BE49-F238E27FC236}">
                <a16:creationId xmlns:a16="http://schemas.microsoft.com/office/drawing/2014/main" id="{4C08F039-03A1-4690-B98A-5A26C439765F}"/>
              </a:ext>
            </a:extLst>
          </p:cNvPr>
          <p:cNvSpPr/>
          <p:nvPr/>
        </p:nvSpPr>
        <p:spPr>
          <a:xfrm>
            <a:off x="749013" y="1400111"/>
            <a:ext cx="6713926" cy="4057777"/>
          </a:xfrm>
          <a:prstGeom prst="rect">
            <a:avLst/>
          </a:prstGeom>
        </p:spPr>
        <p:txBody>
          <a:bodyPr wrap="square">
            <a:spAutoFit/>
          </a:bodyPr>
          <a:lstStyle/>
          <a:p>
            <a:pPr marL="285750" lvl="2" indent="-285750">
              <a:lnSpc>
                <a:spcPct val="130000"/>
              </a:lnSpc>
              <a:buClr>
                <a:schemeClr val="dk1"/>
              </a:buClr>
              <a:buSzPts val="1800"/>
              <a:buFont typeface="Arial"/>
              <a:buChar char="•"/>
            </a:pPr>
            <a:r>
              <a:rPr lang="en-US" altLang="zh-CN" sz="2000" b="1" dirty="0">
                <a:solidFill>
                  <a:srgbClr val="FF0000"/>
                </a:solidFill>
                <a:latin typeface="Comic Sans MS"/>
              </a:rPr>
              <a:t>Front end visualization (basic)</a:t>
            </a:r>
          </a:p>
          <a:p>
            <a:pPr marL="285750" lvl="2" indent="-285750">
              <a:lnSpc>
                <a:spcPct val="130000"/>
              </a:lnSpc>
              <a:buClr>
                <a:schemeClr val="dk1"/>
              </a:buClr>
              <a:buSzPts val="1800"/>
              <a:buFont typeface="Arial"/>
              <a:buChar char="•"/>
            </a:pPr>
            <a:r>
              <a:rPr lang="en-US" altLang="zh-CN" sz="2000" b="1" dirty="0">
                <a:solidFill>
                  <a:schemeClr val="tx1"/>
                </a:solidFill>
                <a:latin typeface="Comic Sans MS"/>
              </a:rPr>
              <a:t>User interactions – layer construction</a:t>
            </a:r>
          </a:p>
          <a:p>
            <a:pPr marL="285750" lvl="2" indent="-285750">
              <a:lnSpc>
                <a:spcPct val="130000"/>
              </a:lnSpc>
              <a:buClr>
                <a:schemeClr val="dk1"/>
              </a:buClr>
              <a:buSzPts val="1800"/>
              <a:buFont typeface="Arial"/>
              <a:buChar char="•"/>
            </a:pPr>
            <a:r>
              <a:rPr lang="en-US" sz="2000" b="1" dirty="0">
                <a:solidFill>
                  <a:schemeClr val="tx1"/>
                </a:solidFill>
                <a:latin typeface="Comic Sans MS"/>
              </a:rPr>
              <a:t>Input &amp; output – finish address binding</a:t>
            </a:r>
            <a:endParaRPr lang="en-US" altLang="zh-CN" sz="2000" b="1" dirty="0">
              <a:solidFill>
                <a:schemeClr val="tx1"/>
              </a:solidFill>
              <a:latin typeface="Comic Sans MS"/>
            </a:endParaRPr>
          </a:p>
          <a:p>
            <a:pPr marL="285750" lvl="2" indent="-285750">
              <a:lnSpc>
                <a:spcPct val="130000"/>
              </a:lnSpc>
              <a:buClr>
                <a:schemeClr val="dk1"/>
              </a:buClr>
              <a:buSzPts val="1800"/>
              <a:buFont typeface="Arial"/>
              <a:buChar char="•"/>
            </a:pPr>
            <a:r>
              <a:rPr lang="en-US" sz="2000" b="1" dirty="0">
                <a:solidFill>
                  <a:schemeClr val="tx1"/>
                </a:solidFill>
                <a:latin typeface="Comic Sans MS"/>
              </a:rPr>
              <a:t>Bind PyTorch function and argument – refining</a:t>
            </a:r>
          </a:p>
          <a:p>
            <a:pPr marL="285750" lvl="2" indent="-285750">
              <a:lnSpc>
                <a:spcPct val="130000"/>
              </a:lnSpc>
              <a:buClr>
                <a:schemeClr val="dk1"/>
              </a:buClr>
              <a:buSzPts val="1800"/>
              <a:buFont typeface="Arial"/>
              <a:buChar char="•"/>
            </a:pPr>
            <a:r>
              <a:rPr lang="en-US" sz="2000" b="1" dirty="0">
                <a:solidFill>
                  <a:srgbClr val="FF0000"/>
                </a:solidFill>
                <a:latin typeface="Comic Sans MS"/>
              </a:rPr>
              <a:t>Parse parameter to formatted model file and readable programming file – ongoing</a:t>
            </a:r>
          </a:p>
          <a:p>
            <a:pPr marL="285750" lvl="2" indent="-285750">
              <a:lnSpc>
                <a:spcPct val="130000"/>
              </a:lnSpc>
              <a:buClr>
                <a:schemeClr val="dk1"/>
              </a:buClr>
              <a:buSzPts val="1800"/>
              <a:buFont typeface="Arial"/>
              <a:buChar char="•"/>
            </a:pPr>
            <a:r>
              <a:rPr lang="en-US" altLang="zh-CN" sz="2000" b="1" dirty="0">
                <a:solidFill>
                  <a:schemeClr val="tx1"/>
                </a:solidFill>
                <a:latin typeface="Comic Sans MS"/>
              </a:rPr>
              <a:t>On-training monitoring (Skyline)</a:t>
            </a:r>
          </a:p>
          <a:p>
            <a:pPr marL="285750" lvl="2" indent="-285750">
              <a:lnSpc>
                <a:spcPct val="130000"/>
              </a:lnSpc>
              <a:buClr>
                <a:schemeClr val="dk1"/>
              </a:buClr>
              <a:buSzPts val="1800"/>
              <a:buFont typeface="Arial"/>
              <a:buChar char="•"/>
            </a:pPr>
            <a:r>
              <a:rPr lang="en-US" altLang="zh-CN" sz="2000" b="1" dirty="0">
                <a:solidFill>
                  <a:schemeClr val="tx1"/>
                </a:solidFill>
                <a:latin typeface="Comic Sans MS"/>
              </a:rPr>
              <a:t>Parsing generated model – JSON</a:t>
            </a:r>
          </a:p>
          <a:p>
            <a:pPr marL="285750" lvl="2" indent="-285750">
              <a:lnSpc>
                <a:spcPct val="130000"/>
              </a:lnSpc>
              <a:buClr>
                <a:schemeClr val="dk1"/>
              </a:buClr>
              <a:buSzPts val="1800"/>
              <a:buFont typeface="Arial"/>
              <a:buChar char="•"/>
            </a:pPr>
            <a:r>
              <a:rPr lang="en-US" altLang="zh-CN" sz="2000" b="1" dirty="0">
                <a:solidFill>
                  <a:srgbClr val="FF0000"/>
                </a:solidFill>
                <a:latin typeface="Comic Sans MS"/>
              </a:rPr>
              <a:t>Modify Skyline for blocks monitoring – reading ongoing</a:t>
            </a:r>
            <a:endParaRPr lang="en-US" sz="2000" b="1" dirty="0">
              <a:solidFill>
                <a:srgbClr val="FF0000"/>
              </a:solidFill>
              <a:latin typeface="Comic Sans MS"/>
            </a:endParaRPr>
          </a:p>
        </p:txBody>
      </p:sp>
      <p:pic>
        <p:nvPicPr>
          <p:cNvPr id="7" name="图片 6" descr="手机屏幕截图&#10;&#10;描述已自动生成">
            <a:extLst>
              <a:ext uri="{FF2B5EF4-FFF2-40B4-BE49-F238E27FC236}">
                <a16:creationId xmlns:a16="http://schemas.microsoft.com/office/drawing/2014/main" id="{E3933A69-8995-4AE2-91FC-7DD6323595E2}"/>
              </a:ext>
            </a:extLst>
          </p:cNvPr>
          <p:cNvPicPr>
            <a:picLocks noChangeAspect="1"/>
          </p:cNvPicPr>
          <p:nvPr/>
        </p:nvPicPr>
        <p:blipFill>
          <a:blip r:embed="rId3"/>
          <a:stretch>
            <a:fillRect/>
          </a:stretch>
        </p:blipFill>
        <p:spPr>
          <a:xfrm>
            <a:off x="7174434" y="1309404"/>
            <a:ext cx="3267320" cy="2763831"/>
          </a:xfrm>
          <a:prstGeom prst="rect">
            <a:avLst/>
          </a:prstGeom>
        </p:spPr>
      </p:pic>
      <p:pic>
        <p:nvPicPr>
          <p:cNvPr id="10" name="图片 9" descr="地图的截图&#10;&#10;描述已自动生成">
            <a:extLst>
              <a:ext uri="{FF2B5EF4-FFF2-40B4-BE49-F238E27FC236}">
                <a16:creationId xmlns:a16="http://schemas.microsoft.com/office/drawing/2014/main" id="{0D8AF0EC-BB34-498C-8291-45E4C16C402F}"/>
              </a:ext>
            </a:extLst>
          </p:cNvPr>
          <p:cNvPicPr>
            <a:picLocks noChangeAspect="1"/>
          </p:cNvPicPr>
          <p:nvPr/>
        </p:nvPicPr>
        <p:blipFill>
          <a:blip r:embed="rId4"/>
          <a:stretch>
            <a:fillRect/>
          </a:stretch>
        </p:blipFill>
        <p:spPr>
          <a:xfrm>
            <a:off x="7174434" y="4163942"/>
            <a:ext cx="4968641" cy="2315035"/>
          </a:xfrm>
          <a:prstGeom prst="rect">
            <a:avLst/>
          </a:prstGeom>
        </p:spPr>
      </p:pic>
      <p:pic>
        <p:nvPicPr>
          <p:cNvPr id="5" name="图片 4" descr="电脑屏幕的照片上有文字&#10;&#10;描述已自动生成">
            <a:extLst>
              <a:ext uri="{FF2B5EF4-FFF2-40B4-BE49-F238E27FC236}">
                <a16:creationId xmlns:a16="http://schemas.microsoft.com/office/drawing/2014/main" id="{B7FB19DB-D7E9-42AF-9AE3-E9D6A13E7500}"/>
              </a:ext>
            </a:extLst>
          </p:cNvPr>
          <p:cNvPicPr>
            <a:picLocks noChangeAspect="1"/>
          </p:cNvPicPr>
          <p:nvPr/>
        </p:nvPicPr>
        <p:blipFill>
          <a:blip r:embed="rId5"/>
          <a:stretch>
            <a:fillRect/>
          </a:stretch>
        </p:blipFill>
        <p:spPr>
          <a:xfrm>
            <a:off x="9658754" y="1400111"/>
            <a:ext cx="2320491" cy="3688400"/>
          </a:xfrm>
          <a:prstGeom prst="rect">
            <a:avLst/>
          </a:prstGeom>
        </p:spPr>
      </p:pic>
    </p:spTree>
    <p:extLst>
      <p:ext uri="{BB962C8B-B14F-4D97-AF65-F5344CB8AC3E}">
        <p14:creationId xmlns:p14="http://schemas.microsoft.com/office/powerpoint/2010/main" val="416876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7759987" cy="713175"/>
          </a:xfrm>
          <a:prstGeom prst="rect">
            <a:avLst/>
          </a:prstGeom>
          <a:noFill/>
          <a:ln>
            <a:noFill/>
          </a:ln>
        </p:spPr>
        <p:txBody>
          <a:bodyPr spcFirstLastPara="1" wrap="square" lIns="91425" tIns="45700" rIns="91425" bIns="45700" anchor="t" anchorCtr="0">
            <a:noAutofit/>
          </a:bodyPr>
          <a:lstStyle/>
          <a:p>
            <a:pPr lvl="0"/>
            <a:r>
              <a:rPr lang="en-US" sz="3200" b="1" dirty="0">
                <a:latin typeface="Comic Sans MS"/>
                <a:ea typeface="Comic Sans MS"/>
                <a:cs typeface="Comic Sans MS"/>
                <a:sym typeface="Comic Sans MS"/>
              </a:rPr>
              <a:t>Possible Evaluations</a:t>
            </a: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sp>
        <p:nvSpPr>
          <p:cNvPr id="2" name="矩形 1">
            <a:extLst>
              <a:ext uri="{FF2B5EF4-FFF2-40B4-BE49-F238E27FC236}">
                <a16:creationId xmlns:a16="http://schemas.microsoft.com/office/drawing/2014/main" id="{BDB78783-C79E-47AF-A45F-20DF62DA93C0}"/>
              </a:ext>
            </a:extLst>
          </p:cNvPr>
          <p:cNvSpPr/>
          <p:nvPr/>
        </p:nvSpPr>
        <p:spPr>
          <a:xfrm>
            <a:off x="1437411" y="1371770"/>
            <a:ext cx="7155872" cy="2057230"/>
          </a:xfrm>
          <a:prstGeom prst="rect">
            <a:avLst/>
          </a:prstGeom>
        </p:spPr>
        <p:txBody>
          <a:bodyPr wrap="square">
            <a:spAutoFit/>
          </a:bodyPr>
          <a:lstStyle/>
          <a:p>
            <a:pPr marL="285750" lvl="2" indent="-285750">
              <a:lnSpc>
                <a:spcPct val="130000"/>
              </a:lnSpc>
              <a:buClr>
                <a:schemeClr val="dk1"/>
              </a:buClr>
              <a:buSzPts val="1800"/>
              <a:buFont typeface="Arial"/>
              <a:buChar char="•"/>
            </a:pPr>
            <a:r>
              <a:rPr lang="en-US" altLang="zh-CN" sz="2000" b="1" dirty="0">
                <a:solidFill>
                  <a:schemeClr val="tx1"/>
                </a:solidFill>
                <a:latin typeface="Comic Sans MS"/>
              </a:rPr>
              <a:t>Network structure visualization</a:t>
            </a:r>
          </a:p>
          <a:p>
            <a:pPr marL="285750" lvl="2" indent="-285750">
              <a:lnSpc>
                <a:spcPct val="130000"/>
              </a:lnSpc>
              <a:buClr>
                <a:schemeClr val="dk1"/>
              </a:buClr>
              <a:buSzPts val="1800"/>
              <a:buFont typeface="Arial"/>
              <a:buChar char="•"/>
            </a:pPr>
            <a:r>
              <a:rPr lang="en-US" altLang="zh-CN" sz="2000" b="1" dirty="0">
                <a:solidFill>
                  <a:schemeClr val="tx1"/>
                </a:solidFill>
                <a:latin typeface="Comic Sans MS"/>
              </a:rPr>
              <a:t>Blocks performance monitoring (not whole model)</a:t>
            </a:r>
          </a:p>
          <a:p>
            <a:pPr marL="285750" lvl="2" indent="-285750">
              <a:lnSpc>
                <a:spcPct val="130000"/>
              </a:lnSpc>
              <a:buClr>
                <a:schemeClr val="dk1"/>
              </a:buClr>
              <a:buSzPts val="1800"/>
              <a:buFont typeface="Arial"/>
              <a:buChar char="•"/>
            </a:pPr>
            <a:r>
              <a:rPr lang="en-US" altLang="zh-CN" sz="2000" b="1" dirty="0">
                <a:solidFill>
                  <a:schemeClr val="tx1"/>
                </a:solidFill>
                <a:latin typeface="Comic Sans MS"/>
              </a:rPr>
              <a:t>Readability of generated programming file</a:t>
            </a:r>
          </a:p>
          <a:p>
            <a:pPr marL="285750" lvl="2" indent="-285750">
              <a:lnSpc>
                <a:spcPct val="130000"/>
              </a:lnSpc>
              <a:buClr>
                <a:schemeClr val="dk1"/>
              </a:buClr>
              <a:buSzPts val="1800"/>
              <a:buFont typeface="Arial"/>
              <a:buChar char="•"/>
            </a:pPr>
            <a:r>
              <a:rPr lang="en-US" altLang="zh-CN" sz="2000" b="1" dirty="0">
                <a:solidFill>
                  <a:schemeClr val="tx1"/>
                </a:solidFill>
                <a:latin typeface="Comic Sans MS"/>
              </a:rPr>
              <a:t>User interactions</a:t>
            </a:r>
          </a:p>
          <a:p>
            <a:pPr marL="285750" lvl="2" indent="-285750">
              <a:lnSpc>
                <a:spcPct val="130000"/>
              </a:lnSpc>
              <a:buClr>
                <a:schemeClr val="dk1"/>
              </a:buClr>
              <a:buSzPts val="1800"/>
              <a:buFont typeface="Arial"/>
              <a:buChar char="•"/>
            </a:pPr>
            <a:r>
              <a:rPr lang="en-US" altLang="zh-CN" sz="2000" b="1" dirty="0">
                <a:solidFill>
                  <a:schemeClr val="tx1"/>
                </a:solidFill>
                <a:latin typeface="Comic Sans MS"/>
              </a:rPr>
              <a:t>……</a:t>
            </a:r>
          </a:p>
        </p:txBody>
      </p:sp>
    </p:spTree>
    <p:extLst>
      <p:ext uri="{BB962C8B-B14F-4D97-AF65-F5344CB8AC3E}">
        <p14:creationId xmlns:p14="http://schemas.microsoft.com/office/powerpoint/2010/main" val="110106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7759987" cy="713175"/>
          </a:xfrm>
          <a:prstGeom prst="rect">
            <a:avLst/>
          </a:prstGeom>
          <a:noFill/>
          <a:ln>
            <a:noFill/>
          </a:ln>
        </p:spPr>
        <p:txBody>
          <a:bodyPr spcFirstLastPara="1" wrap="square" lIns="91425" tIns="45700" rIns="91425" bIns="45700" anchor="t" anchorCtr="0">
            <a:noAutofit/>
          </a:bodyPr>
          <a:lstStyle/>
          <a:p>
            <a:pPr lvl="0"/>
            <a:r>
              <a:rPr lang="en-US" sz="3200" b="1" dirty="0">
                <a:latin typeface="Comic Sans MS"/>
                <a:ea typeface="Comic Sans MS"/>
                <a:cs typeface="Comic Sans MS"/>
                <a:sym typeface="Comic Sans MS"/>
              </a:rPr>
              <a:t>Reference:</a:t>
            </a: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sp>
        <p:nvSpPr>
          <p:cNvPr id="2" name="矩形 1">
            <a:extLst>
              <a:ext uri="{FF2B5EF4-FFF2-40B4-BE49-F238E27FC236}">
                <a16:creationId xmlns:a16="http://schemas.microsoft.com/office/drawing/2014/main" id="{422E7997-BD1F-48BB-A43C-BB2BB42BFB16}"/>
              </a:ext>
            </a:extLst>
          </p:cNvPr>
          <p:cNvSpPr/>
          <p:nvPr/>
        </p:nvSpPr>
        <p:spPr>
          <a:xfrm>
            <a:off x="1530925" y="1559117"/>
            <a:ext cx="7467601" cy="584775"/>
          </a:xfrm>
          <a:prstGeom prst="rect">
            <a:avLst/>
          </a:prstGeom>
        </p:spPr>
        <p:txBody>
          <a:bodyPr wrap="square">
            <a:spAutoFit/>
          </a:bodyPr>
          <a:lstStyle/>
          <a:p>
            <a:r>
              <a:rPr lang="en-US" sz="1600" i="1" dirty="0">
                <a:solidFill>
                  <a:srgbClr val="222222"/>
                </a:solidFill>
                <a:latin typeface="Comic Sans MS" panose="030F0702030302020204" pitchFamily="66" charset="0"/>
                <a:cs typeface="Times New Roman" panose="02020603050405020304" pitchFamily="18" charset="0"/>
              </a:rPr>
              <a:t>Azure machine learning studio. https://docs.microsoft.com/en-us/azure/machine-learning/studio. Accessed: 2020-03-25</a:t>
            </a:r>
          </a:p>
        </p:txBody>
      </p:sp>
      <p:sp>
        <p:nvSpPr>
          <p:cNvPr id="3" name="矩形 2">
            <a:extLst>
              <a:ext uri="{FF2B5EF4-FFF2-40B4-BE49-F238E27FC236}">
                <a16:creationId xmlns:a16="http://schemas.microsoft.com/office/drawing/2014/main" id="{B7B63872-2F49-4A6F-8211-C4A7EC247738}"/>
              </a:ext>
            </a:extLst>
          </p:cNvPr>
          <p:cNvSpPr/>
          <p:nvPr/>
        </p:nvSpPr>
        <p:spPr>
          <a:xfrm>
            <a:off x="1530925" y="2318423"/>
            <a:ext cx="6532421" cy="584775"/>
          </a:xfrm>
          <a:prstGeom prst="rect">
            <a:avLst/>
          </a:prstGeom>
        </p:spPr>
        <p:txBody>
          <a:bodyPr wrap="square">
            <a:spAutoFit/>
          </a:bodyPr>
          <a:lstStyle/>
          <a:p>
            <a:r>
              <a:rPr lang="en-US" sz="1600" i="1" dirty="0" err="1">
                <a:solidFill>
                  <a:srgbClr val="222222"/>
                </a:solidFill>
                <a:latin typeface="Comic Sans MS" panose="030F0702030302020204" pitchFamily="66" charset="0"/>
                <a:cs typeface="Times New Roman" panose="02020603050405020304" pitchFamily="18" charset="0"/>
              </a:rPr>
              <a:t>Tensorboard</a:t>
            </a:r>
            <a:r>
              <a:rPr lang="en-US" sz="1600" i="1" dirty="0">
                <a:solidFill>
                  <a:srgbClr val="222222"/>
                </a:solidFill>
                <a:latin typeface="Comic Sans MS" panose="030F0702030302020204" pitchFamily="66" charset="0"/>
                <a:cs typeface="Times New Roman" panose="02020603050405020304" pitchFamily="18" charset="0"/>
              </a:rPr>
              <a:t>. https://www.tensorflow.org/tensorboard/graphs. Accessed: 2020-03-25.</a:t>
            </a:r>
          </a:p>
        </p:txBody>
      </p:sp>
      <p:sp>
        <p:nvSpPr>
          <p:cNvPr id="5" name="矩形 4">
            <a:extLst>
              <a:ext uri="{FF2B5EF4-FFF2-40B4-BE49-F238E27FC236}">
                <a16:creationId xmlns:a16="http://schemas.microsoft.com/office/drawing/2014/main" id="{E9366F36-5720-437A-B464-3B00BEA9BEE4}"/>
              </a:ext>
            </a:extLst>
          </p:cNvPr>
          <p:cNvSpPr/>
          <p:nvPr/>
        </p:nvSpPr>
        <p:spPr>
          <a:xfrm>
            <a:off x="1530925" y="3954803"/>
            <a:ext cx="7602684" cy="584775"/>
          </a:xfrm>
          <a:prstGeom prst="rect">
            <a:avLst/>
          </a:prstGeom>
        </p:spPr>
        <p:txBody>
          <a:bodyPr wrap="square">
            <a:spAutoFit/>
          </a:bodyPr>
          <a:lstStyle/>
          <a:p>
            <a:r>
              <a:rPr lang="en-US" sz="1600" i="1" dirty="0" err="1">
                <a:solidFill>
                  <a:srgbClr val="222222"/>
                </a:solidFill>
                <a:latin typeface="Comic Sans MS" panose="030F0702030302020204" pitchFamily="66" charset="0"/>
                <a:cs typeface="Times New Roman" panose="02020603050405020304" pitchFamily="18" charset="0"/>
              </a:rPr>
              <a:t>Paszke</a:t>
            </a:r>
            <a:r>
              <a:rPr lang="en-US" sz="1600" i="1" dirty="0">
                <a:solidFill>
                  <a:srgbClr val="222222"/>
                </a:solidFill>
                <a:latin typeface="Comic Sans MS" panose="030F0702030302020204" pitchFamily="66" charset="0"/>
                <a:cs typeface="Times New Roman" panose="02020603050405020304" pitchFamily="18" charset="0"/>
              </a:rPr>
              <a:t>, Adam, et al. "PyTorch: An imperative style, high-performance deep learning library." Advances in Neural Information Processing Systems. 2019.</a:t>
            </a:r>
          </a:p>
        </p:txBody>
      </p:sp>
      <p:sp>
        <p:nvSpPr>
          <p:cNvPr id="7" name="矩形 6">
            <a:extLst>
              <a:ext uri="{FF2B5EF4-FFF2-40B4-BE49-F238E27FC236}">
                <a16:creationId xmlns:a16="http://schemas.microsoft.com/office/drawing/2014/main" id="{EE5F6E8D-382D-4293-9E8D-8F272149008B}"/>
              </a:ext>
            </a:extLst>
          </p:cNvPr>
          <p:cNvSpPr/>
          <p:nvPr/>
        </p:nvSpPr>
        <p:spPr>
          <a:xfrm>
            <a:off x="1530926" y="3136612"/>
            <a:ext cx="6532420" cy="584775"/>
          </a:xfrm>
          <a:prstGeom prst="rect">
            <a:avLst/>
          </a:prstGeom>
        </p:spPr>
        <p:txBody>
          <a:bodyPr wrap="square">
            <a:spAutoFit/>
          </a:bodyPr>
          <a:lstStyle/>
          <a:p>
            <a:r>
              <a:rPr lang="en-US" sz="1600" i="1" dirty="0">
                <a:solidFill>
                  <a:srgbClr val="222222"/>
                </a:solidFill>
                <a:latin typeface="Comic Sans MS" panose="030F0702030302020204" pitchFamily="66" charset="0"/>
                <a:cs typeface="Times New Roman" panose="02020603050405020304" pitchFamily="18" charset="0"/>
              </a:rPr>
              <a:t>Skyline. https://github.com/geoffxy/skyline-atom. Accessed: 2020-03-25.</a:t>
            </a:r>
          </a:p>
        </p:txBody>
      </p:sp>
      <p:sp>
        <p:nvSpPr>
          <p:cNvPr id="9" name="矩形 8">
            <a:extLst>
              <a:ext uri="{FF2B5EF4-FFF2-40B4-BE49-F238E27FC236}">
                <a16:creationId xmlns:a16="http://schemas.microsoft.com/office/drawing/2014/main" id="{DB55C94D-DE9C-4A09-B393-49A4E439E479}"/>
              </a:ext>
            </a:extLst>
          </p:cNvPr>
          <p:cNvSpPr/>
          <p:nvPr/>
        </p:nvSpPr>
        <p:spPr>
          <a:xfrm>
            <a:off x="1530925" y="4777896"/>
            <a:ext cx="7467600" cy="584775"/>
          </a:xfrm>
          <a:prstGeom prst="rect">
            <a:avLst/>
          </a:prstGeom>
        </p:spPr>
        <p:txBody>
          <a:bodyPr wrap="square">
            <a:spAutoFit/>
          </a:bodyPr>
          <a:lstStyle/>
          <a:p>
            <a:r>
              <a:rPr lang="en-US" sz="1600" i="1" dirty="0">
                <a:solidFill>
                  <a:srgbClr val="222222"/>
                </a:solidFill>
                <a:latin typeface="Comic Sans MS" panose="030F0702030302020204" pitchFamily="66" charset="0"/>
                <a:cs typeface="Times New Roman" panose="02020603050405020304" pitchFamily="18" charset="0"/>
              </a:rPr>
              <a:t>Elsken, Thomas, Jan Hendrik Metzen, and Frank </a:t>
            </a:r>
            <a:r>
              <a:rPr lang="en-US" sz="1600" i="1" dirty="0" err="1">
                <a:solidFill>
                  <a:srgbClr val="222222"/>
                </a:solidFill>
                <a:latin typeface="Comic Sans MS" panose="030F0702030302020204" pitchFamily="66" charset="0"/>
                <a:cs typeface="Times New Roman" panose="02020603050405020304" pitchFamily="18" charset="0"/>
              </a:rPr>
              <a:t>Hutter</a:t>
            </a:r>
            <a:r>
              <a:rPr lang="en-US" sz="1600" i="1" dirty="0">
                <a:solidFill>
                  <a:srgbClr val="222222"/>
                </a:solidFill>
                <a:latin typeface="Comic Sans MS" panose="030F0702030302020204" pitchFamily="66" charset="0"/>
                <a:cs typeface="Times New Roman" panose="02020603050405020304" pitchFamily="18" charset="0"/>
              </a:rPr>
              <a:t>. "Neural architecture search: A survey." </a:t>
            </a:r>
            <a:r>
              <a:rPr lang="en-US" sz="1600" i="1" dirty="0" err="1">
                <a:solidFill>
                  <a:srgbClr val="222222"/>
                </a:solidFill>
                <a:latin typeface="Comic Sans MS" panose="030F0702030302020204" pitchFamily="66" charset="0"/>
                <a:cs typeface="Times New Roman" panose="02020603050405020304" pitchFamily="18" charset="0"/>
              </a:rPr>
              <a:t>arXiv</a:t>
            </a:r>
            <a:r>
              <a:rPr lang="en-US" sz="1600" i="1" dirty="0">
                <a:solidFill>
                  <a:srgbClr val="222222"/>
                </a:solidFill>
                <a:latin typeface="Comic Sans MS" panose="030F0702030302020204" pitchFamily="66" charset="0"/>
                <a:cs typeface="Times New Roman" panose="02020603050405020304" pitchFamily="18" charset="0"/>
              </a:rPr>
              <a:t> preprint arXiv:1808.05377 (2018).</a:t>
            </a:r>
          </a:p>
        </p:txBody>
      </p:sp>
    </p:spTree>
    <p:extLst>
      <p:ext uri="{BB962C8B-B14F-4D97-AF65-F5344CB8AC3E}">
        <p14:creationId xmlns:p14="http://schemas.microsoft.com/office/powerpoint/2010/main" val="317406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6"/>
          <p:cNvSpPr/>
          <p:nvPr/>
        </p:nvSpPr>
        <p:spPr>
          <a:xfrm>
            <a:off x="3293846" y="1601505"/>
            <a:ext cx="3868800" cy="43084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altLang="zh-CN" sz="2200" b="1" dirty="0">
                <a:latin typeface="Comic Sans MS"/>
                <a:ea typeface="Comic Sans MS"/>
                <a:cs typeface="Comic Sans MS"/>
                <a:sym typeface="Comic Sans MS"/>
              </a:rPr>
              <a:t>Background &amp; Motivation</a:t>
            </a:r>
            <a:endParaRPr sz="2200" dirty="0">
              <a:latin typeface="Comic Sans MS"/>
              <a:ea typeface="Comic Sans MS"/>
              <a:cs typeface="Comic Sans MS"/>
              <a:sym typeface="Comic Sans MS"/>
            </a:endParaRPr>
          </a:p>
        </p:txBody>
      </p:sp>
      <p:sp>
        <p:nvSpPr>
          <p:cNvPr id="160" name="Google Shape;160;p6"/>
          <p:cNvSpPr/>
          <p:nvPr/>
        </p:nvSpPr>
        <p:spPr>
          <a:xfrm>
            <a:off x="3569609" y="2090201"/>
            <a:ext cx="4056199" cy="812490"/>
          </a:xfrm>
          <a:prstGeom prst="rect">
            <a:avLst/>
          </a:prstGeom>
          <a:noFill/>
          <a:ln>
            <a:noFill/>
          </a:ln>
        </p:spPr>
        <p:txBody>
          <a:bodyPr spcFirstLastPara="1" wrap="square" lIns="91425" tIns="45700" rIns="91425" bIns="45700" anchor="t" anchorCtr="0">
            <a:spAutoFit/>
          </a:bodyPr>
          <a:lstStyle/>
          <a:p>
            <a:pPr marL="457200" lvl="0" indent="-342900" algn="l" rtl="0">
              <a:lnSpc>
                <a:spcPct val="130000"/>
              </a:lnSpc>
              <a:spcBef>
                <a:spcPts val="0"/>
              </a:spcBef>
              <a:spcAft>
                <a:spcPts val="0"/>
              </a:spcAft>
              <a:buClr>
                <a:schemeClr val="dk1"/>
              </a:buClr>
              <a:buSzPts val="1800"/>
              <a:buFont typeface="Comic Sans MS"/>
              <a:buChar char="-"/>
            </a:pPr>
            <a:r>
              <a:rPr lang="en-US" sz="1800" dirty="0">
                <a:solidFill>
                  <a:schemeClr val="dk1"/>
                </a:solidFill>
                <a:latin typeface="Comic Sans MS"/>
                <a:ea typeface="Comic Sans MS"/>
                <a:cs typeface="Comic Sans MS"/>
                <a:sym typeface="Comic Sans MS"/>
              </a:rPr>
              <a:t>NN Model Abstraction</a:t>
            </a:r>
          </a:p>
          <a:p>
            <a:pPr marL="457200" lvl="0" indent="-342900" algn="l" rtl="0">
              <a:lnSpc>
                <a:spcPct val="130000"/>
              </a:lnSpc>
              <a:spcBef>
                <a:spcPts val="0"/>
              </a:spcBef>
              <a:spcAft>
                <a:spcPts val="0"/>
              </a:spcAft>
              <a:buClr>
                <a:schemeClr val="dk1"/>
              </a:buClr>
              <a:buSzPts val="1800"/>
              <a:buFont typeface="Comic Sans MS"/>
              <a:buChar char="-"/>
            </a:pPr>
            <a:r>
              <a:rPr lang="en-US" sz="1800" dirty="0">
                <a:solidFill>
                  <a:schemeClr val="dk1"/>
                </a:solidFill>
                <a:latin typeface="Comic Sans MS"/>
                <a:ea typeface="Comic Sans MS"/>
                <a:cs typeface="Comic Sans MS"/>
                <a:sym typeface="Comic Sans MS"/>
              </a:rPr>
              <a:t>Heterogeneous Programming</a:t>
            </a:r>
            <a:endParaRPr sz="1800" dirty="0">
              <a:solidFill>
                <a:schemeClr val="dk1"/>
              </a:solidFill>
              <a:latin typeface="Comic Sans MS"/>
              <a:ea typeface="Comic Sans MS"/>
              <a:cs typeface="Comic Sans MS"/>
              <a:sym typeface="Comic Sans MS"/>
            </a:endParaRPr>
          </a:p>
        </p:txBody>
      </p:sp>
      <p:sp>
        <p:nvSpPr>
          <p:cNvPr id="161" name="Google Shape;161;p6"/>
          <p:cNvSpPr/>
          <p:nvPr/>
        </p:nvSpPr>
        <p:spPr>
          <a:xfrm>
            <a:off x="2876285" y="3485914"/>
            <a:ext cx="3868800" cy="430847"/>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chemeClr val="dk1"/>
              </a:buClr>
              <a:buFont typeface="Arial"/>
              <a:buNone/>
            </a:pPr>
            <a:r>
              <a:rPr lang="en-US" sz="2200" b="1" dirty="0">
                <a:solidFill>
                  <a:schemeClr val="dk1"/>
                </a:solidFill>
                <a:latin typeface="Comic Sans MS"/>
                <a:ea typeface="Comic Sans MS"/>
                <a:cs typeface="Comic Sans MS"/>
                <a:sym typeface="Comic Sans MS"/>
              </a:rPr>
              <a:t>Proposed Solutions</a:t>
            </a:r>
            <a:endParaRPr b="1" dirty="0">
              <a:latin typeface="Comic Sans MS"/>
              <a:ea typeface="Comic Sans MS"/>
              <a:cs typeface="Comic Sans MS"/>
              <a:sym typeface="Comic Sans MS"/>
            </a:endParaRPr>
          </a:p>
        </p:txBody>
      </p:sp>
      <p:sp>
        <p:nvSpPr>
          <p:cNvPr id="162" name="Google Shape;162;p6"/>
          <p:cNvSpPr/>
          <p:nvPr/>
        </p:nvSpPr>
        <p:spPr>
          <a:xfrm>
            <a:off x="3571183" y="3985012"/>
            <a:ext cx="4200067" cy="15087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130000"/>
              </a:lnSpc>
              <a:spcBef>
                <a:spcPts val="0"/>
              </a:spcBef>
              <a:spcAft>
                <a:spcPts val="0"/>
              </a:spcAft>
              <a:buSzPts val="1800"/>
              <a:buFont typeface="Comic Sans MS"/>
              <a:buChar char="-"/>
            </a:pPr>
            <a:r>
              <a:rPr lang="en-US" sz="1800" dirty="0">
                <a:latin typeface="Comic Sans MS"/>
                <a:ea typeface="Comic Sans MS"/>
                <a:cs typeface="Comic Sans MS"/>
                <a:sym typeface="Comic Sans MS"/>
              </a:rPr>
              <a:t>High-level Abstraction</a:t>
            </a:r>
            <a:endParaRPr sz="1800" dirty="0">
              <a:latin typeface="Comic Sans MS"/>
              <a:ea typeface="Comic Sans MS"/>
              <a:cs typeface="Comic Sans MS"/>
              <a:sym typeface="Comic Sans MS"/>
            </a:endParaRPr>
          </a:p>
          <a:p>
            <a:pPr marL="457200" marR="0" lvl="0" indent="-342900" algn="just" rtl="0">
              <a:lnSpc>
                <a:spcPct val="130000"/>
              </a:lnSpc>
              <a:spcBef>
                <a:spcPts val="0"/>
              </a:spcBef>
              <a:spcAft>
                <a:spcPts val="0"/>
              </a:spcAft>
              <a:buSzPts val="1800"/>
              <a:buFont typeface="Comic Sans MS"/>
              <a:buChar char="-"/>
            </a:pPr>
            <a:r>
              <a:rPr lang="en-US" sz="1800" dirty="0">
                <a:latin typeface="Comic Sans MS"/>
                <a:ea typeface="Comic Sans MS"/>
                <a:cs typeface="Comic Sans MS"/>
                <a:sym typeface="Comic Sans MS"/>
              </a:rPr>
              <a:t>Formatted Model Representation</a:t>
            </a:r>
          </a:p>
          <a:p>
            <a:pPr marL="457200" marR="0" lvl="0" indent="-342900" algn="just" rtl="0">
              <a:lnSpc>
                <a:spcPct val="130000"/>
              </a:lnSpc>
              <a:spcBef>
                <a:spcPts val="0"/>
              </a:spcBef>
              <a:spcAft>
                <a:spcPts val="0"/>
              </a:spcAft>
              <a:buSzPts val="1800"/>
              <a:buFont typeface="Comic Sans MS"/>
              <a:buChar char="-"/>
            </a:pPr>
            <a:r>
              <a:rPr lang="en-US" sz="1800" dirty="0">
                <a:latin typeface="Comic Sans MS"/>
                <a:ea typeface="Comic Sans MS"/>
                <a:cs typeface="Comic Sans MS"/>
                <a:sym typeface="Comic Sans MS"/>
              </a:rPr>
              <a:t>State-of-art Combination </a:t>
            </a:r>
            <a:endParaRPr sz="1800" dirty="0">
              <a:latin typeface="Comic Sans MS"/>
              <a:ea typeface="Comic Sans MS"/>
              <a:cs typeface="Comic Sans MS"/>
              <a:sym typeface="Comic Sans MS"/>
            </a:endParaRPr>
          </a:p>
        </p:txBody>
      </p:sp>
      <p:sp>
        <p:nvSpPr>
          <p:cNvPr id="163" name="Google Shape;163;p6"/>
          <p:cNvSpPr/>
          <p:nvPr/>
        </p:nvSpPr>
        <p:spPr>
          <a:xfrm>
            <a:off x="7243767" y="1601505"/>
            <a:ext cx="3868800" cy="4785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a:buNone/>
            </a:pPr>
            <a:r>
              <a:rPr lang="en-US" altLang="zh-CN" sz="2200" b="1" dirty="0">
                <a:solidFill>
                  <a:schemeClr val="dk1"/>
                </a:solidFill>
                <a:latin typeface="Comic Sans MS"/>
                <a:ea typeface="Comic Sans MS"/>
                <a:cs typeface="Comic Sans MS"/>
                <a:sym typeface="Comic Sans MS"/>
              </a:rPr>
              <a:t>State-of-Art</a:t>
            </a:r>
            <a:endParaRPr sz="2200" dirty="0">
              <a:solidFill>
                <a:schemeClr val="dk1"/>
              </a:solidFill>
              <a:latin typeface="Comic Sans MS"/>
              <a:ea typeface="Comic Sans MS"/>
              <a:cs typeface="Comic Sans MS"/>
              <a:sym typeface="Comic Sans MS"/>
            </a:endParaRPr>
          </a:p>
          <a:p>
            <a:pPr marL="0" marR="0" lvl="0" indent="0" algn="ctr" rtl="0">
              <a:spcBef>
                <a:spcPts val="0"/>
              </a:spcBef>
              <a:spcAft>
                <a:spcPts val="0"/>
              </a:spcAft>
              <a:buNone/>
            </a:pPr>
            <a:endParaRPr sz="2200" b="1" dirty="0">
              <a:latin typeface="Comic Sans MS"/>
              <a:ea typeface="Comic Sans MS"/>
              <a:cs typeface="Comic Sans MS"/>
              <a:sym typeface="Comic Sans MS"/>
            </a:endParaRPr>
          </a:p>
        </p:txBody>
      </p:sp>
      <p:sp>
        <p:nvSpPr>
          <p:cNvPr id="164" name="Google Shape;164;p6"/>
          <p:cNvSpPr/>
          <p:nvPr/>
        </p:nvSpPr>
        <p:spPr>
          <a:xfrm>
            <a:off x="8114793" y="2038250"/>
            <a:ext cx="4146749" cy="1166700"/>
          </a:xfrm>
          <a:prstGeom prst="rect">
            <a:avLst/>
          </a:prstGeom>
          <a:noFill/>
          <a:ln>
            <a:noFill/>
          </a:ln>
        </p:spPr>
        <p:txBody>
          <a:bodyPr spcFirstLastPara="1" wrap="square" lIns="91425" tIns="45700" rIns="91425" bIns="45700" anchor="t" anchorCtr="0">
            <a:noAutofit/>
          </a:bodyPr>
          <a:lstStyle/>
          <a:p>
            <a:pPr marL="457200" lvl="0" indent="-342900" algn="just" rtl="0">
              <a:lnSpc>
                <a:spcPct val="130000"/>
              </a:lnSpc>
              <a:spcBef>
                <a:spcPts val="0"/>
              </a:spcBef>
              <a:spcAft>
                <a:spcPts val="0"/>
              </a:spcAft>
              <a:buClr>
                <a:schemeClr val="dk1"/>
              </a:buClr>
              <a:buSzPts val="1800"/>
              <a:buFont typeface="Comic Sans MS"/>
              <a:buChar char="-"/>
            </a:pPr>
            <a:r>
              <a:rPr lang="en-US" altLang="zh-CN" sz="1800" dirty="0" err="1">
                <a:solidFill>
                  <a:schemeClr val="dk1"/>
                </a:solidFill>
                <a:latin typeface="Comic Sans MS"/>
                <a:ea typeface="Comic Sans MS"/>
                <a:cs typeface="Comic Sans MS"/>
                <a:sym typeface="Comic Sans MS"/>
              </a:rPr>
              <a:t>TensorBoard</a:t>
            </a:r>
            <a:endParaRPr lang="en-US" altLang="zh-CN" sz="1800" dirty="0">
              <a:solidFill>
                <a:schemeClr val="dk1"/>
              </a:solidFill>
              <a:latin typeface="Comic Sans MS"/>
              <a:ea typeface="Comic Sans MS"/>
              <a:cs typeface="Comic Sans MS"/>
              <a:sym typeface="Comic Sans MS"/>
            </a:endParaRPr>
          </a:p>
          <a:p>
            <a:pPr marL="457200" lvl="0" indent="-342900" algn="just" rtl="0">
              <a:lnSpc>
                <a:spcPct val="130000"/>
              </a:lnSpc>
              <a:spcBef>
                <a:spcPts val="0"/>
              </a:spcBef>
              <a:spcAft>
                <a:spcPts val="0"/>
              </a:spcAft>
              <a:buClr>
                <a:schemeClr val="dk1"/>
              </a:buClr>
              <a:buSzPts val="1800"/>
              <a:buFont typeface="Comic Sans MS"/>
              <a:buChar char="-"/>
            </a:pPr>
            <a:r>
              <a:rPr lang="en-US" altLang="zh-CN" sz="1800" dirty="0">
                <a:solidFill>
                  <a:schemeClr val="dk1"/>
                </a:solidFill>
                <a:latin typeface="Comic Sans MS"/>
                <a:ea typeface="Comic Sans MS"/>
                <a:cs typeface="Comic Sans MS"/>
                <a:sym typeface="Comic Sans MS"/>
              </a:rPr>
              <a:t>Azure Machine Learning Studio</a:t>
            </a:r>
          </a:p>
          <a:p>
            <a:pPr marL="457200" lvl="0" indent="-342900" algn="just" rtl="0">
              <a:lnSpc>
                <a:spcPct val="130000"/>
              </a:lnSpc>
              <a:spcBef>
                <a:spcPts val="0"/>
              </a:spcBef>
              <a:spcAft>
                <a:spcPts val="0"/>
              </a:spcAft>
              <a:buClr>
                <a:schemeClr val="dk1"/>
              </a:buClr>
              <a:buSzPts val="1800"/>
              <a:buFont typeface="Comic Sans MS"/>
              <a:buChar char="-"/>
            </a:pPr>
            <a:r>
              <a:rPr lang="en-US" altLang="zh-CN" sz="1800" dirty="0">
                <a:solidFill>
                  <a:schemeClr val="dk1"/>
                </a:solidFill>
                <a:latin typeface="Comic Sans MS"/>
                <a:ea typeface="Comic Sans MS"/>
                <a:cs typeface="Comic Sans MS"/>
                <a:sym typeface="Comic Sans MS"/>
              </a:rPr>
              <a:t>Skyline (</a:t>
            </a:r>
            <a:r>
              <a:rPr lang="en-US" altLang="zh-CN" sz="1800" dirty="0" err="1">
                <a:solidFill>
                  <a:schemeClr val="dk1"/>
                </a:solidFill>
                <a:latin typeface="Comic Sans MS"/>
                <a:ea typeface="Comic Sans MS"/>
                <a:cs typeface="Comic Sans MS"/>
                <a:sym typeface="Comic Sans MS"/>
              </a:rPr>
              <a:t>MLSys</a:t>
            </a:r>
            <a:r>
              <a:rPr lang="en-US" altLang="zh-CN" sz="1800" dirty="0">
                <a:solidFill>
                  <a:schemeClr val="dk1"/>
                </a:solidFill>
                <a:latin typeface="Comic Sans MS"/>
                <a:ea typeface="Comic Sans MS"/>
                <a:cs typeface="Comic Sans MS"/>
                <a:sym typeface="Comic Sans MS"/>
              </a:rPr>
              <a:t> 20’)</a:t>
            </a:r>
          </a:p>
          <a:p>
            <a:pPr marL="457200" lvl="0" indent="-342900" algn="just" rtl="0">
              <a:lnSpc>
                <a:spcPct val="130000"/>
              </a:lnSpc>
              <a:spcBef>
                <a:spcPts val="0"/>
              </a:spcBef>
              <a:spcAft>
                <a:spcPts val="0"/>
              </a:spcAft>
              <a:buClr>
                <a:schemeClr val="dk1"/>
              </a:buClr>
              <a:buSzPts val="1800"/>
              <a:buFont typeface="Comic Sans MS"/>
              <a:buChar char="-"/>
            </a:pPr>
            <a:endParaRPr lang="en-US" altLang="zh-CN" sz="1800" dirty="0">
              <a:solidFill>
                <a:schemeClr val="dk1"/>
              </a:solidFill>
              <a:latin typeface="Comic Sans MS"/>
              <a:ea typeface="Comic Sans MS"/>
              <a:cs typeface="Comic Sans MS"/>
              <a:sym typeface="Comic Sans MS"/>
            </a:endParaRPr>
          </a:p>
        </p:txBody>
      </p:sp>
      <p:sp>
        <p:nvSpPr>
          <p:cNvPr id="165" name="Google Shape;165;p6"/>
          <p:cNvSpPr/>
          <p:nvPr/>
        </p:nvSpPr>
        <p:spPr>
          <a:xfrm>
            <a:off x="7381316" y="3520850"/>
            <a:ext cx="3868800" cy="4785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2200" b="1" dirty="0">
                <a:solidFill>
                  <a:schemeClr val="dk1"/>
                </a:solidFill>
                <a:latin typeface="Comic Sans MS"/>
                <a:ea typeface="Comic Sans MS"/>
                <a:cs typeface="Comic Sans MS"/>
                <a:sym typeface="Comic Sans MS"/>
              </a:rPr>
              <a:t>Project Timeline</a:t>
            </a:r>
            <a:endParaRPr sz="2200" b="1" dirty="0">
              <a:solidFill>
                <a:schemeClr val="dk1"/>
              </a:solidFill>
              <a:latin typeface="Comic Sans MS"/>
              <a:ea typeface="Comic Sans MS"/>
              <a:cs typeface="Comic Sans MS"/>
              <a:sym typeface="Comic Sans MS"/>
            </a:endParaRPr>
          </a:p>
          <a:p>
            <a:pPr marL="0" marR="0" lvl="0" indent="0" algn="l" rtl="0">
              <a:spcBef>
                <a:spcPts val="0"/>
              </a:spcBef>
              <a:spcAft>
                <a:spcPts val="0"/>
              </a:spcAft>
              <a:buNone/>
            </a:pPr>
            <a:endParaRPr b="1" dirty="0">
              <a:latin typeface="Comic Sans MS"/>
              <a:ea typeface="Comic Sans MS"/>
              <a:cs typeface="Comic Sans MS"/>
              <a:sym typeface="Comic Sans MS"/>
            </a:endParaRPr>
          </a:p>
        </p:txBody>
      </p:sp>
      <p:sp>
        <p:nvSpPr>
          <p:cNvPr id="166" name="Google Shape;166;p6"/>
          <p:cNvSpPr/>
          <p:nvPr/>
        </p:nvSpPr>
        <p:spPr>
          <a:xfrm>
            <a:off x="7957075" y="4027550"/>
            <a:ext cx="3868796" cy="1508700"/>
          </a:xfrm>
          <a:prstGeom prst="rect">
            <a:avLst/>
          </a:prstGeom>
          <a:noFill/>
          <a:ln>
            <a:noFill/>
          </a:ln>
        </p:spPr>
        <p:txBody>
          <a:bodyPr spcFirstLastPara="1" wrap="square" lIns="91425" tIns="45700" rIns="91425" bIns="45700" anchor="t" anchorCtr="0">
            <a:noAutofit/>
          </a:bodyPr>
          <a:lstStyle/>
          <a:p>
            <a:pPr marL="457200" lvl="0" indent="-342900" algn="l" rtl="0">
              <a:lnSpc>
                <a:spcPct val="130000"/>
              </a:lnSpc>
              <a:spcBef>
                <a:spcPts val="0"/>
              </a:spcBef>
              <a:spcAft>
                <a:spcPts val="0"/>
              </a:spcAft>
              <a:buClr>
                <a:schemeClr val="dk1"/>
              </a:buClr>
              <a:buSzPts val="1800"/>
              <a:buFont typeface="Comic Sans MS"/>
              <a:buChar char="-"/>
            </a:pPr>
            <a:r>
              <a:rPr lang="en-US" sz="1800" dirty="0">
                <a:solidFill>
                  <a:schemeClr val="dk1"/>
                </a:solidFill>
                <a:latin typeface="Comic Sans MS"/>
                <a:ea typeface="Comic Sans MS"/>
                <a:cs typeface="Comic Sans MS"/>
                <a:sym typeface="Comic Sans MS"/>
              </a:rPr>
              <a:t>Implementation Timeline</a:t>
            </a:r>
          </a:p>
          <a:p>
            <a:pPr marL="457200" lvl="0" indent="-342900" algn="l" rtl="0">
              <a:lnSpc>
                <a:spcPct val="130000"/>
              </a:lnSpc>
              <a:spcBef>
                <a:spcPts val="0"/>
              </a:spcBef>
              <a:spcAft>
                <a:spcPts val="0"/>
              </a:spcAft>
              <a:buClr>
                <a:schemeClr val="dk1"/>
              </a:buClr>
              <a:buSzPts val="1800"/>
              <a:buFont typeface="Comic Sans MS"/>
              <a:buChar char="-"/>
            </a:pPr>
            <a:r>
              <a:rPr lang="en-US" sz="1800" dirty="0">
                <a:solidFill>
                  <a:schemeClr val="dk1"/>
                </a:solidFill>
                <a:latin typeface="Comic Sans MS"/>
                <a:ea typeface="Comic Sans MS"/>
                <a:cs typeface="Comic Sans MS"/>
                <a:sym typeface="Comic Sans MS"/>
              </a:rPr>
              <a:t>Status Update &amp; On-going</a:t>
            </a:r>
          </a:p>
          <a:p>
            <a:pPr marL="457200" lvl="0" indent="-342900" algn="l" rtl="0">
              <a:lnSpc>
                <a:spcPct val="130000"/>
              </a:lnSpc>
              <a:spcBef>
                <a:spcPts val="0"/>
              </a:spcBef>
              <a:spcAft>
                <a:spcPts val="0"/>
              </a:spcAft>
              <a:buClr>
                <a:schemeClr val="dk1"/>
              </a:buClr>
              <a:buSzPts val="1800"/>
              <a:buFont typeface="Comic Sans MS"/>
              <a:buChar char="-"/>
            </a:pPr>
            <a:r>
              <a:rPr lang="en-US" sz="1800" dirty="0">
                <a:solidFill>
                  <a:schemeClr val="dk1"/>
                </a:solidFill>
                <a:latin typeface="Comic Sans MS"/>
                <a:ea typeface="Comic Sans MS"/>
                <a:cs typeface="Comic Sans MS"/>
                <a:sym typeface="Comic Sans MS"/>
              </a:rPr>
              <a:t>Possible Evaluation (Generality &amp; Easiness)</a:t>
            </a:r>
          </a:p>
          <a:p>
            <a:pPr marL="457200" lvl="0" indent="-342900" algn="l" rtl="0">
              <a:lnSpc>
                <a:spcPct val="130000"/>
              </a:lnSpc>
              <a:spcBef>
                <a:spcPts val="0"/>
              </a:spcBef>
              <a:spcAft>
                <a:spcPts val="0"/>
              </a:spcAft>
              <a:buClr>
                <a:schemeClr val="dk1"/>
              </a:buClr>
              <a:buSzPts val="1800"/>
              <a:buFont typeface="Comic Sans MS"/>
              <a:buChar char="-"/>
            </a:pPr>
            <a:endParaRPr sz="1800" dirty="0">
              <a:solidFill>
                <a:schemeClr val="dk1"/>
              </a:solidFill>
              <a:latin typeface="Comic Sans MS"/>
              <a:ea typeface="Comic Sans MS"/>
              <a:cs typeface="Comic Sans MS"/>
              <a:sym typeface="Comic Sans MS"/>
            </a:endParaRPr>
          </a:p>
        </p:txBody>
      </p:sp>
      <p:cxnSp>
        <p:nvCxnSpPr>
          <p:cNvPr id="167" name="Google Shape;167;p6"/>
          <p:cNvCxnSpPr/>
          <p:nvPr/>
        </p:nvCxnSpPr>
        <p:spPr>
          <a:xfrm>
            <a:off x="3650000" y="3260600"/>
            <a:ext cx="8242500" cy="25200"/>
          </a:xfrm>
          <a:prstGeom prst="straightConnector1">
            <a:avLst/>
          </a:prstGeom>
          <a:noFill/>
          <a:ln w="9525" cap="flat" cmpd="sng">
            <a:solidFill>
              <a:schemeClr val="dk2"/>
            </a:solidFill>
            <a:prstDash val="solid"/>
            <a:round/>
            <a:headEnd type="none" w="med" len="med"/>
            <a:tailEnd type="none" w="med" len="med"/>
          </a:ln>
        </p:spPr>
      </p:cxnSp>
      <p:cxnSp>
        <p:nvCxnSpPr>
          <p:cNvPr id="168" name="Google Shape;168;p6"/>
          <p:cNvCxnSpPr/>
          <p:nvPr/>
        </p:nvCxnSpPr>
        <p:spPr>
          <a:xfrm>
            <a:off x="7870300" y="1273275"/>
            <a:ext cx="0" cy="42630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7759987" cy="713175"/>
          </a:xfrm>
          <a:prstGeom prst="rect">
            <a:avLst/>
          </a:prstGeom>
          <a:noFill/>
          <a:ln>
            <a:noFill/>
          </a:ln>
        </p:spPr>
        <p:txBody>
          <a:bodyPr spcFirstLastPara="1" wrap="square" lIns="91425" tIns="45700" rIns="91425" bIns="45700" anchor="t" anchorCtr="0">
            <a:noAutofit/>
          </a:bodyPr>
          <a:lstStyle/>
          <a:p>
            <a:pPr lvl="0"/>
            <a:r>
              <a:rPr lang="en-US" altLang="zh-CN" sz="3200" b="1" dirty="0">
                <a:latin typeface="Comic Sans MS"/>
                <a:ea typeface="Comic Sans MS"/>
                <a:cs typeface="Comic Sans MS"/>
                <a:sym typeface="Comic Sans MS"/>
              </a:rPr>
              <a:t>Problem Introduction</a:t>
            </a:r>
            <a:endParaRPr lang="en-US" sz="3200" b="1" dirty="0">
              <a:latin typeface="Comic Sans MS"/>
              <a:ea typeface="Comic Sans MS"/>
              <a:cs typeface="Comic Sans MS"/>
              <a:sym typeface="Comic Sans MS"/>
            </a:endParaRP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sp>
        <p:nvSpPr>
          <p:cNvPr id="2" name="矩形 1">
            <a:extLst>
              <a:ext uri="{FF2B5EF4-FFF2-40B4-BE49-F238E27FC236}">
                <a16:creationId xmlns:a16="http://schemas.microsoft.com/office/drawing/2014/main" id="{B7E215CD-B9EE-42C0-BEDB-56EF8ACE75D5}"/>
              </a:ext>
            </a:extLst>
          </p:cNvPr>
          <p:cNvSpPr/>
          <p:nvPr/>
        </p:nvSpPr>
        <p:spPr>
          <a:xfrm>
            <a:off x="1226591" y="1268436"/>
            <a:ext cx="8071233" cy="1984326"/>
          </a:xfrm>
          <a:prstGeom prst="rect">
            <a:avLst/>
          </a:prstGeom>
        </p:spPr>
        <p:txBody>
          <a:bodyPr wrap="square">
            <a:spAutoFit/>
          </a:bodyPr>
          <a:lstStyle/>
          <a:p>
            <a:pPr marL="114300" lvl="0">
              <a:lnSpc>
                <a:spcPct val="130000"/>
              </a:lnSpc>
              <a:buClr>
                <a:schemeClr val="dk1"/>
              </a:buClr>
              <a:buSzPts val="1800"/>
            </a:pPr>
            <a:r>
              <a:rPr lang="en-US" sz="1600" b="1" dirty="0">
                <a:solidFill>
                  <a:schemeClr val="dk1"/>
                </a:solidFill>
                <a:latin typeface="Comic Sans MS"/>
                <a:ea typeface="Comic Sans MS"/>
                <a:cs typeface="Comic Sans MS"/>
                <a:sym typeface="Comic Sans MS"/>
              </a:rPr>
              <a:t>“Motivated by hand-crafted architectures consisting of repeated motifs, lots of paper in Neural Architecture Search are proposed to search for such motifs, dubbed cells or blocks. The final architecture is built by stacking these cells in a predefined manner – with search space reduction, more data adaption, useful strategy.”</a:t>
            </a:r>
          </a:p>
          <a:p>
            <a:pPr marL="114300" lvl="0">
              <a:lnSpc>
                <a:spcPct val="130000"/>
              </a:lnSpc>
              <a:buClr>
                <a:schemeClr val="dk1"/>
              </a:buClr>
              <a:buSzPts val="1800"/>
            </a:pPr>
            <a:r>
              <a:rPr lang="en-US" sz="1600" b="1" dirty="0">
                <a:solidFill>
                  <a:schemeClr val="dk1"/>
                </a:solidFill>
                <a:latin typeface="Comic Sans MS"/>
                <a:ea typeface="Comic Sans MS"/>
                <a:cs typeface="Comic Sans MS"/>
                <a:sym typeface="Comic Sans MS"/>
              </a:rPr>
              <a:t>			         - Neural Architecture Search: A Survey</a:t>
            </a:r>
          </a:p>
        </p:txBody>
      </p:sp>
      <p:pic>
        <p:nvPicPr>
          <p:cNvPr id="4" name="图片 3" descr="图片包含 游戏机, 文字&#10;&#10;描述已自动生成">
            <a:extLst>
              <a:ext uri="{FF2B5EF4-FFF2-40B4-BE49-F238E27FC236}">
                <a16:creationId xmlns:a16="http://schemas.microsoft.com/office/drawing/2014/main" id="{FCBFB53C-C0F0-4469-A997-390F19AC54F5}"/>
              </a:ext>
            </a:extLst>
          </p:cNvPr>
          <p:cNvPicPr>
            <a:picLocks noChangeAspect="1"/>
          </p:cNvPicPr>
          <p:nvPr/>
        </p:nvPicPr>
        <p:blipFill>
          <a:blip r:embed="rId3"/>
          <a:stretch>
            <a:fillRect/>
          </a:stretch>
        </p:blipFill>
        <p:spPr>
          <a:xfrm>
            <a:off x="1320126" y="3315789"/>
            <a:ext cx="3420914" cy="3238652"/>
          </a:xfrm>
          <a:prstGeom prst="rect">
            <a:avLst/>
          </a:prstGeom>
        </p:spPr>
      </p:pic>
      <p:sp>
        <p:nvSpPr>
          <p:cNvPr id="13" name="矩形 12">
            <a:extLst>
              <a:ext uri="{FF2B5EF4-FFF2-40B4-BE49-F238E27FC236}">
                <a16:creationId xmlns:a16="http://schemas.microsoft.com/office/drawing/2014/main" id="{66B5EA34-97D8-4609-88EF-96213F0D5EFD}"/>
              </a:ext>
            </a:extLst>
          </p:cNvPr>
          <p:cNvSpPr/>
          <p:nvPr/>
        </p:nvSpPr>
        <p:spPr>
          <a:xfrm>
            <a:off x="4825707" y="3829806"/>
            <a:ext cx="4697120" cy="584775"/>
          </a:xfrm>
          <a:prstGeom prst="rect">
            <a:avLst/>
          </a:prstGeom>
        </p:spPr>
        <p:txBody>
          <a:bodyPr wrap="none">
            <a:spAutoFit/>
          </a:bodyPr>
          <a:lstStyle/>
          <a:p>
            <a:r>
              <a:rPr lang="en-US" altLang="zh-CN" sz="3200" b="1" dirty="0">
                <a:solidFill>
                  <a:schemeClr val="dk1"/>
                </a:solidFill>
                <a:latin typeface="Comic Sans MS"/>
                <a:sym typeface="Comic Sans MS"/>
              </a:rPr>
              <a:t>What can we improve?</a:t>
            </a:r>
            <a:endParaRPr lang="en-US" sz="3200" b="1" dirty="0">
              <a:solidFill>
                <a:schemeClr val="dk1"/>
              </a:solidFill>
              <a:latin typeface="Comic Sans MS"/>
            </a:endParaRPr>
          </a:p>
        </p:txBody>
      </p:sp>
      <p:grpSp>
        <p:nvGrpSpPr>
          <p:cNvPr id="14" name="组合 13">
            <a:extLst>
              <a:ext uri="{FF2B5EF4-FFF2-40B4-BE49-F238E27FC236}">
                <a16:creationId xmlns:a16="http://schemas.microsoft.com/office/drawing/2014/main" id="{DDB09CE7-F7FA-48F9-A357-1E1A61A2DE27}"/>
              </a:ext>
            </a:extLst>
          </p:cNvPr>
          <p:cNvGrpSpPr/>
          <p:nvPr/>
        </p:nvGrpSpPr>
        <p:grpSpPr>
          <a:xfrm>
            <a:off x="5198358" y="4521528"/>
            <a:ext cx="5872120" cy="1721998"/>
            <a:chOff x="5198358" y="4580794"/>
            <a:chExt cx="5872120" cy="1721998"/>
          </a:xfrm>
        </p:grpSpPr>
        <p:grpSp>
          <p:nvGrpSpPr>
            <p:cNvPr id="12" name="组合 11">
              <a:extLst>
                <a:ext uri="{FF2B5EF4-FFF2-40B4-BE49-F238E27FC236}">
                  <a16:creationId xmlns:a16="http://schemas.microsoft.com/office/drawing/2014/main" id="{4622596D-9F19-4F76-A49A-597E92D9BA41}"/>
                </a:ext>
              </a:extLst>
            </p:cNvPr>
            <p:cNvGrpSpPr/>
            <p:nvPr/>
          </p:nvGrpSpPr>
          <p:grpSpPr>
            <a:xfrm>
              <a:off x="5198358" y="4580794"/>
              <a:ext cx="5295039" cy="1304858"/>
              <a:chOff x="4812421" y="4055861"/>
              <a:chExt cx="5295039" cy="1304858"/>
            </a:xfrm>
          </p:grpSpPr>
          <p:sp>
            <p:nvSpPr>
              <p:cNvPr id="6" name="矩形 5">
                <a:extLst>
                  <a:ext uri="{FF2B5EF4-FFF2-40B4-BE49-F238E27FC236}">
                    <a16:creationId xmlns:a16="http://schemas.microsoft.com/office/drawing/2014/main" id="{303E7DDB-8733-4EAA-A666-F019A8A65A66}"/>
                  </a:ext>
                </a:extLst>
              </p:cNvPr>
              <p:cNvSpPr/>
              <p:nvPr/>
            </p:nvSpPr>
            <p:spPr>
              <a:xfrm>
                <a:off x="4812421" y="4055861"/>
                <a:ext cx="2263761" cy="461665"/>
              </a:xfrm>
              <a:prstGeom prst="rect">
                <a:avLst/>
              </a:prstGeom>
            </p:spPr>
            <p:txBody>
              <a:bodyPr wrap="none">
                <a:spAutoFit/>
              </a:bodyPr>
              <a:lstStyle/>
              <a:p>
                <a:pPr marL="342900" indent="-342900">
                  <a:buFont typeface="Arial" panose="020B0604020202020204" pitchFamily="34" charset="0"/>
                  <a:buChar char="•"/>
                </a:pPr>
                <a:r>
                  <a:rPr lang="en-US" sz="2400" b="1" dirty="0">
                    <a:solidFill>
                      <a:schemeClr val="dk1"/>
                    </a:solidFill>
                    <a:latin typeface="Comic Sans MS"/>
                    <a:ea typeface="Comic Sans MS"/>
                    <a:cs typeface="Comic Sans MS"/>
                    <a:sym typeface="Comic Sans MS"/>
                  </a:rPr>
                  <a:t>Abstraction</a:t>
                </a:r>
              </a:p>
            </p:txBody>
          </p:sp>
          <p:sp>
            <p:nvSpPr>
              <p:cNvPr id="7" name="矩形 6">
                <a:extLst>
                  <a:ext uri="{FF2B5EF4-FFF2-40B4-BE49-F238E27FC236}">
                    <a16:creationId xmlns:a16="http://schemas.microsoft.com/office/drawing/2014/main" id="{EDA1AA85-14C9-4AF1-8DC6-AD4862BEFC58}"/>
                  </a:ext>
                </a:extLst>
              </p:cNvPr>
              <p:cNvSpPr/>
              <p:nvPr/>
            </p:nvSpPr>
            <p:spPr>
              <a:xfrm>
                <a:off x="4812421" y="4455195"/>
                <a:ext cx="2553904" cy="461665"/>
              </a:xfrm>
              <a:prstGeom prst="rect">
                <a:avLst/>
              </a:prstGeom>
            </p:spPr>
            <p:txBody>
              <a:bodyPr wrap="none">
                <a:spAutoFit/>
              </a:bodyPr>
              <a:lstStyle/>
              <a:p>
                <a:pPr marL="342900" indent="-342900">
                  <a:buFont typeface="Arial" panose="020B0604020202020204" pitchFamily="34" charset="0"/>
                  <a:buChar char="•"/>
                </a:pPr>
                <a:r>
                  <a:rPr lang="en-US" sz="2400" b="1" dirty="0">
                    <a:solidFill>
                      <a:schemeClr val="dk1"/>
                    </a:solidFill>
                    <a:latin typeface="Comic Sans MS"/>
                    <a:sym typeface="Comic Sans MS"/>
                  </a:rPr>
                  <a:t>Code Reusage</a:t>
                </a:r>
              </a:p>
            </p:txBody>
          </p:sp>
          <p:sp>
            <p:nvSpPr>
              <p:cNvPr id="11" name="矩形 10">
                <a:extLst>
                  <a:ext uri="{FF2B5EF4-FFF2-40B4-BE49-F238E27FC236}">
                    <a16:creationId xmlns:a16="http://schemas.microsoft.com/office/drawing/2014/main" id="{867FB696-9505-4BBD-8E93-74F541076F93}"/>
                  </a:ext>
                </a:extLst>
              </p:cNvPr>
              <p:cNvSpPr/>
              <p:nvPr/>
            </p:nvSpPr>
            <p:spPr>
              <a:xfrm>
                <a:off x="4812421" y="4899054"/>
                <a:ext cx="5295039" cy="461665"/>
              </a:xfrm>
              <a:prstGeom prst="rect">
                <a:avLst/>
              </a:prstGeom>
            </p:spPr>
            <p:txBody>
              <a:bodyPr wrap="none">
                <a:spAutoFit/>
              </a:bodyPr>
              <a:lstStyle/>
              <a:p>
                <a:pPr marL="342900" indent="-342900">
                  <a:buFont typeface="Arial" panose="020B0604020202020204" pitchFamily="34" charset="0"/>
                  <a:buChar char="•"/>
                </a:pPr>
                <a:r>
                  <a:rPr lang="en-US" sz="2400" b="1" dirty="0">
                    <a:solidFill>
                      <a:schemeClr val="dk1"/>
                    </a:solidFill>
                    <a:latin typeface="Comic Sans MS"/>
                    <a:sym typeface="Comic Sans MS"/>
                  </a:rPr>
                  <a:t>Readable Structed Programming</a:t>
                </a:r>
                <a:endParaRPr lang="en-US" sz="2400" b="1" dirty="0">
                  <a:solidFill>
                    <a:schemeClr val="dk1"/>
                  </a:solidFill>
                  <a:latin typeface="Comic Sans MS"/>
                </a:endParaRPr>
              </a:p>
            </p:txBody>
          </p:sp>
        </p:grpSp>
        <p:sp>
          <p:nvSpPr>
            <p:cNvPr id="18" name="矩形 17">
              <a:extLst>
                <a:ext uri="{FF2B5EF4-FFF2-40B4-BE49-F238E27FC236}">
                  <a16:creationId xmlns:a16="http://schemas.microsoft.com/office/drawing/2014/main" id="{EDA88692-FB53-46A9-977C-A8444A129603}"/>
                </a:ext>
              </a:extLst>
            </p:cNvPr>
            <p:cNvSpPr/>
            <p:nvPr/>
          </p:nvSpPr>
          <p:spPr>
            <a:xfrm>
              <a:off x="5198358" y="5841127"/>
              <a:ext cx="5872120" cy="461665"/>
            </a:xfrm>
            <a:prstGeom prst="rect">
              <a:avLst/>
            </a:prstGeom>
          </p:spPr>
          <p:txBody>
            <a:bodyPr wrap="none">
              <a:spAutoFit/>
            </a:bodyPr>
            <a:lstStyle/>
            <a:p>
              <a:pPr marL="342900" indent="-342900">
                <a:buFont typeface="Arial" panose="020B0604020202020204" pitchFamily="34" charset="0"/>
                <a:buChar char="•"/>
              </a:pPr>
              <a:r>
                <a:rPr lang="en-US" sz="2400" b="1" dirty="0">
                  <a:solidFill>
                    <a:schemeClr val="dk1"/>
                  </a:solidFill>
                  <a:latin typeface="Comic Sans MS"/>
                  <a:sym typeface="Comic Sans MS"/>
                </a:rPr>
                <a:t>Combination with Current Platforms</a:t>
              </a:r>
              <a:endParaRPr lang="en-US" sz="2400" b="1" dirty="0">
                <a:solidFill>
                  <a:schemeClr val="dk1"/>
                </a:solidFill>
                <a:latin typeface="Comic Sans MS"/>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7759987" cy="713175"/>
          </a:xfrm>
          <a:prstGeom prst="rect">
            <a:avLst/>
          </a:prstGeom>
          <a:noFill/>
          <a:ln>
            <a:noFill/>
          </a:ln>
        </p:spPr>
        <p:txBody>
          <a:bodyPr spcFirstLastPara="1" wrap="square" lIns="91425" tIns="45700" rIns="91425" bIns="45700" anchor="t" anchorCtr="0">
            <a:noAutofit/>
          </a:bodyPr>
          <a:lstStyle/>
          <a:p>
            <a:pPr lvl="0"/>
            <a:r>
              <a:rPr lang="en-US" sz="3200" b="1" dirty="0">
                <a:latin typeface="Comic Sans MS"/>
                <a:ea typeface="Comic Sans MS"/>
                <a:cs typeface="Comic Sans MS"/>
                <a:sym typeface="Comic Sans MS"/>
              </a:rPr>
              <a:t>State-of-Art: </a:t>
            </a:r>
            <a:r>
              <a:rPr lang="en-US" sz="3200" b="1" dirty="0" err="1">
                <a:latin typeface="Comic Sans MS"/>
                <a:ea typeface="Comic Sans MS"/>
                <a:cs typeface="Comic Sans MS"/>
                <a:sym typeface="Comic Sans MS"/>
              </a:rPr>
              <a:t>TensorBoard</a:t>
            </a:r>
            <a:endParaRPr lang="en-US" sz="3200" b="1" dirty="0">
              <a:latin typeface="Comic Sans MS"/>
              <a:ea typeface="Comic Sans MS"/>
              <a:cs typeface="Comic Sans MS"/>
              <a:sym typeface="Comic Sans MS"/>
            </a:endParaRP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sp>
        <p:nvSpPr>
          <p:cNvPr id="2" name="矩形 1">
            <a:extLst>
              <a:ext uri="{FF2B5EF4-FFF2-40B4-BE49-F238E27FC236}">
                <a16:creationId xmlns:a16="http://schemas.microsoft.com/office/drawing/2014/main" id="{BDF92CE0-E60C-47A5-9E0C-0B0C8BF53B3B}"/>
              </a:ext>
            </a:extLst>
          </p:cNvPr>
          <p:cNvSpPr/>
          <p:nvPr/>
        </p:nvSpPr>
        <p:spPr>
          <a:xfrm>
            <a:off x="1073920" y="1037771"/>
            <a:ext cx="8360637" cy="2624501"/>
          </a:xfrm>
          <a:prstGeom prst="rect">
            <a:avLst/>
          </a:prstGeom>
        </p:spPr>
        <p:txBody>
          <a:bodyPr wrap="square">
            <a:spAutoFit/>
          </a:bodyPr>
          <a:lstStyle/>
          <a:p>
            <a:pPr marL="114300" lvl="0">
              <a:lnSpc>
                <a:spcPct val="130000"/>
              </a:lnSpc>
              <a:buClr>
                <a:schemeClr val="dk1"/>
              </a:buClr>
              <a:buSzPts val="1800"/>
            </a:pPr>
            <a:r>
              <a:rPr lang="en-US" sz="1600" b="1" dirty="0">
                <a:solidFill>
                  <a:schemeClr val="dk1"/>
                </a:solidFill>
                <a:latin typeface="Comic Sans MS"/>
              </a:rPr>
              <a:t>Machine learning invariably involves understanding key metrics such as loss and how they change as training progresses. These metrics can help to monitor the training, e.g. checking overfitting if the training is too long.</a:t>
            </a:r>
          </a:p>
          <a:p>
            <a:pPr marL="457200" lvl="0" indent="-342900">
              <a:lnSpc>
                <a:spcPct val="130000"/>
              </a:lnSpc>
              <a:buClr>
                <a:schemeClr val="dk1"/>
              </a:buClr>
              <a:buSzPts val="1800"/>
              <a:buAutoNum type="arabicPeriod"/>
            </a:pPr>
            <a:r>
              <a:rPr lang="en-US" sz="1600" b="1" dirty="0">
                <a:solidFill>
                  <a:schemeClr val="dk1"/>
                </a:solidFill>
                <a:latin typeface="Comic Sans MS"/>
              </a:rPr>
              <a:t>Graphs dashboard is a powerful tool for examining TensorFlow model, i.e. viewing a conceptual graph of model’s structure and ensure it matches the intended design.</a:t>
            </a:r>
          </a:p>
          <a:p>
            <a:pPr marL="457200" lvl="0" indent="-342900">
              <a:lnSpc>
                <a:spcPct val="130000"/>
              </a:lnSpc>
              <a:buClr>
                <a:schemeClr val="dk1"/>
              </a:buClr>
              <a:buSzPts val="1800"/>
              <a:buAutoNum type="arabicPeriod"/>
            </a:pPr>
            <a:r>
              <a:rPr lang="en-US" sz="1600" b="1" dirty="0">
                <a:solidFill>
                  <a:schemeClr val="dk1"/>
                </a:solidFill>
                <a:latin typeface="Comic Sans MS"/>
                <a:sym typeface="Comic Sans MS"/>
              </a:rPr>
              <a:t>Scalars Dashboard </a:t>
            </a:r>
            <a:r>
              <a:rPr lang="en-US" altLang="zh-CN" sz="1600" b="1" dirty="0">
                <a:solidFill>
                  <a:schemeClr val="dk1"/>
                </a:solidFill>
                <a:latin typeface="Comic Sans MS"/>
                <a:sym typeface="Comic Sans MS"/>
              </a:rPr>
              <a:t>allows one to visualize these metrics using a simple API with little effort.</a:t>
            </a:r>
            <a:endParaRPr lang="en-US" sz="1600" b="1" dirty="0">
              <a:solidFill>
                <a:schemeClr val="dk1"/>
              </a:solidFill>
              <a:latin typeface="Comic Sans MS"/>
              <a:sym typeface="Comic Sans MS"/>
            </a:endParaRPr>
          </a:p>
        </p:txBody>
      </p:sp>
      <p:pic>
        <p:nvPicPr>
          <p:cNvPr id="1032" name="Picture 8">
            <a:extLst>
              <a:ext uri="{FF2B5EF4-FFF2-40B4-BE49-F238E27FC236}">
                <a16:creationId xmlns:a16="http://schemas.microsoft.com/office/drawing/2014/main" id="{FB9E1384-138F-4085-8ACE-054009FC1C6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5442"/>
          <a:stretch/>
        </p:blipFill>
        <p:spPr bwMode="auto">
          <a:xfrm>
            <a:off x="1159378" y="3866723"/>
            <a:ext cx="7647581" cy="2738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984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7759987" cy="713175"/>
          </a:xfrm>
          <a:prstGeom prst="rect">
            <a:avLst/>
          </a:prstGeom>
          <a:noFill/>
          <a:ln>
            <a:noFill/>
          </a:ln>
        </p:spPr>
        <p:txBody>
          <a:bodyPr spcFirstLastPara="1" wrap="square" lIns="91425" tIns="45700" rIns="91425" bIns="45700" anchor="t" anchorCtr="0">
            <a:noAutofit/>
          </a:bodyPr>
          <a:lstStyle/>
          <a:p>
            <a:pPr lvl="0"/>
            <a:r>
              <a:rPr lang="en-US" sz="3200" b="1" dirty="0">
                <a:latin typeface="Comic Sans MS"/>
                <a:ea typeface="Comic Sans MS"/>
                <a:cs typeface="Comic Sans MS"/>
                <a:sym typeface="Comic Sans MS"/>
              </a:rPr>
              <a:t>State-of-Art: </a:t>
            </a:r>
            <a:r>
              <a:rPr lang="en-US" sz="3200" b="1" dirty="0" err="1">
                <a:latin typeface="Comic Sans MS"/>
                <a:ea typeface="Comic Sans MS"/>
                <a:cs typeface="Comic Sans MS"/>
                <a:sym typeface="Comic Sans MS"/>
              </a:rPr>
              <a:t>TensorBoard</a:t>
            </a:r>
            <a:endParaRPr lang="en-US" sz="3200" b="1" dirty="0">
              <a:latin typeface="Comic Sans MS"/>
              <a:ea typeface="Comic Sans MS"/>
              <a:cs typeface="Comic Sans MS"/>
              <a:sym typeface="Comic Sans MS"/>
            </a:endParaRP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sp>
        <p:nvSpPr>
          <p:cNvPr id="2" name="矩形 1">
            <a:extLst>
              <a:ext uri="{FF2B5EF4-FFF2-40B4-BE49-F238E27FC236}">
                <a16:creationId xmlns:a16="http://schemas.microsoft.com/office/drawing/2014/main" id="{BDF92CE0-E60C-47A5-9E0C-0B0C8BF53B3B}"/>
              </a:ext>
            </a:extLst>
          </p:cNvPr>
          <p:cNvSpPr/>
          <p:nvPr/>
        </p:nvSpPr>
        <p:spPr>
          <a:xfrm>
            <a:off x="1073920" y="1037771"/>
            <a:ext cx="8360637" cy="2624501"/>
          </a:xfrm>
          <a:prstGeom prst="rect">
            <a:avLst/>
          </a:prstGeom>
        </p:spPr>
        <p:txBody>
          <a:bodyPr wrap="square">
            <a:spAutoFit/>
          </a:bodyPr>
          <a:lstStyle/>
          <a:p>
            <a:pPr marL="114300" lvl="0">
              <a:lnSpc>
                <a:spcPct val="130000"/>
              </a:lnSpc>
              <a:buClr>
                <a:schemeClr val="dk1"/>
              </a:buClr>
              <a:buSzPts val="1800"/>
            </a:pPr>
            <a:r>
              <a:rPr lang="en-US" sz="1600" b="1" dirty="0">
                <a:solidFill>
                  <a:schemeClr val="dk1"/>
                </a:solidFill>
                <a:latin typeface="Comic Sans MS"/>
              </a:rPr>
              <a:t>Machine learning invariably involves understanding key metrics such as loss and how they change as training progresses. These metrics can help to monitor the training, e.g. checking overfitting if the training is too long.</a:t>
            </a:r>
          </a:p>
          <a:p>
            <a:pPr marL="457200" lvl="0" indent="-342900">
              <a:lnSpc>
                <a:spcPct val="130000"/>
              </a:lnSpc>
              <a:buClr>
                <a:schemeClr val="dk1"/>
              </a:buClr>
              <a:buSzPts val="1800"/>
              <a:buAutoNum type="arabicPeriod"/>
            </a:pPr>
            <a:r>
              <a:rPr lang="en-US" sz="1600" b="1" dirty="0">
                <a:solidFill>
                  <a:schemeClr val="dk1"/>
                </a:solidFill>
                <a:latin typeface="Comic Sans MS"/>
              </a:rPr>
              <a:t>Graphs dashboard is a powerful tool for examining TensorFlow model, i.e. viewing a conceptual graph of model’s structure and ensure it matches the intended design.</a:t>
            </a:r>
          </a:p>
          <a:p>
            <a:pPr marL="457200" lvl="0" indent="-342900">
              <a:lnSpc>
                <a:spcPct val="130000"/>
              </a:lnSpc>
              <a:buClr>
                <a:schemeClr val="dk1"/>
              </a:buClr>
              <a:buSzPts val="1800"/>
              <a:buAutoNum type="arabicPeriod"/>
            </a:pPr>
            <a:r>
              <a:rPr lang="en-US" sz="1600" b="1" dirty="0">
                <a:solidFill>
                  <a:schemeClr val="dk1"/>
                </a:solidFill>
                <a:latin typeface="Comic Sans MS"/>
                <a:sym typeface="Comic Sans MS"/>
              </a:rPr>
              <a:t>Scalars Dashboard </a:t>
            </a:r>
            <a:r>
              <a:rPr lang="en-US" altLang="zh-CN" sz="1600" b="1" dirty="0">
                <a:solidFill>
                  <a:schemeClr val="dk1"/>
                </a:solidFill>
                <a:latin typeface="Comic Sans MS"/>
                <a:sym typeface="Comic Sans MS"/>
              </a:rPr>
              <a:t>allows one to visualize these metrics using a simple API with little effort.</a:t>
            </a:r>
            <a:endParaRPr lang="en-US" sz="1600" b="1" dirty="0">
              <a:solidFill>
                <a:schemeClr val="dk1"/>
              </a:solidFill>
              <a:latin typeface="Comic Sans MS"/>
              <a:sym typeface="Comic Sans MS"/>
            </a:endParaRPr>
          </a:p>
        </p:txBody>
      </p:sp>
      <p:pic>
        <p:nvPicPr>
          <p:cNvPr id="1032" name="Picture 8">
            <a:extLst>
              <a:ext uri="{FF2B5EF4-FFF2-40B4-BE49-F238E27FC236}">
                <a16:creationId xmlns:a16="http://schemas.microsoft.com/office/drawing/2014/main" id="{FB9E1384-138F-4085-8ACE-054009FC1C6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5442"/>
          <a:stretch/>
        </p:blipFill>
        <p:spPr bwMode="auto">
          <a:xfrm>
            <a:off x="1159378" y="3866723"/>
            <a:ext cx="7647581" cy="27383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C42BBFD-667F-4D04-850D-38C94A0EB6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2064" y="3719537"/>
            <a:ext cx="7058771" cy="287697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9A96EE2-F10B-4D69-9490-7E54F966BF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9006" y="3351624"/>
            <a:ext cx="5820068" cy="304189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9315F1B9-A230-4549-9267-C94098FF7EA8}"/>
              </a:ext>
            </a:extLst>
          </p:cNvPr>
          <p:cNvSpPr/>
          <p:nvPr/>
        </p:nvSpPr>
        <p:spPr>
          <a:xfrm>
            <a:off x="420387" y="4378127"/>
            <a:ext cx="3536546" cy="1384995"/>
          </a:xfrm>
          <a:prstGeom prst="rect">
            <a:avLst/>
          </a:prstGeom>
        </p:spPr>
        <p:txBody>
          <a:bodyPr wrap="none">
            <a:spAutoFit/>
          </a:bodyPr>
          <a:lstStyle/>
          <a:p>
            <a:r>
              <a:rPr lang="en-US" sz="2800" b="1" dirty="0">
                <a:solidFill>
                  <a:schemeClr val="dk1"/>
                </a:solidFill>
                <a:latin typeface="Comic Sans MS"/>
                <a:sym typeface="Comic Sans MS"/>
              </a:rPr>
              <a:t>Good Visualization</a:t>
            </a:r>
          </a:p>
          <a:p>
            <a:r>
              <a:rPr lang="en-US" sz="2800" b="1" dirty="0">
                <a:solidFill>
                  <a:schemeClr val="dk1"/>
                </a:solidFill>
                <a:latin typeface="Comic Sans MS"/>
                <a:sym typeface="Comic Sans MS"/>
              </a:rPr>
              <a:t>Layer Abstraction?</a:t>
            </a:r>
          </a:p>
          <a:p>
            <a:r>
              <a:rPr lang="en-US" sz="2800" b="1" dirty="0">
                <a:solidFill>
                  <a:schemeClr val="dk1"/>
                </a:solidFill>
                <a:latin typeface="Comic Sans MS"/>
                <a:sym typeface="Comic Sans MS"/>
              </a:rPr>
              <a:t>Training Monitor?</a:t>
            </a:r>
            <a:endParaRPr lang="en-US" sz="2800" dirty="0"/>
          </a:p>
        </p:txBody>
      </p:sp>
    </p:spTree>
    <p:extLst>
      <p:ext uri="{BB962C8B-B14F-4D97-AF65-F5344CB8AC3E}">
        <p14:creationId xmlns:p14="http://schemas.microsoft.com/office/powerpoint/2010/main" val="4217238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30"/>
                                        </p:tgtEl>
                                        <p:attrNameLst>
                                          <p:attrName>style.visibility</p:attrName>
                                        </p:attrNameLst>
                                      </p:cBhvr>
                                      <p:to>
                                        <p:strVal val="visible"/>
                                      </p:to>
                                    </p:set>
                                    <p:anim calcmode="lin" valueType="num">
                                      <p:cBhvr additive="base">
                                        <p:cTn id="13" dur="500" fill="hold"/>
                                        <p:tgtEl>
                                          <p:spTgt spid="1030"/>
                                        </p:tgtEl>
                                        <p:attrNameLst>
                                          <p:attrName>ppt_x</p:attrName>
                                        </p:attrNameLst>
                                      </p:cBhvr>
                                      <p:tavLst>
                                        <p:tav tm="0">
                                          <p:val>
                                            <p:strVal val="#ppt_x"/>
                                          </p:val>
                                        </p:tav>
                                        <p:tav tm="100000">
                                          <p:val>
                                            <p:strVal val="#ppt_x"/>
                                          </p:val>
                                        </p:tav>
                                      </p:tavLst>
                                    </p:anim>
                                    <p:anim calcmode="lin" valueType="num">
                                      <p:cBhvr additive="base">
                                        <p:cTn id="14"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9783520" cy="713175"/>
          </a:xfrm>
          <a:prstGeom prst="rect">
            <a:avLst/>
          </a:prstGeom>
          <a:noFill/>
          <a:ln>
            <a:noFill/>
          </a:ln>
        </p:spPr>
        <p:txBody>
          <a:bodyPr spcFirstLastPara="1" wrap="square" lIns="91425" tIns="45700" rIns="91425" bIns="45700" anchor="t" anchorCtr="0">
            <a:noAutofit/>
          </a:bodyPr>
          <a:lstStyle/>
          <a:p>
            <a:pPr lvl="0"/>
            <a:r>
              <a:rPr lang="en-US" sz="3200" b="1" dirty="0">
                <a:latin typeface="Comic Sans MS"/>
                <a:ea typeface="Comic Sans MS"/>
                <a:cs typeface="Comic Sans MS"/>
                <a:sym typeface="Comic Sans MS"/>
              </a:rPr>
              <a:t>State-of-Art: Azure Machine Learning Studio</a:t>
            </a: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pic>
        <p:nvPicPr>
          <p:cNvPr id="3" name="图片 2" descr="手机屏幕截图&#10;&#10;描述已自动生成">
            <a:extLst>
              <a:ext uri="{FF2B5EF4-FFF2-40B4-BE49-F238E27FC236}">
                <a16:creationId xmlns:a16="http://schemas.microsoft.com/office/drawing/2014/main" id="{12AC090D-B3B4-40C5-942D-83B32670950E}"/>
              </a:ext>
            </a:extLst>
          </p:cNvPr>
          <p:cNvPicPr>
            <a:picLocks noChangeAspect="1"/>
          </p:cNvPicPr>
          <p:nvPr/>
        </p:nvPicPr>
        <p:blipFill>
          <a:blip r:embed="rId3"/>
          <a:stretch>
            <a:fillRect/>
          </a:stretch>
        </p:blipFill>
        <p:spPr>
          <a:xfrm>
            <a:off x="3145402" y="2535024"/>
            <a:ext cx="4631820" cy="2948668"/>
          </a:xfrm>
          <a:prstGeom prst="rect">
            <a:avLst/>
          </a:prstGeom>
        </p:spPr>
      </p:pic>
      <p:sp>
        <p:nvSpPr>
          <p:cNvPr id="4" name="矩形 3">
            <a:extLst>
              <a:ext uri="{FF2B5EF4-FFF2-40B4-BE49-F238E27FC236}">
                <a16:creationId xmlns:a16="http://schemas.microsoft.com/office/drawing/2014/main" id="{98FBD2FA-8F0E-44FC-8ECE-98E4D4E56838}"/>
              </a:ext>
            </a:extLst>
          </p:cNvPr>
          <p:cNvSpPr/>
          <p:nvPr/>
        </p:nvSpPr>
        <p:spPr>
          <a:xfrm>
            <a:off x="1016950" y="1092198"/>
            <a:ext cx="8309361" cy="1344151"/>
          </a:xfrm>
          <a:prstGeom prst="rect">
            <a:avLst/>
          </a:prstGeom>
        </p:spPr>
        <p:txBody>
          <a:bodyPr wrap="square">
            <a:spAutoFit/>
          </a:bodyPr>
          <a:lstStyle/>
          <a:p>
            <a:pPr>
              <a:lnSpc>
                <a:spcPct val="130000"/>
              </a:lnSpc>
              <a:buClr>
                <a:schemeClr val="dk1"/>
              </a:buClr>
              <a:buSzPts val="1800"/>
            </a:pPr>
            <a:r>
              <a:rPr lang="en-US" sz="1600" b="1" dirty="0">
                <a:solidFill>
                  <a:schemeClr val="dk1"/>
                </a:solidFill>
                <a:latin typeface="Comic Sans MS"/>
              </a:rPr>
              <a:t>Azure Machine Learning Studio is a GUI-based integrated development environment for constructing and operationalizing Machine Learning workflow on Azure. It is a collaborative, drag-and-drop tool that one can use to build, test, and deploy predictive analytics solutions on various data. </a:t>
            </a:r>
          </a:p>
        </p:txBody>
      </p:sp>
      <p:pic>
        <p:nvPicPr>
          <p:cNvPr id="7" name="图片 6" descr="手机屏幕截图&#10;&#10;描述已自动生成">
            <a:extLst>
              <a:ext uri="{FF2B5EF4-FFF2-40B4-BE49-F238E27FC236}">
                <a16:creationId xmlns:a16="http://schemas.microsoft.com/office/drawing/2014/main" id="{619576A3-15B1-4364-9FC4-1AB0529B8572}"/>
              </a:ext>
            </a:extLst>
          </p:cNvPr>
          <p:cNvPicPr>
            <a:picLocks noChangeAspect="1"/>
          </p:cNvPicPr>
          <p:nvPr/>
        </p:nvPicPr>
        <p:blipFill>
          <a:blip r:embed="rId4"/>
          <a:stretch>
            <a:fillRect/>
          </a:stretch>
        </p:blipFill>
        <p:spPr>
          <a:xfrm>
            <a:off x="1093862" y="2513261"/>
            <a:ext cx="1805919" cy="4042628"/>
          </a:xfrm>
          <a:prstGeom prst="rect">
            <a:avLst/>
          </a:prstGeom>
        </p:spPr>
      </p:pic>
      <p:sp>
        <p:nvSpPr>
          <p:cNvPr id="9" name="矩形 8">
            <a:extLst>
              <a:ext uri="{FF2B5EF4-FFF2-40B4-BE49-F238E27FC236}">
                <a16:creationId xmlns:a16="http://schemas.microsoft.com/office/drawing/2014/main" id="{BCE1F05A-23FB-46EA-8CB7-18BB98F8FFFE}"/>
              </a:ext>
            </a:extLst>
          </p:cNvPr>
          <p:cNvSpPr/>
          <p:nvPr/>
        </p:nvSpPr>
        <p:spPr>
          <a:xfrm>
            <a:off x="6897615" y="4663095"/>
            <a:ext cx="3741730" cy="1815882"/>
          </a:xfrm>
          <a:prstGeom prst="rect">
            <a:avLst/>
          </a:prstGeom>
        </p:spPr>
        <p:txBody>
          <a:bodyPr wrap="none">
            <a:spAutoFit/>
          </a:bodyPr>
          <a:lstStyle/>
          <a:p>
            <a:r>
              <a:rPr lang="en-US" sz="2800" b="1" dirty="0">
                <a:solidFill>
                  <a:schemeClr val="dk1"/>
                </a:solidFill>
                <a:latin typeface="Comic Sans MS"/>
                <a:sym typeface="Comic Sans MS"/>
              </a:rPr>
              <a:t>Good Generalization</a:t>
            </a:r>
          </a:p>
          <a:p>
            <a:r>
              <a:rPr lang="en-US" sz="2800" b="1" dirty="0">
                <a:solidFill>
                  <a:schemeClr val="dk1"/>
                </a:solidFill>
                <a:latin typeface="Comic Sans MS"/>
                <a:sym typeface="Comic Sans MS"/>
              </a:rPr>
              <a:t>Easy Drag and Place</a:t>
            </a:r>
          </a:p>
          <a:p>
            <a:r>
              <a:rPr lang="en-US" sz="2800" b="1" dirty="0">
                <a:solidFill>
                  <a:schemeClr val="dk1"/>
                </a:solidFill>
                <a:latin typeface="Comic Sans MS"/>
                <a:sym typeface="Comic Sans MS"/>
              </a:rPr>
              <a:t>Traditional ML?</a:t>
            </a:r>
          </a:p>
          <a:p>
            <a:r>
              <a:rPr lang="en-US" sz="2800" b="1" dirty="0">
                <a:solidFill>
                  <a:schemeClr val="dk1"/>
                </a:solidFill>
                <a:latin typeface="Comic Sans MS"/>
                <a:sym typeface="Comic Sans MS"/>
              </a:rPr>
              <a:t>Current Platforms?</a:t>
            </a:r>
            <a:endParaRPr lang="en-US" sz="2800" dirty="0"/>
          </a:p>
        </p:txBody>
      </p:sp>
    </p:spTree>
    <p:extLst>
      <p:ext uri="{BB962C8B-B14F-4D97-AF65-F5344CB8AC3E}">
        <p14:creationId xmlns:p14="http://schemas.microsoft.com/office/powerpoint/2010/main" val="3104017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9783520" cy="713175"/>
          </a:xfrm>
          <a:prstGeom prst="rect">
            <a:avLst/>
          </a:prstGeom>
          <a:noFill/>
          <a:ln>
            <a:noFill/>
          </a:ln>
        </p:spPr>
        <p:txBody>
          <a:bodyPr spcFirstLastPara="1" wrap="square" lIns="91425" tIns="45700" rIns="91425" bIns="45700" anchor="t" anchorCtr="0">
            <a:noAutofit/>
          </a:bodyPr>
          <a:lstStyle/>
          <a:p>
            <a:pPr lvl="0"/>
            <a:r>
              <a:rPr lang="en-US" sz="3200" b="1" dirty="0" err="1">
                <a:latin typeface="Comic Sans MS"/>
                <a:ea typeface="Comic Sans MS"/>
                <a:cs typeface="Comic Sans MS"/>
                <a:sym typeface="Comic Sans MS"/>
              </a:rPr>
              <a:t>State-of-Art:Skyline</a:t>
            </a:r>
            <a:r>
              <a:rPr lang="en-US" sz="3200" b="1" dirty="0">
                <a:latin typeface="Comic Sans MS"/>
                <a:ea typeface="Comic Sans MS"/>
                <a:cs typeface="Comic Sans MS"/>
                <a:sym typeface="Comic Sans MS"/>
              </a:rPr>
              <a:t> (</a:t>
            </a:r>
            <a:r>
              <a:rPr lang="en-US" sz="3200" b="1" dirty="0" err="1">
                <a:latin typeface="Comic Sans MS"/>
                <a:ea typeface="Comic Sans MS"/>
                <a:cs typeface="Comic Sans MS"/>
                <a:sym typeface="Comic Sans MS"/>
              </a:rPr>
              <a:t>MLSys</a:t>
            </a:r>
            <a:r>
              <a:rPr lang="en-US" sz="3200" b="1" dirty="0">
                <a:latin typeface="Comic Sans MS"/>
                <a:ea typeface="Comic Sans MS"/>
                <a:cs typeface="Comic Sans MS"/>
                <a:sym typeface="Comic Sans MS"/>
              </a:rPr>
              <a:t> 20’)</a:t>
            </a:r>
            <a:endParaRPr sz="2400" b="1" dirty="0">
              <a:latin typeface="Comic Sans MS"/>
              <a:ea typeface="Comic Sans MS"/>
              <a:cs typeface="Comic Sans MS"/>
              <a:sym typeface="Comic Sans MS"/>
            </a:endParaRPr>
          </a:p>
        </p:txBody>
      </p:sp>
      <p:sp>
        <p:nvSpPr>
          <p:cNvPr id="2" name="矩形 1">
            <a:extLst>
              <a:ext uri="{FF2B5EF4-FFF2-40B4-BE49-F238E27FC236}">
                <a16:creationId xmlns:a16="http://schemas.microsoft.com/office/drawing/2014/main" id="{870F1AE0-4551-4A5C-8303-714FBABBD96A}"/>
              </a:ext>
            </a:extLst>
          </p:cNvPr>
          <p:cNvSpPr/>
          <p:nvPr/>
        </p:nvSpPr>
        <p:spPr>
          <a:xfrm>
            <a:off x="1147496" y="1359574"/>
            <a:ext cx="5758301" cy="1815882"/>
          </a:xfrm>
          <a:prstGeom prst="rect">
            <a:avLst/>
          </a:prstGeom>
        </p:spPr>
        <p:txBody>
          <a:bodyPr wrap="square">
            <a:spAutoFit/>
          </a:bodyPr>
          <a:lstStyle/>
          <a:p>
            <a:r>
              <a:rPr lang="en-US" sz="2800" b="1" dirty="0">
                <a:solidFill>
                  <a:schemeClr val="dk1"/>
                </a:solidFill>
                <a:latin typeface="Comic Sans MS"/>
              </a:rPr>
              <a:t>Skyline is a tool used with Atom to profile, visualize, and debug the training performance of PyTorch neural networks.</a:t>
            </a:r>
          </a:p>
        </p:txBody>
      </p:sp>
      <p:pic>
        <p:nvPicPr>
          <p:cNvPr id="4" name="图片 3" descr="手机屏幕截图&#10;&#10;描述已自动生成">
            <a:extLst>
              <a:ext uri="{FF2B5EF4-FFF2-40B4-BE49-F238E27FC236}">
                <a16:creationId xmlns:a16="http://schemas.microsoft.com/office/drawing/2014/main" id="{DEE01E0A-1A74-41FD-BA4A-6C33306E7E15}"/>
              </a:ext>
            </a:extLst>
          </p:cNvPr>
          <p:cNvPicPr>
            <a:picLocks noChangeAspect="1"/>
          </p:cNvPicPr>
          <p:nvPr/>
        </p:nvPicPr>
        <p:blipFill rotWithShape="1">
          <a:blip r:embed="rId3"/>
          <a:srcRect r="12616"/>
          <a:stretch/>
        </p:blipFill>
        <p:spPr>
          <a:xfrm>
            <a:off x="6822092" y="1359574"/>
            <a:ext cx="4089834" cy="4827677"/>
          </a:xfrm>
          <a:prstGeom prst="rect">
            <a:avLst/>
          </a:prstGeom>
        </p:spPr>
      </p:pic>
      <p:pic>
        <p:nvPicPr>
          <p:cNvPr id="7" name="图片 6" descr="手机屏幕截图&#10;&#10;描述已自动生成">
            <a:extLst>
              <a:ext uri="{FF2B5EF4-FFF2-40B4-BE49-F238E27FC236}">
                <a16:creationId xmlns:a16="http://schemas.microsoft.com/office/drawing/2014/main" id="{A6BA8DFB-2545-44F7-BBE0-55BE646BA296}"/>
              </a:ext>
            </a:extLst>
          </p:cNvPr>
          <p:cNvPicPr>
            <a:picLocks noChangeAspect="1"/>
          </p:cNvPicPr>
          <p:nvPr/>
        </p:nvPicPr>
        <p:blipFill>
          <a:blip r:embed="rId4"/>
          <a:stretch>
            <a:fillRect/>
          </a:stretch>
        </p:blipFill>
        <p:spPr>
          <a:xfrm>
            <a:off x="1147496" y="5060291"/>
            <a:ext cx="3789345" cy="1384995"/>
          </a:xfrm>
          <a:prstGeom prst="rect">
            <a:avLst/>
          </a:prstGeom>
        </p:spPr>
      </p:pic>
      <p:pic>
        <p:nvPicPr>
          <p:cNvPr id="10" name="图片 9" descr="手机屏幕截图&#10;&#10;描述已自动生成">
            <a:extLst>
              <a:ext uri="{FF2B5EF4-FFF2-40B4-BE49-F238E27FC236}">
                <a16:creationId xmlns:a16="http://schemas.microsoft.com/office/drawing/2014/main" id="{62F74AA5-E27A-459B-A0AA-52892C932C5F}"/>
              </a:ext>
            </a:extLst>
          </p:cNvPr>
          <p:cNvPicPr>
            <a:picLocks noChangeAspect="1"/>
          </p:cNvPicPr>
          <p:nvPr/>
        </p:nvPicPr>
        <p:blipFill>
          <a:blip r:embed="rId5"/>
          <a:stretch>
            <a:fillRect/>
          </a:stretch>
        </p:blipFill>
        <p:spPr>
          <a:xfrm>
            <a:off x="1280074" y="3247329"/>
            <a:ext cx="4691016" cy="1741089"/>
          </a:xfrm>
          <a:prstGeom prst="rect">
            <a:avLst/>
          </a:prstGeom>
        </p:spPr>
      </p:pic>
      <p:sp>
        <p:nvSpPr>
          <p:cNvPr id="6" name="矩形 5">
            <a:extLst>
              <a:ext uri="{FF2B5EF4-FFF2-40B4-BE49-F238E27FC236}">
                <a16:creationId xmlns:a16="http://schemas.microsoft.com/office/drawing/2014/main" id="{10EA9DD9-7BE2-44F0-8D22-D0451CF128D9}"/>
              </a:ext>
            </a:extLst>
          </p:cNvPr>
          <p:cNvSpPr/>
          <p:nvPr/>
        </p:nvSpPr>
        <p:spPr>
          <a:xfrm>
            <a:off x="5369909" y="4145695"/>
            <a:ext cx="4541628" cy="1384995"/>
          </a:xfrm>
          <a:prstGeom prst="rect">
            <a:avLst/>
          </a:prstGeom>
        </p:spPr>
        <p:txBody>
          <a:bodyPr wrap="none">
            <a:spAutoFit/>
          </a:bodyPr>
          <a:lstStyle/>
          <a:p>
            <a:r>
              <a:rPr lang="en-US" sz="2800" b="1" dirty="0">
                <a:solidFill>
                  <a:schemeClr val="dk1"/>
                </a:solidFill>
                <a:latin typeface="Comic Sans MS"/>
                <a:sym typeface="Comic Sans MS"/>
              </a:rPr>
              <a:t>Binding with PyTorch</a:t>
            </a:r>
          </a:p>
          <a:p>
            <a:r>
              <a:rPr lang="en-US" sz="2800" b="1" dirty="0">
                <a:solidFill>
                  <a:schemeClr val="dk1"/>
                </a:solidFill>
                <a:latin typeface="Comic Sans MS"/>
              </a:rPr>
              <a:t>On-training Metrics Vis?</a:t>
            </a:r>
          </a:p>
          <a:p>
            <a:r>
              <a:rPr lang="en-US" sz="2800" b="1" dirty="0">
                <a:solidFill>
                  <a:schemeClr val="dk1"/>
                </a:solidFill>
                <a:latin typeface="Comic Sans MS"/>
                <a:sym typeface="Comic Sans MS"/>
              </a:rPr>
              <a:t>Model Structure Vis?</a:t>
            </a:r>
          </a:p>
        </p:txBody>
      </p:sp>
    </p:spTree>
    <p:extLst>
      <p:ext uri="{BB962C8B-B14F-4D97-AF65-F5344CB8AC3E}">
        <p14:creationId xmlns:p14="http://schemas.microsoft.com/office/powerpoint/2010/main" val="1055981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7759987" cy="713175"/>
          </a:xfrm>
          <a:prstGeom prst="rect">
            <a:avLst/>
          </a:prstGeom>
          <a:noFill/>
          <a:ln>
            <a:noFill/>
          </a:ln>
        </p:spPr>
        <p:txBody>
          <a:bodyPr spcFirstLastPara="1" wrap="square" lIns="91425" tIns="45700" rIns="91425" bIns="45700" anchor="t" anchorCtr="0">
            <a:noAutofit/>
          </a:bodyPr>
          <a:lstStyle/>
          <a:p>
            <a:pPr lvl="0"/>
            <a:r>
              <a:rPr lang="en-US" sz="3200" b="1" dirty="0">
                <a:latin typeface="Comic Sans MS"/>
                <a:ea typeface="Comic Sans MS"/>
                <a:cs typeface="Comic Sans MS"/>
                <a:sym typeface="Comic Sans MS"/>
              </a:rPr>
              <a:t>What is Expected?</a:t>
            </a: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sp>
        <p:nvSpPr>
          <p:cNvPr id="4" name="矩形 3">
            <a:extLst>
              <a:ext uri="{FF2B5EF4-FFF2-40B4-BE49-F238E27FC236}">
                <a16:creationId xmlns:a16="http://schemas.microsoft.com/office/drawing/2014/main" id="{5B383001-DCDC-49EA-9897-E3098D1F6591}"/>
              </a:ext>
            </a:extLst>
          </p:cNvPr>
          <p:cNvSpPr/>
          <p:nvPr/>
        </p:nvSpPr>
        <p:spPr>
          <a:xfrm>
            <a:off x="1128079" y="1162802"/>
            <a:ext cx="6762572" cy="400110"/>
          </a:xfrm>
          <a:prstGeom prst="rect">
            <a:avLst/>
          </a:prstGeom>
        </p:spPr>
        <p:txBody>
          <a:bodyPr wrap="square">
            <a:spAutoFit/>
          </a:bodyPr>
          <a:lstStyle/>
          <a:p>
            <a:r>
              <a:rPr lang="en-US" sz="2000" b="1" dirty="0">
                <a:solidFill>
                  <a:schemeClr val="dk1"/>
                </a:solidFill>
                <a:latin typeface="Comic Sans MS"/>
              </a:rPr>
              <a:t>State-of-art Summary</a:t>
            </a:r>
          </a:p>
        </p:txBody>
      </p:sp>
      <p:sp>
        <p:nvSpPr>
          <p:cNvPr id="3" name="矩形 2">
            <a:extLst>
              <a:ext uri="{FF2B5EF4-FFF2-40B4-BE49-F238E27FC236}">
                <a16:creationId xmlns:a16="http://schemas.microsoft.com/office/drawing/2014/main" id="{5DA3D299-CF9A-4B9F-9E4A-17C4A6AB985F}"/>
              </a:ext>
            </a:extLst>
          </p:cNvPr>
          <p:cNvSpPr/>
          <p:nvPr/>
        </p:nvSpPr>
        <p:spPr>
          <a:xfrm>
            <a:off x="1461365" y="1588574"/>
            <a:ext cx="7047635" cy="1860702"/>
          </a:xfrm>
          <a:prstGeom prst="rect">
            <a:avLst/>
          </a:prstGeom>
        </p:spPr>
        <p:txBody>
          <a:bodyPr wrap="square">
            <a:spAutoFit/>
          </a:bodyPr>
          <a:lstStyle/>
          <a:p>
            <a:pPr marL="285750" indent="-285750">
              <a:lnSpc>
                <a:spcPct val="130000"/>
              </a:lnSpc>
              <a:buClr>
                <a:schemeClr val="dk1"/>
              </a:buClr>
              <a:buSzPts val="1800"/>
              <a:buFont typeface="Arial"/>
              <a:buChar char="•"/>
            </a:pPr>
            <a:r>
              <a:rPr lang="en-US" sz="1800" b="1" dirty="0">
                <a:solidFill>
                  <a:schemeClr val="dk1"/>
                </a:solidFill>
                <a:latin typeface="Comic Sans MS"/>
              </a:rPr>
              <a:t>Low level generalization &amp; abstraction</a:t>
            </a:r>
          </a:p>
          <a:p>
            <a:pPr marL="285750" indent="-285750">
              <a:lnSpc>
                <a:spcPct val="130000"/>
              </a:lnSpc>
              <a:buClr>
                <a:schemeClr val="dk1"/>
              </a:buClr>
              <a:buSzPts val="1800"/>
              <a:buFont typeface="Arial"/>
              <a:buChar char="•"/>
            </a:pPr>
            <a:r>
              <a:rPr lang="en-US" sz="1800" b="1" dirty="0">
                <a:solidFill>
                  <a:schemeClr val="dk1"/>
                </a:solidFill>
                <a:latin typeface="Comic Sans MS"/>
              </a:rPr>
              <a:t>On-training metrics monitoring - visualization</a:t>
            </a:r>
          </a:p>
          <a:p>
            <a:pPr marL="285750" indent="-285750">
              <a:lnSpc>
                <a:spcPct val="130000"/>
              </a:lnSpc>
              <a:buClr>
                <a:schemeClr val="dk1"/>
              </a:buClr>
              <a:buSzPts val="1800"/>
              <a:buFont typeface="Arial"/>
              <a:buChar char="•"/>
            </a:pPr>
            <a:r>
              <a:rPr lang="en-US" sz="1800" b="1" dirty="0">
                <a:solidFill>
                  <a:schemeClr val="dk1"/>
                </a:solidFill>
                <a:latin typeface="Comic Sans MS"/>
              </a:rPr>
              <a:t>Not combination with current mainstream platforms</a:t>
            </a:r>
          </a:p>
          <a:p>
            <a:pPr marL="285750" indent="-285750">
              <a:lnSpc>
                <a:spcPct val="130000"/>
              </a:lnSpc>
              <a:buClr>
                <a:schemeClr val="dk1"/>
              </a:buClr>
              <a:buSzPts val="1800"/>
              <a:buFont typeface="Arial"/>
              <a:buChar char="•"/>
            </a:pPr>
            <a:r>
              <a:rPr lang="en-US" sz="1800" b="1" dirty="0">
                <a:solidFill>
                  <a:schemeClr val="dk1"/>
                </a:solidFill>
                <a:latin typeface="Comic Sans MS"/>
              </a:rPr>
              <a:t>T</a:t>
            </a:r>
            <a:r>
              <a:rPr lang="en-US" altLang="zh-CN" sz="1800" b="1" dirty="0">
                <a:solidFill>
                  <a:schemeClr val="dk1"/>
                </a:solidFill>
                <a:latin typeface="Comic Sans MS"/>
              </a:rPr>
              <a:t>raditional machine learning (Not NN)</a:t>
            </a:r>
          </a:p>
          <a:p>
            <a:pPr marL="285750" indent="-285750">
              <a:lnSpc>
                <a:spcPct val="130000"/>
              </a:lnSpc>
              <a:buClr>
                <a:schemeClr val="dk1"/>
              </a:buClr>
              <a:buSzPts val="1800"/>
              <a:buFont typeface="Arial"/>
              <a:buChar char="•"/>
            </a:pPr>
            <a:r>
              <a:rPr lang="en-US" altLang="zh-CN" sz="1800" b="1" dirty="0">
                <a:solidFill>
                  <a:schemeClr val="dk1"/>
                </a:solidFill>
                <a:latin typeface="Comic Sans MS"/>
              </a:rPr>
              <a:t>Lack of model structure visualization</a:t>
            </a:r>
          </a:p>
        </p:txBody>
      </p:sp>
      <p:sp>
        <p:nvSpPr>
          <p:cNvPr id="5" name="矩形 4">
            <a:extLst>
              <a:ext uri="{FF2B5EF4-FFF2-40B4-BE49-F238E27FC236}">
                <a16:creationId xmlns:a16="http://schemas.microsoft.com/office/drawing/2014/main" id="{6053FF7C-09B4-4887-9310-4DB28E7AD0FB}"/>
              </a:ext>
            </a:extLst>
          </p:cNvPr>
          <p:cNvSpPr/>
          <p:nvPr/>
        </p:nvSpPr>
        <p:spPr>
          <a:xfrm>
            <a:off x="1128079" y="3614192"/>
            <a:ext cx="2890535" cy="400110"/>
          </a:xfrm>
          <a:prstGeom prst="rect">
            <a:avLst/>
          </a:prstGeom>
        </p:spPr>
        <p:txBody>
          <a:bodyPr wrap="none">
            <a:spAutoFit/>
          </a:bodyPr>
          <a:lstStyle/>
          <a:p>
            <a:r>
              <a:rPr lang="en-US" sz="2000" b="1" dirty="0">
                <a:solidFill>
                  <a:schemeClr val="dk1"/>
                </a:solidFill>
                <a:latin typeface="Comic Sans MS"/>
              </a:rPr>
              <a:t>Falsifiable Hypothesis</a:t>
            </a:r>
          </a:p>
        </p:txBody>
      </p:sp>
      <p:sp>
        <p:nvSpPr>
          <p:cNvPr id="22" name="矩形 21">
            <a:extLst>
              <a:ext uri="{FF2B5EF4-FFF2-40B4-BE49-F238E27FC236}">
                <a16:creationId xmlns:a16="http://schemas.microsoft.com/office/drawing/2014/main" id="{557A53A4-1EA2-4A24-8223-42AB107974F9}"/>
              </a:ext>
            </a:extLst>
          </p:cNvPr>
          <p:cNvSpPr/>
          <p:nvPr/>
        </p:nvSpPr>
        <p:spPr>
          <a:xfrm>
            <a:off x="1461365" y="4072721"/>
            <a:ext cx="9615343" cy="2580899"/>
          </a:xfrm>
          <a:prstGeom prst="rect">
            <a:avLst/>
          </a:prstGeom>
        </p:spPr>
        <p:txBody>
          <a:bodyPr wrap="square">
            <a:spAutoFit/>
          </a:bodyPr>
          <a:lstStyle/>
          <a:p>
            <a:pPr marL="285750" indent="-285750">
              <a:lnSpc>
                <a:spcPct val="130000"/>
              </a:lnSpc>
              <a:buClr>
                <a:schemeClr val="dk1"/>
              </a:buClr>
              <a:buSzPts val="1800"/>
              <a:buFont typeface="Arial"/>
              <a:buChar char="•"/>
            </a:pPr>
            <a:r>
              <a:rPr lang="en-US" sz="1800" b="1" dirty="0">
                <a:solidFill>
                  <a:schemeClr val="dk1"/>
                </a:solidFill>
                <a:latin typeface="Comic Sans MS"/>
              </a:rPr>
              <a:t>Visualized programming for neural network and user interactions are achievable.</a:t>
            </a:r>
          </a:p>
          <a:p>
            <a:pPr marL="285750" indent="-285750">
              <a:lnSpc>
                <a:spcPct val="130000"/>
              </a:lnSpc>
              <a:buClr>
                <a:schemeClr val="dk1"/>
              </a:buClr>
              <a:buSzPts val="1800"/>
              <a:buFont typeface="Arial"/>
              <a:buChar char="•"/>
            </a:pPr>
            <a:r>
              <a:rPr lang="en-US" sz="1800" b="1" dirty="0">
                <a:solidFill>
                  <a:schemeClr val="dk1"/>
                </a:solidFill>
                <a:latin typeface="Comic Sans MS"/>
              </a:rPr>
              <a:t>A unified representation format for cross-platform is possible  </a:t>
            </a:r>
          </a:p>
          <a:p>
            <a:pPr marL="285750" indent="-285750">
              <a:lnSpc>
                <a:spcPct val="130000"/>
              </a:lnSpc>
              <a:buClr>
                <a:schemeClr val="dk1"/>
              </a:buClr>
              <a:buSzPts val="1800"/>
              <a:buFont typeface="Arial"/>
              <a:buChar char="•"/>
            </a:pPr>
            <a:r>
              <a:rPr lang="en-US" sz="1800" b="1" dirty="0">
                <a:solidFill>
                  <a:schemeClr val="dk1"/>
                </a:solidFill>
                <a:latin typeface="Comic Sans MS"/>
              </a:rPr>
              <a:t>Above-layer abstraction can speedup model construction and pattern re-usage.</a:t>
            </a:r>
          </a:p>
          <a:p>
            <a:pPr marL="285750" indent="-285750">
              <a:lnSpc>
                <a:spcPct val="130000"/>
              </a:lnSpc>
              <a:buClr>
                <a:schemeClr val="dk1"/>
              </a:buClr>
              <a:buSzPts val="1800"/>
              <a:buFont typeface="Arial"/>
              <a:buChar char="•"/>
            </a:pPr>
            <a:r>
              <a:rPr lang="en-US" sz="1800" b="1" dirty="0">
                <a:solidFill>
                  <a:schemeClr val="dk1"/>
                </a:solidFill>
                <a:latin typeface="Comic Sans MS"/>
              </a:rPr>
              <a:t>Higher level debugging with possible fine-grained hardware assignment can be solved in an easy way with visualization.</a:t>
            </a:r>
          </a:p>
          <a:p>
            <a:pPr marL="285750" indent="-285750">
              <a:lnSpc>
                <a:spcPct val="130000"/>
              </a:lnSpc>
              <a:buClr>
                <a:schemeClr val="dk1"/>
              </a:buClr>
              <a:buSzPts val="1800"/>
              <a:buFont typeface="Arial"/>
              <a:buChar char="•"/>
            </a:pPr>
            <a:r>
              <a:rPr lang="en-US" sz="1800" b="1" dirty="0">
                <a:solidFill>
                  <a:schemeClr val="dk1"/>
                </a:solidFill>
                <a:latin typeface="Comic Sans MS"/>
              </a:rPr>
              <a:t>Combination with current in-progress training visualization can bring more convenience.</a:t>
            </a:r>
          </a:p>
        </p:txBody>
      </p:sp>
    </p:spTree>
    <p:extLst>
      <p:ext uri="{BB962C8B-B14F-4D97-AF65-F5344CB8AC3E}">
        <p14:creationId xmlns:p14="http://schemas.microsoft.com/office/powerpoint/2010/main" val="2771501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Google Shape;131;g62fbaf477e_1_0">
            <a:extLst>
              <a:ext uri="{FF2B5EF4-FFF2-40B4-BE49-F238E27FC236}">
                <a16:creationId xmlns:a16="http://schemas.microsoft.com/office/drawing/2014/main" id="{1AED3B9D-DE8B-46FE-9B64-6C57337E5893}"/>
              </a:ext>
            </a:extLst>
          </p:cNvPr>
          <p:cNvSpPr/>
          <p:nvPr/>
        </p:nvSpPr>
        <p:spPr>
          <a:xfrm>
            <a:off x="749013" y="379023"/>
            <a:ext cx="7759987" cy="713175"/>
          </a:xfrm>
          <a:prstGeom prst="rect">
            <a:avLst/>
          </a:prstGeom>
          <a:noFill/>
          <a:ln>
            <a:noFill/>
          </a:ln>
        </p:spPr>
        <p:txBody>
          <a:bodyPr spcFirstLastPara="1" wrap="square" lIns="91425" tIns="45700" rIns="91425" bIns="45700" anchor="t" anchorCtr="0">
            <a:noAutofit/>
          </a:bodyPr>
          <a:lstStyle/>
          <a:p>
            <a:pPr lvl="0"/>
            <a:r>
              <a:rPr lang="en-US" sz="3200" b="1" dirty="0">
                <a:latin typeface="Comic Sans MS"/>
                <a:ea typeface="Comic Sans MS"/>
                <a:cs typeface="Comic Sans MS"/>
                <a:sym typeface="Comic Sans MS"/>
              </a:rPr>
              <a:t>What is Expected?</a:t>
            </a:r>
          </a:p>
          <a:p>
            <a:pPr marL="0" marR="0" lvl="0" indent="0" algn="l" rtl="0">
              <a:spcBef>
                <a:spcPts val="0"/>
              </a:spcBef>
              <a:spcAft>
                <a:spcPts val="0"/>
              </a:spcAft>
              <a:buNone/>
            </a:pPr>
            <a:endParaRPr sz="2400" b="1" dirty="0">
              <a:latin typeface="Comic Sans MS"/>
              <a:ea typeface="Comic Sans MS"/>
              <a:cs typeface="Comic Sans MS"/>
              <a:sym typeface="Comic Sans MS"/>
            </a:endParaRPr>
          </a:p>
        </p:txBody>
      </p:sp>
      <p:sp>
        <p:nvSpPr>
          <p:cNvPr id="4" name="矩形 3">
            <a:extLst>
              <a:ext uri="{FF2B5EF4-FFF2-40B4-BE49-F238E27FC236}">
                <a16:creationId xmlns:a16="http://schemas.microsoft.com/office/drawing/2014/main" id="{5B383001-DCDC-49EA-9897-E3098D1F6591}"/>
              </a:ext>
            </a:extLst>
          </p:cNvPr>
          <p:cNvSpPr/>
          <p:nvPr/>
        </p:nvSpPr>
        <p:spPr>
          <a:xfrm>
            <a:off x="1128079" y="1162802"/>
            <a:ext cx="6762572" cy="400110"/>
          </a:xfrm>
          <a:prstGeom prst="rect">
            <a:avLst/>
          </a:prstGeom>
        </p:spPr>
        <p:txBody>
          <a:bodyPr wrap="square">
            <a:spAutoFit/>
          </a:bodyPr>
          <a:lstStyle/>
          <a:p>
            <a:r>
              <a:rPr lang="en-US" sz="2000" b="1" dirty="0">
                <a:solidFill>
                  <a:schemeClr val="dk1"/>
                </a:solidFill>
                <a:latin typeface="Comic Sans MS"/>
              </a:rPr>
              <a:t>State-of-art Summary</a:t>
            </a:r>
          </a:p>
        </p:txBody>
      </p:sp>
      <p:sp>
        <p:nvSpPr>
          <p:cNvPr id="3" name="矩形 2">
            <a:extLst>
              <a:ext uri="{FF2B5EF4-FFF2-40B4-BE49-F238E27FC236}">
                <a16:creationId xmlns:a16="http://schemas.microsoft.com/office/drawing/2014/main" id="{5DA3D299-CF9A-4B9F-9E4A-17C4A6AB985F}"/>
              </a:ext>
            </a:extLst>
          </p:cNvPr>
          <p:cNvSpPr/>
          <p:nvPr/>
        </p:nvSpPr>
        <p:spPr>
          <a:xfrm>
            <a:off x="1461365" y="1588574"/>
            <a:ext cx="7047635" cy="1860702"/>
          </a:xfrm>
          <a:prstGeom prst="rect">
            <a:avLst/>
          </a:prstGeom>
        </p:spPr>
        <p:txBody>
          <a:bodyPr wrap="square">
            <a:spAutoFit/>
          </a:bodyPr>
          <a:lstStyle/>
          <a:p>
            <a:pPr marL="285750" indent="-285750">
              <a:lnSpc>
                <a:spcPct val="130000"/>
              </a:lnSpc>
              <a:buClr>
                <a:schemeClr val="dk1"/>
              </a:buClr>
              <a:buSzPts val="1800"/>
              <a:buFont typeface="Arial"/>
              <a:buChar char="•"/>
            </a:pPr>
            <a:r>
              <a:rPr lang="en-US" sz="1800" b="1" dirty="0">
                <a:solidFill>
                  <a:schemeClr val="dk1"/>
                </a:solidFill>
                <a:latin typeface="Comic Sans MS"/>
              </a:rPr>
              <a:t>Low level generalization &amp; abstraction</a:t>
            </a:r>
          </a:p>
          <a:p>
            <a:pPr marL="285750" indent="-285750">
              <a:lnSpc>
                <a:spcPct val="130000"/>
              </a:lnSpc>
              <a:buClr>
                <a:schemeClr val="dk1"/>
              </a:buClr>
              <a:buSzPts val="1800"/>
              <a:buFont typeface="Arial"/>
              <a:buChar char="•"/>
            </a:pPr>
            <a:r>
              <a:rPr lang="en-US" sz="1800" b="1" dirty="0">
                <a:solidFill>
                  <a:schemeClr val="dk1"/>
                </a:solidFill>
                <a:latin typeface="Comic Sans MS"/>
              </a:rPr>
              <a:t>On-training metrics monitoring - visualization</a:t>
            </a:r>
          </a:p>
          <a:p>
            <a:pPr marL="285750" indent="-285750">
              <a:lnSpc>
                <a:spcPct val="130000"/>
              </a:lnSpc>
              <a:buClr>
                <a:schemeClr val="dk1"/>
              </a:buClr>
              <a:buSzPts val="1800"/>
              <a:buFont typeface="Arial"/>
              <a:buChar char="•"/>
            </a:pPr>
            <a:r>
              <a:rPr lang="en-US" sz="1800" b="1" dirty="0">
                <a:solidFill>
                  <a:schemeClr val="dk1"/>
                </a:solidFill>
                <a:latin typeface="Comic Sans MS"/>
              </a:rPr>
              <a:t>Not combination with current mainstream platforms</a:t>
            </a:r>
          </a:p>
          <a:p>
            <a:pPr marL="285750" indent="-285750">
              <a:lnSpc>
                <a:spcPct val="130000"/>
              </a:lnSpc>
              <a:buClr>
                <a:schemeClr val="dk1"/>
              </a:buClr>
              <a:buSzPts val="1800"/>
              <a:buFont typeface="Arial"/>
              <a:buChar char="•"/>
            </a:pPr>
            <a:r>
              <a:rPr lang="en-US" sz="1800" b="1" dirty="0">
                <a:solidFill>
                  <a:schemeClr val="dk1"/>
                </a:solidFill>
                <a:latin typeface="Comic Sans MS"/>
              </a:rPr>
              <a:t>T</a:t>
            </a:r>
            <a:r>
              <a:rPr lang="en-US" altLang="zh-CN" sz="1800" b="1" dirty="0">
                <a:solidFill>
                  <a:schemeClr val="dk1"/>
                </a:solidFill>
                <a:latin typeface="Comic Sans MS"/>
              </a:rPr>
              <a:t>raditional machine learning (Not NN)</a:t>
            </a:r>
          </a:p>
          <a:p>
            <a:pPr marL="285750" indent="-285750">
              <a:lnSpc>
                <a:spcPct val="130000"/>
              </a:lnSpc>
              <a:buClr>
                <a:schemeClr val="dk1"/>
              </a:buClr>
              <a:buSzPts val="1800"/>
              <a:buFont typeface="Arial"/>
              <a:buChar char="•"/>
            </a:pPr>
            <a:r>
              <a:rPr lang="en-US" altLang="zh-CN" sz="1800" b="1" dirty="0">
                <a:solidFill>
                  <a:schemeClr val="dk1"/>
                </a:solidFill>
                <a:latin typeface="Comic Sans MS"/>
              </a:rPr>
              <a:t>Lack of model structure visualization</a:t>
            </a:r>
          </a:p>
        </p:txBody>
      </p:sp>
      <p:sp>
        <p:nvSpPr>
          <p:cNvPr id="5" name="矩形 4">
            <a:extLst>
              <a:ext uri="{FF2B5EF4-FFF2-40B4-BE49-F238E27FC236}">
                <a16:creationId xmlns:a16="http://schemas.microsoft.com/office/drawing/2014/main" id="{6053FF7C-09B4-4887-9310-4DB28E7AD0FB}"/>
              </a:ext>
            </a:extLst>
          </p:cNvPr>
          <p:cNvSpPr/>
          <p:nvPr/>
        </p:nvSpPr>
        <p:spPr>
          <a:xfrm>
            <a:off x="1128079" y="3614192"/>
            <a:ext cx="2371162" cy="400110"/>
          </a:xfrm>
          <a:prstGeom prst="rect">
            <a:avLst/>
          </a:prstGeom>
        </p:spPr>
        <p:txBody>
          <a:bodyPr wrap="none">
            <a:spAutoFit/>
          </a:bodyPr>
          <a:lstStyle/>
          <a:p>
            <a:r>
              <a:rPr lang="en-US" sz="2000" b="1" dirty="0">
                <a:solidFill>
                  <a:schemeClr val="dk1"/>
                </a:solidFill>
                <a:latin typeface="Comic Sans MS"/>
              </a:rPr>
              <a:t>What we expect?</a:t>
            </a:r>
          </a:p>
        </p:txBody>
      </p:sp>
      <p:pic>
        <p:nvPicPr>
          <p:cNvPr id="6" name="图片 5">
            <a:extLst>
              <a:ext uri="{FF2B5EF4-FFF2-40B4-BE49-F238E27FC236}">
                <a16:creationId xmlns:a16="http://schemas.microsoft.com/office/drawing/2014/main" id="{D42684BA-2793-496B-9FBE-B9E6C949B670}"/>
              </a:ext>
            </a:extLst>
          </p:cNvPr>
          <p:cNvPicPr>
            <a:picLocks noChangeAspect="1"/>
          </p:cNvPicPr>
          <p:nvPr/>
        </p:nvPicPr>
        <p:blipFill>
          <a:blip r:embed="rId3"/>
          <a:stretch>
            <a:fillRect/>
          </a:stretch>
        </p:blipFill>
        <p:spPr>
          <a:xfrm>
            <a:off x="7388377" y="2688528"/>
            <a:ext cx="2272106" cy="2150604"/>
          </a:xfrm>
          <a:prstGeom prst="rect">
            <a:avLst/>
          </a:prstGeom>
        </p:spPr>
      </p:pic>
      <p:pic>
        <p:nvPicPr>
          <p:cNvPr id="2050" name="Picture 2" descr="Image result for neural network">
            <a:extLst>
              <a:ext uri="{FF2B5EF4-FFF2-40B4-BE49-F238E27FC236}">
                <a16:creationId xmlns:a16="http://schemas.microsoft.com/office/drawing/2014/main" id="{44822536-2813-4055-BE51-AFB393BE26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4544" y="3731336"/>
            <a:ext cx="1378687" cy="167504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51D4B26-3866-4851-BB53-5176DF50A6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66845" y="1840800"/>
            <a:ext cx="1168138" cy="1056887"/>
          </a:xfrm>
          <a:prstGeom prst="rect">
            <a:avLst/>
          </a:prstGeom>
          <a:noFill/>
          <a:extLst>
            <a:ext uri="{909E8E84-426E-40DD-AFC4-6F175D3DCCD1}">
              <a14:hiddenFill xmlns:a14="http://schemas.microsoft.com/office/drawing/2010/main">
                <a:solidFill>
                  <a:srgbClr val="FFFFFF"/>
                </a:solidFill>
              </a14:hiddenFill>
            </a:ext>
          </a:extLst>
        </p:spPr>
      </p:pic>
      <p:sp>
        <p:nvSpPr>
          <p:cNvPr id="7" name="箭头: 下 6">
            <a:extLst>
              <a:ext uri="{FF2B5EF4-FFF2-40B4-BE49-F238E27FC236}">
                <a16:creationId xmlns:a16="http://schemas.microsoft.com/office/drawing/2014/main" id="{39C01A43-647D-4B68-B47C-26F5EF8BC8F0}"/>
              </a:ext>
            </a:extLst>
          </p:cNvPr>
          <p:cNvSpPr/>
          <p:nvPr/>
        </p:nvSpPr>
        <p:spPr>
          <a:xfrm rot="4056209">
            <a:off x="9820805" y="2544658"/>
            <a:ext cx="152748" cy="6626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a:extLst>
              <a:ext uri="{FF2B5EF4-FFF2-40B4-BE49-F238E27FC236}">
                <a16:creationId xmlns:a16="http://schemas.microsoft.com/office/drawing/2014/main" id="{CD5E588F-2AD3-4928-BDE1-C71609F8E8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59139" y="3251763"/>
            <a:ext cx="1273350" cy="959147"/>
          </a:xfrm>
          <a:prstGeom prst="rect">
            <a:avLst/>
          </a:prstGeom>
          <a:noFill/>
          <a:extLst>
            <a:ext uri="{909E8E84-426E-40DD-AFC4-6F175D3DCCD1}">
              <a14:hiddenFill xmlns:a14="http://schemas.microsoft.com/office/drawing/2010/main">
                <a:solidFill>
                  <a:srgbClr val="FFFFFF"/>
                </a:solidFill>
              </a14:hiddenFill>
            </a:ext>
          </a:extLst>
        </p:spPr>
      </p:pic>
      <p:sp>
        <p:nvSpPr>
          <p:cNvPr id="12" name="箭头: 下 11">
            <a:extLst>
              <a:ext uri="{FF2B5EF4-FFF2-40B4-BE49-F238E27FC236}">
                <a16:creationId xmlns:a16="http://schemas.microsoft.com/office/drawing/2014/main" id="{8D4C67F4-7CAF-402A-8BDF-56B74C0C20AC}"/>
              </a:ext>
            </a:extLst>
          </p:cNvPr>
          <p:cNvSpPr/>
          <p:nvPr/>
        </p:nvSpPr>
        <p:spPr>
          <a:xfrm rot="6087691">
            <a:off x="9850585" y="3340449"/>
            <a:ext cx="152748" cy="6626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a:extLst>
              <a:ext uri="{FF2B5EF4-FFF2-40B4-BE49-F238E27FC236}">
                <a16:creationId xmlns:a16="http://schemas.microsoft.com/office/drawing/2014/main" id="{F4AD2B2F-29C2-4B33-8C0E-57C40C22ADFF}"/>
              </a:ext>
            </a:extLst>
          </p:cNvPr>
          <p:cNvSpPr/>
          <p:nvPr/>
        </p:nvSpPr>
        <p:spPr>
          <a:xfrm>
            <a:off x="1623197" y="3897109"/>
            <a:ext cx="3050835" cy="420308"/>
          </a:xfrm>
          <a:prstGeom prst="rect">
            <a:avLst/>
          </a:prstGeom>
        </p:spPr>
        <p:txBody>
          <a:bodyPr wrap="none">
            <a:spAutoFit/>
          </a:bodyPr>
          <a:lstStyle/>
          <a:p>
            <a:pPr marL="285750" indent="-285750">
              <a:lnSpc>
                <a:spcPct val="130000"/>
              </a:lnSpc>
              <a:buClr>
                <a:schemeClr val="dk1"/>
              </a:buClr>
              <a:buSzPts val="1800"/>
              <a:buFont typeface="Arial"/>
              <a:buChar char="•"/>
            </a:pPr>
            <a:r>
              <a:rPr lang="en-US" sz="1800" b="1" dirty="0">
                <a:solidFill>
                  <a:srgbClr val="FF0000"/>
                </a:solidFill>
                <a:latin typeface="Comic Sans MS"/>
              </a:rPr>
              <a:t>Visualized programming</a:t>
            </a:r>
          </a:p>
        </p:txBody>
      </p:sp>
      <p:sp>
        <p:nvSpPr>
          <p:cNvPr id="11" name="矩形 10">
            <a:extLst>
              <a:ext uri="{FF2B5EF4-FFF2-40B4-BE49-F238E27FC236}">
                <a16:creationId xmlns:a16="http://schemas.microsoft.com/office/drawing/2014/main" id="{1304C936-B7D8-4B37-8E6F-3ED1C2F422C4}"/>
              </a:ext>
            </a:extLst>
          </p:cNvPr>
          <p:cNvSpPr/>
          <p:nvPr/>
        </p:nvSpPr>
        <p:spPr>
          <a:xfrm>
            <a:off x="1623197" y="4253250"/>
            <a:ext cx="3858749" cy="420308"/>
          </a:xfrm>
          <a:prstGeom prst="rect">
            <a:avLst/>
          </a:prstGeom>
        </p:spPr>
        <p:txBody>
          <a:bodyPr wrap="none">
            <a:spAutoFit/>
          </a:bodyPr>
          <a:lstStyle/>
          <a:p>
            <a:pPr marL="285750" indent="-285750">
              <a:lnSpc>
                <a:spcPct val="130000"/>
              </a:lnSpc>
              <a:buClr>
                <a:schemeClr val="dk1"/>
              </a:buClr>
              <a:buSzPts val="1800"/>
              <a:buFont typeface="Arial"/>
              <a:buChar char="•"/>
            </a:pPr>
            <a:r>
              <a:rPr lang="en-US" sz="1800" b="1" dirty="0">
                <a:solidFill>
                  <a:srgbClr val="FF0000"/>
                </a:solidFill>
                <a:latin typeface="Comic Sans MS"/>
              </a:rPr>
              <a:t>Unified representation format</a:t>
            </a:r>
          </a:p>
        </p:txBody>
      </p:sp>
      <p:sp>
        <p:nvSpPr>
          <p:cNvPr id="13" name="矩形 12">
            <a:extLst>
              <a:ext uri="{FF2B5EF4-FFF2-40B4-BE49-F238E27FC236}">
                <a16:creationId xmlns:a16="http://schemas.microsoft.com/office/drawing/2014/main" id="{7287AEE7-4B54-4421-97F0-FC2D25CA2640}"/>
              </a:ext>
            </a:extLst>
          </p:cNvPr>
          <p:cNvSpPr/>
          <p:nvPr/>
        </p:nvSpPr>
        <p:spPr>
          <a:xfrm>
            <a:off x="1607767" y="4628978"/>
            <a:ext cx="3199915" cy="420308"/>
          </a:xfrm>
          <a:prstGeom prst="rect">
            <a:avLst/>
          </a:prstGeom>
        </p:spPr>
        <p:txBody>
          <a:bodyPr wrap="none">
            <a:spAutoFit/>
          </a:bodyPr>
          <a:lstStyle/>
          <a:p>
            <a:pPr marL="285750" indent="-285750">
              <a:lnSpc>
                <a:spcPct val="130000"/>
              </a:lnSpc>
              <a:buClr>
                <a:schemeClr val="dk1"/>
              </a:buClr>
              <a:buSzPts val="1800"/>
              <a:buFont typeface="Arial"/>
              <a:buChar char="•"/>
            </a:pPr>
            <a:r>
              <a:rPr lang="en-US" sz="1800" b="1" dirty="0">
                <a:solidFill>
                  <a:srgbClr val="FF0000"/>
                </a:solidFill>
                <a:latin typeface="Comic Sans MS"/>
              </a:rPr>
              <a:t>Above-layer abstraction</a:t>
            </a:r>
          </a:p>
        </p:txBody>
      </p:sp>
      <p:sp>
        <p:nvSpPr>
          <p:cNvPr id="14" name="矩形 13">
            <a:extLst>
              <a:ext uri="{FF2B5EF4-FFF2-40B4-BE49-F238E27FC236}">
                <a16:creationId xmlns:a16="http://schemas.microsoft.com/office/drawing/2014/main" id="{1C6B12B8-BAE2-4B1C-80B3-14B961828915}"/>
              </a:ext>
            </a:extLst>
          </p:cNvPr>
          <p:cNvSpPr/>
          <p:nvPr/>
        </p:nvSpPr>
        <p:spPr>
          <a:xfrm>
            <a:off x="1609570" y="5017098"/>
            <a:ext cx="3078087" cy="420308"/>
          </a:xfrm>
          <a:prstGeom prst="rect">
            <a:avLst/>
          </a:prstGeom>
        </p:spPr>
        <p:txBody>
          <a:bodyPr wrap="none">
            <a:spAutoFit/>
          </a:bodyPr>
          <a:lstStyle/>
          <a:p>
            <a:pPr marL="285750" indent="-285750">
              <a:lnSpc>
                <a:spcPct val="130000"/>
              </a:lnSpc>
              <a:buClr>
                <a:schemeClr val="dk1"/>
              </a:buClr>
              <a:buSzPts val="1800"/>
              <a:buFont typeface="Arial"/>
              <a:buChar char="•"/>
            </a:pPr>
            <a:r>
              <a:rPr lang="en-US" sz="1800" b="1" dirty="0">
                <a:solidFill>
                  <a:srgbClr val="FF0000"/>
                </a:solidFill>
                <a:latin typeface="Comic Sans MS"/>
              </a:rPr>
              <a:t>Higher level debugging </a:t>
            </a:r>
          </a:p>
        </p:txBody>
      </p:sp>
      <p:sp>
        <p:nvSpPr>
          <p:cNvPr id="15" name="矩形 14">
            <a:extLst>
              <a:ext uri="{FF2B5EF4-FFF2-40B4-BE49-F238E27FC236}">
                <a16:creationId xmlns:a16="http://schemas.microsoft.com/office/drawing/2014/main" id="{EA82CA5A-B0E5-43AF-81A2-C3F38E9FC2B5}"/>
              </a:ext>
            </a:extLst>
          </p:cNvPr>
          <p:cNvSpPr/>
          <p:nvPr/>
        </p:nvSpPr>
        <p:spPr>
          <a:xfrm>
            <a:off x="1609570" y="5420067"/>
            <a:ext cx="2850460" cy="420308"/>
          </a:xfrm>
          <a:prstGeom prst="rect">
            <a:avLst/>
          </a:prstGeom>
        </p:spPr>
        <p:txBody>
          <a:bodyPr wrap="none">
            <a:spAutoFit/>
          </a:bodyPr>
          <a:lstStyle/>
          <a:p>
            <a:pPr marL="285750" indent="-285750">
              <a:lnSpc>
                <a:spcPct val="130000"/>
              </a:lnSpc>
              <a:buClr>
                <a:schemeClr val="dk1"/>
              </a:buClr>
              <a:buSzPts val="1800"/>
              <a:buFont typeface="Arial"/>
              <a:buChar char="•"/>
            </a:pPr>
            <a:r>
              <a:rPr lang="en-US" sz="1800" b="1" dirty="0">
                <a:solidFill>
                  <a:srgbClr val="FF0000"/>
                </a:solidFill>
                <a:latin typeface="Comic Sans MS"/>
              </a:rPr>
              <a:t>Hardware assignment</a:t>
            </a:r>
          </a:p>
        </p:txBody>
      </p:sp>
      <p:sp>
        <p:nvSpPr>
          <p:cNvPr id="16" name="矩形 15">
            <a:extLst>
              <a:ext uri="{FF2B5EF4-FFF2-40B4-BE49-F238E27FC236}">
                <a16:creationId xmlns:a16="http://schemas.microsoft.com/office/drawing/2014/main" id="{C1784853-7289-4264-BE60-82FA14917527}"/>
              </a:ext>
            </a:extLst>
          </p:cNvPr>
          <p:cNvSpPr/>
          <p:nvPr/>
        </p:nvSpPr>
        <p:spPr>
          <a:xfrm>
            <a:off x="1609570" y="5845322"/>
            <a:ext cx="7069564" cy="420308"/>
          </a:xfrm>
          <a:prstGeom prst="rect">
            <a:avLst/>
          </a:prstGeom>
        </p:spPr>
        <p:txBody>
          <a:bodyPr wrap="none">
            <a:spAutoFit/>
          </a:bodyPr>
          <a:lstStyle/>
          <a:p>
            <a:pPr marL="285750" indent="-285750">
              <a:lnSpc>
                <a:spcPct val="130000"/>
              </a:lnSpc>
              <a:buClr>
                <a:schemeClr val="dk1"/>
              </a:buClr>
              <a:buSzPts val="1800"/>
              <a:buFont typeface="Arial"/>
              <a:buChar char="•"/>
            </a:pPr>
            <a:r>
              <a:rPr lang="en-US" sz="1800" b="1" dirty="0">
                <a:solidFill>
                  <a:srgbClr val="FF0000"/>
                </a:solidFill>
                <a:latin typeface="Comic Sans MS"/>
              </a:rPr>
              <a:t>Binding with current platforms – with possible adjustments</a:t>
            </a:r>
          </a:p>
        </p:txBody>
      </p:sp>
      <p:pic>
        <p:nvPicPr>
          <p:cNvPr id="21" name="Picture 8">
            <a:extLst>
              <a:ext uri="{FF2B5EF4-FFF2-40B4-BE49-F238E27FC236}">
                <a16:creationId xmlns:a16="http://schemas.microsoft.com/office/drawing/2014/main" id="{274CBC08-A6FC-4699-B7AF-5201C172846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15442"/>
          <a:stretch/>
        </p:blipFill>
        <p:spPr bwMode="auto">
          <a:xfrm>
            <a:off x="7376738" y="4677281"/>
            <a:ext cx="3539927" cy="126752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kyline for Atom">
            <a:extLst>
              <a:ext uri="{FF2B5EF4-FFF2-40B4-BE49-F238E27FC236}">
                <a16:creationId xmlns:a16="http://schemas.microsoft.com/office/drawing/2014/main" id="{7B638C09-1158-4D2E-80E9-DD422987F5D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80360" y="5918317"/>
            <a:ext cx="2831335" cy="647741"/>
          </a:xfrm>
          <a:prstGeom prst="rect">
            <a:avLst/>
          </a:prstGeom>
          <a:noFill/>
          <a:extLst>
            <a:ext uri="{909E8E84-426E-40DD-AFC4-6F175D3DCCD1}">
              <a14:hiddenFill xmlns:a14="http://schemas.microsoft.com/office/drawing/2010/main">
                <a:solidFill>
                  <a:srgbClr val="FFFFFF"/>
                </a:solidFill>
              </a14:hiddenFill>
            </a:ext>
          </a:extLst>
        </p:spPr>
      </p:pic>
      <p:sp>
        <p:nvSpPr>
          <p:cNvPr id="9" name="加号 8">
            <a:extLst>
              <a:ext uri="{FF2B5EF4-FFF2-40B4-BE49-F238E27FC236}">
                <a16:creationId xmlns:a16="http://schemas.microsoft.com/office/drawing/2014/main" id="{0E0B30D9-8026-4176-9175-11C763DC7A80}"/>
              </a:ext>
            </a:extLst>
          </p:cNvPr>
          <p:cNvSpPr/>
          <p:nvPr/>
        </p:nvSpPr>
        <p:spPr>
          <a:xfrm>
            <a:off x="9268289" y="5649376"/>
            <a:ext cx="479395" cy="455042"/>
          </a:xfrm>
          <a:prstGeom prst="mathPl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1">
            <a:extLst>
              <a:ext uri="{FF2B5EF4-FFF2-40B4-BE49-F238E27FC236}">
                <a16:creationId xmlns:a16="http://schemas.microsoft.com/office/drawing/2014/main" id="{D11FDD54-FB0F-4D22-9938-FF8279ECC31B}"/>
              </a:ext>
            </a:extLst>
          </p:cNvPr>
          <p:cNvSpPr/>
          <p:nvPr/>
        </p:nvSpPr>
        <p:spPr>
          <a:xfrm>
            <a:off x="1623197" y="6260628"/>
            <a:ext cx="2236510" cy="420308"/>
          </a:xfrm>
          <a:prstGeom prst="rect">
            <a:avLst/>
          </a:prstGeom>
        </p:spPr>
        <p:txBody>
          <a:bodyPr wrap="none">
            <a:spAutoFit/>
          </a:bodyPr>
          <a:lstStyle/>
          <a:p>
            <a:pPr marL="285750" indent="-285750">
              <a:lnSpc>
                <a:spcPct val="130000"/>
              </a:lnSpc>
              <a:buClr>
                <a:schemeClr val="dk1"/>
              </a:buClr>
              <a:buSzPts val="1800"/>
              <a:buFont typeface="Arial"/>
              <a:buChar char="•"/>
            </a:pPr>
            <a:r>
              <a:rPr lang="en-US" sz="1800" b="1" dirty="0">
                <a:solidFill>
                  <a:srgbClr val="FF0000"/>
                </a:solidFill>
                <a:latin typeface="Comic Sans MS"/>
              </a:rPr>
              <a:t>Cross Platforms</a:t>
            </a:r>
          </a:p>
        </p:txBody>
      </p:sp>
      <p:pic>
        <p:nvPicPr>
          <p:cNvPr id="7170" name="Picture 2" descr="PyTorch tutorial distilled - Towards Data Science">
            <a:extLst>
              <a:ext uri="{FF2B5EF4-FFF2-40B4-BE49-F238E27FC236}">
                <a16:creationId xmlns:a16="http://schemas.microsoft.com/office/drawing/2014/main" id="{131C92F7-DE6A-4A12-A8AF-81B21F8A024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75679" y="1430199"/>
            <a:ext cx="2779820" cy="83394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ome - Keras Documentation">
            <a:extLst>
              <a:ext uri="{FF2B5EF4-FFF2-40B4-BE49-F238E27FC236}">
                <a16:creationId xmlns:a16="http://schemas.microsoft.com/office/drawing/2014/main" id="{7028F688-3441-40ED-B969-FF155B526D4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75679" y="634973"/>
            <a:ext cx="2466642" cy="715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623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054"/>
                                        </p:tgtEl>
                                        <p:attrNameLst>
                                          <p:attrName>style.visibility</p:attrName>
                                        </p:attrNameLst>
                                      </p:cBhvr>
                                      <p:to>
                                        <p:strVal val="visible"/>
                                      </p:to>
                                    </p:set>
                                    <p:anim calcmode="lin" valueType="num">
                                      <p:cBhvr additive="base">
                                        <p:cTn id="41" dur="500" fill="hold"/>
                                        <p:tgtEl>
                                          <p:spTgt spid="2054"/>
                                        </p:tgtEl>
                                        <p:attrNameLst>
                                          <p:attrName>ppt_x</p:attrName>
                                        </p:attrNameLst>
                                      </p:cBhvr>
                                      <p:tavLst>
                                        <p:tav tm="0">
                                          <p:val>
                                            <p:strVal val="#ppt_x"/>
                                          </p:val>
                                        </p:tav>
                                        <p:tav tm="100000">
                                          <p:val>
                                            <p:strVal val="#ppt_x"/>
                                          </p:val>
                                        </p:tav>
                                      </p:tavLst>
                                    </p:anim>
                                    <p:anim calcmode="lin" valueType="num">
                                      <p:cBhvr additive="base">
                                        <p:cTn id="42" dur="500" fill="hold"/>
                                        <p:tgtEl>
                                          <p:spTgt spid="205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052"/>
                                        </p:tgtEl>
                                        <p:attrNameLst>
                                          <p:attrName>style.visibility</p:attrName>
                                        </p:attrNameLst>
                                      </p:cBhvr>
                                      <p:to>
                                        <p:strVal val="visible"/>
                                      </p:to>
                                    </p:set>
                                    <p:anim calcmode="lin" valueType="num">
                                      <p:cBhvr additive="base">
                                        <p:cTn id="53" dur="500" fill="hold"/>
                                        <p:tgtEl>
                                          <p:spTgt spid="2052"/>
                                        </p:tgtEl>
                                        <p:attrNameLst>
                                          <p:attrName>ppt_x</p:attrName>
                                        </p:attrNameLst>
                                      </p:cBhvr>
                                      <p:tavLst>
                                        <p:tav tm="0">
                                          <p:val>
                                            <p:strVal val="#ppt_x"/>
                                          </p:val>
                                        </p:tav>
                                        <p:tav tm="100000">
                                          <p:val>
                                            <p:strVal val="#ppt_x"/>
                                          </p:val>
                                        </p:tav>
                                      </p:tavLst>
                                    </p:anim>
                                    <p:anim calcmode="lin" valueType="num">
                                      <p:cBhvr additive="base">
                                        <p:cTn id="54" dur="500" fill="hold"/>
                                        <p:tgtEl>
                                          <p:spTgt spid="2052"/>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additive="base">
                                        <p:cTn id="57" dur="500" fill="hold"/>
                                        <p:tgtEl>
                                          <p:spTgt spid="15"/>
                                        </p:tgtEl>
                                        <p:attrNameLst>
                                          <p:attrName>ppt_x</p:attrName>
                                        </p:attrNameLst>
                                      </p:cBhvr>
                                      <p:tavLst>
                                        <p:tav tm="0">
                                          <p:val>
                                            <p:strVal val="#ppt_x"/>
                                          </p:val>
                                        </p:tav>
                                        <p:tav tm="100000">
                                          <p:val>
                                            <p:strVal val="#ppt_x"/>
                                          </p:val>
                                        </p:tav>
                                      </p:tavLst>
                                    </p:anim>
                                    <p:anim calcmode="lin" valueType="num">
                                      <p:cBhvr additive="base">
                                        <p:cTn id="5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2056"/>
                                        </p:tgtEl>
                                        <p:attrNameLst>
                                          <p:attrName>style.visibility</p:attrName>
                                        </p:attrNameLst>
                                      </p:cBhvr>
                                      <p:to>
                                        <p:strVal val="visible"/>
                                      </p:to>
                                    </p:set>
                                    <p:anim calcmode="lin" valueType="num">
                                      <p:cBhvr additive="base">
                                        <p:cTn id="63" dur="500" fill="hold"/>
                                        <p:tgtEl>
                                          <p:spTgt spid="2056"/>
                                        </p:tgtEl>
                                        <p:attrNameLst>
                                          <p:attrName>ppt_x</p:attrName>
                                        </p:attrNameLst>
                                      </p:cBhvr>
                                      <p:tavLst>
                                        <p:tav tm="0">
                                          <p:val>
                                            <p:strVal val="#ppt_x"/>
                                          </p:val>
                                        </p:tav>
                                        <p:tav tm="100000">
                                          <p:val>
                                            <p:strVal val="#ppt_x"/>
                                          </p:val>
                                        </p:tav>
                                      </p:tavLst>
                                    </p:anim>
                                    <p:anim calcmode="lin" valueType="num">
                                      <p:cBhvr additive="base">
                                        <p:cTn id="64" dur="500" fill="hold"/>
                                        <p:tgtEl>
                                          <p:spTgt spid="205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additive="base">
                                        <p:cTn id="67" dur="500" fill="hold"/>
                                        <p:tgtEl>
                                          <p:spTgt spid="9"/>
                                        </p:tgtEl>
                                        <p:attrNameLst>
                                          <p:attrName>ppt_x</p:attrName>
                                        </p:attrNameLst>
                                      </p:cBhvr>
                                      <p:tavLst>
                                        <p:tav tm="0">
                                          <p:val>
                                            <p:strVal val="#ppt_x"/>
                                          </p:val>
                                        </p:tav>
                                        <p:tav tm="100000">
                                          <p:val>
                                            <p:strVal val="#ppt_x"/>
                                          </p:val>
                                        </p:tav>
                                      </p:tavLst>
                                    </p:anim>
                                    <p:anim calcmode="lin" valueType="num">
                                      <p:cBhvr additive="base">
                                        <p:cTn id="68" dur="500" fill="hold"/>
                                        <p:tgtEl>
                                          <p:spTgt spid="9"/>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500" fill="hold"/>
                                        <p:tgtEl>
                                          <p:spTgt spid="16"/>
                                        </p:tgtEl>
                                        <p:attrNameLst>
                                          <p:attrName>ppt_x</p:attrName>
                                        </p:attrNameLst>
                                      </p:cBhvr>
                                      <p:tavLst>
                                        <p:tav tm="0">
                                          <p:val>
                                            <p:strVal val="#ppt_x"/>
                                          </p:val>
                                        </p:tav>
                                        <p:tav tm="100000">
                                          <p:val>
                                            <p:strVal val="#ppt_x"/>
                                          </p:val>
                                        </p:tav>
                                      </p:tavLst>
                                    </p:anim>
                                    <p:anim calcmode="lin" valueType="num">
                                      <p:cBhvr additive="base">
                                        <p:cTn id="7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additive="base">
                                        <p:cTn id="77" dur="500" fill="hold"/>
                                        <p:tgtEl>
                                          <p:spTgt spid="22"/>
                                        </p:tgtEl>
                                        <p:attrNameLst>
                                          <p:attrName>ppt_x</p:attrName>
                                        </p:attrNameLst>
                                      </p:cBhvr>
                                      <p:tavLst>
                                        <p:tav tm="0">
                                          <p:val>
                                            <p:strVal val="#ppt_x"/>
                                          </p:val>
                                        </p:tav>
                                        <p:tav tm="100000">
                                          <p:val>
                                            <p:strVal val="#ppt_x"/>
                                          </p:val>
                                        </p:tav>
                                      </p:tavLst>
                                    </p:anim>
                                    <p:anim calcmode="lin" valueType="num">
                                      <p:cBhvr additive="base">
                                        <p:cTn id="78" dur="500" fill="hold"/>
                                        <p:tgtEl>
                                          <p:spTgt spid="22"/>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7172"/>
                                        </p:tgtEl>
                                        <p:attrNameLst>
                                          <p:attrName>style.visibility</p:attrName>
                                        </p:attrNameLst>
                                      </p:cBhvr>
                                      <p:to>
                                        <p:strVal val="visible"/>
                                      </p:to>
                                    </p:set>
                                    <p:anim calcmode="lin" valueType="num">
                                      <p:cBhvr additive="base">
                                        <p:cTn id="81" dur="500" fill="hold"/>
                                        <p:tgtEl>
                                          <p:spTgt spid="7172"/>
                                        </p:tgtEl>
                                        <p:attrNameLst>
                                          <p:attrName>ppt_x</p:attrName>
                                        </p:attrNameLst>
                                      </p:cBhvr>
                                      <p:tavLst>
                                        <p:tav tm="0">
                                          <p:val>
                                            <p:strVal val="#ppt_x"/>
                                          </p:val>
                                        </p:tav>
                                        <p:tav tm="100000">
                                          <p:val>
                                            <p:strVal val="#ppt_x"/>
                                          </p:val>
                                        </p:tav>
                                      </p:tavLst>
                                    </p:anim>
                                    <p:anim calcmode="lin" valueType="num">
                                      <p:cBhvr additive="base">
                                        <p:cTn id="82" dur="500" fill="hold"/>
                                        <p:tgtEl>
                                          <p:spTgt spid="7172"/>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170"/>
                                        </p:tgtEl>
                                        <p:attrNameLst>
                                          <p:attrName>style.visibility</p:attrName>
                                        </p:attrNameLst>
                                      </p:cBhvr>
                                      <p:to>
                                        <p:strVal val="visible"/>
                                      </p:to>
                                    </p:set>
                                    <p:anim calcmode="lin" valueType="num">
                                      <p:cBhvr additive="base">
                                        <p:cTn id="85" dur="500" fill="hold"/>
                                        <p:tgtEl>
                                          <p:spTgt spid="7170"/>
                                        </p:tgtEl>
                                        <p:attrNameLst>
                                          <p:attrName>ppt_x</p:attrName>
                                        </p:attrNameLst>
                                      </p:cBhvr>
                                      <p:tavLst>
                                        <p:tav tm="0">
                                          <p:val>
                                            <p:strVal val="#ppt_x"/>
                                          </p:val>
                                        </p:tav>
                                        <p:tav tm="100000">
                                          <p:val>
                                            <p:strVal val="#ppt_x"/>
                                          </p:val>
                                        </p:tav>
                                      </p:tavLst>
                                    </p:anim>
                                    <p:anim calcmode="lin" valueType="num">
                                      <p:cBhvr additive="base">
                                        <p:cTn id="86"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0" grpId="0"/>
      <p:bldP spid="11" grpId="0"/>
      <p:bldP spid="13" grpId="0"/>
      <p:bldP spid="14" grpId="0"/>
      <p:bldP spid="15" grpId="0"/>
      <p:bldP spid="16" grpId="0"/>
      <p:bldP spid="9" grpId="0" animBg="1"/>
      <p:bldP spid="22" grpId="0"/>
    </p:bldLst>
  </p:timing>
</p:sld>
</file>

<file path=ppt/theme/theme1.xml><?xml version="1.0" encoding="utf-8"?>
<a:theme xmlns:a="http://schemas.openxmlformats.org/drawingml/2006/main" name="模板页面">
  <a:themeElements>
    <a:clrScheme name="Office 主题">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1196</TotalTime>
  <Words>945</Words>
  <Application>Microsoft Office PowerPoint</Application>
  <PresentationFormat>宽屏</PresentationFormat>
  <Paragraphs>144</Paragraphs>
  <Slides>16</Slides>
  <Notes>16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Comic Sans MS</vt:lpstr>
      <vt:lpstr>Microsoft Yahei</vt:lpstr>
      <vt:lpstr>Arial</vt:lpstr>
      <vt:lpstr>Microsoft Yahei</vt:lpstr>
      <vt:lpstr>模板页面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Shangru Yi</cp:lastModifiedBy>
  <cp:revision>116</cp:revision>
  <dcterms:created xsi:type="dcterms:W3CDTF">2015-08-18T02:51:41Z</dcterms:created>
  <dcterms:modified xsi:type="dcterms:W3CDTF">2020-03-31T20:51:10Z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2017-12-21T08:36:47.5786057Z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