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8" r:id="rId3"/>
    <p:sldId id="259" r:id="rId4"/>
    <p:sldId id="261" r:id="rId5"/>
    <p:sldId id="279" r:id="rId6"/>
    <p:sldId id="257" r:id="rId7"/>
    <p:sldId id="260" r:id="rId8"/>
    <p:sldId id="262" r:id="rId9"/>
    <p:sldId id="284" r:id="rId10"/>
    <p:sldId id="263" r:id="rId11"/>
    <p:sldId id="265" r:id="rId12"/>
    <p:sldId id="285" r:id="rId13"/>
    <p:sldId id="282" r:id="rId14"/>
    <p:sldId id="269" r:id="rId15"/>
    <p:sldId id="270" r:id="rId16"/>
    <p:sldId id="286" r:id="rId17"/>
    <p:sldId id="287" r:id="rId18"/>
    <p:sldId id="288" r:id="rId19"/>
    <p:sldId id="289" r:id="rId20"/>
    <p:sldId id="273" r:id="rId21"/>
    <p:sldId id="274" r:id="rId22"/>
    <p:sldId id="275" r:id="rId23"/>
    <p:sldId id="280"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wn" initials="s" lastIdx="1" clrIdx="0">
    <p:extLst>
      <p:ext uri="{19B8F6BF-5375-455C-9EA6-DF929625EA0E}">
        <p15:presenceInfo xmlns:p15="http://schemas.microsoft.com/office/powerpoint/2012/main" userId="6ba0ec8f5fba4e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640" autoAdjust="0"/>
  </p:normalViewPr>
  <p:slideViewPr>
    <p:cSldViewPr snapToGrid="0">
      <p:cViewPr varScale="1">
        <p:scale>
          <a:sx n="75" d="100"/>
          <a:sy n="75" d="100"/>
        </p:scale>
        <p:origin x="974" y="67"/>
      </p:cViewPr>
      <p:guideLst/>
    </p:cSldViewPr>
  </p:slideViewPr>
  <p:notesTextViewPr>
    <p:cViewPr>
      <p:scale>
        <a:sx n="1" d="1"/>
        <a:sy n="1" d="1"/>
      </p:scale>
      <p:origin x="0" y="0"/>
    </p:cViewPr>
  </p:notesTextViewPr>
  <p:sorterViewPr>
    <p:cViewPr>
      <p:scale>
        <a:sx n="100" d="100"/>
        <a:sy n="100" d="100"/>
      </p:scale>
      <p:origin x="0" y="-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E1349-91E4-427B-9C07-CE8E626C0A58}" type="datetimeFigureOut">
              <a:rPr lang="zh-TW" altLang="en-US" smtClean="0"/>
              <a:t>2021/7/1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9B2D3-37F9-4C89-871C-128A34D9F7A6}" type="slidenum">
              <a:rPr lang="zh-TW" altLang="en-US" smtClean="0"/>
              <a:t>‹#›</a:t>
            </a:fld>
            <a:endParaRPr lang="zh-TW" altLang="en-US"/>
          </a:p>
        </p:txBody>
      </p:sp>
    </p:spTree>
    <p:extLst>
      <p:ext uri="{BB962C8B-B14F-4D97-AF65-F5344CB8AC3E}">
        <p14:creationId xmlns:p14="http://schemas.microsoft.com/office/powerpoint/2010/main" val="669286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t>以嘗試提升整體學習水平</a:t>
            </a: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t>我們注意到了教育方面缺乏良好應用，一方面受限於傳統面對面教學的方式較難收集可以應用於神經網路所需的參數，另一方面則是許多學習成果較難以量化</a:t>
            </a: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p:sp>
        <p:nvSpPr>
          <p:cNvPr id="4" name="投影片編號版面配置區 3"/>
          <p:cNvSpPr>
            <a:spLocks noGrp="1"/>
          </p:cNvSpPr>
          <p:nvPr>
            <p:ph type="sldNum" sz="quarter" idx="5"/>
          </p:nvPr>
        </p:nvSpPr>
        <p:spPr/>
        <p:txBody>
          <a:bodyPr/>
          <a:lstStyle/>
          <a:p>
            <a:fld id="{7789B2D3-37F9-4C89-871C-128A34D9F7A6}" type="slidenum">
              <a:rPr lang="zh-TW" altLang="en-US" smtClean="0"/>
              <a:t>2</a:t>
            </a:fld>
            <a:endParaRPr lang="zh-TW" altLang="en-US"/>
          </a:p>
        </p:txBody>
      </p:sp>
    </p:spTree>
    <p:extLst>
      <p:ext uri="{BB962C8B-B14F-4D97-AF65-F5344CB8AC3E}">
        <p14:creationId xmlns:p14="http://schemas.microsoft.com/office/powerpoint/2010/main" val="1517448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dirty="0"/>
              <a:t>因為本研究設計的神經網路只有在最後一個時間階段有輸出預測結果，因此我們將六周資料放置於最後一個時間段進行預測，前面的</a:t>
            </a:r>
            <a:r>
              <a:rPr lang="en-US" altLang="zh-TW" sz="1200" dirty="0"/>
              <a:t>12</a:t>
            </a:r>
            <a:r>
              <a:rPr lang="zh-TW" altLang="zh-TW" sz="1200" dirty="0"/>
              <a:t>周則採補</a:t>
            </a:r>
            <a:r>
              <a:rPr lang="en-US" altLang="zh-TW" sz="1200" dirty="0"/>
              <a:t>0</a:t>
            </a:r>
            <a:r>
              <a:rPr lang="zh-TW" altLang="zh-TW" sz="1200" dirty="0"/>
              <a:t>的方式來符合「當下評判」的意義。我們使用此方法（只有前六周數據）測試</a:t>
            </a:r>
            <a:r>
              <a:rPr lang="en-US" altLang="zh-TW" sz="1200" dirty="0" err="1"/>
              <a:t>SimpleRNN</a:t>
            </a:r>
            <a:r>
              <a:rPr lang="zh-TW" altLang="zh-TW" sz="1200" dirty="0"/>
              <a:t>的正確率為</a:t>
            </a:r>
            <a:r>
              <a:rPr lang="en-US" altLang="zh-TW" sz="1200" dirty="0"/>
              <a:t>0.83</a:t>
            </a:r>
            <a:r>
              <a:rPr lang="zh-TW" altLang="zh-TW" sz="1200" dirty="0"/>
              <a:t>，</a:t>
            </a:r>
            <a:r>
              <a:rPr lang="en-US" altLang="zh-TW" sz="1200" dirty="0"/>
              <a:t>LSTM</a:t>
            </a:r>
            <a:r>
              <a:rPr lang="zh-TW" altLang="zh-TW" sz="1200" dirty="0"/>
              <a:t>為</a:t>
            </a:r>
            <a:r>
              <a:rPr lang="en-US" altLang="zh-TW" sz="1200" dirty="0"/>
              <a:t>0.94</a:t>
            </a:r>
            <a:r>
              <a:rPr lang="zh-TW" altLang="zh-TW" sz="1200" dirty="0"/>
              <a:t>，召回率各是</a:t>
            </a:r>
            <a:r>
              <a:rPr lang="en-US" altLang="zh-TW" sz="1200" dirty="0"/>
              <a:t>0.67</a:t>
            </a:r>
            <a:r>
              <a:rPr lang="zh-TW" altLang="zh-TW" sz="1200" dirty="0"/>
              <a:t>和</a:t>
            </a:r>
            <a:r>
              <a:rPr lang="en-US" altLang="zh-TW" sz="1200" dirty="0"/>
              <a:t>0.93</a:t>
            </a:r>
            <a:r>
              <a:rPr lang="zh-TW" altLang="zh-TW" sz="1200" dirty="0"/>
              <a:t>，而</a:t>
            </a:r>
            <a:r>
              <a:rPr lang="en-US" altLang="zh-TW" sz="1200" dirty="0"/>
              <a:t>F1-score</a:t>
            </a:r>
            <a:r>
              <a:rPr lang="zh-TW" altLang="zh-TW" sz="1200" dirty="0"/>
              <a:t>各是</a:t>
            </a:r>
            <a:r>
              <a:rPr lang="en-US" altLang="zh-TW" sz="1200" dirty="0"/>
              <a:t>0.7</a:t>
            </a:r>
            <a:r>
              <a:rPr lang="zh-TW" altLang="zh-TW" sz="1200" dirty="0"/>
              <a:t>和</a:t>
            </a:r>
            <a:r>
              <a:rPr lang="en-US" altLang="zh-TW" sz="1200" dirty="0"/>
              <a:t>0.85</a:t>
            </a:r>
            <a:r>
              <a:rPr lang="zh-TW" altLang="zh-TW" sz="1200" dirty="0"/>
              <a:t>。</a:t>
            </a: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t>使用填充</a:t>
            </a:r>
            <a:r>
              <a:rPr lang="en-US" altLang="zh-TW" sz="1200" dirty="0"/>
              <a:t>0</a:t>
            </a:r>
            <a:r>
              <a:rPr lang="zh-TW" altLang="zh-TW" sz="1200" dirty="0"/>
              <a:t>（</a:t>
            </a:r>
            <a:r>
              <a:rPr lang="en-US" altLang="zh-TW" sz="1200" dirty="0"/>
              <a:t>zero padding</a:t>
            </a:r>
            <a:r>
              <a:rPr lang="zh-TW" altLang="zh-TW" sz="1200" dirty="0"/>
              <a:t>）的方式填充部分時間的數據，以模擬只有六周數據的狀況</a:t>
            </a:r>
            <a:endParaRPr lang="en-US" altLang="zh-TW" sz="1200" dirty="0"/>
          </a:p>
          <a:p>
            <a:r>
              <a:rPr lang="en-US" altLang="zh-TW" dirty="0"/>
              <a:t>f</a:t>
            </a:r>
            <a:endParaRPr lang="zh-TW" altLang="en-US" dirty="0"/>
          </a:p>
        </p:txBody>
      </p:sp>
      <p:sp>
        <p:nvSpPr>
          <p:cNvPr id="4" name="投影片編號版面配置區 3"/>
          <p:cNvSpPr>
            <a:spLocks noGrp="1"/>
          </p:cNvSpPr>
          <p:nvPr>
            <p:ph type="sldNum" sz="quarter" idx="5"/>
          </p:nvPr>
        </p:nvSpPr>
        <p:spPr/>
        <p:txBody>
          <a:bodyPr/>
          <a:lstStyle/>
          <a:p>
            <a:fld id="{7789B2D3-37F9-4C89-871C-128A34D9F7A6}" type="slidenum">
              <a:rPr lang="zh-TW" altLang="en-US" smtClean="0"/>
              <a:t>14</a:t>
            </a:fld>
            <a:endParaRPr lang="zh-TW" altLang="en-US"/>
          </a:p>
        </p:txBody>
      </p:sp>
    </p:spTree>
    <p:extLst>
      <p:ext uri="{BB962C8B-B14F-4D97-AF65-F5344CB8AC3E}">
        <p14:creationId xmlns:p14="http://schemas.microsoft.com/office/powerpoint/2010/main" val="1138833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789B2D3-37F9-4C89-871C-128A34D9F7A6}" type="slidenum">
              <a:rPr lang="zh-TW" altLang="en-US" smtClean="0"/>
              <a:t>15</a:t>
            </a:fld>
            <a:endParaRPr lang="zh-TW" altLang="en-US"/>
          </a:p>
        </p:txBody>
      </p:sp>
    </p:spTree>
    <p:extLst>
      <p:ext uri="{BB962C8B-B14F-4D97-AF65-F5344CB8AC3E}">
        <p14:creationId xmlns:p14="http://schemas.microsoft.com/office/powerpoint/2010/main" val="390336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789B2D3-37F9-4C89-871C-128A34D9F7A6}" type="slidenum">
              <a:rPr lang="zh-TW" altLang="en-US" smtClean="0"/>
              <a:t>16</a:t>
            </a:fld>
            <a:endParaRPr lang="zh-TW" altLang="en-US"/>
          </a:p>
        </p:txBody>
      </p:sp>
    </p:spTree>
    <p:extLst>
      <p:ext uri="{BB962C8B-B14F-4D97-AF65-F5344CB8AC3E}">
        <p14:creationId xmlns:p14="http://schemas.microsoft.com/office/powerpoint/2010/main" val="2221347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789B2D3-37F9-4C89-871C-128A34D9F7A6}" type="slidenum">
              <a:rPr lang="zh-TW" altLang="en-US" smtClean="0"/>
              <a:t>20</a:t>
            </a:fld>
            <a:endParaRPr lang="zh-TW" altLang="en-US"/>
          </a:p>
        </p:txBody>
      </p:sp>
    </p:spTree>
    <p:extLst>
      <p:ext uri="{BB962C8B-B14F-4D97-AF65-F5344CB8AC3E}">
        <p14:creationId xmlns:p14="http://schemas.microsoft.com/office/powerpoint/2010/main" val="2212508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789B2D3-37F9-4C89-871C-128A34D9F7A6}" type="slidenum">
              <a:rPr lang="zh-TW" altLang="en-US" smtClean="0"/>
              <a:t>21</a:t>
            </a:fld>
            <a:endParaRPr lang="zh-TW" altLang="en-US"/>
          </a:p>
        </p:txBody>
      </p:sp>
    </p:spTree>
    <p:extLst>
      <p:ext uri="{BB962C8B-B14F-4D97-AF65-F5344CB8AC3E}">
        <p14:creationId xmlns:p14="http://schemas.microsoft.com/office/powerpoint/2010/main" val="4090756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2.3</a:t>
            </a:r>
            <a:r>
              <a:rPr lang="zh-TW" altLang="zh-TW" sz="1200" dirty="0"/>
              <a:t>因為線上教學缺少面對面授課的機會，教師不容易察覺他們的問題。所以我們欲使老師可以相信預警系統的表現，應用於線上教學場景，提早通知學生狀況並介入，以</a:t>
            </a:r>
            <a:endParaRPr lang="en-US" altLang="zh-TW" sz="1200" dirty="0"/>
          </a:p>
          <a:p>
            <a:r>
              <a:rPr lang="en-US" altLang="zh-TW" sz="1200" dirty="0"/>
              <a:t>3.4</a:t>
            </a:r>
            <a:r>
              <a:rPr lang="zh-TW" altLang="zh-TW" sz="1200" dirty="0"/>
              <a:t>近年來已經有神經網路嘗試預測學生表現，但都是用全部的學習歷程來用於訓練並預測其他學生的表現，</a:t>
            </a:r>
            <a:endParaRPr lang="zh-TW" altLang="en-US" dirty="0"/>
          </a:p>
        </p:txBody>
      </p:sp>
      <p:sp>
        <p:nvSpPr>
          <p:cNvPr id="4" name="投影片編號版面配置區 3"/>
          <p:cNvSpPr>
            <a:spLocks noGrp="1"/>
          </p:cNvSpPr>
          <p:nvPr>
            <p:ph type="sldNum" sz="quarter" idx="5"/>
          </p:nvPr>
        </p:nvSpPr>
        <p:spPr/>
        <p:txBody>
          <a:bodyPr/>
          <a:lstStyle/>
          <a:p>
            <a:fld id="{7789B2D3-37F9-4C89-871C-128A34D9F7A6}" type="slidenum">
              <a:rPr lang="zh-TW" altLang="en-US" smtClean="0"/>
              <a:t>3</a:t>
            </a:fld>
            <a:endParaRPr lang="zh-TW" altLang="en-US"/>
          </a:p>
        </p:txBody>
      </p:sp>
    </p:spTree>
    <p:extLst>
      <p:ext uri="{BB962C8B-B14F-4D97-AF65-F5344CB8AC3E}">
        <p14:creationId xmlns:p14="http://schemas.microsoft.com/office/powerpoint/2010/main" val="128204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4</a:t>
            </a:r>
            <a:r>
              <a:rPr lang="en-US" altLang="zh-TW" sz="1200" dirty="0"/>
              <a:t>RNN</a:t>
            </a:r>
            <a:r>
              <a:rPr lang="zh-TW" altLang="zh-TW" sz="1200" dirty="0"/>
              <a:t>具有時間序列的特徵，可以記住受時間序列影響的因素。使得本研究想要預警的初衷將有助於幫助學業成績不佳的學生不會提早退學或較晚畢業，</a:t>
            </a:r>
            <a:r>
              <a:rPr lang="zh-TW" altLang="zh-TW" sz="1200" dirty="0">
                <a:highlight>
                  <a:srgbClr val="FFFF00"/>
                </a:highlight>
              </a:rPr>
              <a:t>因為線上課程並不容易有師生間的互動，通常較難發現學生的問題</a:t>
            </a:r>
            <a:r>
              <a:rPr lang="en-US" altLang="zh-TW" sz="1200" dirty="0"/>
              <a:t>[2]</a:t>
            </a:r>
            <a:r>
              <a:rPr lang="zh-TW" altLang="zh-TW" sz="1200" dirty="0"/>
              <a:t>。</a:t>
            </a:r>
            <a:endParaRPr lang="zh-TW" altLang="en-US" dirty="0"/>
          </a:p>
        </p:txBody>
      </p:sp>
      <p:sp>
        <p:nvSpPr>
          <p:cNvPr id="4" name="投影片編號版面配置區 3"/>
          <p:cNvSpPr>
            <a:spLocks noGrp="1"/>
          </p:cNvSpPr>
          <p:nvPr>
            <p:ph type="sldNum" sz="quarter" idx="5"/>
          </p:nvPr>
        </p:nvSpPr>
        <p:spPr/>
        <p:txBody>
          <a:bodyPr/>
          <a:lstStyle/>
          <a:p>
            <a:fld id="{7789B2D3-37F9-4C89-871C-128A34D9F7A6}" type="slidenum">
              <a:rPr lang="zh-TW" altLang="en-US" smtClean="0"/>
              <a:t>4</a:t>
            </a:fld>
            <a:endParaRPr lang="zh-TW" altLang="en-US"/>
          </a:p>
        </p:txBody>
      </p:sp>
    </p:spTree>
    <p:extLst>
      <p:ext uri="{BB962C8B-B14F-4D97-AF65-F5344CB8AC3E}">
        <p14:creationId xmlns:p14="http://schemas.microsoft.com/office/powerpoint/2010/main" val="3389737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RNN</a:t>
            </a:r>
            <a:r>
              <a:rPr lang="zh-TW" altLang="en-US" sz="1200" dirty="0"/>
              <a:t>模型可分析具有時間序的資料</a:t>
            </a:r>
          </a:p>
          <a:p>
            <a:endParaRPr lang="zh-TW" altLang="en-US" dirty="0"/>
          </a:p>
        </p:txBody>
      </p:sp>
      <p:sp>
        <p:nvSpPr>
          <p:cNvPr id="4" name="投影片編號版面配置區 3"/>
          <p:cNvSpPr>
            <a:spLocks noGrp="1"/>
          </p:cNvSpPr>
          <p:nvPr>
            <p:ph type="sldNum" sz="quarter" idx="5"/>
          </p:nvPr>
        </p:nvSpPr>
        <p:spPr/>
        <p:txBody>
          <a:bodyPr/>
          <a:lstStyle/>
          <a:p>
            <a:fld id="{7789B2D3-37F9-4C89-871C-128A34D9F7A6}" type="slidenum">
              <a:rPr lang="zh-TW" altLang="en-US" smtClean="0"/>
              <a:t>5</a:t>
            </a:fld>
            <a:endParaRPr lang="zh-TW" altLang="en-US"/>
          </a:p>
        </p:txBody>
      </p:sp>
    </p:spTree>
    <p:extLst>
      <p:ext uri="{BB962C8B-B14F-4D97-AF65-F5344CB8AC3E}">
        <p14:creationId xmlns:p14="http://schemas.microsoft.com/office/powerpoint/2010/main" val="2217985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latin typeface="+mn-ea"/>
              </a:rPr>
              <a:t>本研究認為採用</a:t>
            </a:r>
            <a:r>
              <a:rPr lang="en-US" altLang="zh-TW" sz="1200" dirty="0">
                <a:latin typeface="+mn-ea"/>
              </a:rPr>
              <a:t>RNN</a:t>
            </a:r>
            <a:r>
              <a:rPr lang="zh-TW" altLang="zh-TW" sz="1200" dirty="0">
                <a:latin typeface="+mn-ea"/>
              </a:rPr>
              <a:t>模型將更有機會於學習</a:t>
            </a:r>
            <a:r>
              <a:rPr lang="zh-TW" altLang="en-US" sz="1200" dirty="0">
                <a:latin typeface="+mn-ea"/>
              </a:rPr>
              <a:t>時間的</a:t>
            </a:r>
            <a:r>
              <a:rPr lang="zh-TW" altLang="zh-TW" sz="1200" dirty="0">
                <a:latin typeface="+mn-ea"/>
              </a:rPr>
              <a:t>前段進行風險評估與預測</a:t>
            </a:r>
            <a:endParaRPr lang="en-US" altLang="zh-TW"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latin typeface="+mn-ea"/>
              </a:rPr>
              <a:t>本研究提出的</a:t>
            </a:r>
            <a:r>
              <a:rPr lang="en-US" altLang="zh-TW" sz="1200" dirty="0">
                <a:latin typeface="+mn-ea"/>
              </a:rPr>
              <a:t>RNN</a:t>
            </a:r>
            <a:r>
              <a:rPr lang="zh-TW" altLang="zh-TW" sz="1200" dirty="0">
                <a:latin typeface="+mn-ea"/>
              </a:rPr>
              <a:t>模型在預測結果的表現上較</a:t>
            </a:r>
            <a:r>
              <a:rPr lang="en-US" altLang="zh-TW" sz="1200" dirty="0">
                <a:latin typeface="+mn-ea"/>
              </a:rPr>
              <a:t>MLP</a:t>
            </a:r>
            <a:r>
              <a:rPr lang="zh-TW" altLang="zh-TW" sz="1200" dirty="0">
                <a:latin typeface="+mn-ea"/>
              </a:rPr>
              <a:t>為佳，且只需要部份週數的資料即可有良好表現</a:t>
            </a:r>
          </a:p>
          <a:p>
            <a:endParaRPr lang="zh-TW" altLang="en-US" dirty="0"/>
          </a:p>
        </p:txBody>
      </p:sp>
      <p:sp>
        <p:nvSpPr>
          <p:cNvPr id="4" name="投影片編號版面配置區 3"/>
          <p:cNvSpPr>
            <a:spLocks noGrp="1"/>
          </p:cNvSpPr>
          <p:nvPr>
            <p:ph type="sldNum" sz="quarter" idx="5"/>
          </p:nvPr>
        </p:nvSpPr>
        <p:spPr/>
        <p:txBody>
          <a:bodyPr/>
          <a:lstStyle/>
          <a:p>
            <a:fld id="{7789B2D3-37F9-4C89-871C-128A34D9F7A6}" type="slidenum">
              <a:rPr lang="zh-TW" altLang="en-US" smtClean="0"/>
              <a:t>6</a:t>
            </a:fld>
            <a:endParaRPr lang="zh-TW" altLang="en-US"/>
          </a:p>
        </p:txBody>
      </p:sp>
    </p:spTree>
    <p:extLst>
      <p:ext uri="{BB962C8B-B14F-4D97-AF65-F5344CB8AC3E}">
        <p14:creationId xmlns:p14="http://schemas.microsoft.com/office/powerpoint/2010/main" val="2992803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t>惟當第十八周時，之前未參加線上考試的學生必須於當周強迫參與考試。</a:t>
            </a:r>
            <a:endParaRPr lang="en-US" altLang="zh-TW" sz="1200" dirty="0"/>
          </a:p>
          <a:p>
            <a:r>
              <a:rPr lang="zh-TW" altLang="zh-TW" sz="1200" dirty="0"/>
              <a:t>學生可以查看系統公告，作業和考試等</a:t>
            </a:r>
            <a:endParaRPr lang="en-US" altLang="zh-TW" sz="1200" dirty="0"/>
          </a:p>
          <a:p>
            <a:r>
              <a:rPr lang="zh-TW" altLang="zh-TW" sz="1200" dirty="0"/>
              <a:t>老師可以經由批改作業、設定考試、發佈公告與查看學生影片觀看時間來檢查學生的學習狀態</a:t>
            </a: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dirty="0"/>
          </a:p>
        </p:txBody>
      </p:sp>
      <p:sp>
        <p:nvSpPr>
          <p:cNvPr id="4" name="投影片編號版面配置區 3"/>
          <p:cNvSpPr>
            <a:spLocks noGrp="1"/>
          </p:cNvSpPr>
          <p:nvPr>
            <p:ph type="sldNum" sz="quarter" idx="5"/>
          </p:nvPr>
        </p:nvSpPr>
        <p:spPr/>
        <p:txBody>
          <a:bodyPr/>
          <a:lstStyle/>
          <a:p>
            <a:fld id="{7789B2D3-37F9-4C89-871C-128A34D9F7A6}" type="slidenum">
              <a:rPr lang="zh-TW" altLang="en-US" smtClean="0"/>
              <a:t>10</a:t>
            </a:fld>
            <a:endParaRPr lang="zh-TW" altLang="en-US"/>
          </a:p>
        </p:txBody>
      </p:sp>
    </p:spTree>
    <p:extLst>
      <p:ext uri="{BB962C8B-B14F-4D97-AF65-F5344CB8AC3E}">
        <p14:creationId xmlns:p14="http://schemas.microsoft.com/office/powerpoint/2010/main" val="3226869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a:effectLst/>
              </a:rPr>
              <a:t>帶過  物理意義</a:t>
            </a:r>
            <a:endParaRPr lang="en-US" altLang="zh-TW" b="1" dirty="0">
              <a:effectLst/>
            </a:endParaRPr>
          </a:p>
          <a:p>
            <a:r>
              <a:rPr lang="zh-TW" altLang="en-US" b="1" dirty="0">
                <a:effectLst/>
              </a:rPr>
              <a:t>預測為假</a:t>
            </a:r>
            <a:r>
              <a:rPr lang="en-US" altLang="zh-TW" dirty="0">
                <a:effectLst/>
              </a:rPr>
              <a:t>FP(</a:t>
            </a:r>
            <a:r>
              <a:rPr lang="en-US" altLang="zh-TW" b="1" dirty="0">
                <a:effectLst/>
              </a:rPr>
              <a:t>F</a:t>
            </a:r>
            <a:r>
              <a:rPr lang="en-US" altLang="zh-TW" dirty="0">
                <a:effectLst/>
              </a:rPr>
              <a:t>alse </a:t>
            </a:r>
            <a:r>
              <a:rPr lang="en-US" altLang="zh-TW" b="1" dirty="0">
                <a:effectLst/>
              </a:rPr>
              <a:t>N</a:t>
            </a:r>
            <a:r>
              <a:rPr lang="en-US" altLang="zh-TW" dirty="0">
                <a:effectLst/>
              </a:rPr>
              <a:t>egative)</a:t>
            </a:r>
            <a:r>
              <a:rPr lang="zh-TW" altLang="en-US" dirty="0">
                <a:effectLst/>
              </a:rPr>
              <a:t> 實際真</a:t>
            </a:r>
            <a:endParaRPr lang="en-US" altLang="zh-TW" dirty="0">
              <a:effectLst/>
            </a:endParaRPr>
          </a:p>
          <a:p>
            <a:r>
              <a:rPr lang="zh-TW" altLang="zh-TW" sz="1200" dirty="0"/>
              <a:t>相對於準確率，召回率更值得關注</a:t>
            </a:r>
            <a:endParaRPr lang="en-US" altLang="zh-TW" sz="1200" dirty="0"/>
          </a:p>
          <a:p>
            <a:r>
              <a:rPr lang="zh-TW" altLang="zh-TW" sz="1200" dirty="0"/>
              <a:t>數據通常會不平衡</a:t>
            </a:r>
            <a:endParaRPr lang="en-US" altLang="zh-TW" sz="1200" dirty="0"/>
          </a:p>
          <a:p>
            <a:r>
              <a:rPr lang="zh-TW" altLang="en-US" sz="1200" dirty="0"/>
              <a:t>高風險學生如果沒被偵測到</a:t>
            </a:r>
            <a:r>
              <a:rPr lang="zh-TW" altLang="zh-TW" sz="1200" dirty="0"/>
              <a:t>，失去了預警的意義</a:t>
            </a:r>
            <a:r>
              <a:rPr lang="en-US" altLang="zh-TW" sz="1200" dirty="0"/>
              <a:t>[4]</a:t>
            </a:r>
            <a:endParaRPr lang="zh-TW" altLang="zh-TW" sz="1200" dirty="0"/>
          </a:p>
          <a:p>
            <a:endParaRPr lang="zh-TW" altLang="en-US" dirty="0"/>
          </a:p>
        </p:txBody>
      </p:sp>
      <p:sp>
        <p:nvSpPr>
          <p:cNvPr id="4" name="投影片編號版面配置區 3"/>
          <p:cNvSpPr>
            <a:spLocks noGrp="1"/>
          </p:cNvSpPr>
          <p:nvPr>
            <p:ph type="sldNum" sz="quarter" idx="5"/>
          </p:nvPr>
        </p:nvSpPr>
        <p:spPr/>
        <p:txBody>
          <a:bodyPr/>
          <a:lstStyle/>
          <a:p>
            <a:fld id="{7789B2D3-37F9-4C89-871C-128A34D9F7A6}" type="slidenum">
              <a:rPr lang="zh-TW" altLang="en-US" smtClean="0"/>
              <a:t>11</a:t>
            </a:fld>
            <a:endParaRPr lang="zh-TW" altLang="en-US"/>
          </a:p>
        </p:txBody>
      </p:sp>
    </p:spTree>
    <p:extLst>
      <p:ext uri="{BB962C8B-B14F-4D97-AF65-F5344CB8AC3E}">
        <p14:creationId xmlns:p14="http://schemas.microsoft.com/office/powerpoint/2010/main" val="4162553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dirty="0"/>
              <a:t>相對於準確率，召回率更值得關注</a:t>
            </a:r>
            <a:endParaRPr lang="en-US" altLang="zh-TW" sz="1200" dirty="0"/>
          </a:p>
          <a:p>
            <a:r>
              <a:rPr lang="zh-TW" altLang="zh-TW" sz="1200" dirty="0"/>
              <a:t>數據通常會不平衡</a:t>
            </a:r>
            <a:endParaRPr lang="en-US" altLang="zh-TW" sz="1200" dirty="0"/>
          </a:p>
          <a:p>
            <a:r>
              <a:rPr lang="zh-TW" altLang="en-US" sz="1200" dirty="0"/>
              <a:t>高風險學生如果沒被偵測到</a:t>
            </a:r>
            <a:r>
              <a:rPr lang="zh-TW" altLang="zh-TW" sz="1200" dirty="0"/>
              <a:t>，失去了預警的意義</a:t>
            </a:r>
            <a:r>
              <a:rPr lang="en-US" altLang="zh-TW" sz="1200" dirty="0"/>
              <a:t>[4]</a:t>
            </a:r>
            <a:endParaRPr lang="zh-TW" altLang="zh-TW" sz="1200" dirty="0"/>
          </a:p>
          <a:p>
            <a:endParaRPr lang="zh-TW" altLang="en-US" dirty="0"/>
          </a:p>
        </p:txBody>
      </p:sp>
      <p:sp>
        <p:nvSpPr>
          <p:cNvPr id="4" name="投影片編號版面配置區 3"/>
          <p:cNvSpPr>
            <a:spLocks noGrp="1"/>
          </p:cNvSpPr>
          <p:nvPr>
            <p:ph type="sldNum" sz="quarter" idx="5"/>
          </p:nvPr>
        </p:nvSpPr>
        <p:spPr/>
        <p:txBody>
          <a:bodyPr/>
          <a:lstStyle/>
          <a:p>
            <a:fld id="{7789B2D3-37F9-4C89-871C-128A34D9F7A6}" type="slidenum">
              <a:rPr lang="zh-TW" altLang="en-US" smtClean="0"/>
              <a:t>12</a:t>
            </a:fld>
            <a:endParaRPr lang="zh-TW" altLang="en-US"/>
          </a:p>
        </p:txBody>
      </p:sp>
    </p:spTree>
    <p:extLst>
      <p:ext uri="{BB962C8B-B14F-4D97-AF65-F5344CB8AC3E}">
        <p14:creationId xmlns:p14="http://schemas.microsoft.com/office/powerpoint/2010/main" val="3267544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AUC</a:t>
            </a:r>
            <a:r>
              <a:rPr lang="zh-TW" altLang="zh-TW" sz="1200" dirty="0"/>
              <a:t>的意義越接近</a:t>
            </a:r>
            <a:r>
              <a:rPr lang="en-US" altLang="zh-TW" sz="1200" dirty="0"/>
              <a:t>1</a:t>
            </a:r>
            <a:r>
              <a:rPr lang="zh-TW" altLang="zh-TW" sz="1200" dirty="0"/>
              <a:t>是代表可以完美預測，如果只有</a:t>
            </a:r>
            <a:r>
              <a:rPr lang="en-US" altLang="zh-TW" sz="1200" dirty="0"/>
              <a:t>0.5</a:t>
            </a:r>
            <a:r>
              <a:rPr lang="zh-TW" altLang="zh-TW" sz="1200" dirty="0"/>
              <a:t>則代表預測的結果和隨機猜測相同，線段將與</a:t>
            </a:r>
            <a:r>
              <a:rPr lang="zh-TW" altLang="en-US" sz="1200" dirty="0"/>
              <a:t>黃色</a:t>
            </a:r>
            <a:r>
              <a:rPr lang="zh-TW" altLang="zh-TW" sz="1200" dirty="0"/>
              <a:t>虛線重疊</a:t>
            </a:r>
            <a:endParaRPr lang="zh-TW" altLang="en-US" sz="1200" dirty="0"/>
          </a:p>
          <a:p>
            <a:endParaRPr lang="zh-TW" altLang="en-US" dirty="0"/>
          </a:p>
        </p:txBody>
      </p:sp>
      <p:sp>
        <p:nvSpPr>
          <p:cNvPr id="4" name="投影片編號版面配置區 3"/>
          <p:cNvSpPr>
            <a:spLocks noGrp="1"/>
          </p:cNvSpPr>
          <p:nvPr>
            <p:ph type="sldNum" sz="quarter" idx="5"/>
          </p:nvPr>
        </p:nvSpPr>
        <p:spPr/>
        <p:txBody>
          <a:bodyPr/>
          <a:lstStyle/>
          <a:p>
            <a:fld id="{7789B2D3-37F9-4C89-871C-128A34D9F7A6}" type="slidenum">
              <a:rPr lang="zh-TW" altLang="en-US" smtClean="0"/>
              <a:t>13</a:t>
            </a:fld>
            <a:endParaRPr lang="zh-TW" altLang="en-US"/>
          </a:p>
        </p:txBody>
      </p:sp>
    </p:spTree>
    <p:extLst>
      <p:ext uri="{BB962C8B-B14F-4D97-AF65-F5344CB8AC3E}">
        <p14:creationId xmlns:p14="http://schemas.microsoft.com/office/powerpoint/2010/main" val="2837472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dirty="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B63B9E-2B42-48DF-B6DD-06FA9B80A0D1}"/>
              </a:ext>
            </a:extLst>
          </p:cNvPr>
          <p:cNvSpPr>
            <a:spLocks noGrp="1"/>
          </p:cNvSpPr>
          <p:nvPr>
            <p:ph type="ctrTitle"/>
          </p:nvPr>
        </p:nvSpPr>
        <p:spPr>
          <a:xfrm>
            <a:off x="801602" y="2404531"/>
            <a:ext cx="9177866" cy="1646302"/>
          </a:xfrm>
        </p:spPr>
        <p:txBody>
          <a:bodyPr/>
          <a:lstStyle/>
          <a:p>
            <a:r>
              <a:rPr lang="zh-TW" altLang="zh-TW" b="1" dirty="0"/>
              <a:t>利用循環神經網路模型作線上學習高風險學生的預測</a:t>
            </a:r>
            <a:endParaRPr lang="zh-TW" altLang="en-US" dirty="0"/>
          </a:p>
        </p:txBody>
      </p:sp>
      <p:sp>
        <p:nvSpPr>
          <p:cNvPr id="3" name="副標題 2">
            <a:extLst>
              <a:ext uri="{FF2B5EF4-FFF2-40B4-BE49-F238E27FC236}">
                <a16:creationId xmlns:a16="http://schemas.microsoft.com/office/drawing/2014/main" id="{8EEF3702-0F05-4687-B686-E7A0C6C1A24B}"/>
              </a:ext>
            </a:extLst>
          </p:cNvPr>
          <p:cNvSpPr>
            <a:spLocks noGrp="1"/>
          </p:cNvSpPr>
          <p:nvPr>
            <p:ph type="subTitle" idx="1"/>
          </p:nvPr>
        </p:nvSpPr>
        <p:spPr>
          <a:xfrm>
            <a:off x="1940204" y="4933148"/>
            <a:ext cx="7766936" cy="1096899"/>
          </a:xfrm>
        </p:spPr>
        <p:txBody>
          <a:bodyPr/>
          <a:lstStyle/>
          <a:p>
            <a:r>
              <a:rPr lang="zh-TW" altLang="en-US" dirty="0"/>
              <a:t>彭義翔</a:t>
            </a:r>
            <a:r>
              <a:rPr lang="en-US" altLang="zh-TW" dirty="0"/>
              <a:t>, </a:t>
            </a:r>
            <a:r>
              <a:rPr lang="zh-TW" altLang="en-US" dirty="0"/>
              <a:t>余執彰</a:t>
            </a:r>
            <a:endParaRPr lang="en-US" altLang="zh-TW" dirty="0"/>
          </a:p>
          <a:p>
            <a:r>
              <a:rPr lang="zh-TW" altLang="en-US" dirty="0"/>
              <a:t>中原大學 資訊工程系</a:t>
            </a:r>
          </a:p>
        </p:txBody>
      </p:sp>
      <p:sp>
        <p:nvSpPr>
          <p:cNvPr id="4" name="文字方塊 3">
            <a:extLst>
              <a:ext uri="{FF2B5EF4-FFF2-40B4-BE49-F238E27FC236}">
                <a16:creationId xmlns:a16="http://schemas.microsoft.com/office/drawing/2014/main" id="{29FF067B-D5A4-4416-BF8C-7A49599E3DF4}"/>
              </a:ext>
            </a:extLst>
          </p:cNvPr>
          <p:cNvSpPr txBox="1"/>
          <p:nvPr/>
        </p:nvSpPr>
        <p:spPr>
          <a:xfrm>
            <a:off x="3785937" y="4307323"/>
            <a:ext cx="6193531" cy="376971"/>
          </a:xfrm>
          <a:prstGeom prst="rect">
            <a:avLst/>
          </a:prstGeom>
          <a:noFill/>
        </p:spPr>
        <p:txBody>
          <a:bodyPr wrap="square" rtlCol="0">
            <a:spAutoFit/>
          </a:bodyPr>
          <a:lstStyle/>
          <a:p>
            <a:pPr hangingPunct="0"/>
            <a:r>
              <a:rPr lang="en-US" altLang="zh-TW" b="1"/>
              <a:t>Detecting At-Risk Students using Recurrent Neural Nets</a:t>
            </a:r>
            <a:endParaRPr lang="zh-TW" altLang="zh-TW" b="1"/>
          </a:p>
        </p:txBody>
      </p:sp>
    </p:spTree>
    <p:extLst>
      <p:ext uri="{BB962C8B-B14F-4D97-AF65-F5344CB8AC3E}">
        <p14:creationId xmlns:p14="http://schemas.microsoft.com/office/powerpoint/2010/main" val="161710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B60D6A-0A07-4195-9D3A-726CE6D481DE}"/>
              </a:ext>
            </a:extLst>
          </p:cNvPr>
          <p:cNvSpPr>
            <a:spLocks noGrp="1"/>
          </p:cNvSpPr>
          <p:nvPr>
            <p:ph type="title"/>
          </p:nvPr>
        </p:nvSpPr>
        <p:spPr/>
        <p:txBody>
          <a:bodyPr/>
          <a:lstStyle/>
          <a:p>
            <a:r>
              <a:rPr lang="zh-TW" altLang="en-US" dirty="0"/>
              <a:t>資料來源</a:t>
            </a:r>
          </a:p>
        </p:txBody>
      </p:sp>
      <p:sp>
        <p:nvSpPr>
          <p:cNvPr id="3" name="內容版面配置區 2">
            <a:extLst>
              <a:ext uri="{FF2B5EF4-FFF2-40B4-BE49-F238E27FC236}">
                <a16:creationId xmlns:a16="http://schemas.microsoft.com/office/drawing/2014/main" id="{6B81A6D0-0EDF-458C-99AA-DA74467BD9C8}"/>
              </a:ext>
            </a:extLst>
          </p:cNvPr>
          <p:cNvSpPr>
            <a:spLocks noGrp="1"/>
          </p:cNvSpPr>
          <p:nvPr>
            <p:ph idx="1"/>
          </p:nvPr>
        </p:nvSpPr>
        <p:spPr>
          <a:xfrm>
            <a:off x="677334" y="1554481"/>
            <a:ext cx="8596668" cy="4978400"/>
          </a:xfrm>
        </p:spPr>
        <p:txBody>
          <a:bodyPr>
            <a:normAutofit/>
          </a:bodyPr>
          <a:lstStyle/>
          <a:p>
            <a:r>
              <a:rPr lang="zh-TW" altLang="en-US" sz="2400" dirty="0"/>
              <a:t>全線上學習的</a:t>
            </a:r>
            <a:r>
              <a:rPr lang="zh-TW" altLang="zh-TW" sz="2400" dirty="0"/>
              <a:t>通識課程</a:t>
            </a:r>
            <a:endParaRPr lang="en-US" altLang="zh-TW" sz="2400" dirty="0"/>
          </a:p>
          <a:p>
            <a:endParaRPr lang="en-US" altLang="zh-TW" sz="2400" dirty="0"/>
          </a:p>
          <a:p>
            <a:r>
              <a:rPr lang="zh-TW" altLang="zh-TW" sz="2400" dirty="0"/>
              <a:t>學習進度完全由學生自己決定。學生在觀看完上課影片並提交作業之後就可以申請並參加線上考試</a:t>
            </a:r>
            <a:endParaRPr lang="en-US" altLang="zh-TW" sz="2400" dirty="0"/>
          </a:p>
          <a:p>
            <a:endParaRPr lang="en-US" altLang="zh-TW" sz="2400" b="1" dirty="0"/>
          </a:p>
          <a:p>
            <a:r>
              <a:rPr lang="zh-TW" altLang="zh-TW" sz="2400" dirty="0">
                <a:latin typeface="+mj-ea"/>
                <a:ea typeface="+mj-ea"/>
              </a:rPr>
              <a:t>共有</a:t>
            </a:r>
            <a:r>
              <a:rPr lang="en-US" altLang="zh-TW" sz="2400" dirty="0">
                <a:latin typeface="+mj-ea"/>
                <a:ea typeface="+mj-ea"/>
              </a:rPr>
              <a:t>6</a:t>
            </a:r>
            <a:r>
              <a:rPr lang="zh-TW" altLang="zh-TW" sz="2400" dirty="0">
                <a:latin typeface="+mj-ea"/>
                <a:ea typeface="+mj-ea"/>
              </a:rPr>
              <a:t>個特徵，包括性別、年級、登入次數、貼文次數、考試與作業</a:t>
            </a:r>
            <a:endParaRPr lang="en-US" altLang="zh-TW" sz="2400" dirty="0">
              <a:latin typeface="+mj-ea"/>
              <a:ea typeface="+mj-ea"/>
            </a:endParaRPr>
          </a:p>
          <a:p>
            <a:endParaRPr lang="en-US" altLang="zh-TW" sz="2400" b="1" dirty="0">
              <a:latin typeface="+mj-ea"/>
              <a:ea typeface="+mj-ea"/>
            </a:endParaRPr>
          </a:p>
          <a:p>
            <a:r>
              <a:rPr lang="zh-TW" altLang="en-US" sz="2400" dirty="0">
                <a:latin typeface="+mj-ea"/>
                <a:ea typeface="+mj-ea"/>
              </a:rPr>
              <a:t>共三個班</a:t>
            </a:r>
            <a:r>
              <a:rPr lang="en-US" altLang="zh-TW" sz="2400" dirty="0">
                <a:latin typeface="+mj-ea"/>
                <a:ea typeface="+mj-ea"/>
              </a:rPr>
              <a:t>234</a:t>
            </a:r>
            <a:r>
              <a:rPr lang="zh-TW" altLang="en-US" sz="2400" dirty="0">
                <a:latin typeface="+mj-ea"/>
                <a:ea typeface="+mj-ea"/>
              </a:rPr>
              <a:t>人，課堂</a:t>
            </a:r>
            <a:r>
              <a:rPr lang="en-US" altLang="zh-TW" sz="2400" dirty="0">
                <a:latin typeface="+mj-ea"/>
                <a:ea typeface="+mj-ea"/>
              </a:rPr>
              <a:t>18</a:t>
            </a:r>
            <a:r>
              <a:rPr lang="zh-TW" altLang="en-US" sz="2400" dirty="0">
                <a:latin typeface="+mj-ea"/>
                <a:ea typeface="+mj-ea"/>
              </a:rPr>
              <a:t>周</a:t>
            </a:r>
          </a:p>
        </p:txBody>
      </p:sp>
    </p:spTree>
    <p:extLst>
      <p:ext uri="{BB962C8B-B14F-4D97-AF65-F5344CB8AC3E}">
        <p14:creationId xmlns:p14="http://schemas.microsoft.com/office/powerpoint/2010/main" val="4071155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0AEDD5-94E6-4FC6-99BE-618B1E1F6BA6}"/>
              </a:ext>
            </a:extLst>
          </p:cNvPr>
          <p:cNvSpPr>
            <a:spLocks noGrp="1"/>
          </p:cNvSpPr>
          <p:nvPr>
            <p:ph type="title"/>
          </p:nvPr>
        </p:nvSpPr>
        <p:spPr/>
        <p:txBody>
          <a:bodyPr/>
          <a:lstStyle/>
          <a:p>
            <a:r>
              <a:rPr lang="en-US" altLang="zh-TW" dirty="0"/>
              <a:t>Recall and F1-score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E4F64A2-8B90-4E0F-AD1F-45D59D95DB71}"/>
                  </a:ext>
                </a:extLst>
              </p:cNvPr>
              <p:cNvSpPr>
                <a:spLocks noGrp="1"/>
              </p:cNvSpPr>
              <p:nvPr>
                <p:ph idx="1"/>
              </p:nvPr>
            </p:nvSpPr>
            <p:spPr/>
            <p:txBody>
              <a:bodyPr>
                <a:normAutofit/>
              </a:bodyPr>
              <a:lstStyle/>
              <a:p>
                <a14:m>
                  <m:oMath xmlns:m="http://schemas.openxmlformats.org/officeDocument/2006/math">
                    <m:r>
                      <a:rPr lang="zh-TW" altLang="zh-TW" sz="2800">
                        <a:latin typeface="Cambria Math" panose="02040503050406030204" pitchFamily="18" charset="0"/>
                      </a:rPr>
                      <m:t>召回率</m:t>
                    </m:r>
                    <m:d>
                      <m:dPr>
                        <m:ctrlPr>
                          <a:rPr lang="zh-TW" altLang="zh-TW" sz="2800" i="1">
                            <a:latin typeface="Cambria Math" panose="02040503050406030204" pitchFamily="18" charset="0"/>
                          </a:rPr>
                        </m:ctrlPr>
                      </m:dPr>
                      <m:e>
                        <m:r>
                          <m:rPr>
                            <m:sty m:val="p"/>
                          </m:rPr>
                          <a:rPr lang="en-US" altLang="zh-TW" sz="2800">
                            <a:latin typeface="Cambria Math" panose="02040503050406030204" pitchFamily="18" charset="0"/>
                          </a:rPr>
                          <m:t>recall</m:t>
                        </m:r>
                      </m:e>
                    </m:d>
                    <m:r>
                      <a:rPr lang="en-US" altLang="zh-TW" sz="2800">
                        <a:latin typeface="Cambria Math" panose="02040503050406030204" pitchFamily="18" charset="0"/>
                      </a:rPr>
                      <m:t>=</m:t>
                    </m:r>
                    <m:f>
                      <m:fPr>
                        <m:ctrlPr>
                          <a:rPr lang="zh-TW" altLang="zh-TW" sz="2800" i="1">
                            <a:latin typeface="Cambria Math" panose="02040503050406030204" pitchFamily="18" charset="0"/>
                          </a:rPr>
                        </m:ctrlPr>
                      </m:fPr>
                      <m:num>
                        <m:r>
                          <a:rPr lang="en-US" altLang="zh-TW" sz="2800" i="1">
                            <a:latin typeface="Cambria Math" panose="02040503050406030204" pitchFamily="18" charset="0"/>
                          </a:rPr>
                          <m:t>𝑇𝑁</m:t>
                        </m:r>
                      </m:num>
                      <m:den>
                        <m:d>
                          <m:dPr>
                            <m:ctrlPr>
                              <a:rPr lang="zh-TW" altLang="zh-TW" sz="2800" i="1">
                                <a:latin typeface="Cambria Math" panose="02040503050406030204" pitchFamily="18" charset="0"/>
                              </a:rPr>
                            </m:ctrlPr>
                          </m:dPr>
                          <m:e>
                            <m:r>
                              <a:rPr lang="en-US" altLang="zh-TW" sz="2800" i="1">
                                <a:latin typeface="Cambria Math" panose="02040503050406030204" pitchFamily="18" charset="0"/>
                              </a:rPr>
                              <m:t>𝑇𝑃</m:t>
                            </m:r>
                            <m:r>
                              <a:rPr lang="en-US" altLang="zh-TW" sz="2800" i="1">
                                <a:latin typeface="Cambria Math" panose="02040503050406030204" pitchFamily="18" charset="0"/>
                              </a:rPr>
                              <m:t>+</m:t>
                            </m:r>
                            <m:r>
                              <a:rPr lang="en-US" altLang="zh-TW" sz="2800" i="1">
                                <a:latin typeface="Cambria Math" panose="02040503050406030204" pitchFamily="18" charset="0"/>
                              </a:rPr>
                              <m:t>𝐹𝑁</m:t>
                            </m:r>
                          </m:e>
                        </m:d>
                      </m:den>
                    </m:f>
                  </m:oMath>
                </a14:m>
                <a:r>
                  <a:rPr lang="en-US" altLang="zh-TW" sz="2800" dirty="0"/>
                  <a:t>	              </a:t>
                </a:r>
                <a:endParaRPr lang="zh-TW" altLang="zh-TW" sz="2800" dirty="0"/>
              </a:p>
              <a:p>
                <a14:m>
                  <m:oMath xmlns:m="http://schemas.openxmlformats.org/officeDocument/2006/math">
                    <m:r>
                      <a:rPr lang="zh-TW" altLang="zh-TW" sz="2800">
                        <a:latin typeface="Cambria Math" panose="02040503050406030204" pitchFamily="18" charset="0"/>
                      </a:rPr>
                      <m:t>精確度</m:t>
                    </m:r>
                    <m:d>
                      <m:dPr>
                        <m:ctrlPr>
                          <a:rPr lang="zh-TW" altLang="zh-TW" sz="2800" i="1">
                            <a:latin typeface="Cambria Math" panose="02040503050406030204" pitchFamily="18" charset="0"/>
                          </a:rPr>
                        </m:ctrlPr>
                      </m:dPr>
                      <m:e>
                        <m:r>
                          <m:rPr>
                            <m:sty m:val="p"/>
                          </m:rPr>
                          <a:rPr lang="en-US" altLang="zh-TW" sz="2800">
                            <a:latin typeface="Cambria Math" panose="02040503050406030204" pitchFamily="18" charset="0"/>
                          </a:rPr>
                          <m:t>precision</m:t>
                        </m:r>
                      </m:e>
                    </m:d>
                    <m:r>
                      <a:rPr lang="en-US" altLang="zh-TW" sz="2800" i="1">
                        <a:latin typeface="Cambria Math" panose="02040503050406030204" pitchFamily="18" charset="0"/>
                      </a:rPr>
                      <m:t>= </m:t>
                    </m:r>
                    <m:f>
                      <m:fPr>
                        <m:ctrlPr>
                          <a:rPr lang="zh-TW" altLang="zh-TW" sz="2800" i="1">
                            <a:latin typeface="Cambria Math" panose="02040503050406030204" pitchFamily="18" charset="0"/>
                          </a:rPr>
                        </m:ctrlPr>
                      </m:fPr>
                      <m:num>
                        <m:r>
                          <a:rPr lang="en-US" altLang="zh-TW" sz="2800" i="1">
                            <a:latin typeface="Cambria Math" panose="02040503050406030204" pitchFamily="18" charset="0"/>
                          </a:rPr>
                          <m:t>𝑇𝑃</m:t>
                        </m:r>
                      </m:num>
                      <m:den>
                        <m:d>
                          <m:dPr>
                            <m:ctrlPr>
                              <a:rPr lang="zh-TW" altLang="zh-TW" sz="2800" i="1">
                                <a:latin typeface="Cambria Math" panose="02040503050406030204" pitchFamily="18" charset="0"/>
                              </a:rPr>
                            </m:ctrlPr>
                          </m:dPr>
                          <m:e>
                            <m:r>
                              <a:rPr lang="en-US" altLang="zh-TW" sz="2800" i="1">
                                <a:latin typeface="Cambria Math" panose="02040503050406030204" pitchFamily="18" charset="0"/>
                              </a:rPr>
                              <m:t>𝑇𝑃</m:t>
                            </m:r>
                            <m:r>
                              <a:rPr lang="en-US" altLang="zh-TW" sz="2800" i="1">
                                <a:latin typeface="Cambria Math" panose="02040503050406030204" pitchFamily="18" charset="0"/>
                              </a:rPr>
                              <m:t> +</m:t>
                            </m:r>
                            <m:r>
                              <a:rPr lang="en-US" altLang="zh-TW" sz="2800" i="1">
                                <a:latin typeface="Cambria Math" panose="02040503050406030204" pitchFamily="18" charset="0"/>
                              </a:rPr>
                              <m:t>𝐹𝑁</m:t>
                            </m:r>
                          </m:e>
                        </m:d>
                      </m:den>
                    </m:f>
                  </m:oMath>
                </a14:m>
                <a:r>
                  <a:rPr lang="en-US" altLang="zh-TW" sz="2800" dirty="0"/>
                  <a:t>              </a:t>
                </a:r>
                <a:endParaRPr lang="zh-TW" altLang="zh-TW" sz="2800" dirty="0"/>
              </a:p>
              <a:p>
                <a14:m>
                  <m:oMath xmlns:m="http://schemas.openxmlformats.org/officeDocument/2006/math">
                    <m:r>
                      <m:rPr>
                        <m:sty m:val="p"/>
                      </m:rPr>
                      <a:rPr lang="en-US" altLang="zh-TW" sz="2800">
                        <a:latin typeface="Cambria Math" panose="02040503050406030204" pitchFamily="18" charset="0"/>
                      </a:rPr>
                      <m:t>F</m:t>
                    </m:r>
                    <m:r>
                      <a:rPr lang="en-US" altLang="zh-TW" sz="2800">
                        <a:latin typeface="Cambria Math" panose="02040503050406030204" pitchFamily="18" charset="0"/>
                      </a:rPr>
                      <m:t>1</m:t>
                    </m:r>
                    <m:r>
                      <a:rPr lang="en-US" altLang="zh-TW" sz="2800" i="1">
                        <a:latin typeface="Cambria Math" panose="02040503050406030204" pitchFamily="18" charset="0"/>
                      </a:rPr>
                      <m:t>−</m:t>
                    </m:r>
                    <m:r>
                      <m:rPr>
                        <m:sty m:val="p"/>
                      </m:rPr>
                      <a:rPr lang="en-US" altLang="zh-TW" sz="2800">
                        <a:latin typeface="Cambria Math" panose="02040503050406030204" pitchFamily="18" charset="0"/>
                      </a:rPr>
                      <m:t>score</m:t>
                    </m:r>
                    <m:r>
                      <a:rPr lang="en-US" altLang="zh-TW" sz="2800">
                        <a:latin typeface="Cambria Math" panose="02040503050406030204" pitchFamily="18" charset="0"/>
                      </a:rPr>
                      <m:t>= </m:t>
                    </m:r>
                    <m:f>
                      <m:fPr>
                        <m:ctrlPr>
                          <a:rPr lang="zh-TW" altLang="zh-TW" sz="2800" i="1">
                            <a:latin typeface="Cambria Math" panose="02040503050406030204" pitchFamily="18" charset="0"/>
                          </a:rPr>
                        </m:ctrlPr>
                      </m:fPr>
                      <m:num>
                        <m:r>
                          <a:rPr lang="en-US" altLang="zh-TW" sz="2800" i="1">
                            <a:latin typeface="Cambria Math" panose="02040503050406030204" pitchFamily="18" charset="0"/>
                          </a:rPr>
                          <m:t>2×</m:t>
                        </m:r>
                        <m:r>
                          <a:rPr lang="en-US" altLang="zh-TW" sz="2800" i="1">
                            <a:latin typeface="Cambria Math" panose="02040503050406030204" pitchFamily="18" charset="0"/>
                          </a:rPr>
                          <m:t>𝑝𝑟𝑒𝑐𝑖𝑠𝑖𝑜𝑛</m:t>
                        </m:r>
                        <m:r>
                          <a:rPr lang="en-US" altLang="zh-TW" sz="2800" i="1">
                            <a:latin typeface="Cambria Math" panose="02040503050406030204" pitchFamily="18" charset="0"/>
                          </a:rPr>
                          <m:t>×</m:t>
                        </m:r>
                        <m:r>
                          <a:rPr lang="en-US" altLang="zh-TW" sz="2800" i="1">
                            <a:latin typeface="Cambria Math" panose="02040503050406030204" pitchFamily="18" charset="0"/>
                          </a:rPr>
                          <m:t>𝑟𝑒𝑐𝑎𝑙𝑙</m:t>
                        </m:r>
                      </m:num>
                      <m:den>
                        <m:d>
                          <m:dPr>
                            <m:ctrlPr>
                              <a:rPr lang="zh-TW" altLang="zh-TW" sz="2800" i="1">
                                <a:latin typeface="Cambria Math" panose="02040503050406030204" pitchFamily="18" charset="0"/>
                              </a:rPr>
                            </m:ctrlPr>
                          </m:dPr>
                          <m:e>
                            <m:r>
                              <a:rPr lang="en-US" altLang="zh-TW" sz="2800" i="1">
                                <a:latin typeface="Cambria Math" panose="02040503050406030204" pitchFamily="18" charset="0"/>
                              </a:rPr>
                              <m:t>𝑝𝑟𝑒𝑐𝑖𝑠𝑖𝑜𝑛</m:t>
                            </m:r>
                            <m:r>
                              <a:rPr lang="en-US" altLang="zh-TW" sz="2800" i="1">
                                <a:latin typeface="Cambria Math" panose="02040503050406030204" pitchFamily="18" charset="0"/>
                              </a:rPr>
                              <m:t>+</m:t>
                            </m:r>
                            <m:r>
                              <a:rPr lang="en-US" altLang="zh-TW" sz="2800" i="1">
                                <a:latin typeface="Cambria Math" panose="02040503050406030204" pitchFamily="18" charset="0"/>
                              </a:rPr>
                              <m:t>𝑟𝑒𝑐𝑎𝑙𝑙</m:t>
                            </m:r>
                          </m:e>
                        </m:d>
                      </m:den>
                    </m:f>
                  </m:oMath>
                </a14:m>
                <a:r>
                  <a:rPr lang="en-US" altLang="zh-TW" sz="2800" dirty="0"/>
                  <a:t>              </a:t>
                </a:r>
                <a:endParaRPr lang="zh-TW" altLang="zh-TW" sz="2800" dirty="0"/>
              </a:p>
              <a:p>
                <a:endParaRPr lang="zh-TW" altLang="en-US" sz="1400" dirty="0"/>
              </a:p>
            </p:txBody>
          </p:sp>
        </mc:Choice>
        <mc:Fallback xmlns="">
          <p:sp>
            <p:nvSpPr>
              <p:cNvPr id="3" name="內容版面配置區 2">
                <a:extLst>
                  <a:ext uri="{FF2B5EF4-FFF2-40B4-BE49-F238E27FC236}">
                    <a16:creationId xmlns:a16="http://schemas.microsoft.com/office/drawing/2014/main" id="{3E4F64A2-8B90-4E0F-AD1F-45D59D95DB71}"/>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71394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4E13FF-0E01-4324-914E-8D0550C4F387}"/>
              </a:ext>
            </a:extLst>
          </p:cNvPr>
          <p:cNvSpPr>
            <a:spLocks noGrp="1"/>
          </p:cNvSpPr>
          <p:nvPr>
            <p:ph type="title"/>
          </p:nvPr>
        </p:nvSpPr>
        <p:spPr>
          <a:xfrm>
            <a:off x="494454" y="711200"/>
            <a:ext cx="9157546" cy="1320800"/>
          </a:xfrm>
        </p:spPr>
        <p:txBody>
          <a:bodyPr>
            <a:normAutofit fontScale="90000"/>
          </a:bodyPr>
          <a:lstStyle/>
          <a:p>
            <a:r>
              <a:rPr lang="en-US" altLang="zh-TW" dirty="0"/>
              <a:t>research question</a:t>
            </a:r>
            <a:r>
              <a:rPr lang="zh-TW" altLang="en-US" dirty="0"/>
              <a:t> </a:t>
            </a:r>
            <a:r>
              <a:rPr lang="en-US" altLang="zh-TW" dirty="0"/>
              <a:t>1</a:t>
            </a:r>
            <a:br>
              <a:rPr lang="en-US" altLang="zh-TW" dirty="0"/>
            </a:br>
            <a:r>
              <a:rPr lang="en-US" altLang="zh-TW" dirty="0"/>
              <a:t>RNN</a:t>
            </a:r>
            <a:r>
              <a:rPr lang="zh-TW" altLang="zh-TW" dirty="0"/>
              <a:t>是否可以用來預測線上課程學生的學習成效？</a:t>
            </a:r>
            <a:endParaRPr lang="zh-TW" altLang="en-US" dirty="0"/>
          </a:p>
        </p:txBody>
      </p:sp>
      <p:graphicFrame>
        <p:nvGraphicFramePr>
          <p:cNvPr id="3" name="表格 2">
            <a:extLst>
              <a:ext uri="{FF2B5EF4-FFF2-40B4-BE49-F238E27FC236}">
                <a16:creationId xmlns:a16="http://schemas.microsoft.com/office/drawing/2014/main" id="{D72AF19B-5CBE-432D-AF2C-A8DF80002604}"/>
              </a:ext>
            </a:extLst>
          </p:cNvPr>
          <p:cNvGraphicFramePr>
            <a:graphicFrameLocks noGrp="1"/>
          </p:cNvGraphicFramePr>
          <p:nvPr>
            <p:extLst>
              <p:ext uri="{D42A27DB-BD31-4B8C-83A1-F6EECF244321}">
                <p14:modId xmlns:p14="http://schemas.microsoft.com/office/powerpoint/2010/main" val="2899027580"/>
              </p:ext>
            </p:extLst>
          </p:nvPr>
        </p:nvGraphicFramePr>
        <p:xfrm>
          <a:off x="677334" y="2997200"/>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641274608"/>
                    </a:ext>
                  </a:extLst>
                </a:gridCol>
                <a:gridCol w="2032000">
                  <a:extLst>
                    <a:ext uri="{9D8B030D-6E8A-4147-A177-3AD203B41FA5}">
                      <a16:colId xmlns:a16="http://schemas.microsoft.com/office/drawing/2014/main" val="1948651897"/>
                    </a:ext>
                  </a:extLst>
                </a:gridCol>
                <a:gridCol w="2032000">
                  <a:extLst>
                    <a:ext uri="{9D8B030D-6E8A-4147-A177-3AD203B41FA5}">
                      <a16:colId xmlns:a16="http://schemas.microsoft.com/office/drawing/2014/main" val="13190909"/>
                    </a:ext>
                  </a:extLst>
                </a:gridCol>
                <a:gridCol w="2032000">
                  <a:extLst>
                    <a:ext uri="{9D8B030D-6E8A-4147-A177-3AD203B41FA5}">
                      <a16:colId xmlns:a16="http://schemas.microsoft.com/office/drawing/2014/main" val="2942821936"/>
                    </a:ext>
                  </a:extLst>
                </a:gridCol>
              </a:tblGrid>
              <a:tr h="370840">
                <a:tc>
                  <a:txBody>
                    <a:bodyPr/>
                    <a:lstStyle/>
                    <a:p>
                      <a:endParaRPr lang="zh-TW" altLang="en-US" dirty="0"/>
                    </a:p>
                  </a:txBody>
                  <a:tcPr/>
                </a:tc>
                <a:tc>
                  <a:txBody>
                    <a:bodyPr/>
                    <a:lstStyle/>
                    <a:p>
                      <a:r>
                        <a:rPr lang="zh-TW" altLang="en-US" dirty="0"/>
                        <a:t>正確率</a:t>
                      </a:r>
                    </a:p>
                  </a:txBody>
                  <a:tcPr/>
                </a:tc>
                <a:tc>
                  <a:txBody>
                    <a:bodyPr/>
                    <a:lstStyle/>
                    <a:p>
                      <a:r>
                        <a:rPr lang="zh-TW" altLang="en-US" dirty="0"/>
                        <a:t>召回率</a:t>
                      </a:r>
                    </a:p>
                  </a:txBody>
                  <a:tcPr/>
                </a:tc>
                <a:tc>
                  <a:txBody>
                    <a:bodyPr/>
                    <a:lstStyle/>
                    <a:p>
                      <a:r>
                        <a:rPr lang="en-US" altLang="zh-TW" dirty="0"/>
                        <a:t>F1-score</a:t>
                      </a:r>
                      <a:endParaRPr lang="zh-TW" altLang="en-US" dirty="0"/>
                    </a:p>
                  </a:txBody>
                  <a:tcPr/>
                </a:tc>
                <a:extLst>
                  <a:ext uri="{0D108BD9-81ED-4DB2-BD59-A6C34878D82A}">
                    <a16:rowId xmlns:a16="http://schemas.microsoft.com/office/drawing/2014/main" val="1007763326"/>
                  </a:ext>
                </a:extLst>
              </a:tr>
              <a:tr h="370840">
                <a:tc>
                  <a:txBody>
                    <a:bodyPr/>
                    <a:lstStyle/>
                    <a:p>
                      <a:r>
                        <a:rPr lang="en-US" altLang="zh-TW" dirty="0" err="1"/>
                        <a:t>SimpleRNN</a:t>
                      </a:r>
                      <a:endParaRPr lang="zh-TW" altLang="en-US" dirty="0"/>
                    </a:p>
                  </a:txBody>
                  <a:tcP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0.88</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0.99</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0.92</a:t>
                      </a:r>
                    </a:p>
                  </a:txBody>
                  <a:tcPr marL="7620" marR="7620" marT="7620" marB="0" anchor="ctr"/>
                </a:tc>
                <a:extLst>
                  <a:ext uri="{0D108BD9-81ED-4DB2-BD59-A6C34878D82A}">
                    <a16:rowId xmlns:a16="http://schemas.microsoft.com/office/drawing/2014/main" val="901066186"/>
                  </a:ext>
                </a:extLst>
              </a:tr>
              <a:tr h="370840">
                <a:tc>
                  <a:txBody>
                    <a:bodyPr/>
                    <a:lstStyle/>
                    <a:p>
                      <a:r>
                        <a:rPr lang="en-US" altLang="zh-TW" dirty="0"/>
                        <a:t>LSTM</a:t>
                      </a:r>
                      <a:endParaRPr lang="zh-TW" altLang="en-US" dirty="0"/>
                    </a:p>
                  </a:txBody>
                  <a:tcP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0.85</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0.99</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0.91</a:t>
                      </a:r>
                    </a:p>
                  </a:txBody>
                  <a:tcPr marL="7620" marR="7620" marT="7620" marB="0" anchor="ctr"/>
                </a:tc>
                <a:extLst>
                  <a:ext uri="{0D108BD9-81ED-4DB2-BD59-A6C34878D82A}">
                    <a16:rowId xmlns:a16="http://schemas.microsoft.com/office/drawing/2014/main" val="340988758"/>
                  </a:ext>
                </a:extLst>
              </a:tr>
            </a:tbl>
          </a:graphicData>
        </a:graphic>
      </p:graphicFrame>
    </p:spTree>
    <p:extLst>
      <p:ext uri="{BB962C8B-B14F-4D97-AF65-F5344CB8AC3E}">
        <p14:creationId xmlns:p14="http://schemas.microsoft.com/office/powerpoint/2010/main" val="3434955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9BBD4D-21C5-473E-9E47-45223526A343}"/>
              </a:ext>
            </a:extLst>
          </p:cNvPr>
          <p:cNvSpPr>
            <a:spLocks noGrp="1"/>
          </p:cNvSpPr>
          <p:nvPr>
            <p:ph type="title"/>
          </p:nvPr>
        </p:nvSpPr>
        <p:spPr/>
        <p:txBody>
          <a:bodyPr/>
          <a:lstStyle/>
          <a:p>
            <a:r>
              <a:rPr lang="en-US" altLang="zh-TW" dirty="0"/>
              <a:t>ROC</a:t>
            </a:r>
            <a:r>
              <a:rPr lang="zh-TW" altLang="en-US" dirty="0"/>
              <a:t>曲線</a:t>
            </a:r>
          </a:p>
        </p:txBody>
      </p:sp>
      <p:sp>
        <p:nvSpPr>
          <p:cNvPr id="3" name="內容版面配置區 2">
            <a:extLst>
              <a:ext uri="{FF2B5EF4-FFF2-40B4-BE49-F238E27FC236}">
                <a16:creationId xmlns:a16="http://schemas.microsoft.com/office/drawing/2014/main" id="{DF59B089-D14C-4A4C-AAF9-0CCD8C72D317}"/>
              </a:ext>
            </a:extLst>
          </p:cNvPr>
          <p:cNvSpPr>
            <a:spLocks noGrp="1"/>
          </p:cNvSpPr>
          <p:nvPr>
            <p:ph idx="1"/>
          </p:nvPr>
        </p:nvSpPr>
        <p:spPr>
          <a:xfrm>
            <a:off x="1147427" y="5598613"/>
            <a:ext cx="8596668" cy="741680"/>
          </a:xfrm>
        </p:spPr>
        <p:txBody>
          <a:bodyPr numCol="2"/>
          <a:lstStyle/>
          <a:p>
            <a:r>
              <a:rPr lang="zh-TW" altLang="en-US" dirty="0"/>
              <a:t>上圖為</a:t>
            </a:r>
            <a:r>
              <a:rPr lang="en-US" altLang="zh-TW" dirty="0" err="1"/>
              <a:t>SimpleRNN</a:t>
            </a:r>
            <a:r>
              <a:rPr lang="zh-TW" altLang="en-US" dirty="0"/>
              <a:t> </a:t>
            </a:r>
            <a:endParaRPr lang="en-US" altLang="zh-TW" dirty="0"/>
          </a:p>
          <a:p>
            <a:r>
              <a:rPr lang="zh-TW" altLang="en-US" dirty="0"/>
              <a:t>上圖為</a:t>
            </a:r>
            <a:r>
              <a:rPr lang="en-US" altLang="zh-TW" dirty="0"/>
              <a:t>LSTM</a:t>
            </a:r>
            <a:endParaRPr lang="zh-TW" altLang="en-US" dirty="0"/>
          </a:p>
        </p:txBody>
      </p:sp>
      <p:pic>
        <p:nvPicPr>
          <p:cNvPr id="5" name="圖片 4">
            <a:extLst>
              <a:ext uri="{FF2B5EF4-FFF2-40B4-BE49-F238E27FC236}">
                <a16:creationId xmlns:a16="http://schemas.microsoft.com/office/drawing/2014/main" id="{A582F3D7-FD87-4558-BF30-7EE6F18F88A9}"/>
              </a:ext>
            </a:extLst>
          </p:cNvPr>
          <p:cNvPicPr>
            <a:picLocks noChangeAspect="1"/>
          </p:cNvPicPr>
          <p:nvPr/>
        </p:nvPicPr>
        <p:blipFill>
          <a:blip r:embed="rId3"/>
          <a:stretch>
            <a:fillRect/>
          </a:stretch>
        </p:blipFill>
        <p:spPr>
          <a:xfrm>
            <a:off x="139705" y="2306137"/>
            <a:ext cx="5306056" cy="3292476"/>
          </a:xfrm>
          <a:prstGeom prst="rect">
            <a:avLst/>
          </a:prstGeom>
        </p:spPr>
      </p:pic>
      <p:pic>
        <p:nvPicPr>
          <p:cNvPr id="7" name="圖片 6">
            <a:extLst>
              <a:ext uri="{FF2B5EF4-FFF2-40B4-BE49-F238E27FC236}">
                <a16:creationId xmlns:a16="http://schemas.microsoft.com/office/drawing/2014/main" id="{6AB0901A-5876-4DD8-91A5-C20556CF67FE}"/>
              </a:ext>
            </a:extLst>
          </p:cNvPr>
          <p:cNvPicPr>
            <a:picLocks noChangeAspect="1"/>
          </p:cNvPicPr>
          <p:nvPr/>
        </p:nvPicPr>
        <p:blipFill>
          <a:blip r:embed="rId4"/>
          <a:stretch>
            <a:fillRect/>
          </a:stretch>
        </p:blipFill>
        <p:spPr>
          <a:xfrm>
            <a:off x="4927545" y="2355707"/>
            <a:ext cx="5039415" cy="3122030"/>
          </a:xfrm>
          <a:prstGeom prst="rect">
            <a:avLst/>
          </a:prstGeom>
        </p:spPr>
      </p:pic>
    </p:spTree>
    <p:extLst>
      <p:ext uri="{BB962C8B-B14F-4D97-AF65-F5344CB8AC3E}">
        <p14:creationId xmlns:p14="http://schemas.microsoft.com/office/powerpoint/2010/main" val="335154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869A8C-6C03-4F44-9415-C9F5635365A6}"/>
              </a:ext>
            </a:extLst>
          </p:cNvPr>
          <p:cNvSpPr>
            <a:spLocks noGrp="1"/>
          </p:cNvSpPr>
          <p:nvPr>
            <p:ph type="title"/>
          </p:nvPr>
        </p:nvSpPr>
        <p:spPr/>
        <p:txBody>
          <a:bodyPr>
            <a:normAutofit fontScale="90000"/>
          </a:bodyPr>
          <a:lstStyle/>
          <a:p>
            <a:r>
              <a:rPr lang="en-US" altLang="zh-TW" dirty="0"/>
              <a:t>research question</a:t>
            </a:r>
            <a:r>
              <a:rPr lang="zh-TW" altLang="en-US" dirty="0"/>
              <a:t> </a:t>
            </a:r>
            <a:r>
              <a:rPr lang="en-US" altLang="zh-TW" dirty="0"/>
              <a:t>2</a:t>
            </a:r>
            <a:br>
              <a:rPr lang="en-US" altLang="zh-TW" dirty="0"/>
            </a:br>
            <a:r>
              <a:rPr lang="en-US" altLang="zh-TW" dirty="0"/>
              <a:t>RNN</a:t>
            </a:r>
            <a:r>
              <a:rPr lang="zh-TW" altLang="zh-TW" dirty="0"/>
              <a:t>是否可以在資料不完整（不到</a:t>
            </a:r>
            <a:r>
              <a:rPr lang="en-US" altLang="zh-TW" dirty="0"/>
              <a:t>18</a:t>
            </a:r>
            <a:r>
              <a:rPr lang="zh-TW" altLang="zh-TW" dirty="0"/>
              <a:t>周的學習數據）的情況下仍具有預測力</a:t>
            </a:r>
            <a:r>
              <a:rPr lang="en-US" altLang="zh-TW" dirty="0"/>
              <a:t>?</a:t>
            </a:r>
            <a:endParaRPr lang="zh-TW" altLang="zh-TW" dirty="0"/>
          </a:p>
        </p:txBody>
      </p:sp>
      <p:sp>
        <p:nvSpPr>
          <p:cNvPr id="3" name="內容版面配置區 2">
            <a:extLst>
              <a:ext uri="{FF2B5EF4-FFF2-40B4-BE49-F238E27FC236}">
                <a16:creationId xmlns:a16="http://schemas.microsoft.com/office/drawing/2014/main" id="{56481FB5-440F-42A8-991B-AE241D791763}"/>
              </a:ext>
            </a:extLst>
          </p:cNvPr>
          <p:cNvSpPr>
            <a:spLocks noGrp="1"/>
          </p:cNvSpPr>
          <p:nvPr>
            <p:ph idx="1"/>
          </p:nvPr>
        </p:nvSpPr>
        <p:spPr>
          <a:xfrm>
            <a:off x="677334" y="2446707"/>
            <a:ext cx="8596668" cy="3568013"/>
          </a:xfrm>
        </p:spPr>
        <p:txBody>
          <a:bodyPr>
            <a:normAutofit/>
          </a:bodyPr>
          <a:lstStyle/>
          <a:p>
            <a:r>
              <a:rPr lang="zh-TW" altLang="zh-TW" sz="2400" dirty="0"/>
              <a:t>我們並不能在學期過程中直接計算學生的分數</a:t>
            </a:r>
            <a:endParaRPr lang="en-US" altLang="zh-TW" sz="2400" dirty="0"/>
          </a:p>
          <a:p>
            <a:pPr marL="0" indent="0">
              <a:buNone/>
            </a:pPr>
            <a:endParaRPr lang="en-US" altLang="zh-TW" sz="2400" dirty="0"/>
          </a:p>
          <a:p>
            <a:r>
              <a:rPr lang="zh-TW" altLang="zh-TW" sz="2400" dirty="0"/>
              <a:t>僅使用六周的資料做預測的結果，</a:t>
            </a:r>
            <a:r>
              <a:rPr lang="zh-TW" altLang="en-US" sz="2400" dirty="0"/>
              <a:t>以</a:t>
            </a:r>
            <a:r>
              <a:rPr lang="en-US" altLang="zh-TW" sz="2400" dirty="0"/>
              <a:t>LSTM</a:t>
            </a:r>
            <a:r>
              <a:rPr lang="zh-TW" altLang="en-US" sz="2400" dirty="0"/>
              <a:t>的效果較好</a:t>
            </a:r>
            <a:r>
              <a:rPr lang="zh-TW" altLang="zh-TW" sz="2400" dirty="0"/>
              <a:t>，這意味著此方法可以真正用於預測和發現高風險學生</a:t>
            </a:r>
          </a:p>
          <a:p>
            <a:endParaRPr lang="zh-TW" altLang="en-US" sz="2400" dirty="0"/>
          </a:p>
        </p:txBody>
      </p:sp>
      <p:graphicFrame>
        <p:nvGraphicFramePr>
          <p:cNvPr id="4" name="表格 3">
            <a:extLst>
              <a:ext uri="{FF2B5EF4-FFF2-40B4-BE49-F238E27FC236}">
                <a16:creationId xmlns:a16="http://schemas.microsoft.com/office/drawing/2014/main" id="{28A77945-A052-46E2-8987-22829190536C}"/>
              </a:ext>
            </a:extLst>
          </p:cNvPr>
          <p:cNvGraphicFramePr>
            <a:graphicFrameLocks noGrp="1"/>
          </p:cNvGraphicFramePr>
          <p:nvPr>
            <p:extLst>
              <p:ext uri="{D42A27DB-BD31-4B8C-83A1-F6EECF244321}">
                <p14:modId xmlns:p14="http://schemas.microsoft.com/office/powerpoint/2010/main" val="950503666"/>
              </p:ext>
            </p:extLst>
          </p:nvPr>
        </p:nvGraphicFramePr>
        <p:xfrm>
          <a:off x="677690" y="4531360"/>
          <a:ext cx="8596312" cy="114808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2113521011"/>
                    </a:ext>
                  </a:extLst>
                </a:gridCol>
                <a:gridCol w="2149078">
                  <a:extLst>
                    <a:ext uri="{9D8B030D-6E8A-4147-A177-3AD203B41FA5}">
                      <a16:colId xmlns:a16="http://schemas.microsoft.com/office/drawing/2014/main" val="2656018671"/>
                    </a:ext>
                  </a:extLst>
                </a:gridCol>
                <a:gridCol w="2149078">
                  <a:extLst>
                    <a:ext uri="{9D8B030D-6E8A-4147-A177-3AD203B41FA5}">
                      <a16:colId xmlns:a16="http://schemas.microsoft.com/office/drawing/2014/main" val="1125483007"/>
                    </a:ext>
                  </a:extLst>
                </a:gridCol>
                <a:gridCol w="2149078">
                  <a:extLst>
                    <a:ext uri="{9D8B030D-6E8A-4147-A177-3AD203B41FA5}">
                      <a16:colId xmlns:a16="http://schemas.microsoft.com/office/drawing/2014/main" val="3026984946"/>
                    </a:ext>
                  </a:extLst>
                </a:gridCol>
              </a:tblGrid>
              <a:tr h="370840">
                <a:tc>
                  <a:txBody>
                    <a:bodyPr/>
                    <a:lstStyle/>
                    <a:p>
                      <a:r>
                        <a:rPr lang="zh-TW" altLang="en-US" dirty="0"/>
                        <a:t>使用前六周資料</a:t>
                      </a:r>
                    </a:p>
                  </a:txBody>
                  <a:tcPr/>
                </a:tc>
                <a:tc>
                  <a:txBody>
                    <a:bodyPr/>
                    <a:lstStyle/>
                    <a:p>
                      <a:r>
                        <a:rPr lang="zh-TW" altLang="en-US" dirty="0"/>
                        <a:t>正確率</a:t>
                      </a:r>
                    </a:p>
                  </a:txBody>
                  <a:tcPr/>
                </a:tc>
                <a:tc>
                  <a:txBody>
                    <a:bodyPr/>
                    <a:lstStyle/>
                    <a:p>
                      <a:r>
                        <a:rPr lang="zh-TW" altLang="en-US" dirty="0"/>
                        <a:t>召回率</a:t>
                      </a:r>
                    </a:p>
                  </a:txBody>
                  <a:tcPr/>
                </a:tc>
                <a:tc>
                  <a:txBody>
                    <a:bodyPr/>
                    <a:lstStyle/>
                    <a:p>
                      <a:r>
                        <a:rPr lang="en-US" altLang="zh-TW" dirty="0"/>
                        <a:t>F1-score</a:t>
                      </a:r>
                      <a:endParaRPr lang="zh-TW" altLang="en-US" dirty="0"/>
                    </a:p>
                  </a:txBody>
                  <a:tcPr/>
                </a:tc>
                <a:extLst>
                  <a:ext uri="{0D108BD9-81ED-4DB2-BD59-A6C34878D82A}">
                    <a16:rowId xmlns:a16="http://schemas.microsoft.com/office/drawing/2014/main" val="826254506"/>
                  </a:ext>
                </a:extLst>
              </a:tr>
              <a:tr h="370840">
                <a:tc>
                  <a:txBody>
                    <a:bodyPr/>
                    <a:lstStyle/>
                    <a:p>
                      <a:r>
                        <a:rPr lang="en-US" altLang="zh-TW" dirty="0" err="1"/>
                        <a:t>SimpleRNN</a:t>
                      </a:r>
                      <a:endParaRPr lang="zh-TW" altLang="en-US" dirty="0"/>
                    </a:p>
                  </a:txBody>
                  <a:tcP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0.58</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0.51</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0.63</a:t>
                      </a:r>
                    </a:p>
                  </a:txBody>
                  <a:tcPr marL="7620" marR="7620" marT="7620" marB="0" anchor="ctr"/>
                </a:tc>
                <a:extLst>
                  <a:ext uri="{0D108BD9-81ED-4DB2-BD59-A6C34878D82A}">
                    <a16:rowId xmlns:a16="http://schemas.microsoft.com/office/drawing/2014/main" val="1354023101"/>
                  </a:ext>
                </a:extLst>
              </a:tr>
              <a:tr h="406400">
                <a:tc>
                  <a:txBody>
                    <a:bodyPr/>
                    <a:lstStyle/>
                    <a:p>
                      <a:r>
                        <a:rPr lang="en-US" altLang="zh-TW" dirty="0"/>
                        <a:t>LSTM</a:t>
                      </a:r>
                      <a:endParaRPr lang="zh-TW" altLang="en-US" dirty="0"/>
                    </a:p>
                  </a:txBody>
                  <a:tcP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0.71</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0.89</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0.82</a:t>
                      </a:r>
                    </a:p>
                  </a:txBody>
                  <a:tcPr marL="7620" marR="7620" marT="7620" marB="0" anchor="ctr"/>
                </a:tc>
                <a:extLst>
                  <a:ext uri="{0D108BD9-81ED-4DB2-BD59-A6C34878D82A}">
                    <a16:rowId xmlns:a16="http://schemas.microsoft.com/office/drawing/2014/main" val="2766950636"/>
                  </a:ext>
                </a:extLst>
              </a:tr>
            </a:tbl>
          </a:graphicData>
        </a:graphic>
      </p:graphicFrame>
    </p:spTree>
    <p:extLst>
      <p:ext uri="{BB962C8B-B14F-4D97-AF65-F5344CB8AC3E}">
        <p14:creationId xmlns:p14="http://schemas.microsoft.com/office/powerpoint/2010/main" val="1811644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68FA72-1E7B-4ADA-BC53-4E219B0CFCB1}"/>
              </a:ext>
            </a:extLst>
          </p:cNvPr>
          <p:cNvSpPr>
            <a:spLocks noGrp="1"/>
          </p:cNvSpPr>
          <p:nvPr>
            <p:ph type="title"/>
          </p:nvPr>
        </p:nvSpPr>
        <p:spPr/>
        <p:txBody>
          <a:bodyPr>
            <a:normAutofit fontScale="90000"/>
          </a:bodyPr>
          <a:lstStyle/>
          <a:p>
            <a:r>
              <a:rPr lang="en-US" altLang="zh-TW" dirty="0"/>
              <a:t>research question</a:t>
            </a:r>
            <a:r>
              <a:rPr lang="zh-TW" altLang="en-US" dirty="0"/>
              <a:t> </a:t>
            </a:r>
            <a:r>
              <a:rPr lang="en-US" altLang="zh-TW" dirty="0"/>
              <a:t>3</a:t>
            </a:r>
            <a:br>
              <a:rPr lang="en-US" altLang="zh-TW" dirty="0"/>
            </a:br>
            <a:r>
              <a:rPr lang="zh-TW" altLang="zh-TW" dirty="0"/>
              <a:t>在資料不完整的情況下，</a:t>
            </a:r>
            <a:r>
              <a:rPr lang="en-US" altLang="zh-TW" dirty="0"/>
              <a:t>RNN</a:t>
            </a:r>
            <a:r>
              <a:rPr lang="zh-TW" altLang="zh-TW" dirty="0"/>
              <a:t>對於預測高風險的學生的預測力比</a:t>
            </a:r>
            <a:r>
              <a:rPr lang="en-US" altLang="zh-TW" dirty="0"/>
              <a:t>MLP</a:t>
            </a:r>
            <a:r>
              <a:rPr lang="zh-TW" altLang="zh-TW" dirty="0"/>
              <a:t>的好還是差？</a:t>
            </a:r>
            <a:endParaRPr lang="zh-TW" altLang="en-US" dirty="0"/>
          </a:p>
        </p:txBody>
      </p:sp>
      <p:graphicFrame>
        <p:nvGraphicFramePr>
          <p:cNvPr id="4" name="內容版面配置區 3">
            <a:extLst>
              <a:ext uri="{FF2B5EF4-FFF2-40B4-BE49-F238E27FC236}">
                <a16:creationId xmlns:a16="http://schemas.microsoft.com/office/drawing/2014/main" id="{9B228D5D-3A6E-4592-BE0B-9838ACEF1EA6}"/>
              </a:ext>
            </a:extLst>
          </p:cNvPr>
          <p:cNvGraphicFramePr>
            <a:graphicFrameLocks noGrp="1"/>
          </p:cNvGraphicFramePr>
          <p:nvPr>
            <p:ph idx="1"/>
            <p:extLst>
              <p:ext uri="{D42A27DB-BD31-4B8C-83A1-F6EECF244321}">
                <p14:modId xmlns:p14="http://schemas.microsoft.com/office/powerpoint/2010/main" val="3735237632"/>
              </p:ext>
            </p:extLst>
          </p:nvPr>
        </p:nvGraphicFramePr>
        <p:xfrm>
          <a:off x="677690" y="2285365"/>
          <a:ext cx="8596312" cy="185420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102126981"/>
                    </a:ext>
                  </a:extLst>
                </a:gridCol>
                <a:gridCol w="2149078">
                  <a:extLst>
                    <a:ext uri="{9D8B030D-6E8A-4147-A177-3AD203B41FA5}">
                      <a16:colId xmlns:a16="http://schemas.microsoft.com/office/drawing/2014/main" val="1588173638"/>
                    </a:ext>
                  </a:extLst>
                </a:gridCol>
                <a:gridCol w="2149078">
                  <a:extLst>
                    <a:ext uri="{9D8B030D-6E8A-4147-A177-3AD203B41FA5}">
                      <a16:colId xmlns:a16="http://schemas.microsoft.com/office/drawing/2014/main" val="2682259603"/>
                    </a:ext>
                  </a:extLst>
                </a:gridCol>
                <a:gridCol w="2149078">
                  <a:extLst>
                    <a:ext uri="{9D8B030D-6E8A-4147-A177-3AD203B41FA5}">
                      <a16:colId xmlns:a16="http://schemas.microsoft.com/office/drawing/2014/main" val="2072032092"/>
                    </a:ext>
                  </a:extLst>
                </a:gridCol>
              </a:tblGrid>
              <a:tr h="370840">
                <a:tc>
                  <a:txBody>
                    <a:bodyPr/>
                    <a:lstStyle/>
                    <a:p>
                      <a:pPr algn="l" fontAlgn="ctr"/>
                      <a:r>
                        <a:rPr lang="zh-TW" altLang="en-US" sz="1800" b="1" i="0" u="none" strike="noStrike" dirty="0">
                          <a:solidFill>
                            <a:schemeClr val="bg1"/>
                          </a:solidFill>
                          <a:effectLst/>
                          <a:latin typeface="+mn-lt"/>
                          <a:ea typeface="微軟正黑體" panose="020B0604030504040204" pitchFamily="34" charset="-120"/>
                        </a:rPr>
                        <a:t>使用</a:t>
                      </a:r>
                      <a:r>
                        <a:rPr lang="en-US" altLang="zh-TW" sz="1800" b="1" i="0" u="none" strike="noStrike" dirty="0">
                          <a:solidFill>
                            <a:schemeClr val="bg1"/>
                          </a:solidFill>
                          <a:effectLst/>
                          <a:latin typeface="+mn-lt"/>
                          <a:ea typeface="微軟正黑體" panose="020B0604030504040204" pitchFamily="34" charset="-120"/>
                        </a:rPr>
                        <a:t>18</a:t>
                      </a:r>
                      <a:r>
                        <a:rPr lang="zh-TW" altLang="en-US" sz="1800" b="1" i="0" u="none" strike="noStrike" dirty="0">
                          <a:solidFill>
                            <a:schemeClr val="bg1"/>
                          </a:solidFill>
                          <a:effectLst/>
                          <a:latin typeface="+mn-lt"/>
                          <a:ea typeface="微軟正黑體" panose="020B0604030504040204" pitchFamily="34" charset="-120"/>
                        </a:rPr>
                        <a:t>周預測</a:t>
                      </a:r>
                      <a:endParaRPr lang="en-US" altLang="zh-TW" sz="1800" b="1" i="0" u="none" strike="noStrike" dirty="0">
                        <a:solidFill>
                          <a:schemeClr val="bg1"/>
                        </a:solidFill>
                        <a:effectLst/>
                        <a:latin typeface="+mn-lt"/>
                        <a:ea typeface="微軟正黑體" panose="020B0604030504040204" pitchFamily="34" charset="-120"/>
                      </a:endParaRPr>
                    </a:p>
                  </a:txBody>
                  <a:tcPr marL="7620" marR="7620" marT="7620" marB="0" anchor="ctr"/>
                </a:tc>
                <a:tc>
                  <a:txBody>
                    <a:bodyPr/>
                    <a:lstStyle/>
                    <a:p>
                      <a:pPr algn="l" fontAlgn="ctr"/>
                      <a:r>
                        <a:rPr lang="zh-TW" altLang="en-US" sz="1800" b="1" i="0" u="none" strike="noStrike" dirty="0">
                          <a:solidFill>
                            <a:schemeClr val="bg1"/>
                          </a:solidFill>
                          <a:effectLst/>
                          <a:latin typeface="+mn-lt"/>
                          <a:ea typeface="微軟正黑體" panose="020B0604030504040204" pitchFamily="34" charset="-120"/>
                        </a:rPr>
                        <a:t>正確率</a:t>
                      </a:r>
                    </a:p>
                  </a:txBody>
                  <a:tcPr marL="7620" marR="7620" marT="7620" marB="0" anchor="ctr"/>
                </a:tc>
                <a:tc>
                  <a:txBody>
                    <a:bodyPr/>
                    <a:lstStyle/>
                    <a:p>
                      <a:pPr algn="l" fontAlgn="ctr"/>
                      <a:r>
                        <a:rPr lang="zh-TW" altLang="en-US" sz="1800" b="1" i="0" u="none" strike="noStrike" dirty="0">
                          <a:solidFill>
                            <a:schemeClr val="bg1"/>
                          </a:solidFill>
                          <a:effectLst/>
                          <a:latin typeface="+mn-lt"/>
                          <a:ea typeface="微軟正黑體" panose="020B0604030504040204" pitchFamily="34" charset="-120"/>
                        </a:rPr>
                        <a:t>召回率</a:t>
                      </a:r>
                    </a:p>
                  </a:txBody>
                  <a:tcPr marL="7620" marR="7620" marT="7620" marB="0" anchor="ctr"/>
                </a:tc>
                <a:tc>
                  <a:txBody>
                    <a:bodyPr/>
                    <a:lstStyle/>
                    <a:p>
                      <a:pPr algn="l" fontAlgn="ctr"/>
                      <a:r>
                        <a:rPr lang="en-US" sz="1800" b="1" i="0" u="none" strike="noStrike" dirty="0">
                          <a:solidFill>
                            <a:schemeClr val="bg1"/>
                          </a:solidFill>
                          <a:effectLst/>
                          <a:latin typeface="+mn-lt"/>
                          <a:ea typeface="微軟正黑體" panose="020B0604030504040204" pitchFamily="34" charset="-120"/>
                        </a:rPr>
                        <a:t>F1-score</a:t>
                      </a:r>
                    </a:p>
                  </a:txBody>
                  <a:tcPr marL="7620" marR="7620" marT="7620" marB="0" anchor="ctr"/>
                </a:tc>
                <a:extLst>
                  <a:ext uri="{0D108BD9-81ED-4DB2-BD59-A6C34878D82A}">
                    <a16:rowId xmlns:a16="http://schemas.microsoft.com/office/drawing/2014/main" val="1947998526"/>
                  </a:ext>
                </a:extLst>
              </a:tr>
              <a:tr h="370840">
                <a:tc>
                  <a:txBody>
                    <a:bodyPr/>
                    <a:lstStyle/>
                    <a:p>
                      <a:pPr algn="l" fontAlgn="ctr"/>
                      <a:r>
                        <a:rPr lang="en-US" sz="1800" b="0" i="0" u="none" strike="noStrike" dirty="0">
                          <a:solidFill>
                            <a:srgbClr val="000000"/>
                          </a:solidFill>
                          <a:effectLst/>
                          <a:latin typeface="+mn-lt"/>
                          <a:ea typeface="微軟正黑體" panose="020B0604030504040204" pitchFamily="34" charset="-120"/>
                        </a:rPr>
                        <a:t>MLP</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微軟正黑體" panose="020B0604030504040204" pitchFamily="34" charset="-120"/>
                        </a:rPr>
                        <a:t>0.85</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微軟正黑體" panose="020B0604030504040204" pitchFamily="34" charset="-120"/>
                        </a:rPr>
                        <a:t>0.99</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微軟正黑體" panose="020B0604030504040204" pitchFamily="34" charset="-120"/>
                        </a:rPr>
                        <a:t>0.91</a:t>
                      </a:r>
                    </a:p>
                  </a:txBody>
                  <a:tcPr marL="7620" marR="7620" marT="7620" marB="0" anchor="ctr"/>
                </a:tc>
                <a:extLst>
                  <a:ext uri="{0D108BD9-81ED-4DB2-BD59-A6C34878D82A}">
                    <a16:rowId xmlns:a16="http://schemas.microsoft.com/office/drawing/2014/main" val="2473237948"/>
                  </a:ext>
                </a:extLst>
              </a:tr>
              <a:tr h="370840">
                <a:tc>
                  <a:txBody>
                    <a:bodyPr/>
                    <a:lstStyle/>
                    <a:p>
                      <a:pPr algn="l" fontAlgn="ctr"/>
                      <a:r>
                        <a:rPr lang="en-US" altLang="zh-TW" sz="1800" b="0" i="0" u="none" strike="noStrike" dirty="0">
                          <a:solidFill>
                            <a:srgbClr val="000000"/>
                          </a:solidFill>
                          <a:effectLst/>
                          <a:latin typeface="+mn-lt"/>
                          <a:ea typeface="微軟正黑體" panose="020B0604030504040204" pitchFamily="34" charset="-120"/>
                        </a:rPr>
                        <a:t>1D-CNN</a:t>
                      </a:r>
                      <a:endParaRPr lang="en-US" sz="1800" b="0" i="0" u="none" strike="noStrike" dirty="0">
                        <a:solidFill>
                          <a:srgbClr val="000000"/>
                        </a:solidFill>
                        <a:effectLst/>
                        <a:latin typeface="+mn-lt"/>
                        <a:ea typeface="微軟正黑體" panose="020B0604030504040204" pitchFamily="34" charset="-120"/>
                      </a:endParaRPr>
                    </a:p>
                  </a:txBody>
                  <a:tcPr marL="7620" marR="7620" marT="7620" marB="0" anchor="ctr"/>
                </a:tc>
                <a:tc>
                  <a:txBody>
                    <a:bodyPr/>
                    <a:lstStyle/>
                    <a:p>
                      <a:pPr algn="l" fontAlgn="ctr"/>
                      <a:r>
                        <a:rPr lang="en-US" altLang="zh-TW" sz="1800" b="0" i="0" u="none" strike="noStrike" dirty="0">
                          <a:solidFill>
                            <a:srgbClr val="000000"/>
                          </a:solidFill>
                          <a:effectLst/>
                          <a:latin typeface="+mn-lt"/>
                          <a:ea typeface="微軟正黑體" panose="020B0604030504040204" pitchFamily="34" charset="-120"/>
                        </a:rPr>
                        <a:t>0.82</a:t>
                      </a:r>
                    </a:p>
                  </a:txBody>
                  <a:tcPr marL="7620" marR="7620" marT="7620" marB="0" anchor="ctr"/>
                </a:tc>
                <a:tc>
                  <a:txBody>
                    <a:bodyPr/>
                    <a:lstStyle/>
                    <a:p>
                      <a:pPr algn="l" fontAlgn="ctr"/>
                      <a:r>
                        <a:rPr lang="en-US" altLang="zh-TW" sz="1800" b="0" i="0" u="none" strike="noStrike">
                          <a:solidFill>
                            <a:srgbClr val="000000"/>
                          </a:solidFill>
                          <a:effectLst/>
                          <a:latin typeface="+mn-lt"/>
                          <a:ea typeface="微軟正黑體" panose="020B0604030504040204" pitchFamily="34" charset="-120"/>
                        </a:rPr>
                        <a:t>0.98</a:t>
                      </a:r>
                    </a:p>
                  </a:txBody>
                  <a:tcPr marL="7620" marR="7620" marT="7620" marB="0" anchor="ctr"/>
                </a:tc>
                <a:tc>
                  <a:txBody>
                    <a:bodyPr/>
                    <a:lstStyle/>
                    <a:p>
                      <a:pPr algn="l" fontAlgn="ctr"/>
                      <a:r>
                        <a:rPr lang="en-US" altLang="zh-TW" sz="1800" b="0" i="0" u="none" strike="noStrike">
                          <a:solidFill>
                            <a:srgbClr val="000000"/>
                          </a:solidFill>
                          <a:effectLst/>
                          <a:latin typeface="+mn-lt"/>
                          <a:ea typeface="微軟正黑體" panose="020B0604030504040204" pitchFamily="34" charset="-120"/>
                        </a:rPr>
                        <a:t>0.87</a:t>
                      </a:r>
                    </a:p>
                  </a:txBody>
                  <a:tcPr marL="7620" marR="7620" marT="7620" marB="0" anchor="ctr"/>
                </a:tc>
                <a:extLst>
                  <a:ext uri="{0D108BD9-81ED-4DB2-BD59-A6C34878D82A}">
                    <a16:rowId xmlns:a16="http://schemas.microsoft.com/office/drawing/2014/main" val="1312842207"/>
                  </a:ext>
                </a:extLst>
              </a:tr>
              <a:tr h="370840">
                <a:tc>
                  <a:txBody>
                    <a:bodyPr/>
                    <a:lstStyle/>
                    <a:p>
                      <a:pPr algn="l" fontAlgn="ctr"/>
                      <a:r>
                        <a:rPr lang="en-US" sz="1800" b="0" i="0" u="none" strike="noStrike" dirty="0" err="1">
                          <a:solidFill>
                            <a:srgbClr val="000000"/>
                          </a:solidFill>
                          <a:effectLst/>
                          <a:latin typeface="+mn-lt"/>
                          <a:ea typeface="微軟正黑體" panose="020B0604030504040204" pitchFamily="34" charset="-120"/>
                        </a:rPr>
                        <a:t>SimpleRNN</a:t>
                      </a:r>
                      <a:endParaRPr lang="en-US" sz="1800" b="0" i="0" u="none" strike="noStrike" dirty="0">
                        <a:solidFill>
                          <a:srgbClr val="000000"/>
                        </a:solidFill>
                        <a:effectLst/>
                        <a:latin typeface="+mn-lt"/>
                        <a:ea typeface="微軟正黑體" panose="020B0604030504040204" pitchFamily="34" charset="-120"/>
                      </a:endParaRPr>
                    </a:p>
                  </a:txBody>
                  <a:tcPr marL="7620" marR="7620" marT="7620" marB="0" anchor="ctr"/>
                </a:tc>
                <a:tc>
                  <a:txBody>
                    <a:bodyPr/>
                    <a:lstStyle/>
                    <a:p>
                      <a:pPr algn="l" fontAlgn="ctr"/>
                      <a:r>
                        <a:rPr lang="en-US" altLang="zh-TW" sz="1800" b="0" i="0" u="none" strike="noStrike">
                          <a:solidFill>
                            <a:srgbClr val="000000"/>
                          </a:solidFill>
                          <a:effectLst/>
                          <a:latin typeface="+mn-lt"/>
                          <a:ea typeface="微軟正黑體" panose="020B0604030504040204" pitchFamily="34" charset="-120"/>
                        </a:rPr>
                        <a:t>0.88</a:t>
                      </a:r>
                    </a:p>
                  </a:txBody>
                  <a:tcPr marL="7620" marR="7620" marT="7620" marB="0" anchor="ctr"/>
                </a:tc>
                <a:tc>
                  <a:txBody>
                    <a:bodyPr/>
                    <a:lstStyle/>
                    <a:p>
                      <a:pPr algn="l" fontAlgn="ctr"/>
                      <a:r>
                        <a:rPr lang="en-US" altLang="zh-TW" sz="1800" b="0" i="0" u="none" strike="noStrike">
                          <a:solidFill>
                            <a:srgbClr val="000000"/>
                          </a:solidFill>
                          <a:effectLst/>
                          <a:latin typeface="+mn-lt"/>
                          <a:ea typeface="微軟正黑體" panose="020B0604030504040204" pitchFamily="34" charset="-120"/>
                        </a:rPr>
                        <a:t>0.99</a:t>
                      </a:r>
                    </a:p>
                  </a:txBody>
                  <a:tcPr marL="7620" marR="7620" marT="7620" marB="0" anchor="ctr"/>
                </a:tc>
                <a:tc>
                  <a:txBody>
                    <a:bodyPr/>
                    <a:lstStyle/>
                    <a:p>
                      <a:pPr algn="l" fontAlgn="ctr"/>
                      <a:r>
                        <a:rPr lang="en-US" altLang="zh-TW" sz="1800" b="0" i="0" u="none" strike="noStrike">
                          <a:solidFill>
                            <a:srgbClr val="000000"/>
                          </a:solidFill>
                          <a:effectLst/>
                          <a:latin typeface="+mn-lt"/>
                          <a:ea typeface="微軟正黑體" panose="020B0604030504040204" pitchFamily="34" charset="-120"/>
                        </a:rPr>
                        <a:t>0.92</a:t>
                      </a:r>
                    </a:p>
                  </a:txBody>
                  <a:tcPr marL="7620" marR="7620" marT="7620" marB="0" anchor="ctr"/>
                </a:tc>
                <a:extLst>
                  <a:ext uri="{0D108BD9-81ED-4DB2-BD59-A6C34878D82A}">
                    <a16:rowId xmlns:a16="http://schemas.microsoft.com/office/drawing/2014/main" val="994404798"/>
                  </a:ext>
                </a:extLst>
              </a:tr>
              <a:tr h="370840">
                <a:tc>
                  <a:txBody>
                    <a:bodyPr/>
                    <a:lstStyle/>
                    <a:p>
                      <a:pPr algn="l" fontAlgn="ctr"/>
                      <a:r>
                        <a:rPr lang="en-US" sz="1800" b="0" i="0" u="none" strike="noStrike" dirty="0">
                          <a:solidFill>
                            <a:srgbClr val="000000"/>
                          </a:solidFill>
                          <a:effectLst/>
                          <a:latin typeface="+mn-lt"/>
                          <a:ea typeface="微軟正黑體" panose="020B0604030504040204" pitchFamily="34" charset="-120"/>
                        </a:rPr>
                        <a:t>LSTM</a:t>
                      </a:r>
                    </a:p>
                  </a:txBody>
                  <a:tcPr marL="7620" marR="7620" marT="7620" marB="0" anchor="ctr"/>
                </a:tc>
                <a:tc>
                  <a:txBody>
                    <a:bodyPr/>
                    <a:lstStyle/>
                    <a:p>
                      <a:pPr algn="l" fontAlgn="ctr"/>
                      <a:r>
                        <a:rPr lang="en-US" altLang="zh-TW" sz="1800" b="0" i="0" u="none" strike="noStrike">
                          <a:solidFill>
                            <a:srgbClr val="000000"/>
                          </a:solidFill>
                          <a:effectLst/>
                          <a:latin typeface="+mn-lt"/>
                          <a:ea typeface="微軟正黑體" panose="020B0604030504040204" pitchFamily="34" charset="-120"/>
                        </a:rPr>
                        <a:t>0.85</a:t>
                      </a:r>
                    </a:p>
                  </a:txBody>
                  <a:tcPr marL="7620" marR="7620" marT="7620" marB="0" anchor="ctr"/>
                </a:tc>
                <a:tc>
                  <a:txBody>
                    <a:bodyPr/>
                    <a:lstStyle/>
                    <a:p>
                      <a:pPr algn="l" fontAlgn="ctr"/>
                      <a:r>
                        <a:rPr lang="en-US" altLang="zh-TW" sz="1800" b="0" i="0" u="none" strike="noStrike">
                          <a:solidFill>
                            <a:srgbClr val="000000"/>
                          </a:solidFill>
                          <a:effectLst/>
                          <a:latin typeface="+mn-lt"/>
                          <a:ea typeface="微軟正黑體" panose="020B0604030504040204" pitchFamily="34" charset="-120"/>
                        </a:rPr>
                        <a:t>0.99</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微軟正黑體" panose="020B0604030504040204" pitchFamily="34" charset="-120"/>
                        </a:rPr>
                        <a:t>0.91</a:t>
                      </a:r>
                    </a:p>
                  </a:txBody>
                  <a:tcPr marL="7620" marR="7620" marT="7620" marB="0" anchor="ctr"/>
                </a:tc>
                <a:extLst>
                  <a:ext uri="{0D108BD9-81ED-4DB2-BD59-A6C34878D82A}">
                    <a16:rowId xmlns:a16="http://schemas.microsoft.com/office/drawing/2014/main" val="2226828730"/>
                  </a:ext>
                </a:extLst>
              </a:tr>
            </a:tbl>
          </a:graphicData>
        </a:graphic>
      </p:graphicFrame>
      <p:graphicFrame>
        <p:nvGraphicFramePr>
          <p:cNvPr id="6" name="表格 5">
            <a:extLst>
              <a:ext uri="{FF2B5EF4-FFF2-40B4-BE49-F238E27FC236}">
                <a16:creationId xmlns:a16="http://schemas.microsoft.com/office/drawing/2014/main" id="{464B40B3-2E35-4AD3-8C24-B5800456003E}"/>
              </a:ext>
            </a:extLst>
          </p:cNvPr>
          <p:cNvGraphicFramePr>
            <a:graphicFrameLocks noGrp="1"/>
          </p:cNvGraphicFramePr>
          <p:nvPr>
            <p:extLst>
              <p:ext uri="{D42A27DB-BD31-4B8C-83A1-F6EECF244321}">
                <p14:modId xmlns:p14="http://schemas.microsoft.com/office/powerpoint/2010/main" val="4057804444"/>
              </p:ext>
            </p:extLst>
          </p:nvPr>
        </p:nvGraphicFramePr>
        <p:xfrm>
          <a:off x="677334" y="4592320"/>
          <a:ext cx="8596312" cy="185420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905876333"/>
                    </a:ext>
                  </a:extLst>
                </a:gridCol>
                <a:gridCol w="2149078">
                  <a:extLst>
                    <a:ext uri="{9D8B030D-6E8A-4147-A177-3AD203B41FA5}">
                      <a16:colId xmlns:a16="http://schemas.microsoft.com/office/drawing/2014/main" val="1817092185"/>
                    </a:ext>
                  </a:extLst>
                </a:gridCol>
                <a:gridCol w="2149078">
                  <a:extLst>
                    <a:ext uri="{9D8B030D-6E8A-4147-A177-3AD203B41FA5}">
                      <a16:colId xmlns:a16="http://schemas.microsoft.com/office/drawing/2014/main" val="3798652048"/>
                    </a:ext>
                  </a:extLst>
                </a:gridCol>
                <a:gridCol w="2149078">
                  <a:extLst>
                    <a:ext uri="{9D8B030D-6E8A-4147-A177-3AD203B41FA5}">
                      <a16:colId xmlns:a16="http://schemas.microsoft.com/office/drawing/2014/main" val="3008824170"/>
                    </a:ext>
                  </a:extLst>
                </a:gridCol>
              </a:tblGrid>
              <a:tr h="370840">
                <a:tc>
                  <a:txBody>
                    <a:bodyPr/>
                    <a:lstStyle/>
                    <a:p>
                      <a:pPr algn="l" fontAlgn="ctr"/>
                      <a:r>
                        <a:rPr lang="zh-TW" altLang="en-US" sz="1800" b="1" i="0" u="none" strike="noStrike" dirty="0">
                          <a:solidFill>
                            <a:schemeClr val="bg1"/>
                          </a:solidFill>
                          <a:effectLst/>
                          <a:latin typeface="+mn-lt"/>
                          <a:ea typeface="微軟正黑體" panose="020B0604030504040204" pitchFamily="34" charset="-120"/>
                        </a:rPr>
                        <a:t>使用</a:t>
                      </a:r>
                      <a:r>
                        <a:rPr lang="en-US" altLang="zh-TW" sz="1800" b="1" i="0" u="none" strike="noStrike" dirty="0">
                          <a:solidFill>
                            <a:schemeClr val="bg1"/>
                          </a:solidFill>
                          <a:effectLst/>
                          <a:latin typeface="+mn-lt"/>
                          <a:ea typeface="微軟正黑體" panose="020B0604030504040204" pitchFamily="34" charset="-120"/>
                        </a:rPr>
                        <a:t>12</a:t>
                      </a:r>
                      <a:r>
                        <a:rPr lang="zh-TW" altLang="en-US" sz="1800" b="1" i="0" u="none" strike="noStrike" dirty="0">
                          <a:solidFill>
                            <a:schemeClr val="bg1"/>
                          </a:solidFill>
                          <a:effectLst/>
                          <a:latin typeface="+mn-lt"/>
                          <a:ea typeface="微軟正黑體" panose="020B0604030504040204" pitchFamily="34" charset="-120"/>
                        </a:rPr>
                        <a:t>周預測</a:t>
                      </a:r>
                      <a:endParaRPr lang="en-US" altLang="zh-TW" sz="1800" b="1" i="0" u="none" strike="noStrike" dirty="0">
                        <a:solidFill>
                          <a:schemeClr val="bg1"/>
                        </a:solidFill>
                        <a:effectLst/>
                        <a:latin typeface="+mn-lt"/>
                        <a:ea typeface="微軟正黑體" panose="020B0604030504040204" pitchFamily="34" charset="-120"/>
                      </a:endParaRPr>
                    </a:p>
                  </a:txBody>
                  <a:tcPr marL="7620" marR="7620" marT="7620" marB="0" anchor="ctr"/>
                </a:tc>
                <a:tc>
                  <a:txBody>
                    <a:bodyPr/>
                    <a:lstStyle/>
                    <a:p>
                      <a:pPr algn="l" fontAlgn="ctr"/>
                      <a:r>
                        <a:rPr lang="zh-TW" altLang="en-US" sz="1800" b="1" i="0" u="none" strike="noStrike" dirty="0">
                          <a:solidFill>
                            <a:schemeClr val="bg1"/>
                          </a:solidFill>
                          <a:effectLst/>
                          <a:latin typeface="+mn-lt"/>
                          <a:ea typeface="微軟正黑體" panose="020B0604030504040204" pitchFamily="34" charset="-120"/>
                        </a:rPr>
                        <a:t>正確率</a:t>
                      </a:r>
                    </a:p>
                  </a:txBody>
                  <a:tcPr marL="7620" marR="7620" marT="7620" marB="0" anchor="ctr"/>
                </a:tc>
                <a:tc>
                  <a:txBody>
                    <a:bodyPr/>
                    <a:lstStyle/>
                    <a:p>
                      <a:pPr algn="l" fontAlgn="ctr"/>
                      <a:r>
                        <a:rPr lang="zh-TW" altLang="en-US" sz="1800" b="1" i="0" u="none" strike="noStrike" dirty="0">
                          <a:solidFill>
                            <a:schemeClr val="bg1"/>
                          </a:solidFill>
                          <a:effectLst/>
                          <a:latin typeface="+mn-lt"/>
                          <a:ea typeface="微軟正黑體" panose="020B0604030504040204" pitchFamily="34" charset="-120"/>
                        </a:rPr>
                        <a:t>召回率</a:t>
                      </a:r>
                    </a:p>
                  </a:txBody>
                  <a:tcPr marL="7620" marR="7620" marT="7620" marB="0" anchor="ctr"/>
                </a:tc>
                <a:tc>
                  <a:txBody>
                    <a:bodyPr/>
                    <a:lstStyle/>
                    <a:p>
                      <a:pPr algn="l" fontAlgn="ctr"/>
                      <a:r>
                        <a:rPr lang="en-US" sz="1800" b="1" i="0" u="none" strike="noStrike" dirty="0">
                          <a:solidFill>
                            <a:schemeClr val="bg1"/>
                          </a:solidFill>
                          <a:effectLst/>
                          <a:latin typeface="+mn-lt"/>
                          <a:ea typeface="微軟正黑體" panose="020B0604030504040204" pitchFamily="34" charset="-120"/>
                        </a:rPr>
                        <a:t>F1-score</a:t>
                      </a:r>
                    </a:p>
                  </a:txBody>
                  <a:tcPr marL="7620" marR="7620" marT="7620" marB="0" anchor="ctr"/>
                </a:tc>
                <a:extLst>
                  <a:ext uri="{0D108BD9-81ED-4DB2-BD59-A6C34878D82A}">
                    <a16:rowId xmlns:a16="http://schemas.microsoft.com/office/drawing/2014/main" val="1501664311"/>
                  </a:ext>
                </a:extLst>
              </a:tr>
              <a:tr h="370840">
                <a:tc>
                  <a:txBody>
                    <a:bodyPr/>
                    <a:lstStyle/>
                    <a:p>
                      <a:pPr algn="l" fontAlgn="ctr"/>
                      <a:r>
                        <a:rPr lang="en-US" altLang="zh-TW" sz="1800" b="0" i="0" u="none" strike="noStrike" dirty="0">
                          <a:solidFill>
                            <a:srgbClr val="000000"/>
                          </a:solidFill>
                          <a:effectLst/>
                          <a:latin typeface="+mn-lt"/>
                          <a:ea typeface="+mn-ea"/>
                        </a:rPr>
                        <a:t>MLP</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0.71</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0.86</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0.81</a:t>
                      </a:r>
                    </a:p>
                  </a:txBody>
                  <a:tcPr marL="7620" marR="7620" marT="7620" marB="0" anchor="ctr"/>
                </a:tc>
                <a:extLst>
                  <a:ext uri="{0D108BD9-81ED-4DB2-BD59-A6C34878D82A}">
                    <a16:rowId xmlns:a16="http://schemas.microsoft.com/office/drawing/2014/main" val="1486316279"/>
                  </a:ext>
                </a:extLst>
              </a:tr>
              <a:tr h="370840">
                <a:tc>
                  <a:txBody>
                    <a:bodyPr/>
                    <a:lstStyle/>
                    <a:p>
                      <a:pPr algn="l" fontAlgn="ctr"/>
                      <a:r>
                        <a:rPr lang="en-US" altLang="zh-TW" sz="1800" b="0" i="0" u="none" strike="noStrike" dirty="0">
                          <a:solidFill>
                            <a:srgbClr val="000000"/>
                          </a:solidFill>
                          <a:effectLst/>
                          <a:latin typeface="+mn-lt"/>
                          <a:ea typeface="+mn-ea"/>
                        </a:rPr>
                        <a:t>1D-CNN</a:t>
                      </a:r>
                    </a:p>
                  </a:txBody>
                  <a:tcPr marL="7620" marR="7620" marT="7620" marB="0" anchor="ctr"/>
                </a:tc>
                <a:tc>
                  <a:txBody>
                    <a:bodyPr/>
                    <a:lstStyle/>
                    <a:p>
                      <a:pPr algn="l" fontAlgn="ctr"/>
                      <a:r>
                        <a:rPr lang="en-US" altLang="zh-TW" sz="1800" b="0" i="0" u="none" strike="noStrike">
                          <a:solidFill>
                            <a:srgbClr val="000000"/>
                          </a:solidFill>
                          <a:effectLst/>
                          <a:latin typeface="+mn-lt"/>
                          <a:ea typeface="標楷體" panose="03000509000000000000" pitchFamily="65" charset="-120"/>
                        </a:rPr>
                        <a:t>0.61</a:t>
                      </a:r>
                    </a:p>
                  </a:txBody>
                  <a:tcPr marL="7620" marR="7620" marT="7620" marB="0" anchor="ctr"/>
                </a:tc>
                <a:tc>
                  <a:txBody>
                    <a:bodyPr/>
                    <a:lstStyle/>
                    <a:p>
                      <a:pPr algn="l" fontAlgn="ctr"/>
                      <a:r>
                        <a:rPr lang="en-US" altLang="zh-TW" sz="1800" b="0" i="0" u="none" strike="noStrike">
                          <a:solidFill>
                            <a:srgbClr val="000000"/>
                          </a:solidFill>
                          <a:effectLst/>
                          <a:latin typeface="+mn-lt"/>
                          <a:ea typeface="標楷體" panose="03000509000000000000" pitchFamily="65" charset="-120"/>
                        </a:rPr>
                        <a:t>0.68</a:t>
                      </a:r>
                    </a:p>
                  </a:txBody>
                  <a:tcPr marL="7620" marR="7620" marT="7620" marB="0" anchor="ctr"/>
                </a:tc>
                <a:tc>
                  <a:txBody>
                    <a:bodyPr/>
                    <a:lstStyle/>
                    <a:p>
                      <a:pPr algn="l" fontAlgn="ctr"/>
                      <a:r>
                        <a:rPr lang="en-US" altLang="zh-TW" sz="1800" b="0" i="0" u="none" strike="noStrike">
                          <a:solidFill>
                            <a:srgbClr val="000000"/>
                          </a:solidFill>
                          <a:effectLst/>
                          <a:latin typeface="+mn-lt"/>
                          <a:ea typeface="標楷體" panose="03000509000000000000" pitchFamily="65" charset="-120"/>
                        </a:rPr>
                        <a:t>0.62</a:t>
                      </a:r>
                    </a:p>
                  </a:txBody>
                  <a:tcPr marL="7620" marR="7620" marT="7620" marB="0" anchor="ctr"/>
                </a:tc>
                <a:extLst>
                  <a:ext uri="{0D108BD9-81ED-4DB2-BD59-A6C34878D82A}">
                    <a16:rowId xmlns:a16="http://schemas.microsoft.com/office/drawing/2014/main" val="2639329297"/>
                  </a:ext>
                </a:extLst>
              </a:tr>
              <a:tr h="370840">
                <a:tc>
                  <a:txBody>
                    <a:bodyPr/>
                    <a:lstStyle/>
                    <a:p>
                      <a:pPr algn="l" fontAlgn="ctr"/>
                      <a:r>
                        <a:rPr lang="en-US" sz="1800" b="0" i="0" u="none" strike="noStrike" dirty="0" err="1">
                          <a:solidFill>
                            <a:srgbClr val="000000"/>
                          </a:solidFill>
                          <a:effectLst/>
                          <a:latin typeface="+mn-lt"/>
                          <a:ea typeface="微軟正黑體" panose="020B0604030504040204" pitchFamily="34" charset="-120"/>
                        </a:rPr>
                        <a:t>SimpleRNN</a:t>
                      </a:r>
                      <a:endParaRPr lang="en-US" sz="1800" b="0" i="0" u="none" strike="noStrike" dirty="0">
                        <a:solidFill>
                          <a:srgbClr val="000000"/>
                        </a:solidFill>
                        <a:effectLst/>
                        <a:latin typeface="+mn-lt"/>
                        <a:ea typeface="微軟正黑體" panose="020B0604030504040204" pitchFamily="34" charset="-120"/>
                      </a:endParaRP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0.68</a:t>
                      </a:r>
                    </a:p>
                  </a:txBody>
                  <a:tcPr marL="7620" marR="7620" marT="7620" marB="0" anchor="ctr"/>
                </a:tc>
                <a:tc>
                  <a:txBody>
                    <a:bodyPr/>
                    <a:lstStyle/>
                    <a:p>
                      <a:pPr algn="l" fontAlgn="ctr"/>
                      <a:r>
                        <a:rPr lang="en-US" altLang="zh-TW" sz="1800" b="0" i="0" u="none" strike="noStrike">
                          <a:solidFill>
                            <a:srgbClr val="000000"/>
                          </a:solidFill>
                          <a:effectLst/>
                          <a:latin typeface="+mn-lt"/>
                          <a:ea typeface="標楷體" panose="03000509000000000000" pitchFamily="65" charset="-120"/>
                        </a:rPr>
                        <a:t>0.71</a:t>
                      </a:r>
                    </a:p>
                  </a:txBody>
                  <a:tcPr marL="7620" marR="7620" marT="7620" marB="0" anchor="ctr"/>
                </a:tc>
                <a:tc>
                  <a:txBody>
                    <a:bodyPr/>
                    <a:lstStyle/>
                    <a:p>
                      <a:pPr algn="l" fontAlgn="ctr"/>
                      <a:r>
                        <a:rPr lang="en-US" altLang="zh-TW" sz="1800" b="0" i="0" u="none" strike="noStrike">
                          <a:solidFill>
                            <a:srgbClr val="000000"/>
                          </a:solidFill>
                          <a:effectLst/>
                          <a:latin typeface="+mn-lt"/>
                          <a:ea typeface="標楷體" panose="03000509000000000000" pitchFamily="65" charset="-120"/>
                        </a:rPr>
                        <a:t>0.72</a:t>
                      </a:r>
                    </a:p>
                  </a:txBody>
                  <a:tcPr marL="7620" marR="7620" marT="7620" marB="0" anchor="ctr"/>
                </a:tc>
                <a:extLst>
                  <a:ext uri="{0D108BD9-81ED-4DB2-BD59-A6C34878D82A}">
                    <a16:rowId xmlns:a16="http://schemas.microsoft.com/office/drawing/2014/main" val="353328764"/>
                  </a:ext>
                </a:extLst>
              </a:tr>
              <a:tr h="370840">
                <a:tc>
                  <a:txBody>
                    <a:bodyPr/>
                    <a:lstStyle/>
                    <a:p>
                      <a:pPr algn="l" fontAlgn="ctr"/>
                      <a:r>
                        <a:rPr lang="en-US" sz="1800" b="0" i="0" u="none" strike="noStrike" dirty="0">
                          <a:solidFill>
                            <a:srgbClr val="000000"/>
                          </a:solidFill>
                          <a:effectLst/>
                          <a:latin typeface="+mn-lt"/>
                          <a:ea typeface="微軟正黑體" panose="020B0604030504040204" pitchFamily="34" charset="-120"/>
                        </a:rPr>
                        <a:t>LSTM</a:t>
                      </a:r>
                    </a:p>
                  </a:txBody>
                  <a:tcPr marL="7620" marR="7620" marT="7620" marB="0" anchor="ctr"/>
                </a:tc>
                <a:tc>
                  <a:txBody>
                    <a:bodyPr/>
                    <a:lstStyle/>
                    <a:p>
                      <a:pPr algn="l" fontAlgn="ctr"/>
                      <a:r>
                        <a:rPr lang="en-US" altLang="zh-TW" sz="1800" b="0" i="0" u="none" strike="noStrike">
                          <a:solidFill>
                            <a:srgbClr val="000000"/>
                          </a:solidFill>
                          <a:effectLst/>
                          <a:latin typeface="+mn-lt"/>
                          <a:ea typeface="標楷體" panose="03000509000000000000" pitchFamily="65" charset="-120"/>
                        </a:rPr>
                        <a:t>0.75</a:t>
                      </a:r>
                    </a:p>
                  </a:txBody>
                  <a:tcPr marL="7620" marR="7620" marT="7620" marB="0" anchor="ctr"/>
                </a:tc>
                <a:tc>
                  <a:txBody>
                    <a:bodyPr/>
                    <a:lstStyle/>
                    <a:p>
                      <a:pPr algn="l" fontAlgn="ctr"/>
                      <a:r>
                        <a:rPr lang="en-US" altLang="zh-TW" sz="1800" b="0" i="0" u="none" strike="noStrike">
                          <a:solidFill>
                            <a:srgbClr val="000000"/>
                          </a:solidFill>
                          <a:effectLst/>
                          <a:latin typeface="+mn-lt"/>
                          <a:ea typeface="標楷體" panose="03000509000000000000" pitchFamily="65" charset="-120"/>
                        </a:rPr>
                        <a:t>0.97</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0.9</a:t>
                      </a:r>
                    </a:p>
                  </a:txBody>
                  <a:tcPr marL="7620" marR="7620" marT="7620" marB="0" anchor="ctr"/>
                </a:tc>
                <a:extLst>
                  <a:ext uri="{0D108BD9-81ED-4DB2-BD59-A6C34878D82A}">
                    <a16:rowId xmlns:a16="http://schemas.microsoft.com/office/drawing/2014/main" val="1264137050"/>
                  </a:ext>
                </a:extLst>
              </a:tr>
            </a:tbl>
          </a:graphicData>
        </a:graphic>
      </p:graphicFrame>
    </p:spTree>
    <p:extLst>
      <p:ext uri="{BB962C8B-B14F-4D97-AF65-F5344CB8AC3E}">
        <p14:creationId xmlns:p14="http://schemas.microsoft.com/office/powerpoint/2010/main" val="2771335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68FA72-1E7B-4ADA-BC53-4E219B0CFCB1}"/>
              </a:ext>
            </a:extLst>
          </p:cNvPr>
          <p:cNvSpPr>
            <a:spLocks noGrp="1"/>
          </p:cNvSpPr>
          <p:nvPr>
            <p:ph type="title"/>
          </p:nvPr>
        </p:nvSpPr>
        <p:spPr/>
        <p:txBody>
          <a:bodyPr>
            <a:normAutofit fontScale="90000"/>
          </a:bodyPr>
          <a:lstStyle/>
          <a:p>
            <a:r>
              <a:rPr lang="en-US" altLang="zh-TW" dirty="0"/>
              <a:t>research question</a:t>
            </a:r>
            <a:r>
              <a:rPr lang="zh-TW" altLang="en-US" dirty="0"/>
              <a:t> </a:t>
            </a:r>
            <a:r>
              <a:rPr lang="en-US" altLang="zh-TW" dirty="0"/>
              <a:t>3</a:t>
            </a:r>
            <a:br>
              <a:rPr lang="en-US" altLang="zh-TW" dirty="0"/>
            </a:br>
            <a:r>
              <a:rPr lang="zh-TW" altLang="zh-TW" dirty="0"/>
              <a:t>在資料不完整的情況下，</a:t>
            </a:r>
            <a:r>
              <a:rPr lang="en-US" altLang="zh-TW" dirty="0"/>
              <a:t>RNN</a:t>
            </a:r>
            <a:r>
              <a:rPr lang="zh-TW" altLang="zh-TW" dirty="0"/>
              <a:t>對於預測高風險的學生的預測力比</a:t>
            </a:r>
            <a:r>
              <a:rPr lang="en-US" altLang="zh-TW" dirty="0"/>
              <a:t>MLP</a:t>
            </a:r>
            <a:r>
              <a:rPr lang="zh-TW" altLang="zh-TW" dirty="0"/>
              <a:t>的好還是差？</a:t>
            </a:r>
            <a:endParaRPr lang="zh-TW" altLang="en-US" dirty="0"/>
          </a:p>
        </p:txBody>
      </p:sp>
      <p:graphicFrame>
        <p:nvGraphicFramePr>
          <p:cNvPr id="4" name="內容版面配置區 3">
            <a:extLst>
              <a:ext uri="{FF2B5EF4-FFF2-40B4-BE49-F238E27FC236}">
                <a16:creationId xmlns:a16="http://schemas.microsoft.com/office/drawing/2014/main" id="{9B228D5D-3A6E-4592-BE0B-9838ACEF1EA6}"/>
              </a:ext>
            </a:extLst>
          </p:cNvPr>
          <p:cNvGraphicFramePr>
            <a:graphicFrameLocks noGrp="1"/>
          </p:cNvGraphicFramePr>
          <p:nvPr>
            <p:ph idx="1"/>
            <p:extLst>
              <p:ext uri="{D42A27DB-BD31-4B8C-83A1-F6EECF244321}">
                <p14:modId xmlns:p14="http://schemas.microsoft.com/office/powerpoint/2010/main" val="3412280429"/>
              </p:ext>
            </p:extLst>
          </p:nvPr>
        </p:nvGraphicFramePr>
        <p:xfrm>
          <a:off x="677690" y="2285365"/>
          <a:ext cx="8596312" cy="185420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102126981"/>
                    </a:ext>
                  </a:extLst>
                </a:gridCol>
                <a:gridCol w="2149078">
                  <a:extLst>
                    <a:ext uri="{9D8B030D-6E8A-4147-A177-3AD203B41FA5}">
                      <a16:colId xmlns:a16="http://schemas.microsoft.com/office/drawing/2014/main" val="1588173638"/>
                    </a:ext>
                  </a:extLst>
                </a:gridCol>
                <a:gridCol w="2149078">
                  <a:extLst>
                    <a:ext uri="{9D8B030D-6E8A-4147-A177-3AD203B41FA5}">
                      <a16:colId xmlns:a16="http://schemas.microsoft.com/office/drawing/2014/main" val="2682259603"/>
                    </a:ext>
                  </a:extLst>
                </a:gridCol>
                <a:gridCol w="2149078">
                  <a:extLst>
                    <a:ext uri="{9D8B030D-6E8A-4147-A177-3AD203B41FA5}">
                      <a16:colId xmlns:a16="http://schemas.microsoft.com/office/drawing/2014/main" val="2072032092"/>
                    </a:ext>
                  </a:extLst>
                </a:gridCol>
              </a:tblGrid>
              <a:tr h="370840">
                <a:tc>
                  <a:txBody>
                    <a:bodyPr/>
                    <a:lstStyle/>
                    <a:p>
                      <a:pPr algn="l" fontAlgn="ctr"/>
                      <a:r>
                        <a:rPr lang="zh-TW" altLang="en-US" sz="1800" b="1" i="0" u="none" strike="noStrike" dirty="0">
                          <a:solidFill>
                            <a:schemeClr val="bg1"/>
                          </a:solidFill>
                          <a:effectLst/>
                          <a:latin typeface="+mn-lt"/>
                          <a:ea typeface="微軟正黑體" panose="020B0604030504040204" pitchFamily="34" charset="-120"/>
                        </a:rPr>
                        <a:t>使用</a:t>
                      </a:r>
                      <a:r>
                        <a:rPr lang="en-US" altLang="zh-TW" sz="1800" b="1" i="0" u="none" strike="noStrike" dirty="0">
                          <a:solidFill>
                            <a:schemeClr val="bg1"/>
                          </a:solidFill>
                          <a:effectLst/>
                          <a:latin typeface="+mn-lt"/>
                          <a:ea typeface="微軟正黑體" panose="020B0604030504040204" pitchFamily="34" charset="-120"/>
                        </a:rPr>
                        <a:t>9</a:t>
                      </a:r>
                      <a:r>
                        <a:rPr lang="zh-TW" altLang="en-US" sz="1800" b="1" i="0" u="none" strike="noStrike" dirty="0">
                          <a:solidFill>
                            <a:schemeClr val="bg1"/>
                          </a:solidFill>
                          <a:effectLst/>
                          <a:latin typeface="+mn-lt"/>
                          <a:ea typeface="微軟正黑體" panose="020B0604030504040204" pitchFamily="34" charset="-120"/>
                        </a:rPr>
                        <a:t>周預測</a:t>
                      </a:r>
                      <a:endParaRPr lang="en-US" altLang="zh-TW" sz="1800" b="1" i="0" u="none" strike="noStrike" dirty="0">
                        <a:solidFill>
                          <a:schemeClr val="bg1"/>
                        </a:solidFill>
                        <a:effectLst/>
                        <a:latin typeface="+mn-lt"/>
                        <a:ea typeface="微軟正黑體" panose="020B0604030504040204" pitchFamily="34" charset="-120"/>
                      </a:endParaRPr>
                    </a:p>
                  </a:txBody>
                  <a:tcPr marL="7620" marR="7620" marT="7620" marB="0" anchor="ctr"/>
                </a:tc>
                <a:tc>
                  <a:txBody>
                    <a:bodyPr/>
                    <a:lstStyle/>
                    <a:p>
                      <a:pPr algn="l" fontAlgn="ctr"/>
                      <a:r>
                        <a:rPr lang="zh-TW" altLang="en-US" sz="1800" b="1" i="0" u="none" strike="noStrike" dirty="0">
                          <a:solidFill>
                            <a:schemeClr val="bg1"/>
                          </a:solidFill>
                          <a:effectLst/>
                          <a:latin typeface="+mn-lt"/>
                          <a:ea typeface="微軟正黑體" panose="020B0604030504040204" pitchFamily="34" charset="-120"/>
                        </a:rPr>
                        <a:t>正確率</a:t>
                      </a:r>
                    </a:p>
                  </a:txBody>
                  <a:tcPr marL="7620" marR="7620" marT="7620" marB="0" anchor="ctr"/>
                </a:tc>
                <a:tc>
                  <a:txBody>
                    <a:bodyPr/>
                    <a:lstStyle/>
                    <a:p>
                      <a:pPr algn="l" fontAlgn="ctr"/>
                      <a:r>
                        <a:rPr lang="zh-TW" altLang="en-US" sz="1800" b="1" i="0" u="none" strike="noStrike" dirty="0">
                          <a:solidFill>
                            <a:schemeClr val="bg1"/>
                          </a:solidFill>
                          <a:effectLst/>
                          <a:latin typeface="+mn-lt"/>
                          <a:ea typeface="微軟正黑體" panose="020B0604030504040204" pitchFamily="34" charset="-120"/>
                        </a:rPr>
                        <a:t>召回率</a:t>
                      </a:r>
                    </a:p>
                  </a:txBody>
                  <a:tcPr marL="7620" marR="7620" marT="7620" marB="0" anchor="ctr"/>
                </a:tc>
                <a:tc>
                  <a:txBody>
                    <a:bodyPr/>
                    <a:lstStyle/>
                    <a:p>
                      <a:pPr algn="l" fontAlgn="ctr"/>
                      <a:r>
                        <a:rPr lang="en-US" sz="1800" b="1" i="0" u="none" strike="noStrike" dirty="0">
                          <a:solidFill>
                            <a:schemeClr val="bg1"/>
                          </a:solidFill>
                          <a:effectLst/>
                          <a:latin typeface="+mn-lt"/>
                          <a:ea typeface="微軟正黑體" panose="020B0604030504040204" pitchFamily="34" charset="-120"/>
                        </a:rPr>
                        <a:t>F1-score</a:t>
                      </a:r>
                    </a:p>
                  </a:txBody>
                  <a:tcPr marL="7620" marR="7620" marT="7620" marB="0" anchor="ctr"/>
                </a:tc>
                <a:extLst>
                  <a:ext uri="{0D108BD9-81ED-4DB2-BD59-A6C34878D82A}">
                    <a16:rowId xmlns:a16="http://schemas.microsoft.com/office/drawing/2014/main" val="1947998526"/>
                  </a:ext>
                </a:extLst>
              </a:tr>
              <a:tr h="370840">
                <a:tc>
                  <a:txBody>
                    <a:bodyPr/>
                    <a:lstStyle/>
                    <a:p>
                      <a:pPr algn="l" fontAlgn="ctr"/>
                      <a:r>
                        <a:rPr lang="en-US" altLang="zh-TW" sz="1800" b="0" i="0" u="none" strike="noStrike" dirty="0">
                          <a:solidFill>
                            <a:srgbClr val="000000"/>
                          </a:solidFill>
                          <a:effectLst/>
                          <a:latin typeface="+mn-lt"/>
                          <a:ea typeface="+mn-ea"/>
                        </a:rPr>
                        <a:t>MLP</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0.65</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0.65</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0.73</a:t>
                      </a:r>
                    </a:p>
                  </a:txBody>
                  <a:tcPr marL="7620" marR="7620" marT="7620" marB="0" anchor="ctr"/>
                </a:tc>
                <a:extLst>
                  <a:ext uri="{0D108BD9-81ED-4DB2-BD59-A6C34878D82A}">
                    <a16:rowId xmlns:a16="http://schemas.microsoft.com/office/drawing/2014/main" val="1180682203"/>
                  </a:ext>
                </a:extLst>
              </a:tr>
              <a:tr h="370840">
                <a:tc>
                  <a:txBody>
                    <a:bodyPr/>
                    <a:lstStyle/>
                    <a:p>
                      <a:pPr algn="l" fontAlgn="ctr"/>
                      <a:r>
                        <a:rPr lang="en-US" altLang="zh-TW" sz="1800" b="0" i="0" u="none" strike="noStrike" dirty="0">
                          <a:solidFill>
                            <a:srgbClr val="000000"/>
                          </a:solidFill>
                          <a:effectLst/>
                          <a:latin typeface="+mn-lt"/>
                          <a:ea typeface="+mn-ea"/>
                        </a:rPr>
                        <a:t>1D-CNN</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0.6</a:t>
                      </a:r>
                    </a:p>
                  </a:txBody>
                  <a:tcPr marL="7620" marR="7620" marT="7620" marB="0" anchor="ctr"/>
                </a:tc>
                <a:tc>
                  <a:txBody>
                    <a:bodyPr/>
                    <a:lstStyle/>
                    <a:p>
                      <a:pPr algn="l" fontAlgn="ctr"/>
                      <a:r>
                        <a:rPr lang="en-US" altLang="zh-TW" sz="1800" b="0" i="0" u="none" strike="noStrike">
                          <a:solidFill>
                            <a:srgbClr val="000000"/>
                          </a:solidFill>
                          <a:effectLst/>
                          <a:latin typeface="+mn-lt"/>
                          <a:ea typeface="標楷體" panose="03000509000000000000" pitchFamily="65" charset="-120"/>
                        </a:rPr>
                        <a:t>0.57</a:t>
                      </a:r>
                    </a:p>
                  </a:txBody>
                  <a:tcPr marL="7620" marR="7620" marT="7620" marB="0" anchor="ctr"/>
                </a:tc>
                <a:tc>
                  <a:txBody>
                    <a:bodyPr/>
                    <a:lstStyle/>
                    <a:p>
                      <a:pPr algn="l" fontAlgn="ctr"/>
                      <a:r>
                        <a:rPr lang="en-US" altLang="zh-TW" sz="1800" b="0" i="0" u="none" strike="noStrike">
                          <a:solidFill>
                            <a:srgbClr val="000000"/>
                          </a:solidFill>
                          <a:effectLst/>
                          <a:latin typeface="+mn-lt"/>
                          <a:ea typeface="標楷體" panose="03000509000000000000" pitchFamily="65" charset="-120"/>
                        </a:rPr>
                        <a:t>0.61</a:t>
                      </a:r>
                    </a:p>
                  </a:txBody>
                  <a:tcPr marL="7620" marR="7620" marT="7620" marB="0" anchor="ctr"/>
                </a:tc>
                <a:extLst>
                  <a:ext uri="{0D108BD9-81ED-4DB2-BD59-A6C34878D82A}">
                    <a16:rowId xmlns:a16="http://schemas.microsoft.com/office/drawing/2014/main" val="1312842207"/>
                  </a:ext>
                </a:extLst>
              </a:tr>
              <a:tr h="370840">
                <a:tc>
                  <a:txBody>
                    <a:bodyPr/>
                    <a:lstStyle/>
                    <a:p>
                      <a:pPr algn="l" fontAlgn="ctr"/>
                      <a:r>
                        <a:rPr lang="en-US" sz="1800" b="0" i="0" u="none" strike="noStrike" dirty="0" err="1">
                          <a:solidFill>
                            <a:srgbClr val="000000"/>
                          </a:solidFill>
                          <a:effectLst/>
                          <a:latin typeface="+mn-lt"/>
                          <a:ea typeface="微軟正黑體" panose="020B0604030504040204" pitchFamily="34" charset="-120"/>
                        </a:rPr>
                        <a:t>SimpleRNN</a:t>
                      </a:r>
                      <a:endParaRPr lang="en-US" sz="1800" b="0" i="0" u="none" strike="noStrike" dirty="0">
                        <a:solidFill>
                          <a:srgbClr val="000000"/>
                        </a:solidFill>
                        <a:effectLst/>
                        <a:latin typeface="+mn-lt"/>
                        <a:ea typeface="微軟正黑體" panose="020B0604030504040204" pitchFamily="34" charset="-120"/>
                      </a:endParaRP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0.63</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0.62</a:t>
                      </a:r>
                    </a:p>
                  </a:txBody>
                  <a:tcPr marL="7620" marR="7620" marT="7620" marB="0" anchor="ctr"/>
                </a:tc>
                <a:tc>
                  <a:txBody>
                    <a:bodyPr/>
                    <a:lstStyle/>
                    <a:p>
                      <a:pPr algn="l" fontAlgn="ctr"/>
                      <a:r>
                        <a:rPr lang="en-US" altLang="zh-TW" sz="1800" b="0" i="0" u="none" strike="noStrike">
                          <a:solidFill>
                            <a:srgbClr val="000000"/>
                          </a:solidFill>
                          <a:effectLst/>
                          <a:latin typeface="+mn-lt"/>
                          <a:ea typeface="標楷體" panose="03000509000000000000" pitchFamily="65" charset="-120"/>
                        </a:rPr>
                        <a:t>0.66</a:t>
                      </a:r>
                    </a:p>
                  </a:txBody>
                  <a:tcPr marL="7620" marR="7620" marT="7620" marB="0" anchor="ctr"/>
                </a:tc>
                <a:extLst>
                  <a:ext uri="{0D108BD9-81ED-4DB2-BD59-A6C34878D82A}">
                    <a16:rowId xmlns:a16="http://schemas.microsoft.com/office/drawing/2014/main" val="994404798"/>
                  </a:ext>
                </a:extLst>
              </a:tr>
              <a:tr h="370840">
                <a:tc>
                  <a:txBody>
                    <a:bodyPr/>
                    <a:lstStyle/>
                    <a:p>
                      <a:pPr algn="l" fontAlgn="ctr"/>
                      <a:r>
                        <a:rPr lang="en-US" sz="1800" b="0" i="0" u="none" strike="noStrike" dirty="0">
                          <a:solidFill>
                            <a:srgbClr val="000000"/>
                          </a:solidFill>
                          <a:effectLst/>
                          <a:latin typeface="+mn-lt"/>
                          <a:ea typeface="微軟正黑體" panose="020B0604030504040204" pitchFamily="34" charset="-120"/>
                        </a:rPr>
                        <a:t>LSTM</a:t>
                      </a:r>
                    </a:p>
                  </a:txBody>
                  <a:tcPr marL="7620" marR="7620" marT="7620" marB="0" anchor="ctr"/>
                </a:tc>
                <a:tc>
                  <a:txBody>
                    <a:bodyPr/>
                    <a:lstStyle/>
                    <a:p>
                      <a:pPr algn="l" fontAlgn="ctr"/>
                      <a:r>
                        <a:rPr lang="en-US" altLang="zh-TW" sz="1800" b="0" i="0" u="none" strike="noStrike">
                          <a:solidFill>
                            <a:srgbClr val="000000"/>
                          </a:solidFill>
                          <a:effectLst/>
                          <a:latin typeface="+mn-lt"/>
                          <a:ea typeface="標楷體" panose="03000509000000000000" pitchFamily="65" charset="-120"/>
                        </a:rPr>
                        <a:t>0.72</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0.95</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0.86</a:t>
                      </a:r>
                    </a:p>
                  </a:txBody>
                  <a:tcPr marL="7620" marR="7620" marT="7620" marB="0" anchor="ctr"/>
                </a:tc>
                <a:extLst>
                  <a:ext uri="{0D108BD9-81ED-4DB2-BD59-A6C34878D82A}">
                    <a16:rowId xmlns:a16="http://schemas.microsoft.com/office/drawing/2014/main" val="2226828730"/>
                  </a:ext>
                </a:extLst>
              </a:tr>
            </a:tbl>
          </a:graphicData>
        </a:graphic>
      </p:graphicFrame>
      <p:graphicFrame>
        <p:nvGraphicFramePr>
          <p:cNvPr id="6" name="表格 5">
            <a:extLst>
              <a:ext uri="{FF2B5EF4-FFF2-40B4-BE49-F238E27FC236}">
                <a16:creationId xmlns:a16="http://schemas.microsoft.com/office/drawing/2014/main" id="{464B40B3-2E35-4AD3-8C24-B5800456003E}"/>
              </a:ext>
            </a:extLst>
          </p:cNvPr>
          <p:cNvGraphicFramePr>
            <a:graphicFrameLocks noGrp="1"/>
          </p:cNvGraphicFramePr>
          <p:nvPr>
            <p:extLst>
              <p:ext uri="{D42A27DB-BD31-4B8C-83A1-F6EECF244321}">
                <p14:modId xmlns:p14="http://schemas.microsoft.com/office/powerpoint/2010/main" val="2011994075"/>
              </p:ext>
            </p:extLst>
          </p:nvPr>
        </p:nvGraphicFramePr>
        <p:xfrm>
          <a:off x="677690" y="4629468"/>
          <a:ext cx="8596312" cy="185420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905876333"/>
                    </a:ext>
                  </a:extLst>
                </a:gridCol>
                <a:gridCol w="2149078">
                  <a:extLst>
                    <a:ext uri="{9D8B030D-6E8A-4147-A177-3AD203B41FA5}">
                      <a16:colId xmlns:a16="http://schemas.microsoft.com/office/drawing/2014/main" val="1817092185"/>
                    </a:ext>
                  </a:extLst>
                </a:gridCol>
                <a:gridCol w="2149078">
                  <a:extLst>
                    <a:ext uri="{9D8B030D-6E8A-4147-A177-3AD203B41FA5}">
                      <a16:colId xmlns:a16="http://schemas.microsoft.com/office/drawing/2014/main" val="3798652048"/>
                    </a:ext>
                  </a:extLst>
                </a:gridCol>
                <a:gridCol w="2149078">
                  <a:extLst>
                    <a:ext uri="{9D8B030D-6E8A-4147-A177-3AD203B41FA5}">
                      <a16:colId xmlns:a16="http://schemas.microsoft.com/office/drawing/2014/main" val="3008824170"/>
                    </a:ext>
                  </a:extLst>
                </a:gridCol>
              </a:tblGrid>
              <a:tr h="370840">
                <a:tc>
                  <a:txBody>
                    <a:bodyPr/>
                    <a:lstStyle/>
                    <a:p>
                      <a:pPr algn="l" fontAlgn="ctr"/>
                      <a:r>
                        <a:rPr lang="zh-TW" altLang="en-US" sz="1800" b="1" i="0" u="none" strike="noStrike" dirty="0">
                          <a:solidFill>
                            <a:schemeClr val="bg1"/>
                          </a:solidFill>
                          <a:effectLst/>
                          <a:latin typeface="+mn-lt"/>
                          <a:ea typeface="微軟正黑體" panose="020B0604030504040204" pitchFamily="34" charset="-120"/>
                        </a:rPr>
                        <a:t>使用</a:t>
                      </a:r>
                      <a:r>
                        <a:rPr lang="en-US" altLang="zh-TW" sz="1800" b="1" i="0" u="none" strike="noStrike" dirty="0">
                          <a:solidFill>
                            <a:schemeClr val="bg1"/>
                          </a:solidFill>
                          <a:effectLst/>
                          <a:latin typeface="+mn-lt"/>
                          <a:ea typeface="微軟正黑體" panose="020B0604030504040204" pitchFamily="34" charset="-120"/>
                        </a:rPr>
                        <a:t>6</a:t>
                      </a:r>
                      <a:r>
                        <a:rPr lang="zh-TW" altLang="en-US" sz="1800" b="1" i="0" u="none" strike="noStrike" dirty="0">
                          <a:solidFill>
                            <a:schemeClr val="bg1"/>
                          </a:solidFill>
                          <a:effectLst/>
                          <a:latin typeface="+mn-lt"/>
                          <a:ea typeface="微軟正黑體" panose="020B0604030504040204" pitchFamily="34" charset="-120"/>
                        </a:rPr>
                        <a:t>周預測</a:t>
                      </a:r>
                      <a:endParaRPr lang="en-US" altLang="zh-TW" sz="1800" b="1" i="0" u="none" strike="noStrike" dirty="0">
                        <a:solidFill>
                          <a:schemeClr val="bg1"/>
                        </a:solidFill>
                        <a:effectLst/>
                        <a:latin typeface="+mn-lt"/>
                        <a:ea typeface="微軟正黑體" panose="020B0604030504040204" pitchFamily="34" charset="-120"/>
                      </a:endParaRPr>
                    </a:p>
                  </a:txBody>
                  <a:tcPr marL="7620" marR="7620" marT="7620" marB="0" anchor="ctr"/>
                </a:tc>
                <a:tc>
                  <a:txBody>
                    <a:bodyPr/>
                    <a:lstStyle/>
                    <a:p>
                      <a:pPr algn="l" fontAlgn="ctr"/>
                      <a:r>
                        <a:rPr lang="zh-TW" altLang="en-US" sz="1800" b="1" i="0" u="none" strike="noStrike" dirty="0">
                          <a:solidFill>
                            <a:schemeClr val="bg1"/>
                          </a:solidFill>
                          <a:effectLst/>
                          <a:latin typeface="+mn-lt"/>
                          <a:ea typeface="微軟正黑體" panose="020B0604030504040204" pitchFamily="34" charset="-120"/>
                        </a:rPr>
                        <a:t>正確率</a:t>
                      </a:r>
                    </a:p>
                  </a:txBody>
                  <a:tcPr marL="7620" marR="7620" marT="7620" marB="0" anchor="ctr"/>
                </a:tc>
                <a:tc>
                  <a:txBody>
                    <a:bodyPr/>
                    <a:lstStyle/>
                    <a:p>
                      <a:pPr algn="l" fontAlgn="ctr"/>
                      <a:r>
                        <a:rPr lang="zh-TW" altLang="en-US" sz="1800" b="1" i="0" u="none" strike="noStrike" dirty="0">
                          <a:solidFill>
                            <a:schemeClr val="bg1"/>
                          </a:solidFill>
                          <a:effectLst/>
                          <a:latin typeface="+mn-lt"/>
                          <a:ea typeface="微軟正黑體" panose="020B0604030504040204" pitchFamily="34" charset="-120"/>
                        </a:rPr>
                        <a:t>召回率</a:t>
                      </a:r>
                    </a:p>
                  </a:txBody>
                  <a:tcPr marL="7620" marR="7620" marT="7620" marB="0" anchor="ctr"/>
                </a:tc>
                <a:tc>
                  <a:txBody>
                    <a:bodyPr/>
                    <a:lstStyle/>
                    <a:p>
                      <a:pPr algn="l" fontAlgn="ctr"/>
                      <a:r>
                        <a:rPr lang="en-US" sz="1800" b="1" i="0" u="none" strike="noStrike" dirty="0">
                          <a:solidFill>
                            <a:schemeClr val="bg1"/>
                          </a:solidFill>
                          <a:effectLst/>
                          <a:latin typeface="+mn-lt"/>
                          <a:ea typeface="微軟正黑體" panose="020B0604030504040204" pitchFamily="34" charset="-120"/>
                        </a:rPr>
                        <a:t>F1-score</a:t>
                      </a:r>
                    </a:p>
                  </a:txBody>
                  <a:tcPr marL="7620" marR="7620" marT="7620" marB="0" anchor="ctr"/>
                </a:tc>
                <a:extLst>
                  <a:ext uri="{0D108BD9-81ED-4DB2-BD59-A6C34878D82A}">
                    <a16:rowId xmlns:a16="http://schemas.microsoft.com/office/drawing/2014/main" val="1501664311"/>
                  </a:ext>
                </a:extLst>
              </a:tr>
              <a:tr h="370840">
                <a:tc>
                  <a:txBody>
                    <a:bodyPr/>
                    <a:lstStyle/>
                    <a:p>
                      <a:pPr algn="l" fontAlgn="ctr"/>
                      <a:r>
                        <a:rPr lang="en-US" altLang="zh-TW" sz="1800" b="0" i="0" u="none" strike="noStrike" dirty="0">
                          <a:solidFill>
                            <a:srgbClr val="000000"/>
                          </a:solidFill>
                          <a:effectLst/>
                          <a:latin typeface="+mn-lt"/>
                          <a:ea typeface="+mn-ea"/>
                        </a:rPr>
                        <a:t>MLP</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0.58</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0.51</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0.63</a:t>
                      </a:r>
                    </a:p>
                  </a:txBody>
                  <a:tcPr marL="7620" marR="7620" marT="7620" marB="0" anchor="ctr"/>
                </a:tc>
                <a:extLst>
                  <a:ext uri="{0D108BD9-81ED-4DB2-BD59-A6C34878D82A}">
                    <a16:rowId xmlns:a16="http://schemas.microsoft.com/office/drawing/2014/main" val="2847896022"/>
                  </a:ext>
                </a:extLst>
              </a:tr>
              <a:tr h="370840">
                <a:tc>
                  <a:txBody>
                    <a:bodyPr/>
                    <a:lstStyle/>
                    <a:p>
                      <a:pPr algn="l" fontAlgn="ctr"/>
                      <a:r>
                        <a:rPr lang="en-US" altLang="zh-TW" sz="1800" b="0" i="0" u="none" strike="noStrike" dirty="0">
                          <a:solidFill>
                            <a:srgbClr val="000000"/>
                          </a:solidFill>
                          <a:effectLst/>
                          <a:latin typeface="+mn-lt"/>
                          <a:ea typeface="+mn-ea"/>
                        </a:rPr>
                        <a:t>1D-CNN</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0.52</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0.42</a:t>
                      </a:r>
                    </a:p>
                  </a:txBody>
                  <a:tcPr marL="7620" marR="7620" marT="7620" marB="0" anchor="ctr"/>
                </a:tc>
                <a:tc>
                  <a:txBody>
                    <a:bodyPr/>
                    <a:lstStyle/>
                    <a:p>
                      <a:pPr algn="l" fontAlgn="ctr"/>
                      <a:r>
                        <a:rPr lang="en-US" altLang="zh-TW" sz="1800" b="0" i="0" u="none" strike="noStrike">
                          <a:solidFill>
                            <a:srgbClr val="000000"/>
                          </a:solidFill>
                          <a:effectLst/>
                          <a:latin typeface="+mn-lt"/>
                          <a:ea typeface="標楷體" panose="03000509000000000000" pitchFamily="65" charset="-120"/>
                        </a:rPr>
                        <a:t>0.56</a:t>
                      </a:r>
                    </a:p>
                  </a:txBody>
                  <a:tcPr marL="7620" marR="7620" marT="7620" marB="0" anchor="ctr"/>
                </a:tc>
                <a:extLst>
                  <a:ext uri="{0D108BD9-81ED-4DB2-BD59-A6C34878D82A}">
                    <a16:rowId xmlns:a16="http://schemas.microsoft.com/office/drawing/2014/main" val="2639329297"/>
                  </a:ext>
                </a:extLst>
              </a:tr>
              <a:tr h="370840">
                <a:tc>
                  <a:txBody>
                    <a:bodyPr/>
                    <a:lstStyle/>
                    <a:p>
                      <a:pPr algn="l" fontAlgn="ctr"/>
                      <a:r>
                        <a:rPr lang="en-US" sz="1800" b="0" i="0" u="none" strike="noStrike" dirty="0" err="1">
                          <a:solidFill>
                            <a:srgbClr val="000000"/>
                          </a:solidFill>
                          <a:effectLst/>
                          <a:latin typeface="+mn-lt"/>
                          <a:ea typeface="微軟正黑體" panose="020B0604030504040204" pitchFamily="34" charset="-120"/>
                        </a:rPr>
                        <a:t>SimpleRNN</a:t>
                      </a:r>
                      <a:endParaRPr lang="en-US" sz="1800" b="0" i="0" u="none" strike="noStrike" dirty="0">
                        <a:solidFill>
                          <a:srgbClr val="000000"/>
                        </a:solidFill>
                        <a:effectLst/>
                        <a:latin typeface="+mn-lt"/>
                        <a:ea typeface="微軟正黑體" panose="020B0604030504040204" pitchFamily="34" charset="-120"/>
                      </a:endParaRP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0.58</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0.51</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0.63</a:t>
                      </a:r>
                    </a:p>
                  </a:txBody>
                  <a:tcPr marL="7620" marR="7620" marT="7620" marB="0" anchor="ctr"/>
                </a:tc>
                <a:extLst>
                  <a:ext uri="{0D108BD9-81ED-4DB2-BD59-A6C34878D82A}">
                    <a16:rowId xmlns:a16="http://schemas.microsoft.com/office/drawing/2014/main" val="353328764"/>
                  </a:ext>
                </a:extLst>
              </a:tr>
              <a:tr h="370840">
                <a:tc>
                  <a:txBody>
                    <a:bodyPr/>
                    <a:lstStyle/>
                    <a:p>
                      <a:pPr algn="l" fontAlgn="ctr"/>
                      <a:r>
                        <a:rPr lang="en-US" sz="1800" b="0" i="0" u="none" strike="noStrike" dirty="0">
                          <a:solidFill>
                            <a:srgbClr val="000000"/>
                          </a:solidFill>
                          <a:effectLst/>
                          <a:latin typeface="+mn-lt"/>
                          <a:ea typeface="微軟正黑體" panose="020B0604030504040204" pitchFamily="34" charset="-120"/>
                        </a:rPr>
                        <a:t>LSTM</a:t>
                      </a:r>
                    </a:p>
                  </a:txBody>
                  <a:tcPr marL="7620" marR="7620" marT="7620" marB="0" anchor="ctr"/>
                </a:tc>
                <a:tc>
                  <a:txBody>
                    <a:bodyPr/>
                    <a:lstStyle/>
                    <a:p>
                      <a:pPr algn="l" fontAlgn="ctr"/>
                      <a:r>
                        <a:rPr lang="en-US" altLang="zh-TW" sz="1800" b="0" i="0" u="none" strike="noStrike">
                          <a:solidFill>
                            <a:srgbClr val="000000"/>
                          </a:solidFill>
                          <a:effectLst/>
                          <a:latin typeface="+mn-lt"/>
                          <a:ea typeface="標楷體" panose="03000509000000000000" pitchFamily="65" charset="-120"/>
                        </a:rPr>
                        <a:t>0.71</a:t>
                      </a:r>
                    </a:p>
                  </a:txBody>
                  <a:tcPr marL="7620" marR="7620" marT="7620" marB="0" anchor="ctr"/>
                </a:tc>
                <a:tc>
                  <a:txBody>
                    <a:bodyPr/>
                    <a:lstStyle/>
                    <a:p>
                      <a:pPr algn="l" fontAlgn="ctr"/>
                      <a:r>
                        <a:rPr lang="en-US" altLang="zh-TW" sz="1800" b="0" i="0" u="none" strike="noStrike">
                          <a:solidFill>
                            <a:srgbClr val="000000"/>
                          </a:solidFill>
                          <a:effectLst/>
                          <a:latin typeface="+mn-lt"/>
                          <a:ea typeface="標楷體" panose="03000509000000000000" pitchFamily="65" charset="-120"/>
                        </a:rPr>
                        <a:t>0.89</a:t>
                      </a:r>
                    </a:p>
                  </a:txBody>
                  <a:tcPr marL="7620" marR="7620" marT="7620" marB="0" anchor="ctr"/>
                </a:tc>
                <a:tc>
                  <a:txBody>
                    <a:bodyPr/>
                    <a:lstStyle/>
                    <a:p>
                      <a:pPr algn="l" fontAlgn="ctr"/>
                      <a:r>
                        <a:rPr lang="en-US" altLang="zh-TW" sz="1800" b="0" i="0" u="none" strike="noStrike" dirty="0">
                          <a:solidFill>
                            <a:srgbClr val="000000"/>
                          </a:solidFill>
                          <a:effectLst/>
                          <a:latin typeface="+mn-lt"/>
                          <a:ea typeface="標楷體" panose="03000509000000000000" pitchFamily="65" charset="-120"/>
                        </a:rPr>
                        <a:t>0.82</a:t>
                      </a:r>
                    </a:p>
                  </a:txBody>
                  <a:tcPr marL="7620" marR="7620" marT="7620" marB="0" anchor="ctr"/>
                </a:tc>
                <a:extLst>
                  <a:ext uri="{0D108BD9-81ED-4DB2-BD59-A6C34878D82A}">
                    <a16:rowId xmlns:a16="http://schemas.microsoft.com/office/drawing/2014/main" val="1264137050"/>
                  </a:ext>
                </a:extLst>
              </a:tr>
            </a:tbl>
          </a:graphicData>
        </a:graphic>
      </p:graphicFrame>
    </p:spTree>
    <p:extLst>
      <p:ext uri="{BB962C8B-B14F-4D97-AF65-F5344CB8AC3E}">
        <p14:creationId xmlns:p14="http://schemas.microsoft.com/office/powerpoint/2010/main" val="2569389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E9604E-CEFD-4040-B57D-286D2CA41F90}"/>
              </a:ext>
            </a:extLst>
          </p:cNvPr>
          <p:cNvSpPr>
            <a:spLocks noGrp="1"/>
          </p:cNvSpPr>
          <p:nvPr>
            <p:ph type="title"/>
          </p:nvPr>
        </p:nvSpPr>
        <p:spPr/>
        <p:txBody>
          <a:bodyPr>
            <a:normAutofit fontScale="90000"/>
          </a:bodyPr>
          <a:lstStyle/>
          <a:p>
            <a:r>
              <a:rPr lang="en-US" altLang="zh-TW" dirty="0"/>
              <a:t>research question</a:t>
            </a:r>
            <a:r>
              <a:rPr lang="zh-TW" altLang="en-US" dirty="0"/>
              <a:t> </a:t>
            </a:r>
            <a:r>
              <a:rPr lang="en-US" altLang="zh-TW" dirty="0"/>
              <a:t>3</a:t>
            </a:r>
            <a:br>
              <a:rPr lang="en-US" altLang="zh-TW" dirty="0"/>
            </a:br>
            <a:r>
              <a:rPr lang="zh-TW" altLang="zh-TW" dirty="0"/>
              <a:t>在資料不完整的情況下，</a:t>
            </a:r>
            <a:r>
              <a:rPr lang="en-US" altLang="zh-TW" dirty="0"/>
              <a:t>RNN</a:t>
            </a:r>
            <a:r>
              <a:rPr lang="zh-TW" altLang="zh-TW" dirty="0"/>
              <a:t>對於預測高風險的學生的預測力比</a:t>
            </a:r>
            <a:r>
              <a:rPr lang="en-US" altLang="zh-TW" dirty="0"/>
              <a:t>MLP</a:t>
            </a:r>
            <a:r>
              <a:rPr lang="zh-TW" altLang="zh-TW" dirty="0"/>
              <a:t>的好還是差？</a:t>
            </a:r>
            <a:endParaRPr lang="zh-TW" altLang="en-US" dirty="0"/>
          </a:p>
        </p:txBody>
      </p:sp>
      <p:pic>
        <p:nvPicPr>
          <p:cNvPr id="4" name="圖片 3">
            <a:extLst>
              <a:ext uri="{FF2B5EF4-FFF2-40B4-BE49-F238E27FC236}">
                <a16:creationId xmlns:a16="http://schemas.microsoft.com/office/drawing/2014/main" id="{60DA1EA2-C4D5-4AAE-8B3D-5028A7535466}"/>
              </a:ext>
            </a:extLst>
          </p:cNvPr>
          <p:cNvPicPr>
            <a:picLocks noChangeAspect="1"/>
          </p:cNvPicPr>
          <p:nvPr/>
        </p:nvPicPr>
        <p:blipFill>
          <a:blip r:embed="rId2"/>
          <a:stretch>
            <a:fillRect/>
          </a:stretch>
        </p:blipFill>
        <p:spPr>
          <a:xfrm>
            <a:off x="1108709" y="2426970"/>
            <a:ext cx="5937635" cy="3709670"/>
          </a:xfrm>
          <a:prstGeom prst="rect">
            <a:avLst/>
          </a:prstGeom>
        </p:spPr>
      </p:pic>
    </p:spTree>
    <p:extLst>
      <p:ext uri="{BB962C8B-B14F-4D97-AF65-F5344CB8AC3E}">
        <p14:creationId xmlns:p14="http://schemas.microsoft.com/office/powerpoint/2010/main" val="4258787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E9604E-CEFD-4040-B57D-286D2CA41F90}"/>
              </a:ext>
            </a:extLst>
          </p:cNvPr>
          <p:cNvSpPr>
            <a:spLocks noGrp="1"/>
          </p:cNvSpPr>
          <p:nvPr>
            <p:ph type="title"/>
          </p:nvPr>
        </p:nvSpPr>
        <p:spPr/>
        <p:txBody>
          <a:bodyPr>
            <a:normAutofit fontScale="90000"/>
          </a:bodyPr>
          <a:lstStyle/>
          <a:p>
            <a:r>
              <a:rPr lang="en-US" altLang="zh-TW" dirty="0"/>
              <a:t>research question</a:t>
            </a:r>
            <a:r>
              <a:rPr lang="zh-TW" altLang="en-US" dirty="0"/>
              <a:t> </a:t>
            </a:r>
            <a:r>
              <a:rPr lang="en-US" altLang="zh-TW" dirty="0"/>
              <a:t>3</a:t>
            </a:r>
            <a:br>
              <a:rPr lang="en-US" altLang="zh-TW" dirty="0"/>
            </a:br>
            <a:r>
              <a:rPr lang="zh-TW" altLang="zh-TW" dirty="0"/>
              <a:t>在資料不完整的情況下，</a:t>
            </a:r>
            <a:r>
              <a:rPr lang="en-US" altLang="zh-TW" dirty="0"/>
              <a:t>RNN</a:t>
            </a:r>
            <a:r>
              <a:rPr lang="zh-TW" altLang="zh-TW" dirty="0"/>
              <a:t>對於預測高風險的學生的預測力比</a:t>
            </a:r>
            <a:r>
              <a:rPr lang="en-US" altLang="zh-TW" dirty="0"/>
              <a:t>MLP</a:t>
            </a:r>
            <a:r>
              <a:rPr lang="zh-TW" altLang="zh-TW" dirty="0"/>
              <a:t>的好還是差？</a:t>
            </a:r>
            <a:endParaRPr lang="zh-TW" altLang="en-US" dirty="0"/>
          </a:p>
        </p:txBody>
      </p:sp>
      <p:pic>
        <p:nvPicPr>
          <p:cNvPr id="5" name="圖片 4">
            <a:extLst>
              <a:ext uri="{FF2B5EF4-FFF2-40B4-BE49-F238E27FC236}">
                <a16:creationId xmlns:a16="http://schemas.microsoft.com/office/drawing/2014/main" id="{C196171E-70FA-4232-ACB9-D8DB143B8649}"/>
              </a:ext>
            </a:extLst>
          </p:cNvPr>
          <p:cNvPicPr>
            <a:picLocks noChangeAspect="1"/>
          </p:cNvPicPr>
          <p:nvPr/>
        </p:nvPicPr>
        <p:blipFill>
          <a:blip r:embed="rId2"/>
          <a:stretch>
            <a:fillRect/>
          </a:stretch>
        </p:blipFill>
        <p:spPr>
          <a:xfrm>
            <a:off x="677334" y="2329181"/>
            <a:ext cx="6068906" cy="3783358"/>
          </a:xfrm>
          <a:prstGeom prst="rect">
            <a:avLst/>
          </a:prstGeom>
        </p:spPr>
      </p:pic>
    </p:spTree>
    <p:extLst>
      <p:ext uri="{BB962C8B-B14F-4D97-AF65-F5344CB8AC3E}">
        <p14:creationId xmlns:p14="http://schemas.microsoft.com/office/powerpoint/2010/main" val="1923566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E9604E-CEFD-4040-B57D-286D2CA41F90}"/>
              </a:ext>
            </a:extLst>
          </p:cNvPr>
          <p:cNvSpPr>
            <a:spLocks noGrp="1"/>
          </p:cNvSpPr>
          <p:nvPr>
            <p:ph type="title"/>
          </p:nvPr>
        </p:nvSpPr>
        <p:spPr/>
        <p:txBody>
          <a:bodyPr>
            <a:normAutofit fontScale="90000"/>
          </a:bodyPr>
          <a:lstStyle/>
          <a:p>
            <a:r>
              <a:rPr lang="en-US" altLang="zh-TW" dirty="0"/>
              <a:t>research question</a:t>
            </a:r>
            <a:r>
              <a:rPr lang="zh-TW" altLang="en-US" dirty="0"/>
              <a:t> </a:t>
            </a:r>
            <a:r>
              <a:rPr lang="en-US" altLang="zh-TW" dirty="0"/>
              <a:t>3</a:t>
            </a:r>
            <a:br>
              <a:rPr lang="en-US" altLang="zh-TW" dirty="0"/>
            </a:br>
            <a:r>
              <a:rPr lang="zh-TW" altLang="zh-TW" dirty="0"/>
              <a:t>在資料不完整的情況下，</a:t>
            </a:r>
            <a:r>
              <a:rPr lang="en-US" altLang="zh-TW" dirty="0"/>
              <a:t>RNN</a:t>
            </a:r>
            <a:r>
              <a:rPr lang="zh-TW" altLang="zh-TW" dirty="0"/>
              <a:t>對於預測高風險的學生的預測力比</a:t>
            </a:r>
            <a:r>
              <a:rPr lang="en-US" altLang="zh-TW" dirty="0"/>
              <a:t>MLP</a:t>
            </a:r>
            <a:r>
              <a:rPr lang="zh-TW" altLang="zh-TW" dirty="0"/>
              <a:t>的好還是差？</a:t>
            </a:r>
            <a:endParaRPr lang="zh-TW" altLang="en-US" dirty="0"/>
          </a:p>
        </p:txBody>
      </p:sp>
      <p:pic>
        <p:nvPicPr>
          <p:cNvPr id="5" name="圖片 4">
            <a:extLst>
              <a:ext uri="{FF2B5EF4-FFF2-40B4-BE49-F238E27FC236}">
                <a16:creationId xmlns:a16="http://schemas.microsoft.com/office/drawing/2014/main" id="{56962195-7CCF-413B-94EB-BCDE13E828E0}"/>
              </a:ext>
            </a:extLst>
          </p:cNvPr>
          <p:cNvPicPr>
            <a:picLocks noChangeAspect="1"/>
          </p:cNvPicPr>
          <p:nvPr/>
        </p:nvPicPr>
        <p:blipFill>
          <a:blip r:embed="rId2"/>
          <a:stretch>
            <a:fillRect/>
          </a:stretch>
        </p:blipFill>
        <p:spPr>
          <a:xfrm>
            <a:off x="1200150" y="2546349"/>
            <a:ext cx="5820410" cy="3898473"/>
          </a:xfrm>
          <a:prstGeom prst="rect">
            <a:avLst/>
          </a:prstGeom>
        </p:spPr>
      </p:pic>
    </p:spTree>
    <p:extLst>
      <p:ext uri="{BB962C8B-B14F-4D97-AF65-F5344CB8AC3E}">
        <p14:creationId xmlns:p14="http://schemas.microsoft.com/office/powerpoint/2010/main" val="212635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C1F281-BD7B-4533-8119-7B07EB85B50A}"/>
              </a:ext>
            </a:extLst>
          </p:cNvPr>
          <p:cNvSpPr>
            <a:spLocks noGrp="1"/>
          </p:cNvSpPr>
          <p:nvPr>
            <p:ph type="title"/>
          </p:nvPr>
        </p:nvSpPr>
        <p:spPr/>
        <p:txBody>
          <a:bodyPr/>
          <a:lstStyle/>
          <a:p>
            <a:r>
              <a:rPr lang="zh-TW" altLang="en-US" dirty="0"/>
              <a:t>前言</a:t>
            </a:r>
          </a:p>
        </p:txBody>
      </p:sp>
      <p:sp>
        <p:nvSpPr>
          <p:cNvPr id="3" name="內容版面配置區 2">
            <a:extLst>
              <a:ext uri="{FF2B5EF4-FFF2-40B4-BE49-F238E27FC236}">
                <a16:creationId xmlns:a16="http://schemas.microsoft.com/office/drawing/2014/main" id="{299D072C-2D9B-4469-A8B6-D34D2F6290A4}"/>
              </a:ext>
            </a:extLst>
          </p:cNvPr>
          <p:cNvSpPr>
            <a:spLocks noGrp="1"/>
          </p:cNvSpPr>
          <p:nvPr>
            <p:ph idx="1"/>
          </p:nvPr>
        </p:nvSpPr>
        <p:spPr>
          <a:xfrm>
            <a:off x="677334" y="2160589"/>
            <a:ext cx="8596668" cy="4528969"/>
          </a:xfrm>
        </p:spPr>
        <p:txBody>
          <a:bodyPr>
            <a:normAutofit/>
          </a:bodyPr>
          <a:lstStyle/>
          <a:p>
            <a:r>
              <a:rPr lang="zh-TW" altLang="zh-TW" sz="2400" dirty="0"/>
              <a:t>越來越多學校及學者提倡遠距離授課，可讓人較有彈性的時間方式學習，</a:t>
            </a:r>
            <a:r>
              <a:rPr lang="zh-TW" altLang="en-US" sz="2400" dirty="0"/>
              <a:t>專注</a:t>
            </a:r>
            <a:r>
              <a:rPr lang="zh-TW" altLang="zh-TW" sz="2400" dirty="0"/>
              <a:t>於自己有興趣的</a:t>
            </a:r>
            <a:r>
              <a:rPr lang="zh-TW" altLang="en-US" sz="2400" dirty="0"/>
              <a:t>科目</a:t>
            </a:r>
            <a:r>
              <a:rPr lang="zh-TW" altLang="zh-TW" sz="2400" dirty="0"/>
              <a:t>，</a:t>
            </a:r>
            <a:r>
              <a:rPr lang="zh-TW" altLang="en-US" sz="2400" dirty="0"/>
              <a:t>並</a:t>
            </a:r>
            <a:r>
              <a:rPr lang="zh-TW" altLang="zh-TW" sz="2400" dirty="0"/>
              <a:t>強調終生學習</a:t>
            </a:r>
            <a:endParaRPr lang="en-US" altLang="zh-TW" sz="2400" dirty="0"/>
          </a:p>
          <a:p>
            <a:endParaRPr lang="en-US" altLang="zh-TW" sz="2400" dirty="0"/>
          </a:p>
          <a:p>
            <a:r>
              <a:rPr lang="en-US" altLang="zh-TW" sz="2400" dirty="0"/>
              <a:t>[2,3] Janeen</a:t>
            </a:r>
            <a:r>
              <a:rPr lang="zh-TW" altLang="en-US" sz="2400" dirty="0"/>
              <a:t>等人</a:t>
            </a:r>
            <a:r>
              <a:rPr lang="en-US" altLang="zh-TW" sz="2400" dirty="0"/>
              <a:t>; Pedro</a:t>
            </a:r>
            <a:r>
              <a:rPr lang="zh-TW" altLang="en-US" sz="2400" dirty="0"/>
              <a:t>等人的研究表明，</a:t>
            </a:r>
            <a:r>
              <a:rPr lang="zh-TW" altLang="zh-TW" sz="2400" dirty="0"/>
              <a:t>線上教學缺少面對面授課的機會，教師</a:t>
            </a:r>
            <a:r>
              <a:rPr lang="zh-TW" altLang="en-US" sz="2400" dirty="0"/>
              <a:t>較</a:t>
            </a:r>
            <a:r>
              <a:rPr lang="zh-TW" altLang="zh-TW" sz="2400" dirty="0"/>
              <a:t>不容易察覺</a:t>
            </a:r>
            <a:r>
              <a:rPr lang="zh-TW" altLang="en-US" sz="2400" dirty="0"/>
              <a:t>學生</a:t>
            </a:r>
            <a:r>
              <a:rPr lang="zh-TW" altLang="zh-TW" sz="2400" dirty="0"/>
              <a:t>的問題。所以我們欲使老師可以相信預警系統的表現，</a:t>
            </a:r>
            <a:r>
              <a:rPr lang="zh-TW" altLang="en-US" sz="2400" dirty="0"/>
              <a:t>並</a:t>
            </a:r>
            <a:r>
              <a:rPr lang="zh-TW" altLang="zh-TW" sz="2400" dirty="0"/>
              <a:t>應用於線上教學</a:t>
            </a:r>
            <a:endParaRPr lang="en-US" altLang="zh-TW" sz="2400" dirty="0"/>
          </a:p>
          <a:p>
            <a:endParaRPr lang="en-US" altLang="zh-TW" sz="2400" dirty="0"/>
          </a:p>
          <a:p>
            <a:endParaRPr lang="en-US" altLang="zh-TW" sz="2400" dirty="0"/>
          </a:p>
          <a:p>
            <a:endParaRPr lang="en-US" altLang="zh-TW" sz="2400" dirty="0"/>
          </a:p>
        </p:txBody>
      </p:sp>
    </p:spTree>
    <p:extLst>
      <p:ext uri="{BB962C8B-B14F-4D97-AF65-F5344CB8AC3E}">
        <p14:creationId xmlns:p14="http://schemas.microsoft.com/office/powerpoint/2010/main" val="3927037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72E1F0-4127-46D3-8CEC-E730B0B5D78D}"/>
              </a:ext>
            </a:extLst>
          </p:cNvPr>
          <p:cNvSpPr>
            <a:spLocks noGrp="1"/>
          </p:cNvSpPr>
          <p:nvPr>
            <p:ph type="title"/>
          </p:nvPr>
        </p:nvSpPr>
        <p:spPr/>
        <p:txBody>
          <a:bodyPr/>
          <a:lstStyle/>
          <a:p>
            <a:r>
              <a:rPr lang="zh-TW" altLang="en-US" dirty="0"/>
              <a:t>結論</a:t>
            </a:r>
          </a:p>
        </p:txBody>
      </p:sp>
      <p:sp>
        <p:nvSpPr>
          <p:cNvPr id="3" name="內容版面配置區 2">
            <a:extLst>
              <a:ext uri="{FF2B5EF4-FFF2-40B4-BE49-F238E27FC236}">
                <a16:creationId xmlns:a16="http://schemas.microsoft.com/office/drawing/2014/main" id="{7B1747E9-7FE1-4F93-8C13-F30CBAFDD544}"/>
              </a:ext>
            </a:extLst>
          </p:cNvPr>
          <p:cNvSpPr>
            <a:spLocks noGrp="1"/>
          </p:cNvSpPr>
          <p:nvPr>
            <p:ph idx="1"/>
          </p:nvPr>
        </p:nvSpPr>
        <p:spPr>
          <a:xfrm>
            <a:off x="677334" y="1534161"/>
            <a:ext cx="8596668" cy="4507202"/>
          </a:xfrm>
        </p:spPr>
        <p:txBody>
          <a:bodyPr>
            <a:normAutofit/>
          </a:bodyPr>
          <a:lstStyle/>
          <a:p>
            <a:r>
              <a:rPr lang="zh-TW" altLang="zh-TW" sz="2400" dirty="0">
                <a:latin typeface="+mn-ea"/>
              </a:rPr>
              <a:t>前三分之一的時間就可以提早預測出屬於高風險的學生，並使老師提早主動介入關懷</a:t>
            </a:r>
            <a:endParaRPr lang="en-US" altLang="zh-TW" sz="2400" dirty="0">
              <a:latin typeface="+mn-ea"/>
            </a:endParaRPr>
          </a:p>
          <a:p>
            <a:pPr marL="0" indent="0">
              <a:buNone/>
            </a:pPr>
            <a:endParaRPr lang="en-US" altLang="zh-TW" sz="2400" dirty="0"/>
          </a:p>
          <a:p>
            <a:r>
              <a:rPr lang="zh-TW" altLang="zh-TW" sz="2400" dirty="0"/>
              <a:t>在有限的時間蒐集參數並使用</a:t>
            </a:r>
            <a:r>
              <a:rPr lang="en-US" altLang="zh-TW" sz="2400" dirty="0"/>
              <a:t>RNN</a:t>
            </a:r>
            <a:r>
              <a:rPr lang="zh-TW" altLang="zh-TW" sz="2400" dirty="0"/>
              <a:t>和</a:t>
            </a:r>
            <a:r>
              <a:rPr lang="en-US" altLang="zh-TW" sz="2400" dirty="0"/>
              <a:t>LSTM</a:t>
            </a:r>
            <a:r>
              <a:rPr lang="zh-TW" altLang="zh-TW" sz="2400" dirty="0"/>
              <a:t>的預測方法優於</a:t>
            </a:r>
            <a:r>
              <a:rPr lang="en-US" altLang="zh-TW" sz="2400" dirty="0"/>
              <a:t>MLP</a:t>
            </a:r>
            <a:r>
              <a:rPr lang="zh-TW" altLang="zh-TW" sz="2400" dirty="0"/>
              <a:t>的結果。</a:t>
            </a:r>
          </a:p>
          <a:p>
            <a:endParaRPr lang="en-US" altLang="zh-TW" sz="2400" dirty="0"/>
          </a:p>
          <a:p>
            <a:r>
              <a:rPr lang="zh-TW" altLang="zh-TW" sz="2400" dirty="0">
                <a:latin typeface="+mj-ea"/>
                <a:ea typeface="+mj-ea"/>
              </a:rPr>
              <a:t>和經典的</a:t>
            </a:r>
            <a:r>
              <a:rPr lang="en-US" altLang="zh-TW" sz="2400" dirty="0">
                <a:latin typeface="+mj-ea"/>
                <a:ea typeface="+mj-ea"/>
              </a:rPr>
              <a:t>MLP</a:t>
            </a:r>
            <a:r>
              <a:rPr lang="zh-TW" altLang="zh-TW" sz="2400" dirty="0">
                <a:latin typeface="+mj-ea"/>
                <a:ea typeface="+mj-ea"/>
              </a:rPr>
              <a:t>比較，具有學習時間順序特性的</a:t>
            </a:r>
            <a:r>
              <a:rPr lang="en-US" altLang="zh-TW" sz="2400" dirty="0">
                <a:latin typeface="+mj-ea"/>
                <a:ea typeface="+mj-ea"/>
              </a:rPr>
              <a:t>RNN</a:t>
            </a:r>
            <a:r>
              <a:rPr lang="zh-TW" altLang="zh-TW" sz="2400" dirty="0">
                <a:latin typeface="+mj-ea"/>
                <a:ea typeface="+mj-ea"/>
              </a:rPr>
              <a:t>和</a:t>
            </a:r>
            <a:r>
              <a:rPr lang="en-US" altLang="zh-TW" sz="2400" dirty="0">
                <a:latin typeface="+mj-ea"/>
                <a:ea typeface="+mj-ea"/>
              </a:rPr>
              <a:t>LSTM</a:t>
            </a:r>
            <a:r>
              <a:rPr lang="zh-TW" altLang="zh-TW" sz="2400" dirty="0">
                <a:latin typeface="+mj-ea"/>
                <a:ea typeface="+mj-ea"/>
              </a:rPr>
              <a:t>有更好的表現，顯示學生的行為之間確實有時間關係，而時間可以縮短為只需前三分之一的資料可以使得預警系統更敏銳</a:t>
            </a:r>
            <a:r>
              <a:rPr lang="zh-TW" altLang="en-US" sz="2400" dirty="0">
                <a:latin typeface="+mj-ea"/>
                <a:ea typeface="+mj-ea"/>
              </a:rPr>
              <a:t>。</a:t>
            </a:r>
            <a:endParaRPr lang="zh-TW" altLang="en-US" sz="3200" dirty="0">
              <a:latin typeface="+mj-ea"/>
              <a:ea typeface="+mj-ea"/>
            </a:endParaRPr>
          </a:p>
        </p:txBody>
      </p:sp>
    </p:spTree>
    <p:extLst>
      <p:ext uri="{BB962C8B-B14F-4D97-AF65-F5344CB8AC3E}">
        <p14:creationId xmlns:p14="http://schemas.microsoft.com/office/powerpoint/2010/main" val="2001060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A324A9-3B0A-4EF3-AFC6-D48BD33DB502}"/>
              </a:ext>
            </a:extLst>
          </p:cNvPr>
          <p:cNvSpPr>
            <a:spLocks noGrp="1"/>
          </p:cNvSpPr>
          <p:nvPr>
            <p:ph type="title"/>
          </p:nvPr>
        </p:nvSpPr>
        <p:spPr/>
        <p:txBody>
          <a:bodyPr/>
          <a:lstStyle/>
          <a:p>
            <a:r>
              <a:rPr lang="zh-TW" altLang="en-US" dirty="0"/>
              <a:t>未來研究方方向</a:t>
            </a:r>
          </a:p>
        </p:txBody>
      </p:sp>
      <p:sp>
        <p:nvSpPr>
          <p:cNvPr id="3" name="內容版面配置區 2">
            <a:extLst>
              <a:ext uri="{FF2B5EF4-FFF2-40B4-BE49-F238E27FC236}">
                <a16:creationId xmlns:a16="http://schemas.microsoft.com/office/drawing/2014/main" id="{36DCE5B4-3EDC-4FC0-851B-D2F6A4DEA8F6}"/>
              </a:ext>
            </a:extLst>
          </p:cNvPr>
          <p:cNvSpPr>
            <a:spLocks noGrp="1"/>
          </p:cNvSpPr>
          <p:nvPr>
            <p:ph idx="1"/>
          </p:nvPr>
        </p:nvSpPr>
        <p:spPr>
          <a:xfrm>
            <a:off x="406400" y="2160589"/>
            <a:ext cx="8867602" cy="3880773"/>
          </a:xfrm>
        </p:spPr>
        <p:txBody>
          <a:bodyPr>
            <a:normAutofit/>
          </a:bodyPr>
          <a:lstStyle/>
          <a:p>
            <a:pPr lvl="1"/>
            <a:r>
              <a:rPr lang="zh-TW" altLang="zh-TW" sz="2400" dirty="0"/>
              <a:t>嘗試預測學生得到的分數，而不僅是預測會不會通過與否，但需要蒐集更多資料以避免過擬合。</a:t>
            </a:r>
            <a:endParaRPr lang="en-US" altLang="zh-TW" sz="2400" dirty="0"/>
          </a:p>
          <a:p>
            <a:pPr lvl="1"/>
            <a:endParaRPr lang="zh-TW" altLang="zh-TW" sz="2400" dirty="0"/>
          </a:p>
          <a:p>
            <a:pPr lvl="1"/>
            <a:r>
              <a:rPr lang="zh-TW" altLang="zh-TW" sz="2400" dirty="0"/>
              <a:t>必修科目和通識課程之間在學生學習數據上是否有共通的特點。</a:t>
            </a:r>
            <a:endParaRPr lang="en-US" altLang="zh-TW" sz="2400" dirty="0"/>
          </a:p>
          <a:p>
            <a:pPr lvl="1"/>
            <a:endParaRPr lang="zh-TW" altLang="zh-TW" sz="2400" dirty="0"/>
          </a:p>
        </p:txBody>
      </p:sp>
    </p:spTree>
    <p:extLst>
      <p:ext uri="{BB962C8B-B14F-4D97-AF65-F5344CB8AC3E}">
        <p14:creationId xmlns:p14="http://schemas.microsoft.com/office/powerpoint/2010/main" val="2179730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E277DE-8EF5-4011-90E2-885D8C7998D3}"/>
              </a:ext>
            </a:extLst>
          </p:cNvPr>
          <p:cNvSpPr>
            <a:spLocks noGrp="1"/>
          </p:cNvSpPr>
          <p:nvPr>
            <p:ph type="title"/>
          </p:nvPr>
        </p:nvSpPr>
        <p:spPr/>
        <p:txBody>
          <a:bodyPr/>
          <a:lstStyle/>
          <a:p>
            <a:r>
              <a:rPr lang="zh-TW" altLang="en-US" dirty="0"/>
              <a:t>參考文獻</a:t>
            </a:r>
          </a:p>
        </p:txBody>
      </p:sp>
      <p:sp>
        <p:nvSpPr>
          <p:cNvPr id="3" name="內容版面配置區 2">
            <a:extLst>
              <a:ext uri="{FF2B5EF4-FFF2-40B4-BE49-F238E27FC236}">
                <a16:creationId xmlns:a16="http://schemas.microsoft.com/office/drawing/2014/main" id="{B355EB87-FBD5-42A2-86BC-C6127676BF22}"/>
              </a:ext>
            </a:extLst>
          </p:cNvPr>
          <p:cNvSpPr>
            <a:spLocks noGrp="1"/>
          </p:cNvSpPr>
          <p:nvPr>
            <p:ph idx="1"/>
          </p:nvPr>
        </p:nvSpPr>
        <p:spPr>
          <a:xfrm>
            <a:off x="677334" y="1569721"/>
            <a:ext cx="8596668" cy="5288280"/>
          </a:xfrm>
        </p:spPr>
        <p:txBody>
          <a:bodyPr>
            <a:normAutofit fontScale="92500" lnSpcReduction="10000"/>
          </a:bodyPr>
          <a:lstStyle/>
          <a:p>
            <a:pPr lvl="0" hangingPunct="0"/>
            <a:r>
              <a:rPr lang="en-US" altLang="zh-TW" dirty="0"/>
              <a:t>Owen H. T. Lu , Anna Y. Q. Huang , Jeff C. H. Huang , Albert J. Q. Lin1, Hiroaki Ogata and Stephen J. H. Yang. (April 2018). Applying Learning Analytics for the Early Prediction of Students’ Academic Performance in Blended Learning Journal of Educational Technology &amp; Society. Vol. 21, No. 2, pp. 220- 232.</a:t>
            </a:r>
            <a:endParaRPr lang="zh-TW" altLang="zh-TW" dirty="0"/>
          </a:p>
          <a:p>
            <a:pPr lvl="0" hangingPunct="0"/>
            <a:r>
              <a:rPr lang="en-US" altLang="zh-TW" dirty="0"/>
              <a:t>Janeen Antonelli, Sara Jolly Jones, Andrea Backscheider Burridge, Jacqueline Hawkins. (January-February 2020). Understanding the Self-Regulated Learning Characteristics of First-Generation College Students. Journal of College Student Development, Volume 61, Number 1, pp. 67-83 </a:t>
            </a:r>
            <a:endParaRPr lang="zh-TW" altLang="zh-TW" dirty="0"/>
          </a:p>
          <a:p>
            <a:pPr lvl="0" hangingPunct="0"/>
            <a:r>
              <a:rPr lang="en-US" altLang="zh-TW" dirty="0"/>
              <a:t>Pedro Manuel Moreno-Marcos, Pedro J. Munoz-Merino, Jorge Maldonado-</a:t>
            </a:r>
            <a:r>
              <a:rPr lang="en-US" altLang="zh-TW" dirty="0" err="1"/>
              <a:t>Mahauad</a:t>
            </a:r>
            <a:r>
              <a:rPr lang="en-US" altLang="zh-TW" dirty="0"/>
              <a:t>, Mar Perez-</a:t>
            </a:r>
            <a:r>
              <a:rPr lang="en-US" altLang="zh-TW" dirty="0" err="1"/>
              <a:t>Sanagustín</a:t>
            </a:r>
            <a:r>
              <a:rPr lang="en-US" altLang="zh-TW" dirty="0"/>
              <a:t>, Carlos </a:t>
            </a:r>
            <a:r>
              <a:rPr lang="en-US" altLang="zh-TW" dirty="0" err="1"/>
              <a:t>Alario-Hoyos</a:t>
            </a:r>
            <a:r>
              <a:rPr lang="en-US" altLang="zh-TW" dirty="0"/>
              <a:t>, Carlos Delgado </a:t>
            </a:r>
            <a:r>
              <a:rPr lang="en-US" altLang="zh-TW" dirty="0" err="1"/>
              <a:t>Kloos</a:t>
            </a:r>
            <a:r>
              <a:rPr lang="en-US" altLang="zh-TW" dirty="0"/>
              <a:t>. (2020). Temporal analysis for dropout prediction using self-regulated learning strategies in self-paced MOOCs. Computer &amp; Education 103728.</a:t>
            </a:r>
            <a:endParaRPr lang="zh-TW" altLang="zh-TW" dirty="0"/>
          </a:p>
          <a:p>
            <a:pPr lvl="0" hangingPunct="0"/>
            <a:r>
              <a:rPr lang="en-US" altLang="zh-TW" dirty="0" err="1"/>
              <a:t>Zongkai</a:t>
            </a:r>
            <a:r>
              <a:rPr lang="en-US" altLang="zh-TW" dirty="0"/>
              <a:t> Yang, Juan Yang, Kerry Rice, </a:t>
            </a:r>
            <a:r>
              <a:rPr lang="en-US" altLang="zh-TW" dirty="0" err="1"/>
              <a:t>Jui</a:t>
            </a:r>
            <a:r>
              <a:rPr lang="en-US" altLang="zh-TW" dirty="0"/>
              <a:t>-Long Hung, and Xu Du, Senior Member. (2020). Using Convolutional Neural Network to Recognize Learning Images for Early Warning of At-Risk Students. IEEE TRANSACTIONS ON LEARNING TECHNOLOGIES, VOL. 13, NO. 3.</a:t>
            </a:r>
            <a:endParaRPr lang="zh-TW" altLang="zh-TW" dirty="0"/>
          </a:p>
          <a:p>
            <a:pPr lvl="0" hangingPunct="0"/>
            <a:r>
              <a:rPr lang="en-US" altLang="zh-TW" dirty="0"/>
              <a:t>Hassan </a:t>
            </a:r>
            <a:r>
              <a:rPr lang="en-US" altLang="zh-TW" dirty="0" err="1"/>
              <a:t>Zeineddine</a:t>
            </a:r>
            <a:r>
              <a:rPr lang="en-US" altLang="zh-TW" dirty="0"/>
              <a:t>, PhD, Udo </a:t>
            </a:r>
            <a:r>
              <a:rPr lang="en-US" altLang="zh-TW" dirty="0" err="1"/>
              <a:t>Braendle</a:t>
            </a:r>
            <a:r>
              <a:rPr lang="en-US" altLang="zh-TW" dirty="0"/>
              <a:t>, PhD, </a:t>
            </a:r>
            <a:r>
              <a:rPr lang="en-US" altLang="zh-TW" dirty="0" err="1"/>
              <a:t>Assaad</a:t>
            </a:r>
            <a:r>
              <a:rPr lang="en-US" altLang="zh-TW" dirty="0"/>
              <a:t> Farah, PhD. ( November 2020). Enhancing Prediction of Student Success: Automated Machine Learning Approach. Computers &amp; Electrical Engineering.</a:t>
            </a:r>
            <a:endParaRPr lang="zh-TW" altLang="zh-TW" dirty="0"/>
          </a:p>
        </p:txBody>
      </p:sp>
    </p:spTree>
    <p:extLst>
      <p:ext uri="{BB962C8B-B14F-4D97-AF65-F5344CB8AC3E}">
        <p14:creationId xmlns:p14="http://schemas.microsoft.com/office/powerpoint/2010/main" val="3430035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122605-B7B8-4086-BBFE-BAA19361F9E6}"/>
              </a:ext>
            </a:extLst>
          </p:cNvPr>
          <p:cNvSpPr>
            <a:spLocks noGrp="1"/>
          </p:cNvSpPr>
          <p:nvPr>
            <p:ph type="title"/>
          </p:nvPr>
        </p:nvSpPr>
        <p:spPr/>
        <p:txBody>
          <a:bodyPr/>
          <a:lstStyle/>
          <a:p>
            <a:r>
              <a:rPr lang="zh-TW" altLang="en-US" dirty="0"/>
              <a:t>參考文獻</a:t>
            </a:r>
          </a:p>
        </p:txBody>
      </p:sp>
      <p:sp>
        <p:nvSpPr>
          <p:cNvPr id="3" name="內容版面配置區 2">
            <a:extLst>
              <a:ext uri="{FF2B5EF4-FFF2-40B4-BE49-F238E27FC236}">
                <a16:creationId xmlns:a16="http://schemas.microsoft.com/office/drawing/2014/main" id="{4F00AE0E-E901-4BA7-ABC6-292863D5C1C9}"/>
              </a:ext>
            </a:extLst>
          </p:cNvPr>
          <p:cNvSpPr>
            <a:spLocks noGrp="1"/>
          </p:cNvSpPr>
          <p:nvPr>
            <p:ph idx="1"/>
          </p:nvPr>
        </p:nvSpPr>
        <p:spPr/>
        <p:txBody>
          <a:bodyPr/>
          <a:lstStyle/>
          <a:p>
            <a:pPr lvl="0" hangingPunct="0"/>
            <a:r>
              <a:rPr lang="en-US" altLang="zh-TW" dirty="0"/>
              <a:t>Sepp </a:t>
            </a:r>
            <a:r>
              <a:rPr lang="en-US" altLang="zh-TW" dirty="0" err="1"/>
              <a:t>Hochreiter</a:t>
            </a:r>
            <a:r>
              <a:rPr lang="en-US" altLang="zh-TW" dirty="0"/>
              <a:t>. Neural Computation. December. (1997). Long Short-term Memory.</a:t>
            </a:r>
            <a:endParaRPr lang="zh-TW" altLang="zh-TW" dirty="0"/>
          </a:p>
          <a:p>
            <a:pPr lvl="0" hangingPunct="0"/>
            <a:r>
              <a:rPr lang="en-US" altLang="zh-TW" dirty="0"/>
              <a:t>Colah. (August-27 2015). Understanding LSTM Networks.</a:t>
            </a:r>
            <a:endParaRPr lang="zh-TW" altLang="zh-TW" dirty="0"/>
          </a:p>
          <a:p>
            <a:r>
              <a:rPr lang="en-US" altLang="zh-TW" dirty="0"/>
              <a:t>José Edmond </a:t>
            </a:r>
            <a:r>
              <a:rPr lang="en-US" altLang="zh-TW" dirty="0" err="1"/>
              <a:t>Meku</a:t>
            </a:r>
            <a:r>
              <a:rPr lang="en-US" altLang="zh-TW" dirty="0"/>
              <a:t> </a:t>
            </a:r>
            <a:r>
              <a:rPr lang="en-US" altLang="zh-TW" dirty="0" err="1"/>
              <a:t>Fotso</a:t>
            </a:r>
            <a:r>
              <a:rPr lang="en-US" altLang="zh-TW" dirty="0"/>
              <a:t>, Bernabe </a:t>
            </a:r>
            <a:r>
              <a:rPr lang="en-US" altLang="zh-TW" dirty="0" err="1"/>
              <a:t>Batchakui</a:t>
            </a:r>
            <a:r>
              <a:rPr lang="en-US" altLang="zh-TW" dirty="0"/>
              <a:t>, Roger </a:t>
            </a:r>
            <a:r>
              <a:rPr lang="en-US" altLang="zh-TW" dirty="0" err="1"/>
              <a:t>Nkambou</a:t>
            </a:r>
            <a:r>
              <a:rPr lang="en-US" altLang="zh-TW" dirty="0"/>
              <a:t>, George Okereke. (30 September – 02 October, 2020) ALGORITHMS FOR THE DEVELOPMENT OF DEEP LEARNING MODELS FOR CLASSIFICATION AND PREDICTION OF BEHAVIOUR IN MOOCS. LWMOOCS VII.</a:t>
            </a:r>
          </a:p>
          <a:p>
            <a:r>
              <a:rPr lang="en-US" altLang="zh-TW" dirty="0"/>
              <a:t>Arindam Mondal, </a:t>
            </a:r>
            <a:r>
              <a:rPr lang="en-US" altLang="zh-TW" dirty="0" err="1"/>
              <a:t>Joydeep</a:t>
            </a:r>
            <a:r>
              <a:rPr lang="en-US" altLang="zh-TW" dirty="0"/>
              <a:t> Mukherjee. (No.6, July 2018). An Approach to Predict a Student’s Academic Performance using Recurrent Neural Network (RNN). International Journal of Computer Applications</a:t>
            </a:r>
          </a:p>
          <a:p>
            <a:endParaRPr lang="zh-TW" altLang="en-US" dirty="0"/>
          </a:p>
        </p:txBody>
      </p:sp>
    </p:spTree>
    <p:extLst>
      <p:ext uri="{BB962C8B-B14F-4D97-AF65-F5344CB8AC3E}">
        <p14:creationId xmlns:p14="http://schemas.microsoft.com/office/powerpoint/2010/main" val="1125289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E5D9A9-1ED0-4B55-A8F4-B0295E611388}"/>
              </a:ext>
            </a:extLst>
          </p:cNvPr>
          <p:cNvSpPr>
            <a:spLocks noGrp="1"/>
          </p:cNvSpPr>
          <p:nvPr>
            <p:ph type="title"/>
          </p:nvPr>
        </p:nvSpPr>
        <p:spPr>
          <a:xfrm>
            <a:off x="982134" y="1331527"/>
            <a:ext cx="8596668" cy="1320800"/>
          </a:xfrm>
        </p:spPr>
        <p:txBody>
          <a:bodyPr>
            <a:normAutofit/>
          </a:bodyPr>
          <a:lstStyle/>
          <a:p>
            <a:r>
              <a:rPr lang="en-US" altLang="zh-TW" sz="4400" dirty="0"/>
              <a:t>QA</a:t>
            </a:r>
            <a:endParaRPr lang="zh-TW" altLang="en-US" sz="4400" dirty="0"/>
          </a:p>
        </p:txBody>
      </p:sp>
      <p:pic>
        <p:nvPicPr>
          <p:cNvPr id="1026" name="Picture 2" descr="Q&amp;amp;A - 儀美科技">
            <a:extLst>
              <a:ext uri="{FF2B5EF4-FFF2-40B4-BE49-F238E27FC236}">
                <a16:creationId xmlns:a16="http://schemas.microsoft.com/office/drawing/2014/main" id="{1718BC60-AFBA-403E-909A-B804B78EC6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2652327"/>
            <a:ext cx="2667159" cy="2653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6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722FA2-A472-4B41-A828-BF556AC334D6}"/>
              </a:ext>
            </a:extLst>
          </p:cNvPr>
          <p:cNvSpPr>
            <a:spLocks noGrp="1"/>
          </p:cNvSpPr>
          <p:nvPr>
            <p:ph type="title"/>
          </p:nvPr>
        </p:nvSpPr>
        <p:spPr/>
        <p:txBody>
          <a:bodyPr/>
          <a:lstStyle/>
          <a:p>
            <a:r>
              <a:rPr lang="zh-TW" altLang="en-US" dirty="0"/>
              <a:t>前言</a:t>
            </a:r>
          </a:p>
        </p:txBody>
      </p:sp>
      <p:sp>
        <p:nvSpPr>
          <p:cNvPr id="3" name="內容版面配置區 2">
            <a:extLst>
              <a:ext uri="{FF2B5EF4-FFF2-40B4-BE49-F238E27FC236}">
                <a16:creationId xmlns:a16="http://schemas.microsoft.com/office/drawing/2014/main" id="{E19E3A1D-AF6D-4054-966A-63ACF41FC10B}"/>
              </a:ext>
            </a:extLst>
          </p:cNvPr>
          <p:cNvSpPr>
            <a:spLocks noGrp="1"/>
          </p:cNvSpPr>
          <p:nvPr>
            <p:ph idx="1"/>
          </p:nvPr>
        </p:nvSpPr>
        <p:spPr>
          <a:xfrm>
            <a:off x="677334" y="1930400"/>
            <a:ext cx="8596668" cy="4525426"/>
          </a:xfrm>
        </p:spPr>
        <p:txBody>
          <a:bodyPr>
            <a:normAutofit/>
          </a:bodyPr>
          <a:lstStyle/>
          <a:p>
            <a:r>
              <a:rPr lang="zh-TW" altLang="en-US" sz="2400" dirty="0"/>
              <a:t>預警系統可使老師</a:t>
            </a:r>
            <a:r>
              <a:rPr lang="zh-TW" altLang="zh-TW" sz="2400" dirty="0"/>
              <a:t>適時幫助</a:t>
            </a:r>
            <a:r>
              <a:rPr lang="zh-TW" altLang="en-US" sz="2400" dirty="0"/>
              <a:t>學生們</a:t>
            </a:r>
            <a:r>
              <a:rPr lang="zh-TW" altLang="zh-TW" sz="2400" dirty="0"/>
              <a:t>較不熟悉卻又不容易尋求解答的</a:t>
            </a:r>
            <a:r>
              <a:rPr lang="zh-TW" altLang="en-US" sz="2400" dirty="0"/>
              <a:t>線上學習</a:t>
            </a:r>
            <a:r>
              <a:rPr lang="zh-TW" altLang="zh-TW" sz="2400" dirty="0"/>
              <a:t>環境</a:t>
            </a:r>
            <a:r>
              <a:rPr lang="en-US" altLang="zh-TW" sz="2400" dirty="0"/>
              <a:t>([2] Janeen</a:t>
            </a:r>
            <a:r>
              <a:rPr lang="zh-TW" altLang="en-US" sz="2400" dirty="0"/>
              <a:t>等人</a:t>
            </a:r>
            <a:r>
              <a:rPr lang="en-US" altLang="zh-TW" sz="2400" dirty="0"/>
              <a:t>)</a:t>
            </a:r>
          </a:p>
          <a:p>
            <a:pPr marL="0" indent="0">
              <a:buNone/>
            </a:pPr>
            <a:endParaRPr lang="zh-TW" altLang="zh-TW" sz="2400" dirty="0"/>
          </a:p>
          <a:p>
            <a:r>
              <a:rPr lang="zh-TW" altLang="zh-TW" sz="2400" dirty="0"/>
              <a:t>如果需要真正應用於預警系統，勢必需要在學期結束前就做出準確預測，才能在學生還在學習中就發現問題並預警</a:t>
            </a:r>
            <a:endParaRPr lang="en-US" altLang="zh-TW" sz="2400" dirty="0"/>
          </a:p>
          <a:p>
            <a:endParaRPr lang="en-US" altLang="zh-TW" sz="2400" dirty="0"/>
          </a:p>
          <a:p>
            <a:r>
              <a:rPr lang="zh-TW" altLang="en-US" sz="2400" dirty="0"/>
              <a:t>故目前的預警系統不適合線上課程的應用</a:t>
            </a:r>
            <a:endParaRPr lang="zh-TW" altLang="zh-TW" sz="2400" dirty="0"/>
          </a:p>
        </p:txBody>
      </p:sp>
    </p:spTree>
    <p:extLst>
      <p:ext uri="{BB962C8B-B14F-4D97-AF65-F5344CB8AC3E}">
        <p14:creationId xmlns:p14="http://schemas.microsoft.com/office/powerpoint/2010/main" val="226388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53363F-A264-427F-A8B1-F715D965E5E4}"/>
              </a:ext>
            </a:extLst>
          </p:cNvPr>
          <p:cNvSpPr>
            <a:spLocks noGrp="1"/>
          </p:cNvSpPr>
          <p:nvPr>
            <p:ph type="title"/>
          </p:nvPr>
        </p:nvSpPr>
        <p:spPr/>
        <p:txBody>
          <a:bodyPr/>
          <a:lstStyle/>
          <a:p>
            <a:r>
              <a:rPr lang="zh-TW" altLang="en-US" dirty="0"/>
              <a:t>文獻探討</a:t>
            </a:r>
          </a:p>
        </p:txBody>
      </p:sp>
      <p:sp>
        <p:nvSpPr>
          <p:cNvPr id="3" name="內容版面配置區 2">
            <a:extLst>
              <a:ext uri="{FF2B5EF4-FFF2-40B4-BE49-F238E27FC236}">
                <a16:creationId xmlns:a16="http://schemas.microsoft.com/office/drawing/2014/main" id="{B85F1CF3-38A4-47D5-9850-436C09732EDB}"/>
              </a:ext>
            </a:extLst>
          </p:cNvPr>
          <p:cNvSpPr>
            <a:spLocks noGrp="1"/>
          </p:cNvSpPr>
          <p:nvPr>
            <p:ph idx="1"/>
          </p:nvPr>
        </p:nvSpPr>
        <p:spPr>
          <a:xfrm>
            <a:off x="677334" y="1930401"/>
            <a:ext cx="8596668" cy="4834194"/>
          </a:xfrm>
        </p:spPr>
        <p:txBody>
          <a:bodyPr>
            <a:normAutofit/>
          </a:bodyPr>
          <a:lstStyle/>
          <a:p>
            <a:r>
              <a:rPr lang="en-US" altLang="zh-TW" sz="2400" dirty="0"/>
              <a:t>[2] Janeen</a:t>
            </a:r>
            <a:r>
              <a:rPr lang="zh-TW" altLang="en-US" sz="2400" dirty="0"/>
              <a:t>等人研究，</a:t>
            </a:r>
            <a:r>
              <a:rPr lang="zh-TW" altLang="zh-TW" sz="2400" dirty="0"/>
              <a:t>預警可以於使教師掌握高風險的學生，並提早介入關懷，使得他們有更高的機會得到較好成就</a:t>
            </a:r>
            <a:endParaRPr lang="en-US" altLang="zh-TW" sz="2400" dirty="0"/>
          </a:p>
          <a:p>
            <a:endParaRPr lang="en-US" altLang="zh-TW" sz="2400" dirty="0"/>
          </a:p>
          <a:p>
            <a:r>
              <a:rPr lang="en-US" altLang="zh-TW" sz="2400" dirty="0"/>
              <a:t>[1] Owen</a:t>
            </a:r>
            <a:r>
              <a:rPr lang="zh-TW" altLang="en-US" sz="2400" dirty="0"/>
              <a:t>等人研究指出</a:t>
            </a:r>
            <a:r>
              <a:rPr lang="zh-TW" altLang="zh-TW" sz="2400" dirty="0"/>
              <a:t>，如果利用學生行為和線上混和數據，可以在學期進行約</a:t>
            </a:r>
            <a:r>
              <a:rPr lang="zh-TW" altLang="en-US" sz="2400" dirty="0"/>
              <a:t>前</a:t>
            </a:r>
            <a:r>
              <a:rPr lang="zh-TW" altLang="zh-TW" sz="2400" dirty="0"/>
              <a:t>三分之一的時候就具備預測力</a:t>
            </a:r>
            <a:endParaRPr lang="en-US" altLang="zh-TW" sz="2400" dirty="0"/>
          </a:p>
          <a:p>
            <a:endParaRPr lang="en-US" altLang="zh-TW" sz="2400" dirty="0"/>
          </a:p>
          <a:p>
            <a:endParaRPr lang="zh-TW" altLang="zh-TW" sz="2000" dirty="0"/>
          </a:p>
        </p:txBody>
      </p:sp>
    </p:spTree>
    <p:extLst>
      <p:ext uri="{BB962C8B-B14F-4D97-AF65-F5344CB8AC3E}">
        <p14:creationId xmlns:p14="http://schemas.microsoft.com/office/powerpoint/2010/main" val="104337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BA01E3-5773-4429-8E8C-79DA6FA218EC}"/>
              </a:ext>
            </a:extLst>
          </p:cNvPr>
          <p:cNvSpPr>
            <a:spLocks noGrp="1"/>
          </p:cNvSpPr>
          <p:nvPr>
            <p:ph type="title"/>
          </p:nvPr>
        </p:nvSpPr>
        <p:spPr/>
        <p:txBody>
          <a:bodyPr/>
          <a:lstStyle/>
          <a:p>
            <a:r>
              <a:rPr lang="zh-TW" altLang="en-US" dirty="0"/>
              <a:t>文獻探討</a:t>
            </a:r>
          </a:p>
        </p:txBody>
      </p:sp>
      <p:sp>
        <p:nvSpPr>
          <p:cNvPr id="3" name="內容版面配置區 2">
            <a:extLst>
              <a:ext uri="{FF2B5EF4-FFF2-40B4-BE49-F238E27FC236}">
                <a16:creationId xmlns:a16="http://schemas.microsoft.com/office/drawing/2014/main" id="{089A7735-6EF4-4529-8EFC-808C1A127551}"/>
              </a:ext>
            </a:extLst>
          </p:cNvPr>
          <p:cNvSpPr>
            <a:spLocks noGrp="1"/>
          </p:cNvSpPr>
          <p:nvPr>
            <p:ph idx="1"/>
          </p:nvPr>
        </p:nvSpPr>
        <p:spPr>
          <a:xfrm>
            <a:off x="677334" y="1706881"/>
            <a:ext cx="8596668" cy="5293360"/>
          </a:xfrm>
        </p:spPr>
        <p:txBody>
          <a:bodyPr>
            <a:normAutofit/>
          </a:bodyPr>
          <a:lstStyle/>
          <a:p>
            <a:r>
              <a:rPr lang="zh-TW" altLang="en-US" sz="2400" dirty="0"/>
              <a:t>有研究</a:t>
            </a:r>
            <a:r>
              <a:rPr lang="en-US" altLang="zh-TW" sz="2400" dirty="0"/>
              <a:t>([3] Pedro</a:t>
            </a:r>
            <a:r>
              <a:rPr lang="zh-TW" altLang="en-US" sz="2400" dirty="0"/>
              <a:t>等人</a:t>
            </a:r>
            <a:r>
              <a:rPr lang="en-US" altLang="zh-TW" sz="2400" dirty="0"/>
              <a:t>)</a:t>
            </a:r>
            <a:r>
              <a:rPr lang="zh-TW" altLang="zh-TW" sz="2400" dirty="0"/>
              <a:t>採用了機器學習的方法來做自動化的</a:t>
            </a:r>
            <a:r>
              <a:rPr lang="zh-TW" altLang="en-US" sz="2400" dirty="0"/>
              <a:t>高</a:t>
            </a:r>
            <a:r>
              <a:rPr lang="zh-TW" altLang="zh-TW" sz="2400" dirty="0"/>
              <a:t>風險學生預測</a:t>
            </a:r>
            <a:endParaRPr lang="en-US" altLang="zh-TW" sz="2400" dirty="0"/>
          </a:p>
          <a:p>
            <a:endParaRPr lang="en-US" altLang="zh-TW" sz="2400" dirty="0"/>
          </a:p>
          <a:p>
            <a:r>
              <a:rPr lang="zh-TW" altLang="en-US" sz="2400" dirty="0"/>
              <a:t>近年快速發展的神經網路也有研究用於學業風險預測</a:t>
            </a:r>
            <a:r>
              <a:rPr lang="zh-TW" altLang="zh-TW" sz="2400" dirty="0"/>
              <a:t>，多數研究</a:t>
            </a:r>
            <a:r>
              <a:rPr lang="en-US" altLang="zh-TW" sz="2400" dirty="0"/>
              <a:t>([3,5]</a:t>
            </a:r>
            <a:r>
              <a:rPr lang="zh-TW" altLang="en-US" sz="2400" dirty="0"/>
              <a:t> </a:t>
            </a:r>
            <a:r>
              <a:rPr lang="en-US" altLang="zh-TW" sz="2400" dirty="0"/>
              <a:t>Pedro</a:t>
            </a:r>
            <a:r>
              <a:rPr lang="zh-TW" altLang="en-US" sz="2400" dirty="0"/>
              <a:t>等人</a:t>
            </a:r>
            <a:r>
              <a:rPr lang="en-US" altLang="zh-TW" sz="2400" dirty="0"/>
              <a:t>;Hassan</a:t>
            </a:r>
            <a:r>
              <a:rPr lang="zh-TW" altLang="en-US" sz="2400" dirty="0"/>
              <a:t>等人</a:t>
            </a:r>
            <a:r>
              <a:rPr lang="en-US" altLang="zh-TW" sz="2400" dirty="0"/>
              <a:t>)</a:t>
            </a:r>
            <a:r>
              <a:rPr lang="zh-TW" altLang="zh-TW" sz="2400" dirty="0"/>
              <a:t>採用多層感知機</a:t>
            </a:r>
            <a:r>
              <a:rPr lang="en-US" altLang="zh-TW" sz="2400" dirty="0"/>
              <a:t>(Multi-layer Perceptron, MLP)</a:t>
            </a:r>
            <a:r>
              <a:rPr lang="zh-TW" altLang="zh-TW" sz="2400" dirty="0"/>
              <a:t>的模型</a:t>
            </a:r>
            <a:endParaRPr lang="en-US" altLang="zh-TW" sz="2400" dirty="0"/>
          </a:p>
          <a:p>
            <a:endParaRPr lang="en-US" altLang="zh-TW" sz="2400" dirty="0"/>
          </a:p>
          <a:p>
            <a:r>
              <a:rPr lang="zh-TW" altLang="zh-TW" sz="2400" dirty="0"/>
              <a:t>但是學習是知識的累積，就如同我們學習微積分前會先熟練四則運算，</a:t>
            </a:r>
            <a:r>
              <a:rPr lang="zh-TW" altLang="en-US" sz="2400" dirty="0"/>
              <a:t>應考量時間對學習帶來的影響，</a:t>
            </a:r>
            <a:r>
              <a:rPr lang="zh-TW" altLang="zh-TW" sz="2400" dirty="0"/>
              <a:t>所以本研究選擇另一個經典模型</a:t>
            </a:r>
            <a:r>
              <a:rPr lang="en-US" altLang="zh-TW" sz="2400" dirty="0"/>
              <a:t>RNN</a:t>
            </a:r>
          </a:p>
          <a:p>
            <a:endParaRPr lang="en-US" altLang="zh-TW" dirty="0"/>
          </a:p>
        </p:txBody>
      </p:sp>
    </p:spTree>
    <p:extLst>
      <p:ext uri="{BB962C8B-B14F-4D97-AF65-F5344CB8AC3E}">
        <p14:creationId xmlns:p14="http://schemas.microsoft.com/office/powerpoint/2010/main" val="118902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3073A3-22C6-4A82-97D5-D6C847429575}"/>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06A8F2A5-DB16-4883-B43F-CFF63054BEAD}"/>
              </a:ext>
            </a:extLst>
          </p:cNvPr>
          <p:cNvSpPr>
            <a:spLocks noGrp="1"/>
          </p:cNvSpPr>
          <p:nvPr>
            <p:ph idx="1"/>
          </p:nvPr>
        </p:nvSpPr>
        <p:spPr>
          <a:xfrm>
            <a:off x="677334" y="2160589"/>
            <a:ext cx="8596668" cy="4416674"/>
          </a:xfrm>
        </p:spPr>
        <p:txBody>
          <a:bodyPr>
            <a:normAutofit/>
          </a:bodyPr>
          <a:lstStyle/>
          <a:p>
            <a:r>
              <a:rPr lang="zh-TW" altLang="en-US" sz="2400" dirty="0"/>
              <a:t>也有使用</a:t>
            </a:r>
            <a:r>
              <a:rPr lang="en-US" altLang="zh-TW" sz="2400" dirty="0"/>
              <a:t>RNN</a:t>
            </a:r>
            <a:r>
              <a:rPr lang="zh-TW" altLang="en-US" sz="2400" dirty="0"/>
              <a:t>的研究，但同樣使用完整的時間預測</a:t>
            </a:r>
            <a:r>
              <a:rPr lang="en-US" altLang="zh-TW" sz="2400" dirty="0"/>
              <a:t>([8,9] José Edmond</a:t>
            </a:r>
            <a:r>
              <a:rPr lang="zh-TW" altLang="en-US" sz="2400" dirty="0"/>
              <a:t>等人</a:t>
            </a:r>
            <a:r>
              <a:rPr lang="en-US" altLang="zh-TW" sz="2400" dirty="0"/>
              <a:t> ; Arindam, </a:t>
            </a:r>
            <a:r>
              <a:rPr lang="en-US" altLang="zh-TW" sz="2400" dirty="0" err="1"/>
              <a:t>Joydeep</a:t>
            </a:r>
            <a:r>
              <a:rPr lang="en-US" altLang="zh-TW" sz="2400" dirty="0"/>
              <a:t> )</a:t>
            </a:r>
          </a:p>
          <a:p>
            <a:endParaRPr lang="en-US" altLang="zh-TW" sz="2400" dirty="0">
              <a:latin typeface="+mn-ea"/>
            </a:endParaRPr>
          </a:p>
          <a:p>
            <a:r>
              <a:rPr lang="zh-TW" altLang="en-US" sz="2400" dirty="0">
                <a:latin typeface="+mn-ea"/>
              </a:rPr>
              <a:t>使用完整時間預測不適合用於預警系統</a:t>
            </a:r>
            <a:endParaRPr lang="en-US" altLang="zh-TW" sz="2400" dirty="0">
              <a:latin typeface="+mn-ea"/>
            </a:endParaRPr>
          </a:p>
          <a:p>
            <a:pPr marL="0" indent="0">
              <a:buNone/>
            </a:pPr>
            <a:endParaRPr lang="en-US" altLang="zh-TW" sz="2400" dirty="0">
              <a:latin typeface="+mn-ea"/>
            </a:endParaRPr>
          </a:p>
          <a:p>
            <a:endParaRPr lang="en-US" altLang="zh-TW" sz="2400" dirty="0"/>
          </a:p>
        </p:txBody>
      </p:sp>
    </p:spTree>
    <p:extLst>
      <p:ext uri="{BB962C8B-B14F-4D97-AF65-F5344CB8AC3E}">
        <p14:creationId xmlns:p14="http://schemas.microsoft.com/office/powerpoint/2010/main" val="63922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C0DE15-F2EB-467C-B5C2-813A8B8A9B51}"/>
              </a:ext>
            </a:extLst>
          </p:cNvPr>
          <p:cNvSpPr>
            <a:spLocks noGrp="1"/>
          </p:cNvSpPr>
          <p:nvPr>
            <p:ph type="title"/>
          </p:nvPr>
        </p:nvSpPr>
        <p:spPr/>
        <p:txBody>
          <a:bodyPr/>
          <a:lstStyle/>
          <a:p>
            <a:r>
              <a:rPr lang="zh-TW" altLang="en-US" dirty="0"/>
              <a:t>提出問題</a:t>
            </a:r>
          </a:p>
        </p:txBody>
      </p:sp>
      <p:sp>
        <p:nvSpPr>
          <p:cNvPr id="3" name="內容版面配置區 2">
            <a:extLst>
              <a:ext uri="{FF2B5EF4-FFF2-40B4-BE49-F238E27FC236}">
                <a16:creationId xmlns:a16="http://schemas.microsoft.com/office/drawing/2014/main" id="{E2B10582-2AAC-4A21-9E79-0DA54B105DF6}"/>
              </a:ext>
            </a:extLst>
          </p:cNvPr>
          <p:cNvSpPr>
            <a:spLocks noGrp="1"/>
          </p:cNvSpPr>
          <p:nvPr>
            <p:ph idx="1"/>
          </p:nvPr>
        </p:nvSpPr>
        <p:spPr>
          <a:xfrm>
            <a:off x="301414" y="2099629"/>
            <a:ext cx="8596668" cy="3880773"/>
          </a:xfrm>
        </p:spPr>
        <p:txBody>
          <a:bodyPr>
            <a:normAutofit/>
          </a:bodyPr>
          <a:lstStyle/>
          <a:p>
            <a:pPr lvl="1"/>
            <a:r>
              <a:rPr lang="en-US" altLang="zh-TW" sz="2400" dirty="0"/>
              <a:t>RNN</a:t>
            </a:r>
            <a:r>
              <a:rPr lang="zh-TW" altLang="zh-TW" sz="2400" dirty="0"/>
              <a:t>是否可以用來預測線上課程學生的學習成效？</a:t>
            </a:r>
            <a:endParaRPr lang="en-US" altLang="zh-TW" sz="2400" dirty="0"/>
          </a:p>
          <a:p>
            <a:pPr lvl="1"/>
            <a:endParaRPr lang="zh-TW" altLang="zh-TW" sz="2400" dirty="0"/>
          </a:p>
          <a:p>
            <a:pPr lvl="1"/>
            <a:r>
              <a:rPr lang="en-US" altLang="zh-TW" sz="2400" dirty="0"/>
              <a:t>RNN</a:t>
            </a:r>
            <a:r>
              <a:rPr lang="zh-TW" altLang="zh-TW" sz="2400" dirty="0"/>
              <a:t>是否可以在資料不完整（不到</a:t>
            </a:r>
            <a:r>
              <a:rPr lang="en-US" altLang="zh-TW" sz="2400" dirty="0"/>
              <a:t>18</a:t>
            </a:r>
            <a:r>
              <a:rPr lang="zh-TW" altLang="zh-TW" sz="2400" dirty="0"/>
              <a:t>周的學習數據）的情況下仍具有預測力</a:t>
            </a:r>
            <a:r>
              <a:rPr lang="en-US" altLang="zh-TW" sz="2400" dirty="0"/>
              <a:t>?</a:t>
            </a:r>
          </a:p>
          <a:p>
            <a:pPr lvl="1"/>
            <a:endParaRPr lang="zh-TW" altLang="zh-TW" sz="2400" dirty="0"/>
          </a:p>
          <a:p>
            <a:pPr lvl="1"/>
            <a:r>
              <a:rPr lang="zh-TW" altLang="zh-TW" sz="2400" dirty="0"/>
              <a:t>在資料不完整的情況下，</a:t>
            </a:r>
            <a:r>
              <a:rPr lang="en-US" altLang="zh-TW" sz="2400" dirty="0"/>
              <a:t>RNN</a:t>
            </a:r>
            <a:r>
              <a:rPr lang="zh-TW" altLang="zh-TW" sz="2400" dirty="0"/>
              <a:t>對於預測高風險的學生的預測力比</a:t>
            </a:r>
            <a:r>
              <a:rPr lang="en-US" altLang="zh-TW" sz="2400" dirty="0"/>
              <a:t>MLP</a:t>
            </a:r>
            <a:r>
              <a:rPr lang="zh-TW" altLang="zh-TW" sz="2400" dirty="0"/>
              <a:t>的好還是差？</a:t>
            </a:r>
          </a:p>
          <a:p>
            <a:endParaRPr lang="zh-TW" altLang="en-US" sz="2800" dirty="0"/>
          </a:p>
        </p:txBody>
      </p:sp>
    </p:spTree>
    <p:extLst>
      <p:ext uri="{BB962C8B-B14F-4D97-AF65-F5344CB8AC3E}">
        <p14:creationId xmlns:p14="http://schemas.microsoft.com/office/powerpoint/2010/main" val="237937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AEE1A2-5DDE-4E50-A97D-D94C1B0499A2}"/>
              </a:ext>
            </a:extLst>
          </p:cNvPr>
          <p:cNvSpPr>
            <a:spLocks noGrp="1"/>
          </p:cNvSpPr>
          <p:nvPr>
            <p:ph type="title"/>
          </p:nvPr>
        </p:nvSpPr>
        <p:spPr/>
        <p:txBody>
          <a:bodyPr/>
          <a:lstStyle/>
          <a:p>
            <a:r>
              <a:rPr lang="zh-TW" altLang="en-US" dirty="0"/>
              <a:t>研究方法</a:t>
            </a:r>
          </a:p>
        </p:txBody>
      </p:sp>
      <p:pic>
        <p:nvPicPr>
          <p:cNvPr id="4" name="內容版面配置區 3">
            <a:extLst>
              <a:ext uri="{FF2B5EF4-FFF2-40B4-BE49-F238E27FC236}">
                <a16:creationId xmlns:a16="http://schemas.microsoft.com/office/drawing/2014/main" id="{D1EA74C4-E4FB-4F1D-9F47-A83706C8BAD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5033" y="1716505"/>
            <a:ext cx="8118969" cy="3632735"/>
          </a:xfrm>
          <a:prstGeom prst="rect">
            <a:avLst/>
          </a:prstGeom>
          <a:noFill/>
          <a:ln>
            <a:noFill/>
          </a:ln>
        </p:spPr>
      </p:pic>
    </p:spTree>
    <p:extLst>
      <p:ext uri="{BB962C8B-B14F-4D97-AF65-F5344CB8AC3E}">
        <p14:creationId xmlns:p14="http://schemas.microsoft.com/office/powerpoint/2010/main" val="19290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167F5B-8F63-48F7-8D9C-DEBAD06E9A6A}"/>
              </a:ext>
            </a:extLst>
          </p:cNvPr>
          <p:cNvSpPr>
            <a:spLocks noGrp="1"/>
          </p:cNvSpPr>
          <p:nvPr>
            <p:ph type="title"/>
          </p:nvPr>
        </p:nvSpPr>
        <p:spPr/>
        <p:txBody>
          <a:bodyPr/>
          <a:lstStyle/>
          <a:p>
            <a:r>
              <a:rPr lang="en-US" altLang="zh-TW" dirty="0"/>
              <a:t>RNN</a:t>
            </a:r>
            <a:r>
              <a:rPr lang="zh-TW" altLang="en-US" dirty="0"/>
              <a:t>簡介</a:t>
            </a:r>
          </a:p>
        </p:txBody>
      </p:sp>
      <p:sp>
        <p:nvSpPr>
          <p:cNvPr id="3" name="內容版面配置區 2">
            <a:extLst>
              <a:ext uri="{FF2B5EF4-FFF2-40B4-BE49-F238E27FC236}">
                <a16:creationId xmlns:a16="http://schemas.microsoft.com/office/drawing/2014/main" id="{97E44005-1289-4645-83BF-BBCD3E166F91}"/>
              </a:ext>
            </a:extLst>
          </p:cNvPr>
          <p:cNvSpPr>
            <a:spLocks noGrp="1"/>
          </p:cNvSpPr>
          <p:nvPr>
            <p:ph idx="1"/>
          </p:nvPr>
        </p:nvSpPr>
        <p:spPr>
          <a:xfrm>
            <a:off x="992187" y="5625464"/>
            <a:ext cx="8596668" cy="1113761"/>
          </a:xfrm>
        </p:spPr>
        <p:txBody>
          <a:bodyPr numCol="2"/>
          <a:lstStyle/>
          <a:p>
            <a:r>
              <a:rPr lang="zh-TW" altLang="en-US" dirty="0"/>
              <a:t>上圖為</a:t>
            </a:r>
            <a:r>
              <a:rPr lang="en-US" altLang="zh-TW" dirty="0"/>
              <a:t>RNN</a:t>
            </a:r>
            <a:r>
              <a:rPr lang="zh-TW" altLang="en-US" dirty="0"/>
              <a:t>模型</a:t>
            </a:r>
            <a:endParaRPr lang="en-US" altLang="zh-TW" dirty="0"/>
          </a:p>
          <a:p>
            <a:endParaRPr lang="en-US" altLang="zh-TW" dirty="0"/>
          </a:p>
          <a:p>
            <a:r>
              <a:rPr lang="zh-TW" altLang="en-US" dirty="0"/>
              <a:t>上圖為本篇研究使用</a:t>
            </a:r>
            <a:r>
              <a:rPr lang="en-US" altLang="zh-TW" dirty="0"/>
              <a:t>RNN</a:t>
            </a:r>
            <a:r>
              <a:rPr lang="zh-TW" altLang="en-US" dirty="0"/>
              <a:t>架構並攤開</a:t>
            </a:r>
          </a:p>
        </p:txBody>
      </p:sp>
      <p:pic>
        <p:nvPicPr>
          <p:cNvPr id="4" name="圖片 3">
            <a:extLst>
              <a:ext uri="{FF2B5EF4-FFF2-40B4-BE49-F238E27FC236}">
                <a16:creationId xmlns:a16="http://schemas.microsoft.com/office/drawing/2014/main" id="{F2687F80-2F8B-4277-8F98-9E0D8EB734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2187" y="2049144"/>
            <a:ext cx="2137093" cy="3457576"/>
          </a:xfrm>
          <a:prstGeom prst="rect">
            <a:avLst/>
          </a:prstGeom>
          <a:noFill/>
          <a:ln>
            <a:noFill/>
          </a:ln>
        </p:spPr>
      </p:pic>
      <p:pic>
        <p:nvPicPr>
          <p:cNvPr id="6" name="圖片 5">
            <a:extLst>
              <a:ext uri="{FF2B5EF4-FFF2-40B4-BE49-F238E27FC236}">
                <a16:creationId xmlns:a16="http://schemas.microsoft.com/office/drawing/2014/main" id="{E5392CA9-1298-41E7-895D-B6B83555566C}"/>
              </a:ext>
            </a:extLst>
          </p:cNvPr>
          <p:cNvPicPr>
            <a:picLocks noChangeAspect="1"/>
          </p:cNvPicPr>
          <p:nvPr/>
        </p:nvPicPr>
        <p:blipFill>
          <a:blip r:embed="rId3"/>
          <a:stretch>
            <a:fillRect/>
          </a:stretch>
        </p:blipFill>
        <p:spPr>
          <a:xfrm>
            <a:off x="4637722" y="2185987"/>
            <a:ext cx="5367681" cy="2741614"/>
          </a:xfrm>
          <a:prstGeom prst="rect">
            <a:avLst/>
          </a:prstGeom>
        </p:spPr>
      </p:pic>
    </p:spTree>
    <p:extLst>
      <p:ext uri="{BB962C8B-B14F-4D97-AF65-F5344CB8AC3E}">
        <p14:creationId xmlns:p14="http://schemas.microsoft.com/office/powerpoint/2010/main" val="3226830932"/>
      </p:ext>
    </p:extLst>
  </p:cSld>
  <p:clrMapOvr>
    <a:masterClrMapping/>
  </p:clrMapOvr>
</p:sld>
</file>

<file path=ppt/theme/theme1.xml><?xml version="1.0" encoding="utf-8"?>
<a:theme xmlns:a="http://schemas.openxmlformats.org/drawingml/2006/main" name="多面向">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373</TotalTime>
  <Words>1948</Words>
  <Application>Microsoft Office PowerPoint</Application>
  <PresentationFormat>寬螢幕</PresentationFormat>
  <Paragraphs>226</Paragraphs>
  <Slides>24</Slides>
  <Notes>14</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24</vt:i4>
      </vt:variant>
    </vt:vector>
  </HeadingPairs>
  <TitlesOfParts>
    <vt:vector size="33" baseType="lpstr">
      <vt:lpstr>微軟正黑體</vt:lpstr>
      <vt:lpstr>新細明體</vt:lpstr>
      <vt:lpstr>標楷體</vt:lpstr>
      <vt:lpstr>Arial</vt:lpstr>
      <vt:lpstr>Calibri</vt:lpstr>
      <vt:lpstr>Cambria Math</vt:lpstr>
      <vt:lpstr>Trebuchet MS</vt:lpstr>
      <vt:lpstr>Wingdings 3</vt:lpstr>
      <vt:lpstr>多面向</vt:lpstr>
      <vt:lpstr>利用循環神經網路模型作線上學習高風險學生的預測</vt:lpstr>
      <vt:lpstr>前言</vt:lpstr>
      <vt:lpstr>前言</vt:lpstr>
      <vt:lpstr>文獻探討</vt:lpstr>
      <vt:lpstr>文獻探討</vt:lpstr>
      <vt:lpstr>PowerPoint 簡報</vt:lpstr>
      <vt:lpstr>提出問題</vt:lpstr>
      <vt:lpstr>研究方法</vt:lpstr>
      <vt:lpstr>RNN簡介</vt:lpstr>
      <vt:lpstr>資料來源</vt:lpstr>
      <vt:lpstr>Recall and F1-score</vt:lpstr>
      <vt:lpstr>research question 1 RNN是否可以用來預測線上課程學生的學習成效？</vt:lpstr>
      <vt:lpstr>ROC曲線</vt:lpstr>
      <vt:lpstr>research question 2 RNN是否可以在資料不完整（不到18周的學習數據）的情況下仍具有預測力?</vt:lpstr>
      <vt:lpstr>research question 3 在資料不完整的情況下，RNN對於預測高風險的學生的預測力比MLP的好還是差？</vt:lpstr>
      <vt:lpstr>research question 3 在資料不完整的情況下，RNN對於預測高風險的學生的預測力比MLP的好還是差？</vt:lpstr>
      <vt:lpstr>research question 3 在資料不完整的情況下，RNN對於預測高風險的學生的預測力比MLP的好還是差？</vt:lpstr>
      <vt:lpstr>research question 3 在資料不完整的情況下，RNN對於預測高風險的學生的預測力比MLP的好還是差？</vt:lpstr>
      <vt:lpstr>research question 3 在資料不完整的情況下，RNN對於預測高風險的學生的預測力比MLP的好還是差？</vt:lpstr>
      <vt:lpstr>結論</vt:lpstr>
      <vt:lpstr>未來研究方方向</vt:lpstr>
      <vt:lpstr>參考文獻</vt:lpstr>
      <vt:lpstr>參考文獻</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shawn</dc:creator>
  <cp:lastModifiedBy>shawn</cp:lastModifiedBy>
  <cp:revision>137</cp:revision>
  <dcterms:created xsi:type="dcterms:W3CDTF">2021-05-16T08:03:59Z</dcterms:created>
  <dcterms:modified xsi:type="dcterms:W3CDTF">2021-07-01T08:40:58Z</dcterms:modified>
</cp:coreProperties>
</file>