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06" r:id="rId1"/>
  </p:sldMasterIdLst>
  <p:notesMasterIdLst>
    <p:notesMasterId r:id="rId149"/>
  </p:notesMasterIdLst>
  <p:sldIdLst>
    <p:sldId id="1520" r:id="rId2"/>
    <p:sldId id="1519" r:id="rId3"/>
    <p:sldId id="1699" r:id="rId4"/>
    <p:sldId id="1687" r:id="rId5"/>
    <p:sldId id="1688" r:id="rId6"/>
    <p:sldId id="1689" r:id="rId7"/>
    <p:sldId id="1690" r:id="rId8"/>
    <p:sldId id="1691" r:id="rId9"/>
    <p:sldId id="1692" r:id="rId10"/>
    <p:sldId id="1693" r:id="rId11"/>
    <p:sldId id="1694" r:id="rId12"/>
    <p:sldId id="1695" r:id="rId13"/>
    <p:sldId id="1696" r:id="rId14"/>
    <p:sldId id="1697" r:id="rId15"/>
    <p:sldId id="1521" r:id="rId16"/>
    <p:sldId id="1522" r:id="rId17"/>
    <p:sldId id="1600" r:id="rId18"/>
    <p:sldId id="1601" r:id="rId19"/>
    <p:sldId id="1535" r:id="rId20"/>
    <p:sldId id="1536" r:id="rId21"/>
    <p:sldId id="1604" r:id="rId22"/>
    <p:sldId id="1605" r:id="rId23"/>
    <p:sldId id="1606" r:id="rId24"/>
    <p:sldId id="1607" r:id="rId25"/>
    <p:sldId id="1602" r:id="rId26"/>
    <p:sldId id="1603" r:id="rId27"/>
    <p:sldId id="1610" r:id="rId28"/>
    <p:sldId id="1611" r:id="rId29"/>
    <p:sldId id="1612" r:id="rId30"/>
    <p:sldId id="1615" r:id="rId31"/>
    <p:sldId id="1616" r:id="rId32"/>
    <p:sldId id="1613" r:id="rId33"/>
    <p:sldId id="1614" r:id="rId34"/>
    <p:sldId id="1617" r:id="rId35"/>
    <p:sldId id="1618" r:id="rId36"/>
    <p:sldId id="1621" r:id="rId37"/>
    <p:sldId id="1622" r:id="rId38"/>
    <p:sldId id="1623" r:id="rId39"/>
    <p:sldId id="1624" r:id="rId40"/>
    <p:sldId id="1625" r:id="rId41"/>
    <p:sldId id="1626" r:id="rId42"/>
    <p:sldId id="1627" r:id="rId43"/>
    <p:sldId id="1620" r:id="rId44"/>
    <p:sldId id="1619" r:id="rId45"/>
    <p:sldId id="1630" r:id="rId46"/>
    <p:sldId id="1523" r:id="rId47"/>
    <p:sldId id="1524" r:id="rId48"/>
    <p:sldId id="1539" r:id="rId49"/>
    <p:sldId id="1540" r:id="rId50"/>
    <p:sldId id="1542" r:id="rId51"/>
    <p:sldId id="1537" r:id="rId52"/>
    <p:sldId id="1538" r:id="rId53"/>
    <p:sldId id="1545" r:id="rId54"/>
    <p:sldId id="1546" r:id="rId55"/>
    <p:sldId id="1543" r:id="rId56"/>
    <p:sldId id="1544" r:id="rId57"/>
    <p:sldId id="1549" r:id="rId58"/>
    <p:sldId id="1547" r:id="rId59"/>
    <p:sldId id="1551" r:id="rId60"/>
    <p:sldId id="1552" r:id="rId61"/>
    <p:sldId id="1553" r:id="rId62"/>
    <p:sldId id="1554" r:id="rId63"/>
    <p:sldId id="1556" r:id="rId64"/>
    <p:sldId id="1557" r:id="rId65"/>
    <p:sldId id="1550" r:id="rId66"/>
    <p:sldId id="1548" r:id="rId67"/>
    <p:sldId id="1558" r:id="rId68"/>
    <p:sldId id="1559" r:id="rId69"/>
    <p:sldId id="1560" r:id="rId70"/>
    <p:sldId id="1561" r:id="rId71"/>
    <p:sldId id="1562" r:id="rId72"/>
    <p:sldId id="1525" r:id="rId73"/>
    <p:sldId id="1526" r:id="rId74"/>
    <p:sldId id="1631" r:id="rId75"/>
    <p:sldId id="1563" r:id="rId76"/>
    <p:sldId id="1564" r:id="rId77"/>
    <p:sldId id="1632" r:id="rId78"/>
    <p:sldId id="1633" r:id="rId79"/>
    <p:sldId id="1634" r:id="rId80"/>
    <p:sldId id="1637" r:id="rId81"/>
    <p:sldId id="1638" r:id="rId82"/>
    <p:sldId id="1639" r:id="rId83"/>
    <p:sldId id="1640" r:id="rId84"/>
    <p:sldId id="1641" r:id="rId85"/>
    <p:sldId id="1642" r:id="rId86"/>
    <p:sldId id="1643" r:id="rId87"/>
    <p:sldId id="1644" r:id="rId88"/>
    <p:sldId id="1527" r:id="rId89"/>
    <p:sldId id="1528" r:id="rId90"/>
    <p:sldId id="1581" r:id="rId91"/>
    <p:sldId id="1582" r:id="rId92"/>
    <p:sldId id="1579" r:id="rId93"/>
    <p:sldId id="1580" r:id="rId94"/>
    <p:sldId id="1585" r:id="rId95"/>
    <p:sldId id="1586" r:id="rId96"/>
    <p:sldId id="1583" r:id="rId97"/>
    <p:sldId id="1584" r:id="rId98"/>
    <p:sldId id="1589" r:id="rId99"/>
    <p:sldId id="1590" r:id="rId100"/>
    <p:sldId id="1587" r:id="rId101"/>
    <p:sldId id="1588" r:id="rId102"/>
    <p:sldId id="1593" r:id="rId103"/>
    <p:sldId id="1594" r:id="rId104"/>
    <p:sldId id="1598" r:id="rId105"/>
    <p:sldId id="1599" r:id="rId106"/>
    <p:sldId id="1595" r:id="rId107"/>
    <p:sldId id="1596" r:id="rId108"/>
    <p:sldId id="1597" r:id="rId109"/>
    <p:sldId id="1591" r:id="rId110"/>
    <p:sldId id="1592" r:id="rId111"/>
    <p:sldId id="1645" r:id="rId112"/>
    <p:sldId id="1646" r:id="rId113"/>
    <p:sldId id="1647" r:id="rId114"/>
    <p:sldId id="1648" r:id="rId115"/>
    <p:sldId id="1649" r:id="rId116"/>
    <p:sldId id="1650" r:id="rId117"/>
    <p:sldId id="1652" r:id="rId118"/>
    <p:sldId id="1700" r:id="rId119"/>
    <p:sldId id="1701" r:id="rId120"/>
    <p:sldId id="1702" r:id="rId121"/>
    <p:sldId id="1703" r:id="rId122"/>
    <p:sldId id="1704" r:id="rId123"/>
    <p:sldId id="1705" r:id="rId124"/>
    <p:sldId id="1706" r:id="rId125"/>
    <p:sldId id="1707" r:id="rId126"/>
    <p:sldId id="1708" r:id="rId127"/>
    <p:sldId id="1709" r:id="rId128"/>
    <p:sldId id="1710" r:id="rId129"/>
    <p:sldId id="1711" r:id="rId130"/>
    <p:sldId id="1712" r:id="rId131"/>
    <p:sldId id="1713" r:id="rId132"/>
    <p:sldId id="1714" r:id="rId133"/>
    <p:sldId id="1715" r:id="rId134"/>
    <p:sldId id="1716" r:id="rId135"/>
    <p:sldId id="1717" r:id="rId136"/>
    <p:sldId id="1718" r:id="rId137"/>
    <p:sldId id="1719" r:id="rId138"/>
    <p:sldId id="1720" r:id="rId139"/>
    <p:sldId id="1721" r:id="rId140"/>
    <p:sldId id="1722" r:id="rId141"/>
    <p:sldId id="1723" r:id="rId142"/>
    <p:sldId id="1724" r:id="rId143"/>
    <p:sldId id="1725" r:id="rId144"/>
    <p:sldId id="1726" r:id="rId145"/>
    <p:sldId id="1727" r:id="rId146"/>
    <p:sldId id="1728" r:id="rId147"/>
    <p:sldId id="1729" r:id="rId1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6659FE8-3DC5-46F8-8DA0-308618F9D0F0}">
          <p14:sldIdLst>
            <p14:sldId id="1520"/>
            <p14:sldId id="1519"/>
          </p14:sldIdLst>
        </p14:section>
        <p14:section name="Python Basics" id="{80001BD4-1E83-4A77-B599-32062F8064C5}">
          <p14:sldIdLst>
            <p14:sldId id="1699"/>
            <p14:sldId id="1687"/>
            <p14:sldId id="1688"/>
            <p14:sldId id="1689"/>
            <p14:sldId id="1690"/>
            <p14:sldId id="1691"/>
            <p14:sldId id="1692"/>
            <p14:sldId id="1693"/>
            <p14:sldId id="1694"/>
            <p14:sldId id="1695"/>
            <p14:sldId id="1696"/>
            <p14:sldId id="1697"/>
            <p14:sldId id="1521"/>
            <p14:sldId id="1522"/>
            <p14:sldId id="1600"/>
            <p14:sldId id="1601"/>
            <p14:sldId id="1535"/>
            <p14:sldId id="1536"/>
            <p14:sldId id="1604"/>
            <p14:sldId id="1605"/>
            <p14:sldId id="1606"/>
            <p14:sldId id="1607"/>
            <p14:sldId id="1602"/>
            <p14:sldId id="1603"/>
            <p14:sldId id="1610"/>
            <p14:sldId id="1611"/>
            <p14:sldId id="1612"/>
            <p14:sldId id="1615"/>
            <p14:sldId id="1616"/>
            <p14:sldId id="1613"/>
            <p14:sldId id="1614"/>
            <p14:sldId id="1617"/>
            <p14:sldId id="1618"/>
            <p14:sldId id="1621"/>
            <p14:sldId id="1622"/>
            <p14:sldId id="1623"/>
            <p14:sldId id="1624"/>
            <p14:sldId id="1625"/>
            <p14:sldId id="1626"/>
            <p14:sldId id="1627"/>
            <p14:sldId id="1620"/>
            <p14:sldId id="1619"/>
            <p14:sldId id="1630"/>
          </p14:sldIdLst>
        </p14:section>
        <p14:section name="Python Flow Control" id="{D335814B-BE56-4916-8E08-CC472B5D28CA}">
          <p14:sldIdLst>
            <p14:sldId id="1523"/>
            <p14:sldId id="1524"/>
            <p14:sldId id="1539"/>
            <p14:sldId id="1540"/>
            <p14:sldId id="1542"/>
            <p14:sldId id="1537"/>
            <p14:sldId id="1538"/>
            <p14:sldId id="1545"/>
            <p14:sldId id="1546"/>
            <p14:sldId id="1543"/>
            <p14:sldId id="1544"/>
            <p14:sldId id="1549"/>
            <p14:sldId id="1547"/>
            <p14:sldId id="1551"/>
            <p14:sldId id="1552"/>
            <p14:sldId id="1553"/>
            <p14:sldId id="1554"/>
            <p14:sldId id="1556"/>
            <p14:sldId id="1557"/>
            <p14:sldId id="1550"/>
            <p14:sldId id="1548"/>
            <p14:sldId id="1558"/>
            <p14:sldId id="1559"/>
            <p14:sldId id="1560"/>
            <p14:sldId id="1561"/>
            <p14:sldId id="1562"/>
          </p14:sldIdLst>
        </p14:section>
        <p14:section name="Python Functions" id="{45FE967E-64B9-4DFB-A1A0-BDC34AB93879}">
          <p14:sldIdLst>
            <p14:sldId id="1525"/>
            <p14:sldId id="1526"/>
            <p14:sldId id="1631"/>
            <p14:sldId id="1563"/>
            <p14:sldId id="1564"/>
            <p14:sldId id="1632"/>
            <p14:sldId id="1633"/>
            <p14:sldId id="1634"/>
            <p14:sldId id="1637"/>
            <p14:sldId id="1638"/>
            <p14:sldId id="1639"/>
            <p14:sldId id="1640"/>
            <p14:sldId id="1641"/>
            <p14:sldId id="1642"/>
            <p14:sldId id="1643"/>
            <p14:sldId id="1644"/>
          </p14:sldIdLst>
        </p14:section>
        <p14:section name="Python Datatypes" id="{6195295D-412B-42D3-B393-53EC0BFA7147}">
          <p14:sldIdLst>
            <p14:sldId id="1527"/>
            <p14:sldId id="1528"/>
            <p14:sldId id="1581"/>
            <p14:sldId id="1582"/>
            <p14:sldId id="1579"/>
            <p14:sldId id="1580"/>
            <p14:sldId id="1585"/>
            <p14:sldId id="1586"/>
            <p14:sldId id="1583"/>
            <p14:sldId id="1584"/>
            <p14:sldId id="1589"/>
            <p14:sldId id="1590"/>
            <p14:sldId id="1587"/>
            <p14:sldId id="1588"/>
            <p14:sldId id="1593"/>
            <p14:sldId id="1594"/>
            <p14:sldId id="1598"/>
            <p14:sldId id="1599"/>
            <p14:sldId id="1595"/>
            <p14:sldId id="1596"/>
            <p14:sldId id="1597"/>
            <p14:sldId id="1591"/>
            <p14:sldId id="1592"/>
            <p14:sldId id="1645"/>
            <p14:sldId id="1646"/>
            <p14:sldId id="1647"/>
            <p14:sldId id="1648"/>
            <p14:sldId id="1649"/>
            <p14:sldId id="1650"/>
            <p14:sldId id="1652"/>
          </p14:sldIdLst>
        </p14:section>
        <p14:section name="Python File Handling" id="{C17253BD-EF5D-45FF-922B-C456B58F1B3C}">
          <p14:sldIdLst>
            <p14:sldId id="1700"/>
            <p14:sldId id="1701"/>
            <p14:sldId id="1702"/>
            <p14:sldId id="1703"/>
            <p14:sldId id="1704"/>
            <p14:sldId id="1705"/>
            <p14:sldId id="1706"/>
            <p14:sldId id="1707"/>
            <p14:sldId id="1708"/>
            <p14:sldId id="1709"/>
            <p14:sldId id="1710"/>
            <p14:sldId id="1711"/>
            <p14:sldId id="1712"/>
            <p14:sldId id="1713"/>
            <p14:sldId id="1714"/>
            <p14:sldId id="1715"/>
            <p14:sldId id="1716"/>
            <p14:sldId id="1717"/>
            <p14:sldId id="1718"/>
            <p14:sldId id="1719"/>
          </p14:sldIdLst>
        </p14:section>
        <p14:section name="Python Class and Objects" id="{182503EE-8CA7-4D3C-A1A5-CC631D187157}">
          <p14:sldIdLst>
            <p14:sldId id="1720"/>
            <p14:sldId id="1721"/>
            <p14:sldId id="1722"/>
            <p14:sldId id="1723"/>
            <p14:sldId id="1724"/>
            <p14:sldId id="1725"/>
            <p14:sldId id="1726"/>
            <p14:sldId id="1727"/>
            <p14:sldId id="1728"/>
            <p14:sldId id="1729"/>
          </p14:sldIdLst>
        </p14:section>
        <p14:section name="Python Misellaneous" id="{E5EA8460-E636-467E-BD19-F65C1CDA7E0B}">
          <p14:sldIdLst/>
        </p14:section>
      </p14:sectionLst>
    </p:ext>
    <p:ext uri="{EFAFB233-063F-42B5-8137-9DF3F51BA10A}">
      <p15:sldGuideLst xmlns:p15="http://schemas.microsoft.com/office/powerpoint/2012/main">
        <p15:guide id="3" pos="7488" userDrawn="1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B389"/>
    <a:srgbClr val="3FAD86"/>
    <a:srgbClr val="37AA84"/>
    <a:srgbClr val="87B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963" autoAdjust="0"/>
    <p:restoredTop sz="94364" autoAdjust="0"/>
  </p:normalViewPr>
  <p:slideViewPr>
    <p:cSldViewPr snapToGrid="0" showGuides="1">
      <p:cViewPr varScale="1">
        <p:scale>
          <a:sx n="74" d="100"/>
          <a:sy n="74" d="100"/>
        </p:scale>
        <p:origin x="38" y="379"/>
      </p:cViewPr>
      <p:guideLst>
        <p:guide pos="7488"/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114564"/>
    </p:cViewPr>
  </p:sorterViewPr>
  <p:notesViewPr>
    <p:cSldViewPr snapToGrid="0">
      <p:cViewPr varScale="1">
        <p:scale>
          <a:sx n="51" d="100"/>
          <a:sy n="51" d="100"/>
        </p:scale>
        <p:origin x="28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F6552-44A8-402A-8723-0CD265E450F2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4C16A-7132-4A63-90CB-665ACE4B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4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0000"/>
                </a:solidFill>
              </a:rPr>
              <a:t>Functional programming supports partially applied functions, currying, support for first class functions and closures.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6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2657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73162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717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4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4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62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9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22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62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63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78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62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20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8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0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7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93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47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47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6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8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10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951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155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95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763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03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01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95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325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408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178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0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709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695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718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77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91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56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638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555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44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846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23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8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769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73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186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268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347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807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962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207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73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45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37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08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967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571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117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886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7562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651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124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7189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64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792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984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824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7855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108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295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552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98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009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721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42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94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22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32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7226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3689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83637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78861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94851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93762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01262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183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7455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31487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63412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00741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81922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01899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1890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46682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06368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11766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10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744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84974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02169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31322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79477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58682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64865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68613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92776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00377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34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218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84331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24626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49426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289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9292" y="6165015"/>
            <a:ext cx="4004790" cy="39864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Session Duration – 2 Hours 30 minutes,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51767" y="6165014"/>
            <a:ext cx="4346892" cy="4079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Session Starts at – 14:00 (+5.30 GMT)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48949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logo (13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78" y="1220016"/>
            <a:ext cx="3187219" cy="1869835"/>
          </a:xfrm>
          <a:prstGeom prst="rect">
            <a:avLst/>
          </a:prstGeom>
        </p:spPr>
      </p:pic>
      <p:sp useBgFill="1">
        <p:nvSpPr>
          <p:cNvPr id="2" name="Rectangle 1"/>
          <p:cNvSpPr/>
          <p:nvPr userDrawn="1"/>
        </p:nvSpPr>
        <p:spPr>
          <a:xfrm>
            <a:off x="10405087" y="5463846"/>
            <a:ext cx="1177313" cy="111919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05143" y="509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05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718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19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312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326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516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074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8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0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664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221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723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00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8091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53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3504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9619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3012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31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89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216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5692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2318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460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296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8878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871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8176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86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66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444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1665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6703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692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2701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7862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8071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9390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1041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4220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539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6605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2050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184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611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032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1654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7930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2802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13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79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466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0132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610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3999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3405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803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6041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76815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5100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01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972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5150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5655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7055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8493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34754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18528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63150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3905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91499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4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41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44923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53242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17789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53585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78028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37203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02954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30751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4760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57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4916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69354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6625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42362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63991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05461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8768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0334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5510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51389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8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0A93-67B8-4386-A346-38EB361B70B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 237"/>
          <p:cNvSpPr/>
          <p:nvPr userDrawn="1"/>
        </p:nvSpPr>
        <p:spPr>
          <a:xfrm flipH="1">
            <a:off x="0" y="-13970"/>
            <a:ext cx="12190786" cy="680829"/>
          </a:xfrm>
          <a:prstGeom prst="rect">
            <a:avLst/>
          </a:prstGeom>
          <a:solidFill>
            <a:srgbClr val="00882B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asted-image.png"/>
          <p:cNvPicPr/>
          <p:nvPr userDrawn="1"/>
        </p:nvPicPr>
        <p:blipFill>
          <a:blip r:embed="rId115" cstate="print">
            <a:alphaModFix amt="50121"/>
            <a:extLst/>
          </a:blip>
          <a:stretch>
            <a:fillRect/>
          </a:stretch>
        </p:blipFill>
        <p:spPr>
          <a:xfrm>
            <a:off x="0" y="-19218"/>
            <a:ext cx="12190786" cy="67242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216"/>
          <p:cNvSpPr/>
          <p:nvPr userDrawn="1"/>
        </p:nvSpPr>
        <p:spPr>
          <a:xfrm>
            <a:off x="3060850" y="120523"/>
            <a:ext cx="531408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pic>
        <p:nvPicPr>
          <p:cNvPr id="10" name="Picture 9" descr="logo (13).png"/>
          <p:cNvPicPr>
            <a:picLocks noChangeAspect="1"/>
          </p:cNvPicPr>
          <p:nvPr userDrawn="1"/>
        </p:nvPicPr>
        <p:blipFill>
          <a:blip r:embed="rId1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34" y="5575610"/>
            <a:ext cx="1842563" cy="1080970"/>
          </a:xfrm>
          <a:prstGeom prst="rect">
            <a:avLst/>
          </a:prstGeom>
        </p:spPr>
      </p:pic>
      <p:sp>
        <p:nvSpPr>
          <p:cNvPr id="11" name="Shape 237"/>
          <p:cNvSpPr/>
          <p:nvPr userDrawn="1"/>
        </p:nvSpPr>
        <p:spPr>
          <a:xfrm flipH="1">
            <a:off x="0" y="-13970"/>
            <a:ext cx="12190786" cy="680829"/>
          </a:xfrm>
          <a:prstGeom prst="rect">
            <a:avLst/>
          </a:prstGeom>
          <a:solidFill>
            <a:srgbClr val="00882B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asted-image.png"/>
          <p:cNvPicPr/>
          <p:nvPr userDrawn="1"/>
        </p:nvPicPr>
        <p:blipFill>
          <a:blip r:embed="rId115" cstate="print">
            <a:alphaModFix amt="50121"/>
            <a:extLst/>
          </a:blip>
          <a:stretch>
            <a:fillRect/>
          </a:stretch>
        </p:blipFill>
        <p:spPr>
          <a:xfrm>
            <a:off x="0" y="-19218"/>
            <a:ext cx="12190786" cy="672429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216"/>
          <p:cNvSpPr/>
          <p:nvPr userDrawn="1"/>
        </p:nvSpPr>
        <p:spPr>
          <a:xfrm>
            <a:off x="3060850" y="120523"/>
            <a:ext cx="531408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418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  <p:sldLayoutId id="2147483924" r:id="rId18"/>
    <p:sldLayoutId id="2147483925" r:id="rId19"/>
    <p:sldLayoutId id="2147483926" r:id="rId20"/>
    <p:sldLayoutId id="2147483927" r:id="rId21"/>
    <p:sldLayoutId id="2147483928" r:id="rId22"/>
    <p:sldLayoutId id="2147483929" r:id="rId23"/>
    <p:sldLayoutId id="2147483930" r:id="rId24"/>
    <p:sldLayoutId id="2147483931" r:id="rId25"/>
    <p:sldLayoutId id="2147483932" r:id="rId26"/>
    <p:sldLayoutId id="2147483933" r:id="rId27"/>
    <p:sldLayoutId id="2147483934" r:id="rId28"/>
    <p:sldLayoutId id="2147483935" r:id="rId29"/>
    <p:sldLayoutId id="2147483936" r:id="rId30"/>
    <p:sldLayoutId id="2147483937" r:id="rId31"/>
    <p:sldLayoutId id="2147483938" r:id="rId32"/>
    <p:sldLayoutId id="2147483939" r:id="rId33"/>
    <p:sldLayoutId id="2147483940" r:id="rId34"/>
    <p:sldLayoutId id="2147483941" r:id="rId35"/>
    <p:sldLayoutId id="2147483942" r:id="rId36"/>
    <p:sldLayoutId id="2147483943" r:id="rId37"/>
    <p:sldLayoutId id="2147483944" r:id="rId38"/>
    <p:sldLayoutId id="2147483945" r:id="rId39"/>
    <p:sldLayoutId id="2147483946" r:id="rId40"/>
    <p:sldLayoutId id="2147483947" r:id="rId41"/>
    <p:sldLayoutId id="2147483948" r:id="rId42"/>
    <p:sldLayoutId id="2147483949" r:id="rId43"/>
    <p:sldLayoutId id="2147483950" r:id="rId44"/>
    <p:sldLayoutId id="2147483951" r:id="rId45"/>
    <p:sldLayoutId id="2147483952" r:id="rId46"/>
    <p:sldLayoutId id="2147483953" r:id="rId47"/>
    <p:sldLayoutId id="2147483954" r:id="rId48"/>
    <p:sldLayoutId id="2147483955" r:id="rId49"/>
    <p:sldLayoutId id="2147483956" r:id="rId50"/>
    <p:sldLayoutId id="2147483957" r:id="rId51"/>
    <p:sldLayoutId id="2147483958" r:id="rId52"/>
    <p:sldLayoutId id="2147483959" r:id="rId53"/>
    <p:sldLayoutId id="2147483960" r:id="rId54"/>
    <p:sldLayoutId id="2147483961" r:id="rId55"/>
    <p:sldLayoutId id="2147483962" r:id="rId56"/>
    <p:sldLayoutId id="2147483963" r:id="rId57"/>
    <p:sldLayoutId id="2147483964" r:id="rId58"/>
    <p:sldLayoutId id="2147483965" r:id="rId59"/>
    <p:sldLayoutId id="2147483966" r:id="rId60"/>
    <p:sldLayoutId id="2147483967" r:id="rId61"/>
    <p:sldLayoutId id="2147483968" r:id="rId62"/>
    <p:sldLayoutId id="2147483969" r:id="rId63"/>
    <p:sldLayoutId id="2147483970" r:id="rId64"/>
    <p:sldLayoutId id="2147483971" r:id="rId65"/>
    <p:sldLayoutId id="2147483972" r:id="rId66"/>
    <p:sldLayoutId id="2147483973" r:id="rId67"/>
    <p:sldLayoutId id="2147483974" r:id="rId68"/>
    <p:sldLayoutId id="2147483975" r:id="rId69"/>
    <p:sldLayoutId id="2147483976" r:id="rId70"/>
    <p:sldLayoutId id="2147483977" r:id="rId71"/>
    <p:sldLayoutId id="2147483978" r:id="rId72"/>
    <p:sldLayoutId id="2147483979" r:id="rId73"/>
    <p:sldLayoutId id="2147483980" r:id="rId74"/>
    <p:sldLayoutId id="2147483981" r:id="rId75"/>
    <p:sldLayoutId id="2147483982" r:id="rId76"/>
    <p:sldLayoutId id="2147483983" r:id="rId77"/>
    <p:sldLayoutId id="2147483984" r:id="rId78"/>
    <p:sldLayoutId id="2147483985" r:id="rId79"/>
    <p:sldLayoutId id="2147483986" r:id="rId80"/>
    <p:sldLayoutId id="2147483987" r:id="rId81"/>
    <p:sldLayoutId id="2147483988" r:id="rId82"/>
    <p:sldLayoutId id="2147483989" r:id="rId83"/>
    <p:sldLayoutId id="2147483990" r:id="rId84"/>
    <p:sldLayoutId id="2147483991" r:id="rId85"/>
    <p:sldLayoutId id="2147483992" r:id="rId86"/>
    <p:sldLayoutId id="2147483993" r:id="rId87"/>
    <p:sldLayoutId id="2147483994" r:id="rId88"/>
    <p:sldLayoutId id="2147483995" r:id="rId89"/>
    <p:sldLayoutId id="2147483996" r:id="rId90"/>
    <p:sldLayoutId id="2147483997" r:id="rId91"/>
    <p:sldLayoutId id="2147483998" r:id="rId92"/>
    <p:sldLayoutId id="2147483999" r:id="rId93"/>
    <p:sldLayoutId id="2147484000" r:id="rId94"/>
    <p:sldLayoutId id="2147484001" r:id="rId95"/>
    <p:sldLayoutId id="2147484002" r:id="rId96"/>
    <p:sldLayoutId id="2147484003" r:id="rId97"/>
    <p:sldLayoutId id="2147484004" r:id="rId98"/>
    <p:sldLayoutId id="2147484005" r:id="rId99"/>
    <p:sldLayoutId id="2147484006" r:id="rId100"/>
    <p:sldLayoutId id="2147484007" r:id="rId101"/>
    <p:sldLayoutId id="2147484008" r:id="rId102"/>
    <p:sldLayoutId id="2147484009" r:id="rId103"/>
    <p:sldLayoutId id="2147484010" r:id="rId104"/>
    <p:sldLayoutId id="2147484011" r:id="rId105"/>
    <p:sldLayoutId id="2147484012" r:id="rId106"/>
    <p:sldLayoutId id="2147484013" r:id="rId107"/>
    <p:sldLayoutId id="2147484014" r:id="rId108"/>
    <p:sldLayoutId id="2147484015" r:id="rId109"/>
    <p:sldLayoutId id="2147484016" r:id="rId110"/>
    <p:sldLayoutId id="2147484017" r:id="rId111"/>
    <p:sldLayoutId id="2147484018" r:id="rId112"/>
    <p:sldLayoutId id="2147484019" r:id="rId1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8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8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86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88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89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90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91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dictionary/keys" TargetMode="External"/><Relationship Id="rId13" Type="http://schemas.openxmlformats.org/officeDocument/2006/relationships/hyperlink" Target="https://www.programiz.com/python-programming/methods/dictionary/values" TargetMode="External"/><Relationship Id="rId3" Type="http://schemas.openxmlformats.org/officeDocument/2006/relationships/hyperlink" Target="https://www.programiz.com/python-programming/methods/dictionary/clear" TargetMode="External"/><Relationship Id="rId7" Type="http://schemas.openxmlformats.org/officeDocument/2006/relationships/hyperlink" Target="https://www.programiz.com/python-programming/methods/dictionary/items" TargetMode="External"/><Relationship Id="rId12" Type="http://schemas.openxmlformats.org/officeDocument/2006/relationships/hyperlink" Target="https://www.programiz.com/python-programming/methods/dictionary/update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92.xml"/><Relationship Id="rId6" Type="http://schemas.openxmlformats.org/officeDocument/2006/relationships/hyperlink" Target="https://www.programiz.com/python-programming/methods/dictionary/get" TargetMode="External"/><Relationship Id="rId11" Type="http://schemas.openxmlformats.org/officeDocument/2006/relationships/hyperlink" Target="https://www.programiz.com/python-programming/methods/dictionary/setdefault" TargetMode="External"/><Relationship Id="rId5" Type="http://schemas.openxmlformats.org/officeDocument/2006/relationships/hyperlink" Target="https://www.programiz.com/python-programming/methods/dictionary/fromkeys" TargetMode="External"/><Relationship Id="rId10" Type="http://schemas.openxmlformats.org/officeDocument/2006/relationships/hyperlink" Target="https://www.programiz.com/python-programming/methods/dictionary/popitem" TargetMode="External"/><Relationship Id="rId4" Type="http://schemas.openxmlformats.org/officeDocument/2006/relationships/hyperlink" Target="https://www.programiz.com/python-programming/methods/dictionary/copy" TargetMode="External"/><Relationship Id="rId9" Type="http://schemas.openxmlformats.org/officeDocument/2006/relationships/hyperlink" Target="https://www.programiz.com/python-programming/methods/dictionary/pop" TargetMode="External"/><Relationship Id="rId14" Type="http://schemas.openxmlformats.org/officeDocument/2006/relationships/image" Target="../media/image3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9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9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9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96.xml"/><Relationship Id="rId4" Type="http://schemas.openxmlformats.org/officeDocument/2006/relationships/image" Target="../media/image3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97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98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99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00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0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0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0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04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05.xml"/><Relationship Id="rId4" Type="http://schemas.openxmlformats.org/officeDocument/2006/relationships/image" Target="../media/image3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06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0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0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09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10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1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1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8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0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8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8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48399" y="40291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Introduction to </a:t>
            </a:r>
            <a:r>
              <a:rPr lang="en-US" sz="3600" b="1" dirty="0" smtClean="0">
                <a:latin typeface="Calibri (Headings)"/>
              </a:rPr>
              <a:t>Python Essentials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0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4" t="20732" r="30937" b="25691"/>
          <a:stretch/>
        </p:blipFill>
        <p:spPr>
          <a:xfrm>
            <a:off x="6266721" y="850979"/>
            <a:ext cx="5443058" cy="4307875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9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2999" y="4016467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Strings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57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0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651500" y="138370"/>
            <a:ext cx="62357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Strings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51500" y="869821"/>
            <a:ext cx="6235700" cy="470898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 string is a sequence of characters</a:t>
            </a:r>
            <a:r>
              <a:rPr lang="en-GB" sz="2000" dirty="0" smtClean="0"/>
              <a:t>. String can contain alphabets, digits and special characters.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/>
              <a:t>Computers </a:t>
            </a:r>
            <a:r>
              <a:rPr lang="en-GB" sz="2000" dirty="0"/>
              <a:t>do not deal with </a:t>
            </a:r>
            <a:r>
              <a:rPr lang="en-GB" sz="2000" dirty="0" smtClean="0"/>
              <a:t>characters. Computers convert them to numbers in binary representation. Even </a:t>
            </a:r>
            <a:r>
              <a:rPr lang="en-GB" sz="2000" dirty="0"/>
              <a:t>though </a:t>
            </a:r>
            <a:r>
              <a:rPr lang="en-GB" sz="2000" dirty="0" smtClean="0"/>
              <a:t>we </a:t>
            </a:r>
            <a:r>
              <a:rPr lang="en-GB" sz="2000" dirty="0"/>
              <a:t>may see characters on your screen, internally it is stored and manipulated as a combination of 0's and 1's</a:t>
            </a:r>
            <a:r>
              <a:rPr lang="en-GB" sz="20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This conversion of character to a number is called encoding, and the reverse process is </a:t>
            </a:r>
            <a:r>
              <a:rPr lang="en-GB" sz="2000" dirty="0" smtClean="0"/>
              <a:t>decoding.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/>
              <a:t>ASCII </a:t>
            </a:r>
            <a:r>
              <a:rPr lang="en-GB" sz="2000" dirty="0"/>
              <a:t>and Unicode are some of the popular encoding used</a:t>
            </a:r>
            <a:r>
              <a:rPr lang="en-GB" sz="2000" dirty="0" smtClean="0"/>
              <a:t>.</a:t>
            </a:r>
            <a:endParaRPr lang="en-GB" sz="2000" dirty="0"/>
          </a:p>
          <a:p>
            <a:pPr algn="just"/>
            <a:r>
              <a:rPr lang="en-GB" sz="2000" b="1" dirty="0" smtClean="0"/>
              <a:t>Let us go for a demonstration…</a:t>
            </a:r>
            <a:endParaRPr lang="en-GB" sz="2000" b="1" dirty="0"/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22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48399" y="4016467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Sets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7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Sets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13932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Python, a set is an unordered collection of unique items. No duplicate elements are allowed in set and must be immutable (which cannot be changed).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However, the set itself is mutable. We can add or remove items from it.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Sets can be used to perform mathematical set operations like union, intersection, symmetric difference etc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Sets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532761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Set Operations:</a:t>
            </a: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88" t="3795" r="3013" b="16618"/>
          <a:stretch/>
        </p:blipFill>
        <p:spPr>
          <a:xfrm>
            <a:off x="7010400" y="1168400"/>
            <a:ext cx="3975100" cy="195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138" t="3539" r="2758" b="13340"/>
          <a:stretch/>
        </p:blipFill>
        <p:spPr>
          <a:xfrm>
            <a:off x="7099300" y="3705479"/>
            <a:ext cx="3886200" cy="19714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39143" y="312420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Set Union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57687" y="5676900"/>
            <a:ext cx="16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Set Intersection</a:t>
            </a:r>
            <a:endParaRPr lang="en-US" b="1" dirty="0"/>
          </a:p>
        </p:txBody>
      </p:sp>
      <p:pic>
        <p:nvPicPr>
          <p:cNvPr id="11" name="Shape 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6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Sets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5797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Set Operations (Contd.):</a:t>
            </a: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138" t="3960" r="3068" b="15827"/>
          <a:stretch/>
        </p:blipFill>
        <p:spPr>
          <a:xfrm>
            <a:off x="7061200" y="1174496"/>
            <a:ext cx="3873500" cy="191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978" t="2625" r="8524" b="16536"/>
          <a:stretch/>
        </p:blipFill>
        <p:spPr>
          <a:xfrm>
            <a:off x="7061200" y="3153466"/>
            <a:ext cx="3733801" cy="1955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97081" y="5150970"/>
            <a:ext cx="2601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Set Symmetric Difference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26101" y="3020715"/>
            <a:ext cx="15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Set Difference</a:t>
            </a:r>
            <a:endParaRPr lang="en-US" b="1" dirty="0"/>
          </a:p>
        </p:txBody>
      </p:sp>
      <p:pic>
        <p:nvPicPr>
          <p:cNvPr id="12" name="Shape 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47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105400" y="138370"/>
            <a:ext cx="67818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Sets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5400" y="795726"/>
            <a:ext cx="6781800" cy="48013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000000"/>
                </a:solidFill>
              </a:rPr>
              <a:t>Python Set Methods:</a:t>
            </a: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add() - </a:t>
            </a:r>
            <a:r>
              <a:rPr lang="en-GB" sz="2000" dirty="0">
                <a:solidFill>
                  <a:srgbClr val="000000"/>
                </a:solidFill>
              </a:rPr>
              <a:t>Add an element to a set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clear</a:t>
            </a:r>
            <a:r>
              <a:rPr lang="en-GB" sz="2000" b="1" dirty="0" smtClean="0">
                <a:solidFill>
                  <a:srgbClr val="000000"/>
                </a:solidFill>
              </a:rPr>
              <a:t>() - </a:t>
            </a:r>
            <a:r>
              <a:rPr lang="en-GB" sz="2000" dirty="0">
                <a:solidFill>
                  <a:srgbClr val="000000"/>
                </a:solidFill>
              </a:rPr>
              <a:t>Remove all elements form a set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copy() - </a:t>
            </a:r>
            <a:r>
              <a:rPr lang="en-GB" sz="2000" dirty="0">
                <a:solidFill>
                  <a:srgbClr val="000000"/>
                </a:solidFill>
              </a:rPr>
              <a:t>Return a shallow copy of a set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difference() - </a:t>
            </a:r>
            <a:r>
              <a:rPr lang="en-GB" sz="2000" dirty="0">
                <a:solidFill>
                  <a:srgbClr val="000000"/>
                </a:solidFill>
              </a:rPr>
              <a:t>Return the difference of two or more sets as a new set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rgbClr val="000000"/>
                </a:solidFill>
              </a:rPr>
              <a:t>difference_update</a:t>
            </a:r>
            <a:r>
              <a:rPr lang="en-GB" sz="2000" b="1" dirty="0">
                <a:solidFill>
                  <a:srgbClr val="000000"/>
                </a:solidFill>
              </a:rPr>
              <a:t>() - </a:t>
            </a:r>
            <a:r>
              <a:rPr lang="en-GB" sz="2000" dirty="0">
                <a:solidFill>
                  <a:srgbClr val="000000"/>
                </a:solidFill>
              </a:rPr>
              <a:t>Remove all elements of another set from this set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discard() - </a:t>
            </a:r>
            <a:r>
              <a:rPr lang="en-GB" sz="2000" dirty="0">
                <a:solidFill>
                  <a:srgbClr val="000000"/>
                </a:solidFill>
              </a:rPr>
              <a:t>Remove an element from set if it is a member. (Do nothing if the element is not in set)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intersection() - </a:t>
            </a:r>
            <a:r>
              <a:rPr lang="en-GB" sz="2000" dirty="0">
                <a:solidFill>
                  <a:srgbClr val="000000"/>
                </a:solidFill>
              </a:rPr>
              <a:t>Return the intersection of two sets as a new set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rgbClr val="000000"/>
                </a:solidFill>
              </a:rPr>
              <a:t>intersection_update</a:t>
            </a:r>
            <a:r>
              <a:rPr lang="en-GB" sz="2000" b="1" dirty="0">
                <a:solidFill>
                  <a:srgbClr val="000000"/>
                </a:solidFill>
              </a:rPr>
              <a:t>() - </a:t>
            </a:r>
            <a:r>
              <a:rPr lang="en-GB" sz="2000" dirty="0">
                <a:solidFill>
                  <a:srgbClr val="000000"/>
                </a:solidFill>
              </a:rPr>
              <a:t>Update the set with the intersection of itself and another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rgbClr val="000000"/>
                </a:solidFill>
              </a:rPr>
              <a:t>isdisjoint</a:t>
            </a:r>
            <a:r>
              <a:rPr lang="en-GB" sz="2000" b="1" dirty="0">
                <a:solidFill>
                  <a:srgbClr val="000000"/>
                </a:solidFill>
              </a:rPr>
              <a:t>() - </a:t>
            </a:r>
            <a:r>
              <a:rPr lang="en-GB" sz="2000" dirty="0">
                <a:solidFill>
                  <a:srgbClr val="000000"/>
                </a:solidFill>
              </a:rPr>
              <a:t>Return True if two sets have a null intersection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rgbClr val="000000"/>
                </a:solidFill>
              </a:rPr>
              <a:t>issubset</a:t>
            </a:r>
            <a:r>
              <a:rPr lang="en-GB" sz="2000" b="1" dirty="0">
                <a:solidFill>
                  <a:srgbClr val="000000"/>
                </a:solidFill>
              </a:rPr>
              <a:t>() - </a:t>
            </a:r>
            <a:r>
              <a:rPr lang="en-GB" sz="2000" dirty="0">
                <a:solidFill>
                  <a:srgbClr val="000000"/>
                </a:solidFill>
              </a:rPr>
              <a:t>Return True if another set contains this </a:t>
            </a:r>
            <a:r>
              <a:rPr lang="en-GB" sz="2000" dirty="0" smtClean="0">
                <a:solidFill>
                  <a:srgbClr val="000000"/>
                </a:solidFill>
              </a:rPr>
              <a:t>set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57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Sets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5243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000000"/>
                </a:solidFill>
              </a:rPr>
              <a:t>Python Set Methods (Contd.):</a:t>
            </a:r>
          </a:p>
          <a:p>
            <a:pPr algn="just">
              <a:lnSpc>
                <a:spcPct val="90000"/>
              </a:lnSpc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 err="1" smtClean="0">
                <a:solidFill>
                  <a:srgbClr val="000000"/>
                </a:solidFill>
              </a:rPr>
              <a:t>issuperset</a:t>
            </a:r>
            <a:r>
              <a:rPr lang="en-GB" sz="2000" b="1" dirty="0">
                <a:solidFill>
                  <a:srgbClr val="000000"/>
                </a:solidFill>
              </a:rPr>
              <a:t>() -</a:t>
            </a:r>
            <a:r>
              <a:rPr lang="en-GB" sz="2000" dirty="0">
                <a:solidFill>
                  <a:srgbClr val="000000"/>
                </a:solidFill>
              </a:rPr>
              <a:t> Return True if this set contains another set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pop() -</a:t>
            </a:r>
            <a:r>
              <a:rPr lang="en-GB" sz="2000" dirty="0">
                <a:solidFill>
                  <a:srgbClr val="000000"/>
                </a:solidFill>
              </a:rPr>
              <a:t> Remove and return an </a:t>
            </a:r>
            <a:r>
              <a:rPr lang="en-GB" sz="2000" dirty="0" smtClean="0">
                <a:solidFill>
                  <a:srgbClr val="000000"/>
                </a:solidFill>
              </a:rPr>
              <a:t>arbitrary </a:t>
            </a:r>
            <a:r>
              <a:rPr lang="en-GB" sz="2000" dirty="0">
                <a:solidFill>
                  <a:srgbClr val="000000"/>
                </a:solidFill>
              </a:rPr>
              <a:t>set element. Raise </a:t>
            </a:r>
            <a:r>
              <a:rPr lang="en-GB" sz="2000" dirty="0" err="1">
                <a:solidFill>
                  <a:srgbClr val="000000"/>
                </a:solidFill>
              </a:rPr>
              <a:t>KeyError</a:t>
            </a:r>
            <a:r>
              <a:rPr lang="en-GB" sz="2000" dirty="0">
                <a:solidFill>
                  <a:srgbClr val="000000"/>
                </a:solidFill>
              </a:rPr>
              <a:t> if the set is empty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remove() -</a:t>
            </a:r>
            <a:r>
              <a:rPr lang="en-GB" sz="2000" dirty="0">
                <a:solidFill>
                  <a:srgbClr val="000000"/>
                </a:solidFill>
              </a:rPr>
              <a:t> Remove an element from a set. If the element is not a member, raise a </a:t>
            </a:r>
            <a:r>
              <a:rPr lang="en-GB" sz="2000" dirty="0" err="1">
                <a:solidFill>
                  <a:srgbClr val="000000"/>
                </a:solidFill>
              </a:rPr>
              <a:t>KeyError</a:t>
            </a: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rgbClr val="000000"/>
                </a:solidFill>
              </a:rPr>
              <a:t>symmetric_difference</a:t>
            </a:r>
            <a:r>
              <a:rPr lang="en-GB" sz="2000" b="1" dirty="0">
                <a:solidFill>
                  <a:srgbClr val="000000"/>
                </a:solidFill>
              </a:rPr>
              <a:t>() -</a:t>
            </a:r>
            <a:r>
              <a:rPr lang="en-GB" sz="2000" dirty="0">
                <a:solidFill>
                  <a:srgbClr val="000000"/>
                </a:solidFill>
              </a:rPr>
              <a:t> Return the symmetric difference of two sets as a new set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rgbClr val="000000"/>
                </a:solidFill>
              </a:rPr>
              <a:t>symmetric_difference_update</a:t>
            </a:r>
            <a:r>
              <a:rPr lang="en-GB" sz="2000" b="1" dirty="0">
                <a:solidFill>
                  <a:srgbClr val="000000"/>
                </a:solidFill>
              </a:rPr>
              <a:t>() -</a:t>
            </a:r>
            <a:r>
              <a:rPr lang="en-GB" sz="2000" dirty="0">
                <a:solidFill>
                  <a:srgbClr val="000000"/>
                </a:solidFill>
              </a:rPr>
              <a:t> Update a set with the symmetric difference of itself and another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union</a:t>
            </a:r>
            <a:r>
              <a:rPr lang="en-GB" sz="2000" b="1" dirty="0" smtClean="0">
                <a:solidFill>
                  <a:srgbClr val="000000"/>
                </a:solidFill>
              </a:rPr>
              <a:t>() - </a:t>
            </a:r>
            <a:r>
              <a:rPr lang="en-GB" sz="2000" dirty="0">
                <a:solidFill>
                  <a:srgbClr val="000000"/>
                </a:solidFill>
              </a:rPr>
              <a:t>Return the union of sets in a new set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update() - </a:t>
            </a:r>
            <a:r>
              <a:rPr lang="en-GB" sz="2000" dirty="0">
                <a:solidFill>
                  <a:srgbClr val="000000"/>
                </a:solidFill>
              </a:rPr>
              <a:t>Update a set with the union of itself and </a:t>
            </a:r>
            <a:r>
              <a:rPr lang="en-GB" sz="2000" dirty="0" smtClean="0">
                <a:solidFill>
                  <a:srgbClr val="000000"/>
                </a:solidFill>
              </a:rPr>
              <a:t>others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7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664200" y="138370"/>
            <a:ext cx="62230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Sets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64200" y="777621"/>
            <a:ext cx="6223000" cy="48013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000000"/>
                </a:solidFill>
              </a:rPr>
              <a:t>Python Built-in Functions with Set:</a:t>
            </a:r>
          </a:p>
          <a:p>
            <a:pPr algn="just">
              <a:lnSpc>
                <a:spcPct val="90000"/>
              </a:lnSpc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all() - </a:t>
            </a:r>
            <a:r>
              <a:rPr lang="en-GB" sz="2000" dirty="0">
                <a:solidFill>
                  <a:srgbClr val="000000"/>
                </a:solidFill>
              </a:rPr>
              <a:t>Return True if all elements of the set are true (or if the set is empty).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any() - </a:t>
            </a:r>
            <a:r>
              <a:rPr lang="en-GB" sz="2000" dirty="0">
                <a:solidFill>
                  <a:srgbClr val="000000"/>
                </a:solidFill>
              </a:rPr>
              <a:t>Return True if any element of the set is true. If the set is empty, return False.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enumerate() - </a:t>
            </a:r>
            <a:r>
              <a:rPr lang="en-GB" sz="2000" dirty="0">
                <a:solidFill>
                  <a:srgbClr val="000000"/>
                </a:solidFill>
              </a:rPr>
              <a:t>Return an enumerate object. It contains the index and value of all the items of set as a pair.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rgbClr val="000000"/>
                </a:solidFill>
              </a:rPr>
              <a:t>len</a:t>
            </a:r>
            <a:r>
              <a:rPr lang="en-GB" sz="2000" b="1" dirty="0">
                <a:solidFill>
                  <a:srgbClr val="000000"/>
                </a:solidFill>
              </a:rPr>
              <a:t>() - </a:t>
            </a:r>
            <a:r>
              <a:rPr lang="en-GB" sz="2000" dirty="0">
                <a:solidFill>
                  <a:srgbClr val="000000"/>
                </a:solidFill>
              </a:rPr>
              <a:t>Return the length (the number of items) in the set.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max() - </a:t>
            </a:r>
            <a:r>
              <a:rPr lang="en-GB" sz="2000" dirty="0">
                <a:solidFill>
                  <a:srgbClr val="000000"/>
                </a:solidFill>
              </a:rPr>
              <a:t>Return the largest item in the set.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min() - </a:t>
            </a:r>
            <a:r>
              <a:rPr lang="en-GB" sz="2000" dirty="0">
                <a:solidFill>
                  <a:srgbClr val="000000"/>
                </a:solidFill>
              </a:rPr>
              <a:t>Return the smallest item in the set.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sorted() - </a:t>
            </a:r>
            <a:r>
              <a:rPr lang="en-GB" sz="2000" dirty="0">
                <a:solidFill>
                  <a:srgbClr val="000000"/>
                </a:solidFill>
              </a:rPr>
              <a:t>Return a new sorted list from elements in the set(does not sort the set itself).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sum() - </a:t>
            </a:r>
            <a:r>
              <a:rPr lang="en-GB" sz="2000" dirty="0" smtClean="0">
                <a:solidFill>
                  <a:srgbClr val="000000"/>
                </a:solidFill>
              </a:rPr>
              <a:t>Return </a:t>
            </a:r>
            <a:r>
              <a:rPr lang="en-GB" sz="2000" dirty="0">
                <a:solidFill>
                  <a:srgbClr val="000000"/>
                </a:solidFill>
              </a:rPr>
              <a:t>the sum of all elements in the set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a demonstration…</a:t>
            </a:r>
            <a:endParaRPr lang="en-GB" sz="2000" b="1" dirty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5699" y="4018221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Dictionary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20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263520" y="138370"/>
            <a:ext cx="5473555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4" t="20812" r="31041" b="26720"/>
          <a:stretch/>
        </p:blipFill>
        <p:spPr>
          <a:xfrm>
            <a:off x="6263521" y="852363"/>
            <a:ext cx="5473554" cy="4229568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49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Dictionary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In Python, </a:t>
            </a:r>
            <a:r>
              <a:rPr lang="en-GB" sz="2000" b="1" dirty="0" smtClean="0">
                <a:solidFill>
                  <a:srgbClr val="000000"/>
                </a:solidFill>
              </a:rPr>
              <a:t>Dictionary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is an unordered collection of items. While other compound data types have only value as an element, a dictionary has a key: value pair.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Dictionaries are optimized to retrieve values when the key is known.</a:t>
            </a:r>
          </a:p>
          <a:p>
            <a:pPr algn="just">
              <a:lnSpc>
                <a:spcPct val="90000"/>
              </a:lnSpc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rgbClr val="000000"/>
                </a:solidFill>
              </a:rPr>
              <a:t>Example:</a:t>
            </a:r>
            <a:endParaRPr lang="en-GB" sz="2000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dirty="0" smtClean="0">
                <a:solidFill>
                  <a:srgbClr val="000000"/>
                </a:solidFill>
              </a:rPr>
              <a:t>my_dict1 </a:t>
            </a:r>
            <a:r>
              <a:rPr lang="en-GB" sz="2000" dirty="0">
                <a:solidFill>
                  <a:srgbClr val="000000"/>
                </a:solidFill>
              </a:rPr>
              <a:t>= {1: </a:t>
            </a:r>
            <a:r>
              <a:rPr lang="en-GB" sz="2000" dirty="0" smtClean="0">
                <a:solidFill>
                  <a:srgbClr val="000000"/>
                </a:solidFill>
              </a:rPr>
              <a:t>‘red', </a:t>
            </a:r>
            <a:r>
              <a:rPr lang="en-GB" sz="2000" dirty="0">
                <a:solidFill>
                  <a:srgbClr val="000000"/>
                </a:solidFill>
              </a:rPr>
              <a:t>2: </a:t>
            </a:r>
            <a:r>
              <a:rPr lang="en-GB" sz="2000" dirty="0" smtClean="0">
                <a:solidFill>
                  <a:srgbClr val="000000"/>
                </a:solidFill>
              </a:rPr>
              <a:t>‘yellow‘, 3: ’violet’}</a:t>
            </a: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dirty="0" smtClean="0">
                <a:solidFill>
                  <a:srgbClr val="000000"/>
                </a:solidFill>
              </a:rPr>
              <a:t>my_dict2 = {</a:t>
            </a:r>
            <a:r>
              <a:rPr lang="en-GB" sz="2000" dirty="0">
                <a:solidFill>
                  <a:srgbClr val="000000"/>
                </a:solidFill>
              </a:rPr>
              <a:t>'name': </a:t>
            </a:r>
            <a:r>
              <a:rPr lang="en-GB" sz="2000" dirty="0" smtClean="0">
                <a:solidFill>
                  <a:srgbClr val="000000"/>
                </a:solidFill>
              </a:rPr>
              <a:t>‘</a:t>
            </a:r>
            <a:r>
              <a:rPr lang="en-GB" sz="2000" dirty="0" err="1" smtClean="0">
                <a:solidFill>
                  <a:srgbClr val="000000"/>
                </a:solidFill>
              </a:rPr>
              <a:t>Tridib</a:t>
            </a:r>
            <a:r>
              <a:rPr lang="en-GB" sz="2000" dirty="0" smtClean="0">
                <a:solidFill>
                  <a:srgbClr val="000000"/>
                </a:solidFill>
              </a:rPr>
              <a:t>', </a:t>
            </a:r>
            <a:r>
              <a:rPr lang="en-GB" sz="2000" dirty="0">
                <a:solidFill>
                  <a:srgbClr val="000000"/>
                </a:solidFill>
              </a:rPr>
              <a:t>'age': </a:t>
            </a:r>
            <a:r>
              <a:rPr lang="en-GB" sz="2000" dirty="0" smtClean="0">
                <a:solidFill>
                  <a:srgbClr val="000000"/>
                </a:solidFill>
              </a:rPr>
              <a:t>35, </a:t>
            </a:r>
            <a:r>
              <a:rPr lang="en-GB" sz="2000" dirty="0">
                <a:solidFill>
                  <a:srgbClr val="000000"/>
                </a:solidFill>
              </a:rPr>
              <a:t>'address': </a:t>
            </a:r>
            <a:r>
              <a:rPr lang="en-GB" sz="2000" dirty="0" smtClean="0">
                <a:solidFill>
                  <a:srgbClr val="000000"/>
                </a:solidFill>
              </a:rPr>
              <a:t>‘Kolkata'}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06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825527" y="138370"/>
            <a:ext cx="7061673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Dictionary Methods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62074"/>
              </p:ext>
            </p:extLst>
          </p:nvPr>
        </p:nvGraphicFramePr>
        <p:xfrm>
          <a:off x="4825527" y="777621"/>
          <a:ext cx="7061673" cy="5617912"/>
        </p:xfrm>
        <a:graphic>
          <a:graphicData uri="http://schemas.openxmlformats.org/drawingml/2006/table">
            <a:tbl>
              <a:tblPr/>
              <a:tblGrid>
                <a:gridCol w="1714907">
                  <a:extLst>
                    <a:ext uri="{9D8B030D-6E8A-4147-A177-3AD203B41FA5}">
                      <a16:colId xmlns:a16="http://schemas.microsoft.com/office/drawing/2014/main" xmlns="" val="1835472103"/>
                    </a:ext>
                  </a:extLst>
                </a:gridCol>
                <a:gridCol w="5346766">
                  <a:extLst>
                    <a:ext uri="{9D8B030D-6E8A-4147-A177-3AD203B41FA5}">
                      <a16:colId xmlns:a16="http://schemas.microsoft.com/office/drawing/2014/main" xmlns="" val="178269407"/>
                    </a:ext>
                  </a:extLst>
                </a:gridCol>
              </a:tblGrid>
              <a:tr h="2062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marL="51630" marR="41304" marT="77444" marB="722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51630" marR="41304" marT="77444" marB="722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1234515"/>
                  </a:ext>
                </a:extLst>
              </a:tr>
              <a:tr h="17099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3" tooltip="Python dictionary clear()"/>
                        </a:rPr>
                        <a:t>clear()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+mn-lt"/>
                        </a:rPr>
                        <a:t>Remove all items form the dictionary.</a:t>
                      </a: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95604577"/>
                  </a:ext>
                </a:extLst>
              </a:tr>
              <a:tr h="17099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4" tooltip="Python dictionary copy()"/>
                        </a:rPr>
                        <a:t>copy()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+mn-lt"/>
                        </a:rPr>
                        <a:t>Return a shallow copy of the dictionary.</a:t>
                      </a: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1618933"/>
                  </a:ext>
                </a:extLst>
              </a:tr>
              <a:tr h="275031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 err="1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5" tooltip="Python dictionary fromkeys()"/>
                        </a:rPr>
                        <a:t>fromkeys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5" tooltip="Python dictionary fromkeys()"/>
                        </a:rPr>
                        <a:t>(</a:t>
                      </a:r>
                      <a:r>
                        <a:rPr lang="en-US" sz="1600" b="1" i="0" u="none" strike="noStrike" dirty="0" err="1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5" tooltip="Python dictionary fromkeys()"/>
                        </a:rPr>
                        <a:t>seq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5" tooltip="Python dictionary fromkeys()"/>
                        </a:rPr>
                        <a:t>[, </a:t>
                      </a:r>
                      <a:r>
                        <a:rPr lang="en-US" sz="1600" b="1" i="0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5" tooltip="Python dictionary fromkeys()"/>
                        </a:rPr>
                        <a:t>v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5" tooltip="Python dictionary fromkeys()"/>
                        </a:rPr>
                        <a:t>])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+mn-lt"/>
                        </a:rPr>
                        <a:t>Return a new dictionary with keys from </a:t>
                      </a:r>
                      <a:r>
                        <a:rPr lang="en-GB" sz="1600" b="0" i="0">
                          <a:effectLst/>
                          <a:latin typeface="+mn-lt"/>
                        </a:rPr>
                        <a:t>seq</a:t>
                      </a:r>
                      <a:r>
                        <a:rPr lang="en-GB" sz="1600">
                          <a:effectLst/>
                          <a:latin typeface="+mn-lt"/>
                        </a:rPr>
                        <a:t> and value equal to </a:t>
                      </a:r>
                      <a:r>
                        <a:rPr lang="en-GB" sz="1600" b="0" i="0">
                          <a:effectLst/>
                          <a:latin typeface="+mn-lt"/>
                        </a:rPr>
                        <a:t>v</a:t>
                      </a:r>
                      <a:r>
                        <a:rPr lang="en-GB" sz="1600">
                          <a:effectLst/>
                          <a:latin typeface="+mn-lt"/>
                        </a:rPr>
                        <a:t> (defaults to None).</a:t>
                      </a: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2985286"/>
                  </a:ext>
                </a:extLst>
              </a:tr>
              <a:tr h="275031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6" tooltip="Python dictionary get()"/>
                        </a:rPr>
                        <a:t>get(</a:t>
                      </a:r>
                      <a:r>
                        <a:rPr lang="en-US" sz="1600" b="1" i="0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6" tooltip="Python dictionary get()"/>
                        </a:rPr>
                        <a:t>key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6" tooltip="Python dictionary get()"/>
                        </a:rPr>
                        <a:t>[,</a:t>
                      </a:r>
                      <a:r>
                        <a:rPr lang="en-US" sz="1600" b="1" i="0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6" tooltip="Python dictionary get()"/>
                        </a:rPr>
                        <a:t>d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6" tooltip="Python dictionary get()"/>
                        </a:rPr>
                        <a:t>])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+mn-lt"/>
                        </a:rPr>
                        <a:t>Return the value of </a:t>
                      </a:r>
                      <a:r>
                        <a:rPr lang="en-GB" sz="1600" b="0" i="0">
                          <a:effectLst/>
                          <a:latin typeface="+mn-lt"/>
                        </a:rPr>
                        <a:t>key</a:t>
                      </a:r>
                      <a:r>
                        <a:rPr lang="en-GB" sz="1600">
                          <a:effectLst/>
                          <a:latin typeface="+mn-lt"/>
                        </a:rPr>
                        <a:t>. If </a:t>
                      </a:r>
                      <a:r>
                        <a:rPr lang="en-GB" sz="1600" b="0" i="0">
                          <a:effectLst/>
                          <a:latin typeface="+mn-lt"/>
                        </a:rPr>
                        <a:t>key</a:t>
                      </a:r>
                      <a:r>
                        <a:rPr lang="en-GB" sz="1600">
                          <a:effectLst/>
                          <a:latin typeface="+mn-lt"/>
                        </a:rPr>
                        <a:t> doesnot exit, return </a:t>
                      </a:r>
                      <a:r>
                        <a:rPr lang="en-GB" sz="1600" b="0" i="0">
                          <a:effectLst/>
                          <a:latin typeface="+mn-lt"/>
                        </a:rPr>
                        <a:t>d</a:t>
                      </a:r>
                      <a:r>
                        <a:rPr lang="en-GB" sz="1600">
                          <a:effectLst/>
                          <a:latin typeface="+mn-lt"/>
                        </a:rPr>
                        <a:t> (defaults to None).</a:t>
                      </a: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8740943"/>
                  </a:ext>
                </a:extLst>
              </a:tr>
              <a:tr h="275031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7" tooltip="Python dictionary items()"/>
                        </a:rPr>
                        <a:t>items()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Return a new view of the dictionary's items (key, value).</a:t>
                      </a: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9186096"/>
                  </a:ext>
                </a:extLst>
              </a:tr>
              <a:tr h="17099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8" tooltip="Python dictionary keys()"/>
                        </a:rPr>
                        <a:t>keys()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Return a new view of the dictionary's keys.</a:t>
                      </a: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94521040"/>
                  </a:ext>
                </a:extLst>
              </a:tr>
              <a:tr h="379064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9" tooltip="Python dictionary pop()"/>
                        </a:rPr>
                        <a:t>pop(</a:t>
                      </a:r>
                      <a:r>
                        <a:rPr lang="en-US" sz="1600" b="1" i="0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9" tooltip="Python dictionary pop()"/>
                        </a:rPr>
                        <a:t>key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9" tooltip="Python dictionary pop()"/>
                        </a:rPr>
                        <a:t>[,</a:t>
                      </a:r>
                      <a:r>
                        <a:rPr lang="en-US" sz="1600" b="1" i="0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9" tooltip="Python dictionary pop()"/>
                        </a:rPr>
                        <a:t>d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9" tooltip="Python dictionary pop()"/>
                        </a:rPr>
                        <a:t>])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Remove the item with </a:t>
                      </a:r>
                      <a:r>
                        <a:rPr lang="en-GB" sz="1600" b="0" i="0" dirty="0">
                          <a:effectLst/>
                          <a:latin typeface="+mn-lt"/>
                        </a:rPr>
                        <a:t>key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 and return its value or </a:t>
                      </a:r>
                      <a:r>
                        <a:rPr lang="en-GB" sz="1600" b="0" i="0" dirty="0">
                          <a:effectLst/>
                          <a:latin typeface="+mn-lt"/>
                        </a:rPr>
                        <a:t>d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 if </a:t>
                      </a:r>
                      <a:r>
                        <a:rPr lang="en-GB" sz="1600" b="0" i="0" dirty="0">
                          <a:effectLst/>
                          <a:latin typeface="+mn-lt"/>
                        </a:rPr>
                        <a:t>key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 is not found. If </a:t>
                      </a:r>
                      <a:r>
                        <a:rPr lang="en-GB" sz="1600" b="0" i="0" dirty="0">
                          <a:effectLst/>
                          <a:latin typeface="+mn-lt"/>
                        </a:rPr>
                        <a:t>d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 is not provided and </a:t>
                      </a:r>
                      <a:r>
                        <a:rPr lang="en-GB" sz="1600" b="0" i="0" dirty="0">
                          <a:effectLst/>
                          <a:latin typeface="+mn-lt"/>
                        </a:rPr>
                        <a:t>key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 is not found, raises </a:t>
                      </a:r>
                      <a:r>
                        <a:rPr lang="en-GB" sz="1600" dirty="0" err="1">
                          <a:effectLst/>
                          <a:latin typeface="+mn-lt"/>
                        </a:rPr>
                        <a:t>KeyError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234647"/>
                  </a:ext>
                </a:extLst>
              </a:tr>
              <a:tr h="275031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 err="1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0" tooltip="Python dictionary popitem()"/>
                        </a:rPr>
                        <a:t>popitem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0" tooltip="Python dictionary popitem()"/>
                        </a:rPr>
                        <a:t>()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Remove and return an </a:t>
                      </a:r>
                      <a:r>
                        <a:rPr lang="en-GB" sz="1600" dirty="0" err="1">
                          <a:effectLst/>
                          <a:latin typeface="+mn-lt"/>
                        </a:rPr>
                        <a:t>arbitary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 item (key, value). Raises </a:t>
                      </a:r>
                      <a:r>
                        <a:rPr lang="en-GB" sz="1600" dirty="0" err="1">
                          <a:effectLst/>
                          <a:latin typeface="+mn-lt"/>
                        </a:rPr>
                        <a:t>KeyError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 if the dictionary is empty.</a:t>
                      </a: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5291704"/>
                  </a:ext>
                </a:extLst>
              </a:tr>
              <a:tr h="379064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 err="1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1" tooltip="Python dictionary setdefault()"/>
                        </a:rPr>
                        <a:t>setdefault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1" tooltip="Python dictionary setdefault()"/>
                        </a:rPr>
                        <a:t>(</a:t>
                      </a:r>
                      <a:r>
                        <a:rPr lang="en-US" sz="1600" b="1" i="0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1" tooltip="Python dictionary setdefault()"/>
                        </a:rPr>
                        <a:t>key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1" tooltip="Python dictionary setdefault()"/>
                        </a:rPr>
                        <a:t>[,</a:t>
                      </a:r>
                      <a:r>
                        <a:rPr lang="en-US" sz="1600" b="1" i="0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1" tooltip="Python dictionary setdefault()"/>
                        </a:rPr>
                        <a:t>d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1" tooltip="Python dictionary setdefault()"/>
                        </a:rPr>
                        <a:t>])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If </a:t>
                      </a:r>
                      <a:r>
                        <a:rPr lang="en-GB" sz="1600" b="0" i="0" dirty="0">
                          <a:effectLst/>
                          <a:latin typeface="+mn-lt"/>
                        </a:rPr>
                        <a:t>key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 is in the dictionary, return its value. If not, insert </a:t>
                      </a:r>
                      <a:r>
                        <a:rPr lang="en-GB" sz="1600" b="0" i="0" dirty="0">
                          <a:effectLst/>
                          <a:latin typeface="+mn-lt"/>
                        </a:rPr>
                        <a:t>key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 with a value of </a:t>
                      </a:r>
                      <a:r>
                        <a:rPr lang="en-GB" sz="1600" b="0" i="0" dirty="0">
                          <a:effectLst/>
                          <a:latin typeface="+mn-lt"/>
                        </a:rPr>
                        <a:t>d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 and return </a:t>
                      </a:r>
                      <a:r>
                        <a:rPr lang="en-GB" sz="1600" b="0" i="0" dirty="0">
                          <a:effectLst/>
                          <a:latin typeface="+mn-lt"/>
                        </a:rPr>
                        <a:t>d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 (defaults to None).</a:t>
                      </a: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9290549"/>
                  </a:ext>
                </a:extLst>
              </a:tr>
              <a:tr h="275031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2" tooltip="Python dictionary update()"/>
                        </a:rPr>
                        <a:t>update([</a:t>
                      </a:r>
                      <a:r>
                        <a:rPr lang="en-US" sz="1600" b="1" i="0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2" tooltip="Python dictionary update()"/>
                        </a:rPr>
                        <a:t>other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2" tooltip="Python dictionary update()"/>
                        </a:rPr>
                        <a:t>])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Update the dictionary with the key/value pairs from </a:t>
                      </a:r>
                      <a:r>
                        <a:rPr lang="en-GB" sz="1600" b="0" i="0" dirty="0">
                          <a:effectLst/>
                          <a:latin typeface="+mn-lt"/>
                        </a:rPr>
                        <a:t>other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, overwriting existing keys.</a:t>
                      </a: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67826070"/>
                  </a:ext>
                </a:extLst>
              </a:tr>
              <a:tr h="17099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3" tooltip="Python dictionary values()"/>
                        </a:rPr>
                        <a:t>values()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Return a new view of the dictionary's values</a:t>
                      </a: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3294406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5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27979" y="4016467"/>
            <a:ext cx="579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 (Headings)"/>
              </a:rPr>
              <a:t>Python Nested Dictionary Implementation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0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041900" y="138370"/>
            <a:ext cx="68453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Nested Dictionary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099050" y="879221"/>
            <a:ext cx="6731000" cy="378565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In Python, a nested dictionary is a dictionary inside a dictionary. It's a collection of dictionaries into one single dictionary.</a:t>
            </a:r>
          </a:p>
          <a:p>
            <a:endParaRPr lang="en-GB" sz="2000" dirty="0" smtClean="0"/>
          </a:p>
          <a:p>
            <a:r>
              <a:rPr lang="en-GB" sz="2000" b="1" dirty="0" smtClean="0"/>
              <a:t>Example:</a:t>
            </a:r>
          </a:p>
          <a:p>
            <a:r>
              <a:rPr lang="en-GB" sz="2000" dirty="0" smtClean="0"/>
              <a:t>people = { </a:t>
            </a:r>
          </a:p>
          <a:p>
            <a:r>
              <a:rPr lang="en-GB" sz="2000" dirty="0" smtClean="0"/>
              <a:t>   1: {'name': ‘</a:t>
            </a:r>
            <a:r>
              <a:rPr lang="en-GB" sz="2000" dirty="0" err="1" smtClean="0"/>
              <a:t>Agnibha</a:t>
            </a:r>
            <a:r>
              <a:rPr lang="en-GB" sz="2000" dirty="0" smtClean="0"/>
              <a:t>', 'age': '21', 'sex': 'M'},          </a:t>
            </a:r>
          </a:p>
          <a:p>
            <a:r>
              <a:rPr lang="en-GB" sz="2000" dirty="0" smtClean="0"/>
              <a:t>   2: {'name': ‘</a:t>
            </a:r>
            <a:r>
              <a:rPr lang="en-GB" sz="2000" dirty="0" err="1" smtClean="0"/>
              <a:t>Titli</a:t>
            </a:r>
            <a:r>
              <a:rPr lang="en-GB" sz="2000" dirty="0" smtClean="0"/>
              <a:t>', 'age': ‘14', 'sex': 'F'},          	     </a:t>
            </a:r>
          </a:p>
          <a:p>
            <a:r>
              <a:rPr lang="en-GB" sz="2000" dirty="0" smtClean="0"/>
              <a:t>   3: {'name': ‘Diya', 'age': ‘16', 'sex': 'F', 'married': 'No'}, </a:t>
            </a:r>
          </a:p>
          <a:p>
            <a:r>
              <a:rPr lang="en-GB" sz="2000" dirty="0" smtClean="0"/>
              <a:t>   4: {'name': ‘</a:t>
            </a:r>
            <a:r>
              <a:rPr lang="en-GB" sz="2000" dirty="0" err="1" smtClean="0"/>
              <a:t>Disha</a:t>
            </a:r>
            <a:r>
              <a:rPr lang="en-GB" sz="2000" dirty="0" smtClean="0"/>
              <a:t>', 'age': ‘32', 'sex': ‘F', 'married': 'Yes'}}</a:t>
            </a:r>
            <a:br>
              <a:rPr lang="en-GB" sz="2000" dirty="0" smtClean="0"/>
            </a:br>
            <a:endParaRPr lang="en-GB" sz="2000" dirty="0" smtClean="0"/>
          </a:p>
          <a:p>
            <a:r>
              <a:rPr lang="en-GB" sz="2000" b="1" i="0" dirty="0" smtClean="0">
                <a:solidFill>
                  <a:srgbClr val="000000"/>
                </a:solidFill>
                <a:effectLst/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557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48399" y="40164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Python Arrays Implementation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51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851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59400" y="138370"/>
            <a:ext cx="65278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Arrays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59400" y="790321"/>
            <a:ext cx="6527800" cy="571541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sz="1600" dirty="0"/>
              <a:t>Arrays are fundamental part of most programming languages. It is the collection of elements of a single data type, </a:t>
            </a:r>
            <a:r>
              <a:rPr lang="en-GB" sz="1600" dirty="0" smtClean="0"/>
              <a:t>e.g</a:t>
            </a:r>
            <a:r>
              <a:rPr lang="en-GB" sz="1600" dirty="0"/>
              <a:t>. array of </a:t>
            </a:r>
            <a:r>
              <a:rPr lang="en-GB" sz="1600" dirty="0" err="1"/>
              <a:t>int</a:t>
            </a:r>
            <a:r>
              <a:rPr lang="en-GB" sz="1600" dirty="0"/>
              <a:t>, array of string</a:t>
            </a:r>
            <a:r>
              <a:rPr lang="en-GB" sz="1600" dirty="0" smtClean="0"/>
              <a:t>.</a:t>
            </a:r>
          </a:p>
          <a:p>
            <a:pPr algn="just">
              <a:lnSpc>
                <a:spcPct val="90000"/>
              </a:lnSpc>
            </a:pPr>
            <a:endParaRPr lang="en-GB" dirty="0"/>
          </a:p>
          <a:p>
            <a:pPr algn="just">
              <a:lnSpc>
                <a:spcPct val="90000"/>
              </a:lnSpc>
            </a:pPr>
            <a:endParaRPr lang="en-GB" dirty="0" smtClean="0"/>
          </a:p>
          <a:p>
            <a:pPr algn="just">
              <a:lnSpc>
                <a:spcPct val="90000"/>
              </a:lnSpc>
            </a:pPr>
            <a:endParaRPr lang="en-GB" dirty="0"/>
          </a:p>
          <a:p>
            <a:pPr algn="just">
              <a:lnSpc>
                <a:spcPct val="90000"/>
              </a:lnSpc>
            </a:pPr>
            <a:endParaRPr lang="en-GB" dirty="0" smtClean="0"/>
          </a:p>
          <a:p>
            <a:pPr algn="just">
              <a:lnSpc>
                <a:spcPct val="90000"/>
              </a:lnSpc>
            </a:pPr>
            <a:endParaRPr lang="en-GB" dirty="0"/>
          </a:p>
          <a:p>
            <a:pPr algn="just">
              <a:lnSpc>
                <a:spcPct val="90000"/>
              </a:lnSpc>
            </a:pPr>
            <a:endParaRPr lang="en-GB" dirty="0" smtClean="0"/>
          </a:p>
          <a:p>
            <a:pPr algn="just">
              <a:lnSpc>
                <a:spcPct val="90000"/>
              </a:lnSpc>
            </a:pPr>
            <a:endParaRPr lang="en-GB" dirty="0"/>
          </a:p>
          <a:p>
            <a:pPr algn="just">
              <a:lnSpc>
                <a:spcPct val="90000"/>
              </a:lnSpc>
            </a:pPr>
            <a:endParaRPr lang="en-GB" dirty="0" smtClean="0"/>
          </a:p>
          <a:p>
            <a:pPr algn="just">
              <a:lnSpc>
                <a:spcPct val="90000"/>
              </a:lnSpc>
            </a:pPr>
            <a:endParaRPr lang="en-GB" dirty="0"/>
          </a:p>
          <a:p>
            <a:pPr algn="just">
              <a:lnSpc>
                <a:spcPct val="90000"/>
              </a:lnSpc>
            </a:pPr>
            <a:endParaRPr lang="en-GB" dirty="0" smtClean="0"/>
          </a:p>
          <a:p>
            <a:pPr algn="just">
              <a:lnSpc>
                <a:spcPct val="90000"/>
              </a:lnSpc>
            </a:pPr>
            <a:endParaRPr lang="en-GB" dirty="0"/>
          </a:p>
          <a:p>
            <a:pPr algn="just">
              <a:lnSpc>
                <a:spcPct val="90000"/>
              </a:lnSpc>
            </a:pPr>
            <a:endParaRPr lang="en-GB" dirty="0" smtClean="0"/>
          </a:p>
          <a:p>
            <a:pPr algn="just">
              <a:lnSpc>
                <a:spcPct val="90000"/>
              </a:lnSpc>
            </a:pPr>
            <a:endParaRPr lang="en-GB" dirty="0"/>
          </a:p>
          <a:p>
            <a:pPr algn="just">
              <a:lnSpc>
                <a:spcPct val="90000"/>
              </a:lnSpc>
            </a:pPr>
            <a:endParaRPr lang="en-GB" dirty="0" smtClean="0"/>
          </a:p>
          <a:p>
            <a:pPr algn="just">
              <a:lnSpc>
                <a:spcPct val="90000"/>
              </a:lnSpc>
            </a:pPr>
            <a:endParaRPr lang="en-GB" dirty="0"/>
          </a:p>
          <a:p>
            <a:pPr algn="just">
              <a:lnSpc>
                <a:spcPct val="90000"/>
              </a:lnSpc>
            </a:pPr>
            <a:endParaRPr lang="en-GB" dirty="0" smtClean="0"/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</a:rPr>
              <a:t>Let us go for a demonstration…</a:t>
            </a:r>
            <a:endParaRPr lang="en-US" sz="1600" b="1" i="0" dirty="0" smtClean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1941"/>
              </p:ext>
            </p:extLst>
          </p:nvPr>
        </p:nvGraphicFramePr>
        <p:xfrm>
          <a:off x="5858510" y="1354278"/>
          <a:ext cx="5745480" cy="4743494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605218169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xmlns="" val="2058618741"/>
                    </a:ext>
                  </a:extLst>
                </a:gridCol>
              </a:tblGrid>
              <a:tr h="28990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252830"/>
                          </a:solidFill>
                          <a:effectLst/>
                          <a:latin typeface="+mn-lt"/>
                        </a:rPr>
                        <a:t>Methods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252830"/>
                          </a:solidFill>
                          <a:effectLst/>
                          <a:latin typeface="+mn-lt"/>
                        </a:rPr>
                        <a:t>Functions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6832505"/>
                  </a:ext>
                </a:extLst>
              </a:tr>
              <a:tr h="28990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append()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to add element to the end of the list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6763915"/>
                  </a:ext>
                </a:extLst>
              </a:tr>
              <a:tr h="28990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extend()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to extend all elements of a list to the another list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6722410"/>
                  </a:ext>
                </a:extLst>
              </a:tr>
              <a:tr h="28990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insert()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to insert an element at the another index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3163685"/>
                  </a:ext>
                </a:extLst>
              </a:tr>
              <a:tr h="28990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remove()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to remove an element from the list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9941197"/>
                  </a:ext>
                </a:extLst>
              </a:tr>
              <a:tr h="46633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pop()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to remove elements return element at the given index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5998957"/>
                  </a:ext>
                </a:extLst>
              </a:tr>
              <a:tr h="28990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clear()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to remove all elements from the list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8878034"/>
                  </a:ext>
                </a:extLst>
              </a:tr>
              <a:tr h="28990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index()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to return the index of the first matched element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2227256"/>
                  </a:ext>
                </a:extLst>
              </a:tr>
              <a:tr h="46633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count()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to count of number of elements passed as an argument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5778840"/>
                  </a:ext>
                </a:extLst>
              </a:tr>
              <a:tr h="28990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sort()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to sort the elements in ascending order by default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1895951"/>
                  </a:ext>
                </a:extLst>
              </a:tr>
              <a:tr h="28990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reverse()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to reverse order element in a list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23561410"/>
                  </a:ext>
                </a:extLst>
              </a:tr>
              <a:tr h="28990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copy()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to return a copy of elements in a list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87962912"/>
                  </a:ext>
                </a:extLst>
              </a:tr>
            </a:tbl>
          </a:graphicData>
        </a:graphic>
      </p:graphicFrame>
      <p:pic>
        <p:nvPicPr>
          <p:cNvPr id="7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06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399" y="40291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Matrix Implementation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7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5699" y="40164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Python List Comprehension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1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5699" y="40164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n-ea"/>
                <a:cs typeface="+mn-cs"/>
              </a:rPr>
              <a:t>File Read and Write Operations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Python Essentials</a:t>
            </a:r>
            <a:endParaRPr kumimoji="0" lang="en-US" sz="5400" b="1" i="0" u="none" strike="noStrike" kern="1200" cap="none" spc="0" normalizeH="0" baseline="0" noProof="0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9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384800" y="138370"/>
            <a:ext cx="65024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File Read and Write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84800" y="980821"/>
            <a:ext cx="6502400" cy="535531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a data file?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350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is a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unit of related information stored on a named location on disk.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is used to permanently store data in a non-volatile memory (e.g. hard disk).</a:t>
            </a:r>
          </a:p>
          <a:p>
            <a:pPr marL="6350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350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Since, random access memory (RAM) is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volatile, so it can’t be treated for permanent storage of data.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350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350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we want to read from or write to a file we need to open it first. When we are done, it needs to be closed, so that resources that are tied with the file are freed.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Hence, in Python, a file operation takes place in the following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–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9300" marR="0" lvl="2" indent="-4000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a file</a:t>
            </a:r>
          </a:p>
          <a:p>
            <a:pPr marL="749300" marR="0" lvl="2" indent="-4000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or write (perform operation)</a:t>
            </a:r>
          </a:p>
          <a:p>
            <a:pPr marL="749300" marR="0" lvl="2" indent="-4000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 the 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31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8" t="20806" r="30831" b="26833"/>
          <a:stretch/>
        </p:blipFill>
        <p:spPr>
          <a:xfrm>
            <a:off x="6125908" y="948343"/>
            <a:ext cx="5761292" cy="4464244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00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File Read and Write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752221"/>
            <a:ext cx="5778500" cy="48290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file modes are –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codes –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open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employee.dat")  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equivalent to 'r' or '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open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pic.jpg",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r+b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 # read and write in binary mode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f3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open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score.txt",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'w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  # write in text 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912" y="1109577"/>
            <a:ext cx="3182075" cy="3422378"/>
          </a:xfrm>
          <a:prstGeom prst="rect">
            <a:avLst/>
          </a:prstGeom>
        </p:spPr>
      </p:pic>
      <p:pic>
        <p:nvPicPr>
          <p:cNvPr id="7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0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File Read and Write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8290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file modes are –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codes –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open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(“employee.dat")  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equivalent to 'r' or '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open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(“pic.jpg",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r+b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 # read and write in binary mode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f3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open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</a:t>
            </a: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score.txt",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'w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  # write in text 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1231"/>
            <a:ext cx="4630153" cy="308676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52709"/>
              </p:ext>
            </p:extLst>
          </p:nvPr>
        </p:nvGraphicFramePr>
        <p:xfrm>
          <a:off x="0" y="0"/>
          <a:ext cx="4576740" cy="5312736"/>
        </p:xfrm>
        <a:graphic>
          <a:graphicData uri="http://schemas.openxmlformats.org/drawingml/2006/table">
            <a:tbl>
              <a:tblPr/>
              <a:tblGrid>
                <a:gridCol w="757773">
                  <a:extLst>
                    <a:ext uri="{9D8B030D-6E8A-4147-A177-3AD203B41FA5}">
                      <a16:colId xmlns:a16="http://schemas.microsoft.com/office/drawing/2014/main" xmlns="" val="2954042891"/>
                    </a:ext>
                  </a:extLst>
                </a:gridCol>
                <a:gridCol w="3818967">
                  <a:extLst>
                    <a:ext uri="{9D8B030D-6E8A-4147-A177-3AD203B41FA5}">
                      <a16:colId xmlns:a16="http://schemas.microsoft.com/office/drawing/2014/main" xmlns="" val="327905179"/>
                    </a:ext>
                  </a:extLst>
                </a:gridCol>
              </a:tblGrid>
              <a:tr h="43422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Mode</a:t>
                      </a:r>
                    </a:p>
                  </a:txBody>
                  <a:tcPr marL="90880" marR="72704" marT="136320" marB="12723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90880" marR="72704" marT="136320" marB="12723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7840627"/>
                  </a:ext>
                </a:extLst>
              </a:tr>
              <a:tr h="3495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'r'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Open a file for reading. (default)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0879312"/>
                  </a:ext>
                </a:extLst>
              </a:tr>
              <a:tr h="77852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'w'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Open a file for writing. Creates a new file if it does not exist or truncates the file if it exists.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0861121"/>
                  </a:ext>
                </a:extLst>
              </a:tr>
              <a:tr h="56402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'x'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Open a file for exclusive creation. If the file already exists, the operation fails.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54406759"/>
                  </a:ext>
                </a:extLst>
              </a:tr>
              <a:tr h="77852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'a'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Open for appending at the end of the file without truncating it. Creates a new file if it does not exist.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0230243"/>
                  </a:ext>
                </a:extLst>
              </a:tr>
              <a:tr h="3495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't'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Open in text mode. (default)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3313028"/>
                  </a:ext>
                </a:extLst>
              </a:tr>
              <a:tr h="3495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'b'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Open in binary mode.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02918683"/>
                  </a:ext>
                </a:extLst>
              </a:tr>
              <a:tr h="56402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'+'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Open a file for updating (reading and writing)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976563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975" y="537176"/>
            <a:ext cx="5005250" cy="5383235"/>
          </a:xfrm>
          <a:prstGeom prst="rect">
            <a:avLst/>
          </a:prstGeom>
        </p:spPr>
      </p:pic>
      <p:pic>
        <p:nvPicPr>
          <p:cNvPr id="7" name="Shape 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4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File Read and Write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5243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Closing a file in Python –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we are done with operations to the file, we need to properly close the file.</a:t>
            </a:r>
          </a:p>
          <a:p>
            <a:pPr marL="6858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Closing a file will free up the resources that were tied with the file and is done using Python close() method.</a:t>
            </a:r>
          </a:p>
          <a:p>
            <a:pPr marL="6858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has a garbage collector to clean up unreferenced objects but, we must not rely on it to close the file.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2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= open("employee.dat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", encoding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'utf-8')</a:t>
            </a:r>
          </a:p>
          <a:p>
            <a:pPr marL="914400" marR="0" lvl="2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perform file operations</a:t>
            </a:r>
          </a:p>
          <a:p>
            <a:pPr marL="914400" marR="0" lvl="2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f.close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96279" y="4016467"/>
            <a:ext cx="508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n-ea"/>
                <a:cs typeface="+mn-cs"/>
              </a:rPr>
              <a:t>File Read and Write </a:t>
            </a:r>
            <a:r>
              <a:rPr kumimoji="0" lang="en-GB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n-ea"/>
                <a:cs typeface="+mn-cs"/>
              </a:rPr>
              <a:t>Operations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n-ea"/>
                <a:cs typeface="+mn-cs"/>
              </a:rPr>
              <a:t>- Example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Python Essentials</a:t>
            </a:r>
            <a:endParaRPr kumimoji="0" lang="en-US" sz="5400" b="1" i="0" u="none" strike="noStrike" kern="1200" cap="none" spc="0" normalizeH="0" baseline="0" noProof="0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32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613400" y="138370"/>
            <a:ext cx="62738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File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Read and Write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13400" y="764921"/>
            <a:ext cx="6273800" cy="535531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Closing a file in Python –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safer way is to use a try...finally block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2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try:</a:t>
            </a:r>
          </a:p>
          <a:p>
            <a:pPr marL="914400" marR="0" lvl="2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f =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open("employee.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",encoding = 'utf-8')</a:t>
            </a:r>
          </a:p>
          <a:p>
            <a:pPr marL="914400" marR="0" lvl="2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# perform file operations</a:t>
            </a:r>
          </a:p>
          <a:p>
            <a:pPr marL="914400" marR="0" lvl="2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finally:</a:t>
            </a:r>
          </a:p>
          <a:p>
            <a:pPr marL="914400" marR="0" lvl="2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en-GB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f.close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way, we are guaranteed that the file is properly closed even if an exception is raised, causing program flow to stop.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best way to do this is using the with statement. This ensures that the file is closed when the block inside with is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exited without explicitly calling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close() method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2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open("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test.txt",encoding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'utf-8') as f:</a:t>
            </a:r>
          </a:p>
          <a:p>
            <a:pPr marL="914400" marR="0" lvl="2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# perform file 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operations</a:t>
            </a:r>
          </a:p>
          <a:p>
            <a:pPr marL="914400" marR="0" lvl="2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us go for a demonstration…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72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3273" y="4016467"/>
            <a:ext cx="584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n-ea"/>
                <a:cs typeface="+mn-cs"/>
              </a:rPr>
              <a:t>File Methods in Python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Python Essentials</a:t>
            </a:r>
            <a:endParaRPr kumimoji="0" lang="en-US" sz="5400" b="1" i="0" u="none" strike="noStrike" kern="1200" cap="none" spc="0" normalizeH="0" baseline="0" noProof="0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8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220269" y="138370"/>
            <a:ext cx="6666931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File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Methods in Python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220269" y="855793"/>
          <a:ext cx="6666931" cy="4685166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1930316772"/>
                    </a:ext>
                  </a:extLst>
                </a:gridCol>
                <a:gridCol w="5295331">
                  <a:extLst>
                    <a:ext uri="{9D8B030D-6E8A-4147-A177-3AD203B41FA5}">
                      <a16:colId xmlns:a16="http://schemas.microsoft.com/office/drawing/2014/main" xmlns="" val="2305629455"/>
                    </a:ext>
                  </a:extLst>
                </a:gridCol>
              </a:tblGrid>
              <a:tr h="23249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rgbClr val="000000"/>
                          </a:solidFill>
                        </a:rPr>
                        <a:t>Python file Methods</a:t>
                      </a:r>
                      <a:endParaRPr lang="en-US" sz="1800" b="1" dirty="0">
                        <a:effectLst/>
                        <a:latin typeface="+mn-lt"/>
                      </a:endParaRPr>
                    </a:p>
                  </a:txBody>
                  <a:tcPr marL="40223" marR="32179" marT="60335" marB="563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40223" marR="32179" marT="60335" marB="563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8097454"/>
                  </a:ext>
                </a:extLst>
              </a:tr>
              <a:tr h="2324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marL="40223" marR="32179" marT="60335" marB="563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40223" marR="32179" marT="60335" marB="563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2931348"/>
                  </a:ext>
                </a:extLst>
              </a:tr>
              <a:tr h="30810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close()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Close an open file. It has no effect if the file is already closed.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2579843"/>
                  </a:ext>
                </a:extLst>
              </a:tr>
              <a:tr h="30810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detach()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Separate the underlying binary buffer from the </a:t>
                      </a:r>
                      <a:r>
                        <a:rPr lang="en-GB" sz="1800" dirty="0" err="1">
                          <a:effectLst/>
                          <a:latin typeface="+mn-lt"/>
                        </a:rPr>
                        <a:t>TextIOBase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and return it.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10584261"/>
                  </a:ext>
                </a:extLst>
              </a:tr>
              <a:tr h="192267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+mn-lt"/>
                        </a:rPr>
                        <a:t>fileno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Return an integer number (file descriptor) of the file.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48983087"/>
                  </a:ext>
                </a:extLst>
              </a:tr>
              <a:tr h="19226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flush()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Flush the write buffer of the file stream.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9129321"/>
                  </a:ext>
                </a:extLst>
              </a:tr>
              <a:tr h="192267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+mn-lt"/>
                        </a:rPr>
                        <a:t>isatty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Return True if the file stream is interactive.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1664003"/>
                  </a:ext>
                </a:extLst>
              </a:tr>
              <a:tr h="30810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read(</a:t>
                      </a:r>
                      <a:r>
                        <a:rPr lang="en-US" sz="1800" b="0" i="0" dirty="0">
                          <a:effectLst/>
                          <a:latin typeface="+mn-lt"/>
                        </a:rPr>
                        <a:t>n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Read </a:t>
                      </a:r>
                      <a:r>
                        <a:rPr lang="en-GB" sz="1800" dirty="0" err="1">
                          <a:effectLst/>
                          <a:latin typeface="+mn-lt"/>
                        </a:rPr>
                        <a:t>atmost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</a:t>
                      </a:r>
                      <a:r>
                        <a:rPr lang="en-GB" sz="1800" b="0" i="0" dirty="0">
                          <a:effectLst/>
                          <a:latin typeface="+mn-lt"/>
                        </a:rPr>
                        <a:t>n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characters form the file. Reads till end of file if it is negative or None.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6475108"/>
                  </a:ext>
                </a:extLst>
              </a:tr>
              <a:tr h="19226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readable()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Returns True if the file stream can be read from.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160540"/>
                  </a:ext>
                </a:extLst>
              </a:tr>
              <a:tr h="308109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+mn-lt"/>
                        </a:rPr>
                        <a:t>readline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dirty="0">
                          <a:effectLst/>
                          <a:latin typeface="+mn-lt"/>
                        </a:rPr>
                        <a:t>n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=-1)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Read and return one line from the file. Reads in at most </a:t>
                      </a:r>
                      <a:r>
                        <a:rPr lang="en-GB" sz="1800" b="0" i="0" dirty="0">
                          <a:effectLst/>
                          <a:latin typeface="+mn-lt"/>
                        </a:rPr>
                        <a:t>n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bytes if specified.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5831182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091980" y="138370"/>
            <a:ext cx="679522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File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Methods in Python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091980" y="868417"/>
          <a:ext cx="6795220" cy="4685166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xmlns="" val="1930316772"/>
                    </a:ext>
                  </a:extLst>
                </a:gridCol>
                <a:gridCol w="5240740">
                  <a:extLst>
                    <a:ext uri="{9D8B030D-6E8A-4147-A177-3AD203B41FA5}">
                      <a16:colId xmlns:a16="http://schemas.microsoft.com/office/drawing/2014/main" xmlns="" val="2305629455"/>
                    </a:ext>
                  </a:extLst>
                </a:gridCol>
              </a:tblGrid>
              <a:tr h="2324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Python files Methods</a:t>
                      </a:r>
                      <a:r>
                        <a:rPr lang="en-US" sz="1800" b="1" baseline="0" dirty="0" smtClean="0"/>
                        <a:t> (Contd.)</a:t>
                      </a:r>
                      <a:endParaRPr lang="en-US" sz="1800" b="1" dirty="0" smtClean="0"/>
                    </a:p>
                  </a:txBody>
                  <a:tcPr marL="40223" marR="32179" marT="60335" marB="563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40223" marR="32179" marT="60335" marB="563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331488"/>
                  </a:ext>
                </a:extLst>
              </a:tr>
              <a:tr h="2324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marL="40223" marR="32179" marT="60335" marB="563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40223" marR="32179" marT="60335" marB="563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2931348"/>
                  </a:ext>
                </a:extLst>
              </a:tr>
              <a:tr h="308109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+mn-lt"/>
                        </a:rPr>
                        <a:t>readlines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dirty="0">
                          <a:effectLst/>
                          <a:latin typeface="+mn-lt"/>
                        </a:rPr>
                        <a:t>n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=-1)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Read and return a list of lines from the file. Reads in at most </a:t>
                      </a:r>
                      <a:r>
                        <a:rPr lang="en-GB" sz="1800" b="0" i="0" dirty="0" err="1">
                          <a:effectLst/>
                          <a:latin typeface="+mn-lt"/>
                        </a:rPr>
                        <a:t>n</a:t>
                      </a:r>
                      <a:r>
                        <a:rPr lang="en-GB" sz="1800" dirty="0" err="1">
                          <a:effectLst/>
                          <a:latin typeface="+mn-lt"/>
                        </a:rPr>
                        <a:t>bytes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/characters if specified.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1584873"/>
                  </a:ext>
                </a:extLst>
              </a:tr>
              <a:tr h="30810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seek(</a:t>
                      </a:r>
                      <a:r>
                        <a:rPr lang="en-US" sz="1800" b="0" i="0" dirty="0" err="1">
                          <a:effectLst/>
                          <a:latin typeface="+mn-lt"/>
                        </a:rPr>
                        <a:t>offset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,</a:t>
                      </a:r>
                      <a:r>
                        <a:rPr lang="en-US" sz="1800" b="0" i="0" dirty="0" err="1">
                          <a:effectLst/>
                          <a:latin typeface="+mn-lt"/>
                        </a:rPr>
                        <a:t>from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=SEEK_SET)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Change the file position to </a:t>
                      </a:r>
                      <a:r>
                        <a:rPr lang="en-GB" sz="1800" b="0" i="0" dirty="0">
                          <a:effectLst/>
                          <a:latin typeface="+mn-lt"/>
                        </a:rPr>
                        <a:t>offset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bytes, in reference to </a:t>
                      </a:r>
                      <a:r>
                        <a:rPr lang="en-GB" sz="1800" b="0" i="0" dirty="0">
                          <a:effectLst/>
                          <a:latin typeface="+mn-lt"/>
                        </a:rPr>
                        <a:t>from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(start, current, end).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0447280"/>
                  </a:ext>
                </a:extLst>
              </a:tr>
              <a:tr h="308109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+mn-lt"/>
                        </a:rPr>
                        <a:t>seekable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Returns True if the file stream supports random access.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2574734"/>
                  </a:ext>
                </a:extLst>
              </a:tr>
              <a:tr h="19226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tell()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Returns the current file location.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9530441"/>
                  </a:ext>
                </a:extLst>
              </a:tr>
              <a:tr h="30810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truncate(</a:t>
                      </a:r>
                      <a:r>
                        <a:rPr lang="en-US" sz="1800" b="0" i="0" dirty="0">
                          <a:effectLst/>
                          <a:latin typeface="+mn-lt"/>
                        </a:rPr>
                        <a:t>size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=None)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Resize the file stream to </a:t>
                      </a:r>
                      <a:r>
                        <a:rPr lang="en-GB" sz="1800" b="0" i="0" dirty="0">
                          <a:effectLst/>
                          <a:latin typeface="+mn-lt"/>
                        </a:rPr>
                        <a:t>size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bytes. If </a:t>
                      </a:r>
                      <a:r>
                        <a:rPr lang="en-GB" sz="1800" b="0" i="0" dirty="0">
                          <a:effectLst/>
                          <a:latin typeface="+mn-lt"/>
                        </a:rPr>
                        <a:t>size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is not specified, resize to current location.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70320"/>
                  </a:ext>
                </a:extLst>
              </a:tr>
              <a:tr h="19226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writable()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Returns True if the file stream can be written to.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1166904"/>
                  </a:ext>
                </a:extLst>
              </a:tr>
              <a:tr h="30810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write(</a:t>
                      </a:r>
                      <a:r>
                        <a:rPr lang="en-US" sz="1800" b="0" i="0" dirty="0">
                          <a:effectLst/>
                          <a:latin typeface="+mn-lt"/>
                        </a:rPr>
                        <a:t>s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Write string </a:t>
                      </a:r>
                      <a:r>
                        <a:rPr lang="en-GB" sz="1800" b="0" i="0" dirty="0">
                          <a:effectLst/>
                          <a:latin typeface="+mn-lt"/>
                        </a:rPr>
                        <a:t>s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to the file and return the number of characters written.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34299331"/>
                  </a:ext>
                </a:extLst>
              </a:tr>
              <a:tr h="192267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+mn-lt"/>
                        </a:rPr>
                        <a:t>writelines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dirty="0">
                          <a:effectLst/>
                          <a:latin typeface="+mn-lt"/>
                        </a:rPr>
                        <a:t>lines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Write a list of </a:t>
                      </a:r>
                      <a:r>
                        <a:rPr lang="en-GB" sz="1800" b="0" i="0" dirty="0">
                          <a:effectLst/>
                          <a:latin typeface="+mn-lt"/>
                        </a:rPr>
                        <a:t>lines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to the file.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1249201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3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018471" y="138370"/>
            <a:ext cx="6868729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File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Methods in Python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67997"/>
              </p:ext>
            </p:extLst>
          </p:nvPr>
        </p:nvGraphicFramePr>
        <p:xfrm>
          <a:off x="2624894" y="689005"/>
          <a:ext cx="6868729" cy="582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6228">
                  <a:extLst>
                    <a:ext uri="{9D8B030D-6E8A-4147-A177-3AD203B41FA5}">
                      <a16:colId xmlns:a16="http://schemas.microsoft.com/office/drawing/2014/main" xmlns="" val="2530384002"/>
                    </a:ext>
                  </a:extLst>
                </a:gridCol>
                <a:gridCol w="5172501">
                  <a:extLst>
                    <a:ext uri="{9D8B030D-6E8A-4147-A177-3AD203B41FA5}">
                      <a16:colId xmlns:a16="http://schemas.microsoft.com/office/drawing/2014/main" xmlns="" val="1734688186"/>
                    </a:ext>
                  </a:extLst>
                </a:gridCol>
              </a:tblGrid>
              <a:tr h="3963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Python files Methods</a:t>
                      </a:r>
                      <a:r>
                        <a:rPr lang="en-US" sz="1800" b="1" baseline="0" dirty="0" smtClean="0"/>
                        <a:t> (Contd.)</a:t>
                      </a:r>
                      <a:endParaRPr lang="en-US" sz="1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5334627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marL="40223" marR="32179" marT="60335" marB="563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A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40223" marR="32179" marT="60335" marB="563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AD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5796995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readline</a:t>
                      </a:r>
                      <a:r>
                        <a:rPr lang="en-US" sz="1800" dirty="0" smtClean="0"/>
                        <a:t>(n=.1)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Read</a:t>
                      </a:r>
                      <a:r>
                        <a:rPr lang="en-US" sz="1800" baseline="0" dirty="0" smtClean="0"/>
                        <a:t> and return one line from the file. Reads in at most </a:t>
                      </a:r>
                      <a:r>
                        <a:rPr lang="en-US" sz="1800" b="1" baseline="0" dirty="0" smtClean="0"/>
                        <a:t>n </a:t>
                      </a:r>
                      <a:r>
                        <a:rPr lang="en-US" sz="1800" b="0" baseline="0" dirty="0" smtClean="0"/>
                        <a:t>bytes if specified.</a:t>
                      </a:r>
                      <a:endParaRPr lang="en-US" sz="18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6860952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readlines</a:t>
                      </a:r>
                      <a:r>
                        <a:rPr lang="en-US" sz="1800" dirty="0" smtClean="0"/>
                        <a:t>(n=.1)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Read and return a list of lines from the file.</a:t>
                      </a:r>
                      <a:r>
                        <a:rPr lang="en-US" sz="1800" baseline="0" dirty="0" smtClean="0"/>
                        <a:t> Reads in at most </a:t>
                      </a:r>
                      <a:r>
                        <a:rPr lang="en-US" sz="1800" b="1" baseline="0" dirty="0" smtClean="0"/>
                        <a:t>n</a:t>
                      </a:r>
                      <a:r>
                        <a:rPr lang="en-US" sz="1800" baseline="0" dirty="0" smtClean="0"/>
                        <a:t> bytes/characters if specified.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3913433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seek(</a:t>
                      </a:r>
                      <a:r>
                        <a:rPr lang="en-US" sz="1800" dirty="0" err="1" smtClean="0"/>
                        <a:t>offset,from</a:t>
                      </a:r>
                      <a:r>
                        <a:rPr lang="en-US" sz="1800" dirty="0" smtClean="0"/>
                        <a:t>=SEEK,SET)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Change the file position to offset bytes, in reference to from (start,</a:t>
                      </a:r>
                      <a:r>
                        <a:rPr lang="en-US" sz="1800" baseline="0" dirty="0" smtClean="0"/>
                        <a:t> current, end.)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9763256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seekable</a:t>
                      </a:r>
                      <a:r>
                        <a:rPr lang="en-US" sz="1800" dirty="0" smtClean="0"/>
                        <a:t>()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 True if the file stream supports random access.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1064939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tell()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Returns the current file</a:t>
                      </a:r>
                      <a:r>
                        <a:rPr lang="en-US" sz="1800" baseline="0" dirty="0" smtClean="0"/>
                        <a:t> location.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1167092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truncate(</a:t>
                      </a:r>
                      <a:r>
                        <a:rPr lang="en-US" sz="1800" b="1" dirty="0" smtClean="0"/>
                        <a:t>size</a:t>
                      </a:r>
                      <a:r>
                        <a:rPr lang="en-US" sz="1800" dirty="0" smtClean="0"/>
                        <a:t>=</a:t>
                      </a:r>
                      <a:r>
                        <a:rPr lang="en-US" sz="1800" b="1" dirty="0" smtClean="0"/>
                        <a:t>none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Resize the file stream to </a:t>
                      </a:r>
                      <a:r>
                        <a:rPr lang="en-US" sz="1800" b="1" dirty="0" smtClean="0"/>
                        <a:t>size</a:t>
                      </a:r>
                      <a:r>
                        <a:rPr lang="en-US" sz="1800" dirty="0" smtClean="0"/>
                        <a:t> bytes. If </a:t>
                      </a:r>
                      <a:r>
                        <a:rPr lang="en-US" sz="1800" b="1" dirty="0" smtClean="0"/>
                        <a:t>size</a:t>
                      </a:r>
                      <a:r>
                        <a:rPr lang="en-US" sz="1800" baseline="0" dirty="0" smtClean="0"/>
                        <a:t> is not specified, resize to current location.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0779385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writable()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Returns </a:t>
                      </a:r>
                      <a:r>
                        <a:rPr lang="en-US" sz="1800" b="1" dirty="0" smtClean="0"/>
                        <a:t>True</a:t>
                      </a:r>
                      <a:r>
                        <a:rPr lang="en-US" sz="1800" baseline="0" dirty="0" smtClean="0"/>
                        <a:t> if the file stream can be written to.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1399717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write(</a:t>
                      </a:r>
                      <a:r>
                        <a:rPr lang="en-US" sz="1800" b="1" dirty="0" smtClean="0"/>
                        <a:t>s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Write string </a:t>
                      </a:r>
                      <a:r>
                        <a:rPr lang="en-US" sz="1800" b="1" dirty="0" smtClean="0"/>
                        <a:t>s </a:t>
                      </a:r>
                      <a:r>
                        <a:rPr lang="en-US" sz="1800" b="0" dirty="0" smtClean="0"/>
                        <a:t>to the file and return the number of character written.</a:t>
                      </a:r>
                      <a:endParaRPr lang="en-US" sz="18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9316332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writelines</a:t>
                      </a:r>
                      <a:r>
                        <a:rPr lang="en-US" sz="1800" dirty="0" smtClean="0"/>
                        <a:t>(lines)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Write</a:t>
                      </a:r>
                      <a:r>
                        <a:rPr lang="en-US" sz="1800" baseline="0" dirty="0" smtClean="0"/>
                        <a:t> a list of </a:t>
                      </a:r>
                      <a:r>
                        <a:rPr lang="en-US" sz="1800" b="1" baseline="0" dirty="0" smtClean="0"/>
                        <a:t>lines</a:t>
                      </a:r>
                      <a:r>
                        <a:rPr lang="en-US" sz="1800" b="0" baseline="0" dirty="0" smtClean="0"/>
                        <a:t> to the file.</a:t>
                      </a:r>
                      <a:endParaRPr lang="en-US" sz="18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3857765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8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50668" y="4016467"/>
            <a:ext cx="4945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n-ea"/>
                <a:cs typeface="+mn-cs"/>
              </a:rPr>
              <a:t>Python Directory and File Management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Python Essentials</a:t>
            </a:r>
            <a:endParaRPr kumimoji="0" lang="en-US" sz="5400" b="1" i="0" u="none" strike="noStrike" kern="1200" cap="none" spc="0" normalizeH="0" baseline="0" noProof="0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86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707134" y="138370"/>
            <a:ext cx="7180066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t="8619" b="5170"/>
          <a:stretch/>
        </p:blipFill>
        <p:spPr>
          <a:xfrm>
            <a:off x="4708478" y="1378424"/>
            <a:ext cx="7178721" cy="3480179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13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473700" y="138370"/>
            <a:ext cx="64135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Python Directory and File Management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73700" y="764921"/>
            <a:ext cx="6413500" cy="48013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there are a large number of files to handle in your Python program,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arrange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within different directories to make things more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manageable and reachable.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directory or folder is a collection of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set of files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sub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directories.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 the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module, which provides us with many useful methods to work with directories (and files as well).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Directory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 in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means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creating a directory, renaming it, listing all directories and working with them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us go for a demonstration…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07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24600" y="40291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n-ea"/>
                <a:cs typeface="+mn-cs"/>
              </a:rPr>
              <a:t>Python Errors and Exceptions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Python Essentials</a:t>
            </a:r>
            <a:endParaRPr kumimoji="0" lang="en-US" sz="5400" b="1" i="0" u="none" strike="noStrike" kern="1200" cap="none" spc="0" normalizeH="0" baseline="0" noProof="0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6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Python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Errors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286232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writing a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and executing it we often encounter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errors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caused by not following the proper structure (syntax) of the language is called syntax error or parsing error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–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if We miss : in the if statement, if imports are not proper etc.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18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343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Python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Built-in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Exceptions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27559"/>
            <a:ext cx="5791200" cy="5586645"/>
          </a:xfrm>
          <a:prstGeom prst="rect">
            <a:avLst/>
          </a:prstGeom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8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Python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Built-in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Exceptions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500" y="828421"/>
            <a:ext cx="4758193" cy="45243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 of Python Built-in Exceptions: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us go for the demonstration…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525290" y="828421"/>
          <a:ext cx="6351338" cy="629412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xmlns="" val="1397815613"/>
                    </a:ext>
                  </a:extLst>
                </a:gridCol>
                <a:gridCol w="4408238">
                  <a:extLst>
                    <a:ext uri="{9D8B030D-6E8A-4147-A177-3AD203B41FA5}">
                      <a16:colId xmlns:a16="http://schemas.microsoft.com/office/drawing/2014/main" xmlns="" val="2280100949"/>
                    </a:ext>
                  </a:extLst>
                </a:gridCol>
              </a:tblGrid>
              <a:tr h="64008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Examples</a:t>
                      </a:r>
                      <a:r>
                        <a:rPr lang="en-US" b="1" baseline="0" dirty="0" smtClean="0">
                          <a:effectLst/>
                        </a:rPr>
                        <a:t> of Python Built-in-Exceptions: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160634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Exception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Cause of Error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575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AssertionError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Raised when assert statement fails.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0048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AttributeError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Raised when attribute assignment or reference fails.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60112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EOFError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Raised when the input() functions hits end-of-file condition.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58998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FloatingPointError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Raised when a floating point operation fails.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3477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GeneratorExit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Raise when a generator's close() method is called.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8308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ImportError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Raised when the imported module is not found.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92277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IndexError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Raised when index of a sequence is out of range.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904749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Let us go for the demonstration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328432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097" y="1272059"/>
            <a:ext cx="5207790" cy="2780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471" y="1272059"/>
            <a:ext cx="6395258" cy="6364776"/>
          </a:xfrm>
          <a:prstGeom prst="rect">
            <a:avLst/>
          </a:prstGeom>
        </p:spPr>
      </p:pic>
      <p:pic>
        <p:nvPicPr>
          <p:cNvPr id="7" name="Shape 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246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7068" y="4016467"/>
            <a:ext cx="5113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n-ea"/>
                <a:cs typeface="+mn-cs"/>
              </a:rPr>
              <a:t>Python Exception Handling - Try, Except and Finally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Python Essentials</a:t>
            </a:r>
            <a:endParaRPr kumimoji="0" lang="en-US" sz="5400" b="1" i="0" u="none" strike="noStrike" kern="1200" cap="none" spc="0" normalizeH="0" baseline="0" noProof="0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91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3492500" y="138370"/>
            <a:ext cx="83947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Python Exception Handling - Try, Except and Finally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1120521"/>
            <a:ext cx="5778500" cy="286232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has many built-in exceptions which enables our program to output an error message when something in it goes wrong.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these exceptions occur, it causes the current process to stop and passes it to the calling process until it is handled. If not handled, our program will crash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6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22824" y="4005521"/>
            <a:ext cx="540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n-ea"/>
                <a:cs typeface="+mn-cs"/>
              </a:rPr>
              <a:t>User-Defined 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n-ea"/>
                <a:cs typeface="+mn-cs"/>
              </a:rPr>
              <a:t>Exception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Python Essentials</a:t>
            </a:r>
            <a:endParaRPr kumimoji="0" lang="en-US" sz="5400" b="1" i="0" u="none" strike="noStrike" kern="1200" cap="none" spc="0" normalizeH="0" baseline="0" noProof="0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53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46749" y="4016467"/>
            <a:ext cx="5153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n-ea"/>
                <a:cs typeface="+mn-cs"/>
              </a:rPr>
              <a:t>Python OOP Approach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Python Essentials</a:t>
            </a:r>
            <a:endParaRPr kumimoji="0" lang="en-US" sz="5400" b="1" i="0" u="none" strike="noStrike" kern="1200" cap="none" spc="0" normalizeH="0" baseline="0" noProof="0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82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Python OOP Approach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2585323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is a multi-paradigm programming language as it supports different programming approach. One of the popular approaches to solve a programming problem is by creating objects. This is known as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Object-Oriented Programming (OOP)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object has two characteristics:</a:t>
            </a:r>
          </a:p>
          <a:p>
            <a:pPr marL="635000" marR="0" lvl="1" indent="-2857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Attributes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messages</a:t>
            </a:r>
          </a:p>
          <a:p>
            <a:pPr marL="635000" marR="0" lvl="1" indent="-2857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Behaviors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46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760979" y="138370"/>
            <a:ext cx="7126221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2" b="4986"/>
          <a:stretch/>
        </p:blipFill>
        <p:spPr>
          <a:xfrm>
            <a:off x="4760979" y="1337481"/>
            <a:ext cx="7126221" cy="3466531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942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Python OOP Approach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2585323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Let's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take an example: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Dog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an object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as it has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35000" marR="0" lvl="1" indent="-2857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age, height,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weight,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color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attributes</a:t>
            </a:r>
          </a:p>
          <a:p>
            <a:pPr marL="635000" marR="0" lvl="1" indent="-2857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barking, wagging,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running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behaviors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concept of OOP in Python focuses on creating reusable code. This concept is also known as DRY (Don't Repeat Yourself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15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Python OOP Approach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970318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Python, the concept of OOP follows some basic principles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0" marR="0" lvl="0" indent="-2857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Inheritance –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of using details from a new class without modifying existing class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571500" marR="0" lvl="0" indent="-2857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0" marR="0" lvl="0" indent="-2857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Encapsulation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Hiding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private details of a class from other objects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571500" marR="0" lvl="0" indent="-2857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0" marR="0" lvl="0" indent="-2857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Polymorphism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 of using common operation in different ways for different data input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us go for demonstration…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32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23229" y="4016467"/>
            <a:ext cx="560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n-ea"/>
                <a:cs typeface="+mn-cs"/>
              </a:rPr>
              <a:t>Python Class and Objects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Python Essentials</a:t>
            </a:r>
            <a:endParaRPr kumimoji="0" lang="en-US" sz="5400" b="1" i="0" u="none" strike="noStrike" kern="1200" cap="none" spc="0" normalizeH="0" baseline="0" noProof="0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41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Python Class and Objects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286232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is an OOP language. Object is simply a collection of data (variables) and methods (functions) that act on those data. And, class is a blueprint for the object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object is also called an instance of a class and the process of creating this object is called instantiation.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us go for a demonstration...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17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80429" y="4016467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n-ea"/>
                <a:cs typeface="+mn-cs"/>
              </a:rPr>
              <a:t>Python Inheritance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Python Essentials</a:t>
            </a:r>
            <a:endParaRPr kumimoji="0" lang="en-US" sz="5400" b="1" i="0" u="none" strike="noStrike" kern="1200" cap="none" spc="0" normalizeH="0" baseline="0" noProof="0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6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03520" y="790321"/>
            <a:ext cx="6583680" cy="48290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refers to defining a new class with little or no modification to an existing class. The new class is called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derived (or child) class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the one from which it inherits is called the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 (or parent) class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us go for the demonstration…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/>
          <p:cNvCxnSpPr>
            <a:stCxn id="31" idx="2"/>
            <a:endCxn id="32" idx="0"/>
          </p:cNvCxnSpPr>
          <p:nvPr/>
        </p:nvCxnSpPr>
        <p:spPr>
          <a:xfrm>
            <a:off x="7092701" y="3708400"/>
            <a:ext cx="0" cy="29889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5" idx="0"/>
          </p:cNvCxnSpPr>
          <p:nvPr/>
        </p:nvCxnSpPr>
        <p:spPr>
          <a:xfrm flipH="1">
            <a:off x="7092701" y="4289614"/>
            <a:ext cx="249" cy="29889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6200000" flipV="1">
            <a:off x="10044738" y="4128242"/>
            <a:ext cx="365760" cy="731520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>
            <a:off x="10943410" y="4123674"/>
            <a:ext cx="365760" cy="731520"/>
          </a:xfrm>
          <a:prstGeom prst="bentConnector3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5400000">
            <a:off x="10065328" y="3443004"/>
            <a:ext cx="365760" cy="731520"/>
          </a:xfrm>
          <a:prstGeom prst="bentConnector3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6200000" flipV="1">
            <a:off x="10943410" y="3445986"/>
            <a:ext cx="365760" cy="731520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10102760" y="2262122"/>
            <a:ext cx="457200" cy="457200"/>
          </a:xfrm>
          <a:prstGeom prst="bentConnector3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V="1">
            <a:off x="10798496" y="2259136"/>
            <a:ext cx="457200" cy="457200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678052" y="2259136"/>
            <a:ext cx="0" cy="4572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7820780" y="2150312"/>
            <a:ext cx="457200" cy="548640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5400000">
            <a:off x="8576734" y="2125394"/>
            <a:ext cx="457200" cy="640080"/>
          </a:xfrm>
          <a:prstGeom prst="bentConnector3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 txBox="1">
            <a:spLocks/>
          </p:cNvSpPr>
          <p:nvPr/>
        </p:nvSpPr>
        <p:spPr>
          <a:xfrm>
            <a:off x="5303520" y="138370"/>
            <a:ext cx="658368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Python Inheritance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1127" y="1921120"/>
            <a:ext cx="266700" cy="279400"/>
          </a:xfrm>
          <a:prstGeom prst="rect">
            <a:avLst/>
          </a:prstGeom>
          <a:noFill/>
          <a:ln w="28575">
            <a:solidFill>
              <a:srgbClr val="53B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0609" y="1919329"/>
            <a:ext cx="266700" cy="279400"/>
          </a:xfrm>
          <a:prstGeom prst="rect">
            <a:avLst/>
          </a:prstGeom>
          <a:noFill/>
          <a:ln w="28575">
            <a:solidFill>
              <a:srgbClr val="53B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8263834" y="2694835"/>
            <a:ext cx="266700" cy="279400"/>
          </a:xfrm>
          <a:prstGeom prst="rect">
            <a:avLst/>
          </a:prstGeom>
          <a:noFill/>
          <a:ln w="28575">
            <a:solidFill>
              <a:srgbClr val="53B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75163" y="1957345"/>
            <a:ext cx="548640" cy="279400"/>
          </a:xfrm>
          <a:prstGeom prst="rect">
            <a:avLst/>
          </a:prstGeom>
          <a:noFill/>
          <a:ln w="28575">
            <a:solidFill>
              <a:srgbClr val="53B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17540" y="2703636"/>
            <a:ext cx="266700" cy="279400"/>
          </a:xfrm>
          <a:prstGeom prst="rect">
            <a:avLst/>
          </a:prstGeom>
          <a:solidFill>
            <a:schemeClr val="bg1"/>
          </a:solidFill>
          <a:ln w="28575">
            <a:solidFill>
              <a:srgbClr val="53B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43754" y="2703636"/>
            <a:ext cx="266700" cy="279400"/>
          </a:xfrm>
          <a:prstGeom prst="rect">
            <a:avLst/>
          </a:prstGeom>
          <a:solidFill>
            <a:schemeClr val="bg1"/>
          </a:solidFill>
          <a:ln w="28575">
            <a:solidFill>
              <a:srgbClr val="53B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060577" y="2703636"/>
            <a:ext cx="266700" cy="279400"/>
          </a:xfrm>
          <a:prstGeom prst="rect">
            <a:avLst/>
          </a:prstGeom>
          <a:solidFill>
            <a:schemeClr val="bg1"/>
          </a:solidFill>
          <a:ln w="28575">
            <a:solidFill>
              <a:srgbClr val="53B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59351" y="3429000"/>
            <a:ext cx="266700" cy="279400"/>
          </a:xfrm>
          <a:prstGeom prst="rect">
            <a:avLst/>
          </a:prstGeom>
          <a:noFill/>
          <a:ln w="28575">
            <a:solidFill>
              <a:srgbClr val="53B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59351" y="4007293"/>
            <a:ext cx="266700" cy="279400"/>
          </a:xfrm>
          <a:prstGeom prst="rect">
            <a:avLst/>
          </a:prstGeom>
          <a:noFill/>
          <a:ln w="28575">
            <a:solidFill>
              <a:srgbClr val="53B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59351" y="4588507"/>
            <a:ext cx="266700" cy="279400"/>
          </a:xfrm>
          <a:prstGeom prst="rect">
            <a:avLst/>
          </a:prstGeom>
          <a:noFill/>
          <a:ln w="28575">
            <a:solidFill>
              <a:srgbClr val="53B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543754" y="3341554"/>
            <a:ext cx="266700" cy="279400"/>
          </a:xfrm>
          <a:prstGeom prst="rect">
            <a:avLst/>
          </a:prstGeom>
          <a:noFill/>
          <a:ln w="28575">
            <a:solidFill>
              <a:srgbClr val="53B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544344" y="4697691"/>
            <a:ext cx="266700" cy="279400"/>
          </a:xfrm>
          <a:prstGeom prst="rect">
            <a:avLst/>
          </a:prstGeom>
          <a:noFill/>
          <a:ln w="28575">
            <a:solidFill>
              <a:srgbClr val="53B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762458" y="4020941"/>
            <a:ext cx="266700" cy="279400"/>
          </a:xfrm>
          <a:prstGeom prst="rect">
            <a:avLst/>
          </a:prstGeom>
          <a:noFill/>
          <a:ln w="28575">
            <a:solidFill>
              <a:srgbClr val="53B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300795" y="4020941"/>
            <a:ext cx="266700" cy="279400"/>
          </a:xfrm>
          <a:prstGeom prst="rect">
            <a:avLst/>
          </a:prstGeom>
          <a:noFill/>
          <a:ln w="28575">
            <a:solidFill>
              <a:srgbClr val="53B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317580" y="1933644"/>
            <a:ext cx="2027735" cy="1388051"/>
            <a:chOff x="6074787" y="1968500"/>
            <a:chExt cx="2027735" cy="1388051"/>
          </a:xfrm>
        </p:grpSpPr>
        <p:grpSp>
          <p:nvGrpSpPr>
            <p:cNvPr id="50" name="Group 49"/>
            <p:cNvGrpSpPr/>
            <p:nvPr/>
          </p:nvGrpSpPr>
          <p:grpSpPr>
            <a:xfrm>
              <a:off x="6959351" y="1968500"/>
              <a:ext cx="266949" cy="1000314"/>
              <a:chOff x="6959351" y="1968500"/>
              <a:chExt cx="266949" cy="1000314"/>
            </a:xfrm>
          </p:grpSpPr>
          <p:cxnSp>
            <p:nvCxnSpPr>
              <p:cNvPr id="15" name="Straight Connector 14"/>
              <p:cNvCxnSpPr>
                <a:stCxn id="2" idx="2"/>
                <a:endCxn id="6" idx="0"/>
              </p:cNvCxnSpPr>
              <p:nvPr/>
            </p:nvCxnSpPr>
            <p:spPr>
              <a:xfrm flipH="1">
                <a:off x="7092701" y="2247900"/>
                <a:ext cx="249" cy="441514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Rectangle 1"/>
              <p:cNvSpPr/>
              <p:nvPr/>
            </p:nvSpPr>
            <p:spPr>
              <a:xfrm>
                <a:off x="6959600" y="1968500"/>
                <a:ext cx="266700" cy="279400"/>
              </a:xfrm>
              <a:prstGeom prst="rect">
                <a:avLst/>
              </a:prstGeom>
              <a:noFill/>
              <a:ln w="28575">
                <a:solidFill>
                  <a:srgbClr val="53B3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959351" y="2689414"/>
                <a:ext cx="266700" cy="279400"/>
              </a:xfrm>
              <a:prstGeom prst="rect">
                <a:avLst/>
              </a:prstGeom>
              <a:noFill/>
              <a:ln w="28575">
                <a:solidFill>
                  <a:srgbClr val="53B3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6074787" y="3017997"/>
              <a:ext cx="2027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(a) Single inheritance 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84995" y="2986062"/>
            <a:ext cx="2252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(b) Multiple inheritance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426870" y="2988675"/>
            <a:ext cx="2511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Hierarchical inheritance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98367" y="4867907"/>
            <a:ext cx="238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(d) Multilevel inheritance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14889" y="5066140"/>
            <a:ext cx="209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(e) Hybrid inheritance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3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73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15744" y="40164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n-ea"/>
                <a:cs typeface="+mn-cs"/>
              </a:rPr>
              <a:t>Python Multiple Inheritance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8505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Python Essentials</a:t>
            </a:r>
            <a:endParaRPr kumimoji="0" lang="en-US" sz="5400" b="1" i="0" u="none" strike="noStrike" kern="1200" cap="none" spc="0" normalizeH="0" baseline="0" noProof="0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14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651500" y="138370"/>
            <a:ext cx="62357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Python Multiple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651500" y="891921"/>
            <a:ext cx="6235700" cy="45243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Like C++, a class can be derived from more than one base classes in Python. This is called multiple inheritance.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multiple inheritance, the features of all the base classes are inherited into the derived class. The syntax for multiple inheritance is similar to single inheritance.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us go for the demonstration…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496112" y="3154078"/>
            <a:ext cx="4546476" cy="1680516"/>
            <a:chOff x="6723092" y="3144872"/>
            <a:chExt cx="4546476" cy="1680516"/>
          </a:xfrm>
        </p:grpSpPr>
        <p:sp>
          <p:nvSpPr>
            <p:cNvPr id="6" name="Rectangle 5"/>
            <p:cNvSpPr/>
            <p:nvPr/>
          </p:nvSpPr>
          <p:spPr>
            <a:xfrm>
              <a:off x="6723092" y="3144872"/>
              <a:ext cx="1136619" cy="568256"/>
            </a:xfrm>
            <a:prstGeom prst="rect">
              <a:avLst/>
            </a:prstGeom>
            <a:noFill/>
            <a:ln w="28575">
              <a:solidFill>
                <a:srgbClr val="53B3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Feature 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Feature 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132949" y="3144872"/>
              <a:ext cx="1136619" cy="568256"/>
            </a:xfrm>
            <a:prstGeom prst="rect">
              <a:avLst/>
            </a:prstGeom>
            <a:noFill/>
            <a:ln w="28575">
              <a:solidFill>
                <a:srgbClr val="53B3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Feature 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Feature 4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59711" y="3910923"/>
              <a:ext cx="1136619" cy="568256"/>
            </a:xfrm>
            <a:prstGeom prst="rect">
              <a:avLst/>
            </a:prstGeom>
            <a:noFill/>
            <a:ln w="28575">
              <a:solidFill>
                <a:srgbClr val="53B3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Feature 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Feature 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96330" y="3910923"/>
              <a:ext cx="1136619" cy="568256"/>
            </a:xfrm>
            <a:prstGeom prst="rect">
              <a:avLst/>
            </a:prstGeom>
            <a:noFill/>
            <a:ln w="28575">
              <a:solidFill>
                <a:srgbClr val="53B3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Feature 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Feature 4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Elbow Connector 9"/>
            <p:cNvCxnSpPr/>
            <p:nvPr/>
          </p:nvCxnSpPr>
          <p:spPr>
            <a:xfrm rot="16200000" flipH="1">
              <a:off x="7493951" y="3815896"/>
              <a:ext cx="457200" cy="274320"/>
            </a:xfrm>
            <a:prstGeom prst="bentConnector3">
              <a:avLst>
                <a:gd name="adj1" fmla="val 9996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rot="5400000">
              <a:off x="10041509" y="3815896"/>
              <a:ext cx="457200" cy="274320"/>
            </a:xfrm>
            <a:prstGeom prst="bentConnector3">
              <a:avLst>
                <a:gd name="adj1" fmla="val 9996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8428020" y="4528560"/>
              <a:ext cx="1136619" cy="296828"/>
            </a:xfrm>
            <a:prstGeom prst="rect">
              <a:avLst/>
            </a:prstGeom>
            <a:noFill/>
            <a:ln w="28575">
              <a:solidFill>
                <a:srgbClr val="53B3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Feature 5</a:t>
              </a:r>
            </a:p>
          </p:txBody>
        </p:sp>
      </p:grpSp>
      <p:pic>
        <p:nvPicPr>
          <p:cNvPr id="1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80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99479" y="4016467"/>
            <a:ext cx="46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Keywords &amp; Identifiers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79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Keywords and Identifiers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286232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Keywords –</a:t>
            </a: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Keywords are the reserved words in Python.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During coding keywords can’t be used </a:t>
            </a:r>
            <a:r>
              <a:rPr lang="en-GB" sz="2000" dirty="0">
                <a:solidFill>
                  <a:srgbClr val="000000"/>
                </a:solidFill>
              </a:rPr>
              <a:t>as variable name, function name or any other identifier. They are used to define the syntax and structure of the Python language.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Keywords </a:t>
            </a:r>
            <a:r>
              <a:rPr lang="en-GB" sz="2000" dirty="0">
                <a:solidFill>
                  <a:srgbClr val="000000"/>
                </a:solidFill>
              </a:rPr>
              <a:t>are case </a:t>
            </a:r>
            <a:r>
              <a:rPr lang="en-GB" sz="2000" dirty="0" smtClean="0">
                <a:solidFill>
                  <a:srgbClr val="000000"/>
                </a:solidFill>
              </a:rPr>
              <a:t>sensitive in Python.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08700" y="1120521"/>
            <a:ext cx="5778500" cy="308392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i="0" dirty="0" smtClean="0">
                <a:solidFill>
                  <a:srgbClr val="000000"/>
                </a:solidFill>
                <a:effectLst/>
              </a:rPr>
              <a:t>List of Python Keywords –</a:t>
            </a: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Keywords and Identifiers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38684"/>
              </p:ext>
            </p:extLst>
          </p:nvPr>
        </p:nvGraphicFramePr>
        <p:xfrm>
          <a:off x="6197600" y="1488283"/>
          <a:ext cx="5600700" cy="313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xmlns="" val="2598614389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xmlns="" val="3823110009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xmlns="" val="1080098543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xmlns="" val="3413047085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xmlns="" val="1012851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finally 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7685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lambda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227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nonlocal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03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 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675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elif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yield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690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assert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else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730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raise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0317932"/>
                  </a:ext>
                </a:extLst>
              </a:tr>
            </a:tbl>
          </a:graphicData>
        </a:graphic>
      </p:graphicFrame>
      <p:pic>
        <p:nvPicPr>
          <p:cNvPr id="7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92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08700" y="980821"/>
            <a:ext cx="5778500" cy="535531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Identifier – </a:t>
            </a:r>
            <a:r>
              <a:rPr lang="en-GB" sz="2000" dirty="0" smtClean="0">
                <a:solidFill>
                  <a:srgbClr val="000000"/>
                </a:solidFill>
              </a:rPr>
              <a:t>Identifier </a:t>
            </a:r>
            <a:r>
              <a:rPr lang="en-GB" sz="2000" dirty="0">
                <a:solidFill>
                  <a:srgbClr val="000000"/>
                </a:solidFill>
              </a:rPr>
              <a:t>is nothing but the names given to entities like class, functions, variables etc. in Python. It helps us in differentiating one entity from another.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Rules for writing </a:t>
            </a:r>
            <a:r>
              <a:rPr lang="en-GB" sz="2000" b="1" dirty="0" smtClean="0">
                <a:solidFill>
                  <a:srgbClr val="000000"/>
                </a:solidFill>
              </a:rPr>
              <a:t>identifiers:</a:t>
            </a:r>
          </a:p>
          <a:p>
            <a:pPr algn="just">
              <a:lnSpc>
                <a:spcPct val="90000"/>
              </a:lnSpc>
            </a:pPr>
            <a:endParaRPr lang="en-GB" sz="2000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Identifiers can be a combination of letters in lowercase (a to z) or uppercase (A to Z) or digits (0 to 9) or an underscore (_). Names like </a:t>
            </a:r>
            <a:r>
              <a:rPr lang="en-GB" sz="2000" dirty="0" smtClean="0">
                <a:solidFill>
                  <a:srgbClr val="000000"/>
                </a:solidFill>
              </a:rPr>
              <a:t>myClass1, var_2 </a:t>
            </a:r>
            <a:r>
              <a:rPr lang="en-GB" sz="2000" dirty="0">
                <a:solidFill>
                  <a:srgbClr val="000000"/>
                </a:solidFill>
              </a:rPr>
              <a:t>and </a:t>
            </a:r>
            <a:r>
              <a:rPr lang="en-GB" sz="2000" dirty="0" err="1" smtClean="0">
                <a:solidFill>
                  <a:srgbClr val="000000"/>
                </a:solidFill>
              </a:rPr>
              <a:t>display_to_screen</a:t>
            </a:r>
            <a:r>
              <a:rPr lang="en-GB" sz="2000" dirty="0">
                <a:solidFill>
                  <a:srgbClr val="000000"/>
                </a:solidFill>
              </a:rPr>
              <a:t>, all are valid example.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An identifier cannot start with a digit. 1variable is invalid, but variable1 is perfectly fine.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Keywords cannot be used as identifiers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We cannot use special symbols like !, @, #, $, % etc. in our identifier.</a:t>
            </a: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US" sz="2000" b="1" dirty="0" smtClean="0">
                <a:solidFill>
                  <a:srgbClr val="000000"/>
                </a:solidFill>
              </a:rPr>
              <a:t>Let us go for a demonstration…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Keywords and Identifiers</a:t>
            </a:r>
            <a:endParaRPr lang="en-US" sz="2800" dirty="0">
              <a:latin typeface="Calibri (Headings)"/>
            </a:endParaRPr>
          </a:p>
        </p:txBody>
      </p:sp>
      <p:pic>
        <p:nvPicPr>
          <p:cNvPr id="4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68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43929" y="4016467"/>
            <a:ext cx="455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Statements &amp; Comments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7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Introduction to </a:t>
            </a:r>
            <a:r>
              <a:rPr lang="en-US" sz="2800" dirty="0" smtClean="0">
                <a:latin typeface="Calibri (Headings)"/>
              </a:rPr>
              <a:t>Python Essentials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942721"/>
            <a:ext cx="5778500" cy="317009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In this Tutorial we are going to Cover –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Introduction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Basics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Flow Control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Functions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Datatypes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File Handling and Exception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Class and Objects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</a:t>
            </a:r>
            <a:r>
              <a:rPr lang="en-US" sz="2000" dirty="0" smtClean="0">
                <a:solidFill>
                  <a:srgbClr val="000000"/>
                </a:solidFill>
              </a:rPr>
              <a:t>Miscellaneous</a:t>
            </a:r>
          </a:p>
          <a:p>
            <a:pPr lvl="1" algn="just">
              <a:tabLst>
                <a:tab pos="292100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Etc.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6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</a:t>
            </a:r>
            <a:r>
              <a:rPr lang="en-US" sz="2800" dirty="0" smtClean="0">
                <a:latin typeface="Calibri (Headings)"/>
              </a:rPr>
              <a:t>and </a:t>
            </a:r>
            <a:r>
              <a:rPr lang="en-US" sz="2800" dirty="0">
                <a:latin typeface="Calibri (Headings)"/>
              </a:rPr>
              <a:t>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970318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Statement </a:t>
            </a:r>
            <a:r>
              <a:rPr lang="en-US" sz="2000" b="1" dirty="0">
                <a:solidFill>
                  <a:srgbClr val="000000"/>
                </a:solidFill>
              </a:rPr>
              <a:t>-</a:t>
            </a:r>
            <a:r>
              <a:rPr lang="en-US" sz="2000" b="1" i="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2000" dirty="0" smtClean="0">
                <a:solidFill>
                  <a:srgbClr val="000000"/>
                </a:solidFill>
              </a:rPr>
              <a:t>Instructions </a:t>
            </a:r>
            <a:r>
              <a:rPr lang="en-GB" sz="2000" dirty="0">
                <a:solidFill>
                  <a:srgbClr val="000000"/>
                </a:solidFill>
              </a:rPr>
              <a:t>that a Python interpreter can execute are called statements. For example, </a:t>
            </a:r>
            <a:r>
              <a:rPr lang="en-GB" sz="2000" b="1" dirty="0" err="1" smtClean="0">
                <a:solidFill>
                  <a:srgbClr val="000000"/>
                </a:solidFill>
              </a:rPr>
              <a:t>kount</a:t>
            </a:r>
            <a:r>
              <a:rPr lang="en-GB" sz="2000" b="1" dirty="0" smtClean="0">
                <a:solidFill>
                  <a:srgbClr val="000000"/>
                </a:solidFill>
              </a:rPr>
              <a:t> = 10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is an assignment statement. </a:t>
            </a:r>
            <a:r>
              <a:rPr lang="en-GB" sz="2000" b="1" dirty="0">
                <a:solidFill>
                  <a:srgbClr val="000000"/>
                </a:solidFill>
              </a:rPr>
              <a:t>if</a:t>
            </a:r>
            <a:r>
              <a:rPr lang="en-GB" sz="2000" dirty="0">
                <a:solidFill>
                  <a:srgbClr val="000000"/>
                </a:solidFill>
              </a:rPr>
              <a:t> statement, </a:t>
            </a:r>
            <a:r>
              <a:rPr lang="en-GB" sz="2000" b="1" dirty="0">
                <a:solidFill>
                  <a:srgbClr val="000000"/>
                </a:solidFill>
              </a:rPr>
              <a:t>for</a:t>
            </a:r>
            <a:r>
              <a:rPr lang="en-GB" sz="2000" dirty="0">
                <a:solidFill>
                  <a:srgbClr val="000000"/>
                </a:solidFill>
              </a:rPr>
              <a:t> statement, </a:t>
            </a:r>
            <a:r>
              <a:rPr lang="en-GB" sz="2000" b="1" dirty="0">
                <a:solidFill>
                  <a:srgbClr val="000000"/>
                </a:solidFill>
              </a:rPr>
              <a:t>while</a:t>
            </a:r>
            <a:r>
              <a:rPr lang="en-GB" sz="2000" dirty="0">
                <a:solidFill>
                  <a:srgbClr val="000000"/>
                </a:solidFill>
              </a:rPr>
              <a:t> statement etc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000000"/>
                </a:solidFill>
              </a:rPr>
              <a:t>Multi-line statement - </a:t>
            </a:r>
            <a:r>
              <a:rPr lang="en-GB" sz="2000" dirty="0" smtClean="0">
                <a:solidFill>
                  <a:srgbClr val="000000"/>
                </a:solidFill>
              </a:rPr>
              <a:t>In </a:t>
            </a:r>
            <a:r>
              <a:rPr lang="en-GB" sz="2000" dirty="0">
                <a:solidFill>
                  <a:srgbClr val="000000"/>
                </a:solidFill>
              </a:rPr>
              <a:t>Python, end of a statement is marked by a newline character. But we can make a statement extend over multiple lines with the line continuation character (\). For example</a:t>
            </a:r>
            <a:r>
              <a:rPr lang="en-GB" sz="2000" dirty="0" smtClean="0">
                <a:solidFill>
                  <a:srgbClr val="000000"/>
                </a:solidFill>
              </a:rPr>
              <a:t>: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lvl="2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print(‘Welcome to \</a:t>
            </a:r>
          </a:p>
          <a:p>
            <a:pPr lvl="2" algn="just">
              <a:lnSpc>
                <a:spcPct val="90000"/>
              </a:lnSpc>
            </a:pPr>
            <a:r>
              <a:rPr lang="en-GB" sz="2000" b="1" i="0" dirty="0" smtClean="0">
                <a:solidFill>
                  <a:srgbClr val="000000"/>
                </a:solidFill>
                <a:effectLst/>
              </a:rPr>
              <a:t>the world \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of programming”)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35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and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1120676"/>
            <a:ext cx="5778500" cy="230832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Indentation – </a:t>
            </a:r>
            <a:r>
              <a:rPr lang="en-GB" sz="2000" dirty="0" smtClean="0">
                <a:solidFill>
                  <a:srgbClr val="000000"/>
                </a:solidFill>
              </a:rPr>
              <a:t>Like </a:t>
            </a:r>
            <a:r>
              <a:rPr lang="en-GB" sz="2000" dirty="0">
                <a:solidFill>
                  <a:srgbClr val="000000"/>
                </a:solidFill>
              </a:rPr>
              <a:t>other programming languages e.g. C, C++, Java use braces { } to define a block of code. Python uses indentation.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</a:rPr>
              <a:t>As example</a:t>
            </a:r>
            <a:r>
              <a:rPr lang="en-GB" sz="2000" dirty="0" smtClean="0">
                <a:solidFill>
                  <a:srgbClr val="000000"/>
                </a:solidFill>
              </a:rPr>
              <a:t>:</a:t>
            </a:r>
            <a:endParaRPr lang="en-GB" sz="2000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for </a:t>
            </a:r>
            <a:r>
              <a:rPr lang="en-GB" sz="2000" b="1" dirty="0" err="1">
                <a:solidFill>
                  <a:srgbClr val="000000"/>
                </a:solidFill>
              </a:rPr>
              <a:t>i</a:t>
            </a:r>
            <a:r>
              <a:rPr lang="en-GB" sz="2000" b="1" dirty="0">
                <a:solidFill>
                  <a:srgbClr val="000000"/>
                </a:solidFill>
              </a:rPr>
              <a:t> in range(1,10):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 for j in range(1,5):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     print(</a:t>
            </a:r>
            <a:r>
              <a:rPr lang="en-GB" sz="2000" b="1" dirty="0" err="1">
                <a:solidFill>
                  <a:srgbClr val="000000"/>
                </a:solidFill>
              </a:rPr>
              <a:t>i,j</a:t>
            </a:r>
            <a:r>
              <a:rPr lang="en-GB" sz="2000" b="1" dirty="0">
                <a:solidFill>
                  <a:srgbClr val="000000"/>
                </a:solidFill>
              </a:rPr>
              <a:t>)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00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and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1374521"/>
            <a:ext cx="5778500" cy="1754326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Comments </a:t>
            </a:r>
            <a:endParaRPr lang="en-US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Python, we use the hash (#) symbol to start writing a line comment.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</a:rPr>
              <a:t>As example: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# this is a line </a:t>
            </a:r>
            <a:r>
              <a:rPr lang="en-GB" sz="2000" b="1" dirty="0" smtClean="0">
                <a:solidFill>
                  <a:srgbClr val="000000"/>
                </a:solidFill>
              </a:rPr>
              <a:t>comment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5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143500" y="138370"/>
            <a:ext cx="67437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and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3500" y="891921"/>
            <a:ext cx="6743700" cy="4330416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000000"/>
                </a:solidFill>
              </a:rPr>
              <a:t>Multi-line comments</a:t>
            </a:r>
            <a:r>
              <a:rPr lang="en-US" b="1" dirty="0">
                <a:solidFill>
                  <a:srgbClr val="000000"/>
                </a:solidFill>
              </a:rPr>
              <a:t> –</a:t>
            </a: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If </a:t>
            </a:r>
            <a:r>
              <a:rPr lang="en-GB" dirty="0">
                <a:solidFill>
                  <a:srgbClr val="000000"/>
                </a:solidFill>
              </a:rPr>
              <a:t>we have comments that extend multiple lines, one way of doing it is to use hash (#) in the beginning of each line. For example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  <a:endParaRPr lang="en-GB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# In this program, we have</a:t>
            </a: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# used functions and</a:t>
            </a: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# iterations</a:t>
            </a: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Another way of doing this is to use triple quotes, either ''' or """.</a:t>
            </a:r>
          </a:p>
          <a:p>
            <a:pPr marL="571500" algn="just">
              <a:lnSpc>
                <a:spcPct val="90000"/>
              </a:lnSpc>
            </a:pPr>
            <a:r>
              <a:rPr lang="en-GB" dirty="0" smtClean="0">
                <a:solidFill>
                  <a:srgbClr val="000000"/>
                </a:solidFill>
              </a:rPr>
              <a:t>These </a:t>
            </a:r>
            <a:r>
              <a:rPr lang="en-GB" dirty="0">
                <a:solidFill>
                  <a:srgbClr val="000000"/>
                </a:solidFill>
              </a:rPr>
              <a:t>triple quotes are generally used for multi-line strings. But they can be used as multi-line comment as well. Unless they are not </a:t>
            </a:r>
            <a:r>
              <a:rPr lang="en-GB" dirty="0" err="1">
                <a:solidFill>
                  <a:srgbClr val="000000"/>
                </a:solidFill>
              </a:rPr>
              <a:t>docstrings</a:t>
            </a:r>
            <a:r>
              <a:rPr lang="en-GB" dirty="0">
                <a:solidFill>
                  <a:srgbClr val="000000"/>
                </a:solidFill>
              </a:rPr>
              <a:t>, they do not generate any extra code. As example:</a:t>
            </a: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'''This is a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multiline comment</a:t>
            </a:r>
            <a:r>
              <a:rPr lang="en-GB" b="1" dirty="0" smtClean="0">
                <a:solidFill>
                  <a:srgbClr val="000000"/>
                </a:solidFill>
              </a:rPr>
              <a:t>'''</a:t>
            </a:r>
            <a:endParaRPr lang="en-GB" b="1" dirty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73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and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2585323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err="1" smtClean="0">
                <a:solidFill>
                  <a:srgbClr val="000000"/>
                </a:solidFill>
              </a:rPr>
              <a:t>Docstring</a:t>
            </a:r>
            <a:r>
              <a:rPr lang="en-GB" b="1" dirty="0" smtClean="0">
                <a:solidFill>
                  <a:srgbClr val="000000"/>
                </a:solidFill>
              </a:rPr>
              <a:t> in Python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–</a:t>
            </a: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</a:rPr>
              <a:t>Docstring</a:t>
            </a:r>
            <a:r>
              <a:rPr lang="en-GB" dirty="0">
                <a:solidFill>
                  <a:srgbClr val="000000"/>
                </a:solidFill>
              </a:rPr>
              <a:t> is short for documentation string.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It is a string that occurs as the first statement in a module, function, class, or method definition. We must write what a function/class does in the </a:t>
            </a:r>
            <a:r>
              <a:rPr lang="en-GB" dirty="0" err="1">
                <a:solidFill>
                  <a:srgbClr val="000000"/>
                </a:solidFill>
              </a:rPr>
              <a:t>docstring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US" b="1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US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21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48399" y="40164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</a:t>
            </a:r>
            <a:r>
              <a:rPr lang="en-US" sz="3600" b="1" dirty="0">
                <a:latin typeface="Calibri (Headings)"/>
              </a:rPr>
              <a:t>Variables and Constants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621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Variables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6656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 variable is a named location used to store data in the memory. Each variable must have a unique name called identifier.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Python, variables do not need declaration to reserve memory space. The "variable declaration" or "variable initialization" happens automatically when we assign a value to a variable.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As example: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err="1" smtClean="0">
                <a:solidFill>
                  <a:srgbClr val="000000"/>
                </a:solidFill>
              </a:rPr>
              <a:t>kount</a:t>
            </a:r>
            <a:r>
              <a:rPr lang="en-GB" sz="2000" b="1" dirty="0" smtClean="0">
                <a:solidFill>
                  <a:srgbClr val="000000"/>
                </a:solidFill>
              </a:rPr>
              <a:t> </a:t>
            </a:r>
            <a:r>
              <a:rPr lang="en-GB" sz="2000" b="1" dirty="0">
                <a:solidFill>
                  <a:srgbClr val="000000"/>
                </a:solidFill>
              </a:rPr>
              <a:t>= 100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err="1">
                <a:solidFill>
                  <a:srgbClr val="000000"/>
                </a:solidFill>
              </a:rPr>
              <a:t>emp_name</a:t>
            </a:r>
            <a:r>
              <a:rPr lang="en-GB" sz="2000" b="1" dirty="0">
                <a:solidFill>
                  <a:srgbClr val="000000"/>
                </a:solidFill>
              </a:rPr>
              <a:t> = "</a:t>
            </a:r>
            <a:r>
              <a:rPr lang="en-GB" sz="2000" b="1" dirty="0" smtClean="0">
                <a:solidFill>
                  <a:srgbClr val="000000"/>
                </a:solidFill>
              </a:rPr>
              <a:t>Robin“</a:t>
            </a:r>
          </a:p>
          <a:p>
            <a:pPr lvl="2" algn="just">
              <a:lnSpc>
                <a:spcPct val="90000"/>
              </a:lnSpc>
            </a:pPr>
            <a:r>
              <a:rPr lang="en-GB" sz="2000" b="1" i="0" dirty="0" smtClean="0">
                <a:solidFill>
                  <a:srgbClr val="000000"/>
                </a:solidFill>
                <a:effectLst/>
              </a:rPr>
              <a:t>age1, age2, age3 = 44, 37, 22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40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Constants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5797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A constant is a type of variable whose value cannot be changed. It is helpful to think of constants as containers that hold information which cannot be changed later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0000"/>
                </a:solidFill>
              </a:rPr>
              <a:t>Naming conventions for variables and constants in Python: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Nomenclature should be purpose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Use </a:t>
            </a:r>
            <a:r>
              <a:rPr lang="en-GB" dirty="0" err="1" smtClean="0">
                <a:solidFill>
                  <a:srgbClr val="000000"/>
                </a:solidFill>
              </a:rPr>
              <a:t>camelCase</a:t>
            </a:r>
            <a:r>
              <a:rPr lang="en-GB" dirty="0" smtClean="0">
                <a:solidFill>
                  <a:srgbClr val="000000"/>
                </a:solidFill>
              </a:rPr>
              <a:t> notation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Use capital letters to represent a constant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Symbols like @, #, !, $ % etc. should not be used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Don’t start with a digit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Constants are put into Python modules and meant not be changed.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Constant and variable names should have combination of letters in lowercase (a to z) or uppercase (A to Z) or digits (0 to 9) or an underscore </a:t>
            </a:r>
            <a:r>
              <a:rPr lang="en-GB" dirty="0" smtClean="0">
                <a:solidFill>
                  <a:srgbClr val="000000"/>
                </a:solidFill>
              </a:rPr>
              <a:t>(_).</a:t>
            </a: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82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5699" y="40291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Different Datatypes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1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Different Datatypes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Each value in Python has got a datatype. Following is the list of some important datatypes:</a:t>
            </a: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Python Numbers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Python List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Python Tuple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Python Strings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Python Set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Python Dictionary</a:t>
            </a: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Also in Python conversion between datatypes are possible.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0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0" y="4046704"/>
            <a:ext cx="465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Overview of  Python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0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37579" y="4019734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Calibri (Headings)"/>
              </a:rPr>
              <a:t>Python Datatype Conversion and Type Casting</a:t>
            </a:r>
            <a:endParaRPr lang="en-US" sz="32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1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635500" y="138370"/>
            <a:ext cx="72517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latin typeface="Calibri (Headings)"/>
              </a:rPr>
              <a:t>Python Datatype Conversion </a:t>
            </a:r>
            <a:r>
              <a:rPr lang="en-GB" sz="2800" dirty="0" smtClean="0">
                <a:latin typeface="Calibri (Headings)"/>
              </a:rPr>
              <a:t>&amp; </a:t>
            </a:r>
            <a:r>
              <a:rPr lang="en-GB" sz="2800" dirty="0">
                <a:latin typeface="Calibri (Headings)"/>
              </a:rPr>
              <a:t>Type Casting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2100" y="1260221"/>
            <a:ext cx="5778500" cy="286232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Datatype Conversion in Python:</a:t>
            </a: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The process of converting the value of one data type (integer, string, float, etc.) to another data type is called type conversion. Python has two types of type conversion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  <a:endParaRPr lang="en-GB" sz="2000" dirty="0">
              <a:solidFill>
                <a:srgbClr val="000000"/>
              </a:solidFill>
            </a:endParaRPr>
          </a:p>
          <a:p>
            <a:pPr marL="120015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Implicit Type Conversion</a:t>
            </a:r>
          </a:p>
          <a:p>
            <a:pPr marL="120015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Explicit Type </a:t>
            </a:r>
            <a:r>
              <a:rPr lang="en-GB" sz="2000" dirty="0" smtClean="0">
                <a:solidFill>
                  <a:srgbClr val="000000"/>
                </a:solidFill>
              </a:rPr>
              <a:t>Conversion</a:t>
            </a:r>
          </a:p>
          <a:p>
            <a:pPr marL="120015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the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5699" y="4019734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Input, Output and Import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9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Input, Output and Import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6933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Some of the functions like </a:t>
            </a:r>
            <a:r>
              <a:rPr lang="en-GB" sz="2000" b="1" dirty="0">
                <a:solidFill>
                  <a:srgbClr val="000000"/>
                </a:solidFill>
              </a:rPr>
              <a:t>input() </a:t>
            </a:r>
            <a:r>
              <a:rPr lang="en-GB" sz="2000" dirty="0">
                <a:solidFill>
                  <a:srgbClr val="000000"/>
                </a:solidFill>
              </a:rPr>
              <a:t>and </a:t>
            </a:r>
            <a:r>
              <a:rPr lang="en-GB" sz="2000" b="1" dirty="0">
                <a:solidFill>
                  <a:srgbClr val="000000"/>
                </a:solidFill>
              </a:rPr>
              <a:t>print() </a:t>
            </a:r>
            <a:r>
              <a:rPr lang="en-GB" sz="2000" dirty="0">
                <a:solidFill>
                  <a:srgbClr val="000000"/>
                </a:solidFill>
              </a:rPr>
              <a:t>are widely used for standard input and output operations respectively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When our program grows bigger, it is a good idea to break it into different modules.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For the ease of program development, definitions </a:t>
            </a:r>
            <a:r>
              <a:rPr lang="en-GB" sz="2000" dirty="0">
                <a:solidFill>
                  <a:srgbClr val="000000"/>
                </a:solidFill>
              </a:rPr>
              <a:t>inside a module can be imported to another module or the interactive interpreter in Python. We use the </a:t>
            </a:r>
            <a:r>
              <a:rPr lang="en-GB" sz="2000" b="1" dirty="0">
                <a:solidFill>
                  <a:srgbClr val="000000"/>
                </a:solidFill>
              </a:rPr>
              <a:t>import</a:t>
            </a:r>
            <a:r>
              <a:rPr lang="en-GB" sz="2000" dirty="0">
                <a:solidFill>
                  <a:srgbClr val="000000"/>
                </a:solidFill>
              </a:rPr>
              <a:t> keyword to do this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the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82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5699" y="4019734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Operators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4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247317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Operators </a:t>
            </a:r>
            <a:r>
              <a:rPr lang="en-GB" sz="2000" dirty="0">
                <a:solidFill>
                  <a:srgbClr val="000000"/>
                </a:solidFill>
              </a:rPr>
              <a:t>are special symbols in Python that carry out arithmetic or logical computation. The value that the operator operates on is called the operand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rgbClr val="000000"/>
                </a:solidFill>
              </a:rPr>
              <a:t>In Python operators can be classified as below:</a:t>
            </a:r>
          </a:p>
          <a:p>
            <a:pPr algn="just">
              <a:lnSpc>
                <a:spcPct val="90000"/>
              </a:lnSpc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Arithmetic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Comparison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Logical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Bitwise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Assignment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Special operators</a:t>
            </a:r>
          </a:p>
          <a:p>
            <a:pPr marL="800100" lvl="3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000000"/>
                </a:solidFill>
              </a:rPr>
              <a:t>Identity </a:t>
            </a:r>
            <a:r>
              <a:rPr lang="en-GB" sz="2000" dirty="0">
                <a:solidFill>
                  <a:srgbClr val="000000"/>
                </a:solidFill>
              </a:rPr>
              <a:t>operators</a:t>
            </a:r>
          </a:p>
          <a:p>
            <a:pPr marL="800100" lvl="3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000000"/>
                </a:solidFill>
              </a:rPr>
              <a:t>Membership operators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293359" y="138370"/>
            <a:ext cx="6593841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39867"/>
              </p:ext>
            </p:extLst>
          </p:nvPr>
        </p:nvGraphicFramePr>
        <p:xfrm>
          <a:off x="5293358" y="760547"/>
          <a:ext cx="6593841" cy="5513966"/>
        </p:xfrm>
        <a:graphic>
          <a:graphicData uri="http://schemas.openxmlformats.org/drawingml/2006/table">
            <a:tbl>
              <a:tblPr/>
              <a:tblGrid>
                <a:gridCol w="1005840">
                  <a:extLst>
                    <a:ext uri="{9D8B030D-6E8A-4147-A177-3AD203B41FA5}">
                      <a16:colId xmlns:a16="http://schemas.microsoft.com/office/drawing/2014/main" xmlns="" val="728478529"/>
                    </a:ext>
                  </a:extLst>
                </a:gridCol>
                <a:gridCol w="3784600">
                  <a:extLst>
                    <a:ext uri="{9D8B030D-6E8A-4147-A177-3AD203B41FA5}">
                      <a16:colId xmlns:a16="http://schemas.microsoft.com/office/drawing/2014/main" xmlns="" val="2786811944"/>
                    </a:ext>
                  </a:extLst>
                </a:gridCol>
                <a:gridCol w="1803401">
                  <a:extLst>
                    <a:ext uri="{9D8B030D-6E8A-4147-A177-3AD203B41FA5}">
                      <a16:colId xmlns:a16="http://schemas.microsoft.com/office/drawing/2014/main" xmlns="" val="3500186805"/>
                    </a:ext>
                  </a:extLst>
                </a:gridCol>
              </a:tblGrid>
              <a:tr h="43033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Arithmetic Operators in Python:</a:t>
                      </a: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7707162"/>
                  </a:ext>
                </a:extLst>
              </a:tr>
              <a:tr h="430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Meaning</a:t>
                      </a: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8543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+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Add two operands or unary plus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+ </a:t>
                      </a:r>
                      <a:r>
                        <a:rPr lang="en-US" sz="1800" b="1" dirty="0" smtClean="0">
                          <a:effectLst/>
                        </a:rPr>
                        <a:t>y,    </a:t>
                      </a:r>
                      <a:r>
                        <a:rPr lang="en-US" sz="1800" b="1" baseline="0" dirty="0" smtClean="0">
                          <a:effectLst/>
                        </a:rPr>
                        <a:t> </a:t>
                      </a:r>
                      <a:r>
                        <a:rPr lang="en-US" sz="1800" b="1" dirty="0" smtClean="0">
                          <a:effectLst/>
                        </a:rPr>
                        <a:t>+2</a:t>
                      </a:r>
                      <a:endParaRPr lang="en-US" sz="1800" b="1" dirty="0">
                        <a:effectLst/>
                      </a:endParaRP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1371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-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Subtract right operand from the left or unary minus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</a:t>
                      </a:r>
                      <a:r>
                        <a:rPr lang="en-US" sz="1800" b="1" dirty="0" smtClean="0">
                          <a:effectLst/>
                        </a:rPr>
                        <a:t>– y,    </a:t>
                      </a:r>
                      <a:r>
                        <a:rPr lang="en-US" sz="1800" b="1" baseline="0" dirty="0" smtClean="0">
                          <a:effectLst/>
                        </a:rPr>
                        <a:t> </a:t>
                      </a:r>
                      <a:r>
                        <a:rPr lang="en-US" sz="1800" b="1" dirty="0" smtClean="0">
                          <a:effectLst/>
                        </a:rPr>
                        <a:t>-2</a:t>
                      </a:r>
                      <a:endParaRPr lang="en-US" sz="1800" b="1" dirty="0">
                        <a:effectLst/>
                      </a:endParaRP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0954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*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Multiply two operands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* y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461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/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Divide left operand by the right one (always results into float)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/ y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0808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%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Modulus - remainder of the division of left operand by the right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x % y </a:t>
                      </a:r>
                      <a:r>
                        <a:rPr lang="en-GB" sz="1800" b="1" dirty="0" smtClean="0">
                          <a:effectLst/>
                        </a:rPr>
                        <a:t>(</a:t>
                      </a:r>
                      <a:r>
                        <a:rPr lang="en-GB" sz="1800" b="1" dirty="0">
                          <a:effectLst/>
                        </a:rPr>
                        <a:t>remainder of x/y)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71257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//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Floor division - division that results into whole number adjusted to the left in the number line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// y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4971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**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Exponent - left operand raised to the power of right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x**y (x to the power y)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325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9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410200" y="138370"/>
            <a:ext cx="64770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031874"/>
              </p:ext>
            </p:extLst>
          </p:nvPr>
        </p:nvGraphicFramePr>
        <p:xfrm>
          <a:off x="5410200" y="788868"/>
          <a:ext cx="6477000" cy="4715512"/>
        </p:xfrm>
        <a:graphic>
          <a:graphicData uri="http://schemas.openxmlformats.org/drawingml/2006/table">
            <a:tbl>
              <a:tblPr/>
              <a:tblGrid>
                <a:gridCol w="1087557">
                  <a:extLst>
                    <a:ext uri="{9D8B030D-6E8A-4147-A177-3AD203B41FA5}">
                      <a16:colId xmlns:a16="http://schemas.microsoft.com/office/drawing/2014/main" xmlns="" val="3321790631"/>
                    </a:ext>
                  </a:extLst>
                </a:gridCol>
                <a:gridCol w="4360743">
                  <a:extLst>
                    <a:ext uri="{9D8B030D-6E8A-4147-A177-3AD203B41FA5}">
                      <a16:colId xmlns:a16="http://schemas.microsoft.com/office/drawing/2014/main" xmlns="" val="29970312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852900996"/>
                    </a:ext>
                  </a:extLst>
                </a:gridCol>
              </a:tblGrid>
              <a:tr h="36153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Comparison Operators in Python:</a:t>
                      </a: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2914020"/>
                  </a:ext>
                </a:extLst>
              </a:tr>
              <a:tr h="36153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Meaning</a:t>
                      </a: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1622309"/>
                  </a:ext>
                </a:extLst>
              </a:tr>
              <a:tr h="479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&gt;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Greater that - True if left operand is greater than the right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&gt;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8883756"/>
                  </a:ext>
                </a:extLst>
              </a:tr>
              <a:tr h="479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&lt;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Less that - True if left operand is less than the right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&lt;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7503136"/>
                  </a:ext>
                </a:extLst>
              </a:tr>
              <a:tr h="479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==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Equal to - True if both operands are equal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==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7984035"/>
                  </a:ext>
                </a:extLst>
              </a:tr>
              <a:tr h="479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!=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Not equal to - True if operands are not equal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!=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669182"/>
                  </a:ext>
                </a:extLst>
              </a:tr>
              <a:tr h="65927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&gt;=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Greater than or equal to - True if left operand is greater than or equal to the right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&gt;=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1412435"/>
                  </a:ext>
                </a:extLst>
              </a:tr>
              <a:tr h="65927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&lt;=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Less than or equal to - True if left operand is less than or equal to the right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&lt;=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61959819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9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08923"/>
              </p:ext>
            </p:extLst>
          </p:nvPr>
        </p:nvGraphicFramePr>
        <p:xfrm>
          <a:off x="6096000" y="1006221"/>
          <a:ext cx="5791200" cy="3291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xmlns="" val="100746721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65771840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384061767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Logical Operators in Python: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7508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8416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and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both the operands are true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and y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1149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or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either of the operands is true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or y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909356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operand is false (complements the operand)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not x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8467694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7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51714"/>
              </p:ext>
            </p:extLst>
          </p:nvPr>
        </p:nvGraphicFramePr>
        <p:xfrm>
          <a:off x="6096000" y="706826"/>
          <a:ext cx="5791200" cy="494157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xmlns="" val="240532607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xmlns="" val="19284390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3807080183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Bitwise Operators in Python: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109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62631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&amp;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AND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/>
                        </a:rPr>
                        <a:t>x &amp; y</a:t>
                      </a:r>
                      <a:endParaRPr lang="es-E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95198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|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OR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x | </a:t>
                      </a:r>
                      <a:r>
                        <a:rPr lang="es-ES" dirty="0" smtClean="0">
                          <a:effectLst/>
                        </a:rPr>
                        <a:t>y</a:t>
                      </a:r>
                      <a:endParaRPr lang="es-E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551132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~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NOT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~</a:t>
                      </a:r>
                      <a:r>
                        <a:rPr lang="en-US" dirty="0" smtClean="0">
                          <a:effectLst/>
                        </a:rPr>
                        <a:t>x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483515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^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XOR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x ^ </a:t>
                      </a:r>
                      <a:r>
                        <a:rPr lang="es-ES" dirty="0" smtClean="0">
                          <a:effectLst/>
                        </a:rPr>
                        <a:t>y</a:t>
                      </a:r>
                      <a:endParaRPr lang="es-E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99777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&gt;&gt;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right shift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x &gt;&gt; 2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82197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&lt;&lt;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Bitwise left shift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x &lt;&lt; 2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5356812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47079" y="40324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Getting Started with Anaconda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84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78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472225"/>
              </p:ext>
            </p:extLst>
          </p:nvPr>
        </p:nvGraphicFramePr>
        <p:xfrm>
          <a:off x="6685095" y="814595"/>
          <a:ext cx="4613010" cy="5708656"/>
        </p:xfrm>
        <a:graphic>
          <a:graphicData uri="http://schemas.openxmlformats.org/drawingml/2006/table">
            <a:tbl>
              <a:tblPr/>
              <a:tblGrid>
                <a:gridCol w="1537670">
                  <a:extLst>
                    <a:ext uri="{9D8B030D-6E8A-4147-A177-3AD203B41FA5}">
                      <a16:colId xmlns:a16="http://schemas.microsoft.com/office/drawing/2014/main" xmlns="" val="71685266"/>
                    </a:ext>
                  </a:extLst>
                </a:gridCol>
                <a:gridCol w="1537670">
                  <a:extLst>
                    <a:ext uri="{9D8B030D-6E8A-4147-A177-3AD203B41FA5}">
                      <a16:colId xmlns:a16="http://schemas.microsoft.com/office/drawing/2014/main" xmlns="" val="4051307184"/>
                    </a:ext>
                  </a:extLst>
                </a:gridCol>
                <a:gridCol w="1537670">
                  <a:extLst>
                    <a:ext uri="{9D8B030D-6E8A-4147-A177-3AD203B41FA5}">
                      <a16:colId xmlns:a16="http://schemas.microsoft.com/office/drawing/2014/main" xmlns="" val="827403017"/>
                    </a:ext>
                  </a:extLst>
                </a:gridCol>
              </a:tblGrid>
              <a:tr h="432805"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rgbClr val="000000"/>
                          </a:solidFill>
                        </a:rPr>
                        <a:t>Assignment Operators in Python</a:t>
                      </a:r>
                      <a:endParaRPr lang="en-US" sz="1600" b="1" dirty="0">
                        <a:effectLst/>
                      </a:endParaRP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6565098"/>
                  </a:ext>
                </a:extLst>
              </a:tr>
              <a:tr h="4328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Operator</a:t>
                      </a: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Example</a:t>
                      </a: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effectLst/>
                        </a:rPr>
                        <a:t>Equivatent</a:t>
                      </a:r>
                      <a:r>
                        <a:rPr lang="en-US" sz="1600" b="1" dirty="0">
                          <a:effectLst/>
                        </a:rPr>
                        <a:t> to</a:t>
                      </a: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710668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1511913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+=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+=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+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8536487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-=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-=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</a:t>
                      </a:r>
                      <a:r>
                        <a:rPr lang="en-US" sz="1600" dirty="0" smtClean="0">
                          <a:effectLst/>
                        </a:rPr>
                        <a:t>– 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697585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*=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*=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*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1514185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/=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/=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/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841110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%=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%=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%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363152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//=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//=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//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209319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**=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**=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**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72309741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&amp;=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&amp;=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&amp;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0445679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|=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|=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|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538433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^=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^=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^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5992779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&gt;&gt;=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&gt;&gt;=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&gt;&gt;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3550768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&lt;&lt;=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&lt;&lt;=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&lt;&lt;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7656297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2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31400"/>
              </p:ext>
            </p:extLst>
          </p:nvPr>
        </p:nvGraphicFramePr>
        <p:xfrm>
          <a:off x="6096000" y="1016250"/>
          <a:ext cx="5791200" cy="3108960"/>
        </p:xfrm>
        <a:graphic>
          <a:graphicData uri="http://schemas.openxmlformats.org/drawingml/2006/table">
            <a:tbl>
              <a:tblPr/>
              <a:tblGrid>
                <a:gridCol w="1396682">
                  <a:extLst>
                    <a:ext uri="{9D8B030D-6E8A-4147-A177-3AD203B41FA5}">
                      <a16:colId xmlns:a16="http://schemas.microsoft.com/office/drawing/2014/main" xmlns="" val="3362706786"/>
                    </a:ext>
                  </a:extLst>
                </a:gridCol>
                <a:gridCol w="2890771">
                  <a:extLst>
                    <a:ext uri="{9D8B030D-6E8A-4147-A177-3AD203B41FA5}">
                      <a16:colId xmlns:a16="http://schemas.microsoft.com/office/drawing/2014/main" xmlns="" val="3672036115"/>
                    </a:ext>
                  </a:extLst>
                </a:gridCol>
                <a:gridCol w="1503747">
                  <a:extLst>
                    <a:ext uri="{9D8B030D-6E8A-4147-A177-3AD203B41FA5}">
                      <a16:colId xmlns:a16="http://schemas.microsoft.com/office/drawing/2014/main" xmlns="" val="342659457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Special Operators: Identify Operators in Python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809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780914"/>
                  </a:ext>
                </a:extLst>
              </a:tr>
              <a:tr h="4448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is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the operands are identical (refer to the same object)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is True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8202401"/>
                  </a:ext>
                </a:extLst>
              </a:tr>
              <a:tr h="56638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is not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the operands are not identical (do not refer to the same object)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is not True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9850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5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78027"/>
              </p:ext>
            </p:extLst>
          </p:nvPr>
        </p:nvGraphicFramePr>
        <p:xfrm>
          <a:off x="6103938" y="1059216"/>
          <a:ext cx="5783262" cy="3564255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xmlns="" val="1246568842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xmlns="" val="23727262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xmlns="" val="1337290759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Special Operators: Membership Operators in Python</a:t>
                      </a:r>
                      <a:endParaRPr lang="en-US" b="0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b="0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b="0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7377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8237036"/>
                  </a:ext>
                </a:extLst>
              </a:tr>
              <a:tr h="6391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in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value/variable is found in the sequence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in x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5403366"/>
                  </a:ext>
                </a:extLst>
              </a:tr>
              <a:tr h="6391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not in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value/variable is not found in the sequence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 </a:t>
                      </a:r>
                      <a:r>
                        <a:rPr lang="en-US" dirty="0">
                          <a:effectLst/>
                        </a:rPr>
                        <a:t>not in x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6893871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Let us go for the demonstration…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1957097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23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67729" y="4041867"/>
            <a:ext cx="473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</a:t>
            </a:r>
            <a:r>
              <a:rPr lang="en-US" sz="3600" b="1" dirty="0">
                <a:latin typeface="Calibri (Headings)"/>
              </a:rPr>
              <a:t>Namespace and Scope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1160" y="31185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8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Namespace and Scope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10443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Name</a:t>
            </a:r>
            <a:r>
              <a:rPr lang="en-US" sz="2000" b="1" dirty="0">
                <a:solidFill>
                  <a:srgbClr val="000000"/>
                </a:solidFill>
              </a:rPr>
              <a:t>s</a:t>
            </a:r>
            <a:r>
              <a:rPr lang="en-US" sz="2000" b="1" dirty="0" smtClean="0">
                <a:solidFill>
                  <a:srgbClr val="000000"/>
                </a:solidFill>
              </a:rPr>
              <a:t>pace in Python</a:t>
            </a:r>
            <a:r>
              <a:rPr lang="en-US" sz="2000" b="1" i="0" dirty="0" smtClean="0">
                <a:solidFill>
                  <a:srgbClr val="000000"/>
                </a:solidFill>
                <a:effectLst/>
              </a:rPr>
              <a:t> –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 namespace is a collection of names. which holds as a mapping of every name, we have defined, to corresponding objects.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Different namespaces can co-exist at a given time but are completely isolated.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 namespace containing all the built-in names is created when we start the Python interpreter and exists as long we don't exit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7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Namespace and Scope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744926"/>
            <a:ext cx="5778500" cy="48013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Name</a:t>
            </a:r>
            <a:r>
              <a:rPr lang="en-US" sz="2000" b="1" dirty="0">
                <a:solidFill>
                  <a:srgbClr val="000000"/>
                </a:solidFill>
              </a:rPr>
              <a:t>s</a:t>
            </a:r>
            <a:r>
              <a:rPr lang="en-US" sz="2000" b="1" dirty="0" smtClean="0">
                <a:solidFill>
                  <a:srgbClr val="000000"/>
                </a:solidFill>
              </a:rPr>
              <a:t>pace in Python</a:t>
            </a:r>
            <a:r>
              <a:rPr lang="en-US" sz="2000" b="1" i="0" dirty="0" smtClean="0">
                <a:solidFill>
                  <a:srgbClr val="000000"/>
                </a:solidFill>
                <a:effectLst/>
              </a:rPr>
              <a:t> (Contd.) –</a:t>
            </a: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Modules can have various functions and classes. A local namespace is created when a function is called, which has all the names defined in it. Similar, is the case with class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b="1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Let us go for a demonstration…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7282892" y="2311400"/>
            <a:ext cx="3771900" cy="2759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4192" y="2705101"/>
            <a:ext cx="3172184" cy="2247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33742" y="3149602"/>
            <a:ext cx="2722396" cy="16890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73664" y="2323585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Built-in Namespace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47696" y="2754872"/>
            <a:ext cx="289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Module: Global Namespace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704046" y="3227695"/>
            <a:ext cx="278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Function: Local Namespace</a:t>
            </a:r>
            <a:endParaRPr lang="en-US" b="1" dirty="0"/>
          </a:p>
        </p:txBody>
      </p:sp>
      <p:pic>
        <p:nvPicPr>
          <p:cNvPr id="11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8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179" y="4023202"/>
            <a:ext cx="48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Python if…</a:t>
            </a:r>
            <a:r>
              <a:rPr lang="en-US" sz="3600" b="1" dirty="0" err="1">
                <a:latin typeface="Calibri (Headings)"/>
              </a:rPr>
              <a:t>elif</a:t>
            </a:r>
            <a:r>
              <a:rPr lang="en-US" sz="3600" b="1" dirty="0">
                <a:latin typeface="Calibri (Headings)"/>
              </a:rPr>
              <a:t>...else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84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if…</a:t>
            </a:r>
            <a:r>
              <a:rPr lang="en-US" sz="2800" dirty="0" err="1">
                <a:latin typeface="Calibri (Headings)"/>
              </a:rPr>
              <a:t>elif</a:t>
            </a:r>
            <a:r>
              <a:rPr lang="en-US" sz="2800" dirty="0">
                <a:latin typeface="Calibri (Headings)"/>
              </a:rPr>
              <a:t>...else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15721"/>
            <a:ext cx="5778500" cy="45797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Python if Statement </a:t>
            </a:r>
            <a:r>
              <a:rPr lang="en-GB" b="1" dirty="0" smtClean="0">
                <a:solidFill>
                  <a:srgbClr val="000000"/>
                </a:solidFill>
              </a:rPr>
              <a:t>Syntax:</a:t>
            </a:r>
          </a:p>
          <a:p>
            <a:pPr lvl="2"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if test expression: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statement(s</a:t>
            </a:r>
            <a:r>
              <a:rPr lang="en-GB" b="1" dirty="0" smtClean="0">
                <a:solidFill>
                  <a:srgbClr val="000000"/>
                </a:solidFill>
              </a:rPr>
              <a:t>)</a:t>
            </a:r>
          </a:p>
          <a:p>
            <a:pPr marL="0" lvl="2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i="0" dirty="0" smtClean="0">
                <a:solidFill>
                  <a:srgbClr val="000000"/>
                </a:solidFill>
                <a:effectLst/>
              </a:rPr>
              <a:t>Python if Statement Flowchart</a:t>
            </a:r>
            <a:endParaRPr lang="en-GB" b="1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Diamond 2"/>
          <p:cNvSpPr/>
          <p:nvPr/>
        </p:nvSpPr>
        <p:spPr>
          <a:xfrm>
            <a:off x="7862574" y="2854688"/>
            <a:ext cx="1905000" cy="73660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62574" y="4162788"/>
            <a:ext cx="19050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815074" y="2306048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15074" y="3591288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815074" y="4696188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3"/>
          </p:cNvCxnSpPr>
          <p:nvPr/>
        </p:nvCxnSpPr>
        <p:spPr>
          <a:xfrm>
            <a:off x="9767574" y="3222988"/>
            <a:ext cx="10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813856" y="4970508"/>
            <a:ext cx="1957018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770874" y="3210288"/>
            <a:ext cx="0" cy="1760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09987" y="2854688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111572" y="2831828"/>
            <a:ext cx="140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Test Expression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263481" y="424482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Body of if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019465" y="3775438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pic>
        <p:nvPicPr>
          <p:cNvPr id="1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5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if…</a:t>
            </a:r>
            <a:r>
              <a:rPr lang="en-US" sz="2800" dirty="0" err="1">
                <a:latin typeface="Calibri (Headings)"/>
              </a:rPr>
              <a:t>elif</a:t>
            </a:r>
            <a:r>
              <a:rPr lang="en-US" sz="2800" dirty="0">
                <a:latin typeface="Calibri (Headings)"/>
              </a:rPr>
              <a:t>...else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761526"/>
            <a:ext cx="5778500" cy="48290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 smtClean="0"/>
              <a:t>Python </a:t>
            </a:r>
            <a:r>
              <a:rPr lang="en-US" b="1" dirty="0"/>
              <a:t>if...else </a:t>
            </a:r>
            <a:r>
              <a:rPr lang="en-US" b="1" dirty="0" smtClean="0"/>
              <a:t>Statement</a:t>
            </a:r>
            <a:r>
              <a:rPr lang="en-GB" b="1" dirty="0" smtClean="0">
                <a:solidFill>
                  <a:srgbClr val="000000"/>
                </a:solidFill>
              </a:rPr>
              <a:t> Syntax:</a:t>
            </a: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if test expression: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if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else: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else</a:t>
            </a:r>
            <a:endParaRPr lang="en-GB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i="0" dirty="0" smtClean="0">
                <a:solidFill>
                  <a:srgbClr val="000000"/>
                </a:solidFill>
                <a:effectLst/>
              </a:rPr>
              <a:t>Python </a:t>
            </a:r>
            <a:r>
              <a:rPr lang="en-US" b="1" i="0" dirty="0" err="1" smtClean="0">
                <a:solidFill>
                  <a:srgbClr val="000000"/>
                </a:solidFill>
                <a:effectLst/>
              </a:rPr>
              <a:t>if..else</a:t>
            </a:r>
            <a:r>
              <a:rPr lang="en-US" b="1" i="0" dirty="0" smtClean="0">
                <a:solidFill>
                  <a:srgbClr val="000000"/>
                </a:solidFill>
                <a:effectLst/>
              </a:rPr>
              <a:t> Flowchart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877107" y="2537460"/>
            <a:ext cx="4228985" cy="2938780"/>
            <a:chOff x="7531100" y="2677160"/>
            <a:chExt cx="4228985" cy="2938780"/>
          </a:xfrm>
        </p:grpSpPr>
        <p:sp>
          <p:nvSpPr>
            <p:cNvPr id="8" name="Diamond 7"/>
            <p:cNvSpPr/>
            <p:nvPr/>
          </p:nvSpPr>
          <p:spPr>
            <a:xfrm>
              <a:off x="7531100" y="3225800"/>
              <a:ext cx="1905000" cy="73660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31100" y="4533900"/>
              <a:ext cx="19050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483600" y="2677160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483600" y="3962400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483600" y="5067300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" idx="3"/>
            </p:cNvCxnSpPr>
            <p:nvPr/>
          </p:nvCxnSpPr>
          <p:spPr>
            <a:xfrm>
              <a:off x="9436100" y="3594100"/>
              <a:ext cx="1371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482382" y="5341620"/>
              <a:ext cx="234436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19" idx="0"/>
            </p:cNvCxnSpPr>
            <p:nvPr/>
          </p:nvCxnSpPr>
          <p:spPr>
            <a:xfrm flipH="1">
              <a:off x="10825665" y="3581400"/>
              <a:ext cx="0" cy="952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778513" y="3225800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False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80098" y="3202940"/>
              <a:ext cx="14045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Test Expression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32007" y="4615934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Body of if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91244" y="4533900"/>
              <a:ext cx="1868841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49838" y="4614903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Body of else</a:t>
              </a:r>
              <a:endParaRPr lang="en-US" b="1" dirty="0"/>
            </a:p>
          </p:txBody>
        </p:sp>
        <p:cxnSp>
          <p:nvCxnSpPr>
            <p:cNvPr id="21" name="Straight Connector 20"/>
            <p:cNvCxnSpPr>
              <a:stCxn id="19" idx="2"/>
            </p:cNvCxnSpPr>
            <p:nvPr/>
          </p:nvCxnSpPr>
          <p:spPr>
            <a:xfrm flipH="1">
              <a:off x="10825664" y="5067300"/>
              <a:ext cx="1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870390" y="3911739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pic>
        <p:nvPicPr>
          <p:cNvPr id="24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04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99724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if…</a:t>
            </a:r>
            <a:r>
              <a:rPr lang="en-US" sz="2800" dirty="0" err="1">
                <a:latin typeface="Calibri (Headings)"/>
              </a:rPr>
              <a:t>elif</a:t>
            </a:r>
            <a:r>
              <a:rPr lang="en-US" sz="2800" dirty="0">
                <a:latin typeface="Calibri (Headings)"/>
              </a:rPr>
              <a:t>...else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748993"/>
            <a:ext cx="5778500" cy="560461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Python if...</a:t>
            </a:r>
            <a:r>
              <a:rPr lang="en-US" b="1" dirty="0" err="1"/>
              <a:t>elif</a:t>
            </a:r>
            <a:r>
              <a:rPr lang="en-US" b="1" dirty="0"/>
              <a:t>...else </a:t>
            </a:r>
            <a:r>
              <a:rPr lang="en-US" b="1" dirty="0" smtClean="0"/>
              <a:t>Statement </a:t>
            </a:r>
            <a:r>
              <a:rPr lang="en-GB" b="1" dirty="0" smtClean="0">
                <a:solidFill>
                  <a:srgbClr val="000000"/>
                </a:solidFill>
              </a:rPr>
              <a:t>Syntax:</a:t>
            </a:r>
          </a:p>
          <a:p>
            <a:pPr lvl="2"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if test expression: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if</a:t>
            </a:r>
          </a:p>
          <a:p>
            <a:pPr lvl="2" algn="just">
              <a:lnSpc>
                <a:spcPct val="90000"/>
              </a:lnSpc>
            </a:pPr>
            <a:r>
              <a:rPr lang="en-GB" b="1" dirty="0" err="1">
                <a:solidFill>
                  <a:srgbClr val="000000"/>
                </a:solidFill>
              </a:rPr>
              <a:t>elif</a:t>
            </a:r>
            <a:r>
              <a:rPr lang="en-GB" b="1" dirty="0">
                <a:solidFill>
                  <a:srgbClr val="000000"/>
                </a:solidFill>
              </a:rPr>
              <a:t> test expression: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</a:t>
            </a:r>
            <a:r>
              <a:rPr lang="en-GB" b="1" dirty="0" err="1">
                <a:solidFill>
                  <a:srgbClr val="000000"/>
                </a:solidFill>
              </a:rPr>
              <a:t>elif</a:t>
            </a: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else: 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else</a:t>
            </a: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462371" y="2912251"/>
            <a:ext cx="5103047" cy="3374989"/>
            <a:chOff x="6462371" y="2912251"/>
            <a:chExt cx="5103047" cy="3374989"/>
          </a:xfrm>
        </p:grpSpPr>
        <p:sp>
          <p:nvSpPr>
            <p:cNvPr id="7" name="Diamond 6"/>
            <p:cNvSpPr/>
            <p:nvPr/>
          </p:nvSpPr>
          <p:spPr>
            <a:xfrm>
              <a:off x="6462371" y="3278011"/>
              <a:ext cx="1703730" cy="918054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314096" y="2912251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314096" y="4196065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26" idx="0"/>
            </p:cNvCxnSpPr>
            <p:nvPr/>
          </p:nvCxnSpPr>
          <p:spPr>
            <a:xfrm>
              <a:off x="10942073" y="4685813"/>
              <a:ext cx="0" cy="79207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</p:cNvCxnSpPr>
            <p:nvPr/>
          </p:nvCxnSpPr>
          <p:spPr>
            <a:xfrm>
              <a:off x="8166101" y="3737038"/>
              <a:ext cx="14630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0491166" y="469851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639301" y="3719815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069716" y="3437064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False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81319" y="3303411"/>
              <a:ext cx="12525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Test Expression of if</a:t>
              </a:r>
              <a:endParaRPr lang="en-US" sz="1600" b="1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583419" y="4734540"/>
              <a:ext cx="1448197" cy="369332"/>
              <a:chOff x="6570719" y="4772640"/>
              <a:chExt cx="1448197" cy="36933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570719" y="4800600"/>
                <a:ext cx="1448197" cy="3134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757313" y="4772640"/>
                <a:ext cx="1103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Body of if</a:t>
                </a:r>
                <a:endParaRPr lang="en-US" b="1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917339" y="4283015"/>
              <a:ext cx="14439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Test Expression of </a:t>
              </a:r>
              <a:r>
                <a:rPr lang="en-US" sz="1600" b="1" dirty="0" err="1" smtClean="0"/>
                <a:t>elif</a:t>
              </a:r>
              <a:endParaRPr lang="en-US" sz="1600" b="1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10941043" y="5816437"/>
              <a:ext cx="1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iamond 21"/>
            <p:cNvSpPr/>
            <p:nvPr/>
          </p:nvSpPr>
          <p:spPr>
            <a:xfrm>
              <a:off x="8787436" y="4239487"/>
              <a:ext cx="1703730" cy="918054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9061257" y="5478012"/>
              <a:ext cx="1156086" cy="338554"/>
              <a:chOff x="8887936" y="5490841"/>
              <a:chExt cx="1156086" cy="3385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917339" y="5503283"/>
                <a:ext cx="1097280" cy="3134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887936" y="5490841"/>
                <a:ext cx="11560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Body of </a:t>
                </a:r>
                <a:r>
                  <a:rPr lang="en-US" sz="1600" b="1" dirty="0" err="1" smtClean="0"/>
                  <a:t>elif</a:t>
                </a:r>
                <a:endParaRPr lang="en-US" sz="1600" b="1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0340403" y="5477883"/>
              <a:ext cx="1225015" cy="338554"/>
              <a:chOff x="10427298" y="5490712"/>
              <a:chExt cx="1225015" cy="33855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0491166" y="5503283"/>
                <a:ext cx="1097280" cy="3134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0427298" y="5490712"/>
                <a:ext cx="12250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Body of else</a:t>
                </a:r>
                <a:endParaRPr lang="en-US" sz="1600" b="1" dirty="0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9639300" y="5124694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7307517" y="5098520"/>
              <a:ext cx="0" cy="11887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>
              <a:off x="9135707" y="4294977"/>
              <a:ext cx="0" cy="35661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9141" y="5092519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True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404271" y="4375529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False</a:t>
              </a:r>
              <a:endParaRPr lang="en-US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68175" y="4232725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True</a:t>
              </a:r>
              <a:endParaRPr lang="en-US" b="1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9654541" y="5803866"/>
              <a:ext cx="0" cy="2743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1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1" y="1629230"/>
            <a:ext cx="6146800" cy="3510008"/>
          </a:xfrm>
          <a:prstGeom prst="rect">
            <a:avLst/>
          </a:prstGeom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5740400" y="138370"/>
            <a:ext cx="61468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0400" y="891921"/>
            <a:ext cx="6146800" cy="4247317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i="0" dirty="0" smtClean="0">
                <a:solidFill>
                  <a:srgbClr val="000000"/>
                </a:solidFill>
                <a:effectLst/>
              </a:rPr>
              <a:t>Anaconda download link –</a:t>
            </a:r>
          </a:p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https://www.anaconda.com/download</a:t>
            </a:r>
            <a:r>
              <a:rPr lang="en-US" sz="2400" b="1" dirty="0" smtClean="0">
                <a:solidFill>
                  <a:srgbClr val="0070C0"/>
                </a:solidFill>
              </a:rPr>
              <a:t>/</a:t>
            </a:r>
          </a:p>
          <a:p>
            <a:pPr algn="ctr">
              <a:lnSpc>
                <a:spcPct val="90000"/>
              </a:lnSpc>
            </a:pPr>
            <a:endParaRPr lang="en-US" sz="2400" b="1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</a:pPr>
            <a:endParaRPr lang="en-US" sz="2400" b="1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8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if…</a:t>
            </a:r>
            <a:r>
              <a:rPr lang="en-US" sz="2800" dirty="0" err="1">
                <a:latin typeface="Calibri (Headings)"/>
              </a:rPr>
              <a:t>elif</a:t>
            </a:r>
            <a:r>
              <a:rPr lang="en-US" sz="2800" dirty="0">
                <a:latin typeface="Calibri (Headings)"/>
              </a:rPr>
              <a:t>...else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01621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/>
              <a:t>Python Nested if </a:t>
            </a:r>
            <a:r>
              <a:rPr lang="en-GB" sz="2000" b="1" dirty="0" smtClean="0"/>
              <a:t>statements:</a:t>
            </a:r>
          </a:p>
          <a:p>
            <a:endParaRPr lang="en-GB" sz="2000" b="1" dirty="0"/>
          </a:p>
          <a:p>
            <a:pPr marL="685800" indent="-342900" algn="just">
              <a:buFont typeface="Arial" panose="020B0604020202020204" pitchFamily="34" charset="0"/>
              <a:buChar char="•"/>
            </a:pPr>
            <a:r>
              <a:rPr lang="en-GB" sz="2000" dirty="0" smtClean="0"/>
              <a:t>We can have a if...</a:t>
            </a:r>
            <a:r>
              <a:rPr lang="en-GB" sz="2000" dirty="0" err="1" smtClean="0"/>
              <a:t>elif</a:t>
            </a:r>
            <a:r>
              <a:rPr lang="en-GB" sz="2000" dirty="0" smtClean="0"/>
              <a:t>...else statement inside another if...</a:t>
            </a:r>
            <a:r>
              <a:rPr lang="en-GB" sz="2000" dirty="0" err="1" smtClean="0"/>
              <a:t>elif</a:t>
            </a:r>
            <a:r>
              <a:rPr lang="en-GB" sz="2000" dirty="0" smtClean="0"/>
              <a:t>...else statement. This is called nesting in computer programming.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Indentation is the only way to </a:t>
            </a:r>
            <a:r>
              <a:rPr lang="en-GB" sz="2000" dirty="0" smtClean="0"/>
              <a:t>demark </a:t>
            </a:r>
            <a:r>
              <a:rPr lang="en-GB" sz="2000" dirty="0"/>
              <a:t>the level of nesting.</a:t>
            </a: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Let us go for a demonstration…</a:t>
            </a:r>
            <a:endParaRPr lang="en-US" sz="2000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5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6943" y="5669238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3762" y="4051959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Iterations Using For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6523" y="3128629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2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Iterations Using For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725944"/>
            <a:ext cx="5778500" cy="563231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For </a:t>
            </a:r>
            <a:r>
              <a:rPr lang="en-US" b="1" dirty="0"/>
              <a:t>loop </a:t>
            </a:r>
            <a:r>
              <a:rPr lang="en-US" b="1" dirty="0" smtClean="0"/>
              <a:t>syntax in Python:</a:t>
            </a:r>
          </a:p>
          <a:p>
            <a:endParaRPr lang="en-US" b="1" dirty="0"/>
          </a:p>
          <a:p>
            <a:r>
              <a:rPr lang="en-GB" dirty="0"/>
              <a:t>The for loop in Python is used to iterate over a sequence (list, tuple, string) or other </a:t>
            </a:r>
            <a:r>
              <a:rPr lang="en-GB" dirty="0" err="1"/>
              <a:t>iterable</a:t>
            </a:r>
            <a:r>
              <a:rPr lang="en-GB" dirty="0"/>
              <a:t> objects. Iterating over a sequence is called traversal.</a:t>
            </a:r>
          </a:p>
          <a:p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 err="1" smtClean="0"/>
              <a:t>val</a:t>
            </a:r>
            <a:r>
              <a:rPr lang="en-GB" dirty="0" smtClean="0"/>
              <a:t> in sequence:</a:t>
            </a:r>
          </a:p>
          <a:p>
            <a:r>
              <a:rPr lang="en-GB" dirty="0" smtClean="0"/>
              <a:t>    Body </a:t>
            </a:r>
            <a:r>
              <a:rPr lang="en-GB" dirty="0"/>
              <a:t>of </a:t>
            </a:r>
            <a:r>
              <a:rPr lang="en-GB" dirty="0" smtClean="0"/>
              <a:t>for</a:t>
            </a:r>
          </a:p>
          <a:p>
            <a:endParaRPr lang="en-GB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214361" y="2231098"/>
            <a:ext cx="3482339" cy="3378823"/>
            <a:chOff x="8214361" y="2231098"/>
            <a:chExt cx="3482339" cy="3378823"/>
          </a:xfrm>
        </p:grpSpPr>
        <p:sp>
          <p:nvSpPr>
            <p:cNvPr id="7" name="Diamond 6"/>
            <p:cNvSpPr/>
            <p:nvPr/>
          </p:nvSpPr>
          <p:spPr>
            <a:xfrm>
              <a:off x="8775700" y="2977795"/>
              <a:ext cx="1905000" cy="875133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4424428"/>
              <a:ext cx="19050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9728199" y="2429155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728200" y="3852928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</p:cNvCxnSpPr>
            <p:nvPr/>
          </p:nvCxnSpPr>
          <p:spPr>
            <a:xfrm>
              <a:off x="10680700" y="3415362"/>
              <a:ext cx="101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>
              <a:off x="8214361" y="3415361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684000" y="3415361"/>
              <a:ext cx="0" cy="21945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1023113" y="3103628"/>
              <a:ext cx="49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Yes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25915" y="3080183"/>
              <a:ext cx="14045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Last item reached?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13107" y="4506462"/>
              <a:ext cx="1248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Body of for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720275" y="5204996"/>
              <a:ext cx="963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Exit Loop</a:t>
              </a:r>
              <a:endParaRPr lang="en-US" sz="1600" b="1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8227060" y="4691128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592060" y="4066288"/>
              <a:ext cx="12801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744276" y="2231098"/>
              <a:ext cx="11790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For each item in sequence</a:t>
              </a:r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27558" y="380219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No</a:t>
              </a:r>
              <a:endParaRPr lang="en-US" b="1" dirty="0"/>
            </a:p>
          </p:txBody>
        </p:sp>
      </p:grpSp>
      <p:pic>
        <p:nvPicPr>
          <p:cNvPr id="2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222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Iterations Using For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286232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The range() function:</a:t>
            </a:r>
          </a:p>
          <a:p>
            <a:endParaRPr lang="en-US" sz="2000" b="1" dirty="0"/>
          </a:p>
          <a:p>
            <a:pPr marL="571500" indent="-234950" algn="just">
              <a:buFont typeface="Arial" panose="020B0604020202020204" pitchFamily="34" charset="0"/>
              <a:buChar char="•"/>
            </a:pPr>
            <a:r>
              <a:rPr lang="en-GB" sz="2000" dirty="0"/>
              <a:t>We can generate a sequence of numbers using range() function. range(10) will generate numbers from 0 to 9 (10 numbers).</a:t>
            </a:r>
          </a:p>
          <a:p>
            <a:pPr marL="571500" indent="-23495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571500" indent="-234950" algn="just">
              <a:buFont typeface="Arial" panose="020B0604020202020204" pitchFamily="34" charset="0"/>
              <a:buChar char="•"/>
            </a:pPr>
            <a:r>
              <a:rPr lang="en-GB" sz="2000" dirty="0"/>
              <a:t>We can also define the start, stop and step size as range(start</a:t>
            </a:r>
            <a:r>
              <a:rPr lang="en-GB" sz="2000" dirty="0" smtClean="0"/>
              <a:t>, stop, step </a:t>
            </a:r>
            <a:r>
              <a:rPr lang="en-GB" sz="2000" dirty="0"/>
              <a:t>size). step size defaults to 1 if not provided.</a:t>
            </a:r>
            <a:endParaRPr lang="en-US" sz="2000" dirty="0"/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46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Iterations Using For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093428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For loop with else section:</a:t>
            </a:r>
          </a:p>
          <a:p>
            <a:endParaRPr lang="en-US" sz="2000" b="1" dirty="0"/>
          </a:p>
          <a:p>
            <a:pPr marL="57150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A for loop </a:t>
            </a:r>
            <a:r>
              <a:rPr lang="en-GB" sz="2000" dirty="0" smtClean="0"/>
              <a:t>can also </a:t>
            </a:r>
            <a:r>
              <a:rPr lang="en-GB" sz="2000" dirty="0"/>
              <a:t>have an optional else </a:t>
            </a:r>
            <a:r>
              <a:rPr lang="en-GB" sz="2000" dirty="0" smtClean="0"/>
              <a:t>block. </a:t>
            </a:r>
            <a:r>
              <a:rPr lang="en-GB" sz="2000" dirty="0"/>
              <a:t>The else part is executed </a:t>
            </a:r>
            <a:r>
              <a:rPr lang="en-GB" sz="2000" dirty="0" smtClean="0"/>
              <a:t>when the </a:t>
            </a:r>
            <a:r>
              <a:rPr lang="en-GB" sz="2000" dirty="0"/>
              <a:t>items in the sequence used in for loop exhausts.</a:t>
            </a:r>
          </a:p>
          <a:p>
            <a:pPr marL="571500" indent="-28575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57150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break statement can be used to stop a for loop. In such case, the else part </a:t>
            </a:r>
            <a:r>
              <a:rPr lang="en-GB" sz="2000" dirty="0" smtClean="0"/>
              <a:t>will be </a:t>
            </a:r>
            <a:r>
              <a:rPr lang="en-GB" sz="2000" dirty="0"/>
              <a:t>ignored.</a:t>
            </a:r>
          </a:p>
          <a:p>
            <a:pPr marL="571500" indent="-28575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57150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Hence, a for loop's else part runs if no break occurs</a:t>
            </a:r>
            <a:r>
              <a:rPr lang="en-GB" sz="2000" dirty="0" smtClean="0"/>
              <a:t>.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b="1" dirty="0" smtClean="0"/>
              <a:t>Let us go for a demonstration…</a:t>
            </a:r>
            <a:endParaRPr lang="en-US" sz="2000" b="1" dirty="0"/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34100" y="4029167"/>
            <a:ext cx="439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While Loop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8841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1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While Loop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726821"/>
            <a:ext cx="5778500" cy="48290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i="0" dirty="0" smtClean="0">
                <a:solidFill>
                  <a:srgbClr val="000000"/>
                </a:solidFill>
                <a:effectLst/>
              </a:rPr>
              <a:t>While loop syntax in Python –</a:t>
            </a:r>
            <a:endParaRPr lang="en-US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The while loop in Python is used to iterate over a block of code as long as the test expression (condition) is true.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We generally use this loop when we don't know beforehand, the number of times to iterate.</a:t>
            </a: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while </a:t>
            </a:r>
            <a:r>
              <a:rPr lang="en-GB" b="1" dirty="0" err="1">
                <a:solidFill>
                  <a:srgbClr val="000000"/>
                </a:solidFill>
              </a:rPr>
              <a:t>test_expression</a:t>
            </a:r>
            <a:r>
              <a:rPr lang="en-GB" b="1" dirty="0">
                <a:solidFill>
                  <a:srgbClr val="000000"/>
                </a:solidFill>
              </a:rPr>
              <a:t>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</a:t>
            </a:r>
            <a:r>
              <a:rPr lang="en-GB" b="1" dirty="0" smtClean="0">
                <a:solidFill>
                  <a:srgbClr val="000000"/>
                </a:solidFill>
              </a:rPr>
              <a:t>while</a:t>
            </a:r>
          </a:p>
          <a:p>
            <a:pPr lvl="2" algn="just">
              <a:lnSpc>
                <a:spcPct val="90000"/>
              </a:lnSpc>
            </a:pPr>
            <a:endParaRPr lang="en-GB" b="1" i="0" dirty="0">
              <a:solidFill>
                <a:srgbClr val="000000"/>
              </a:solidFill>
              <a:effectLst/>
            </a:endParaRPr>
          </a:p>
          <a:p>
            <a:pPr lvl="2"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endParaRPr lang="en-GB" b="1" i="0" dirty="0">
              <a:solidFill>
                <a:srgbClr val="000000"/>
              </a:solidFill>
              <a:effectLst/>
            </a:endParaRPr>
          </a:p>
          <a:p>
            <a:pPr lvl="2"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endParaRPr lang="en-GB" b="1" i="0" dirty="0">
              <a:solidFill>
                <a:srgbClr val="000000"/>
              </a:solidFill>
              <a:effectLst/>
            </a:endParaRPr>
          </a:p>
          <a:p>
            <a:pPr lvl="2"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endParaRPr lang="en-GB" b="1" i="0" dirty="0">
              <a:solidFill>
                <a:srgbClr val="000000"/>
              </a:solidFill>
              <a:effectLst/>
            </a:endParaRPr>
          </a:p>
          <a:p>
            <a:pPr lvl="2"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endParaRPr lang="en-GB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8851900" y="3074279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51900" y="4520912"/>
            <a:ext cx="19050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804399" y="2525639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804400" y="3949412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10756900" y="3511846"/>
            <a:ext cx="10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8290561" y="3511845"/>
            <a:ext cx="54864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760200" y="3511845"/>
            <a:ext cx="0" cy="19202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49097" y="3176667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102115" y="3138567"/>
            <a:ext cx="140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Test Expression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055797" y="4602946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Body of while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809175" y="5008396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Exit Loop</a:t>
            </a:r>
            <a:endParaRPr lang="en-US" sz="16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303260" y="4787612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668260" y="4162772"/>
            <a:ext cx="1280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77068" y="2569825"/>
            <a:ext cx="1772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Enter while loop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803758" y="3898682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pic>
        <p:nvPicPr>
          <p:cNvPr id="21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8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While Loop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970318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While loop with else syntax in Python –</a:t>
            </a:r>
          </a:p>
          <a:p>
            <a:pPr algn="just">
              <a:lnSpc>
                <a:spcPct val="90000"/>
              </a:lnSpc>
            </a:pPr>
            <a:endParaRPr lang="en-US" sz="2000" b="1" dirty="0">
              <a:solidFill>
                <a:srgbClr val="000000"/>
              </a:solidFill>
            </a:endParaRPr>
          </a:p>
          <a:p>
            <a:pPr marL="635000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Same as that of for loop, we can have an optional else block with while loop as well.</a:t>
            </a:r>
          </a:p>
          <a:p>
            <a:pPr marL="635000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715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35000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The else part is executed if the condition in the while loop evaluates to False. The while loop can be terminated with a break statement.</a:t>
            </a:r>
          </a:p>
          <a:p>
            <a:pPr marL="635000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715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35000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In such case, the else part is ignored. Hence, a while loop's else part runs if no break occurs and the condition is false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349250">
              <a:lnSpc>
                <a:spcPct val="90000"/>
              </a:lnSpc>
              <a:tabLst>
                <a:tab pos="571500" algn="l"/>
              </a:tabLst>
            </a:pPr>
            <a:endParaRPr lang="en-GB" sz="2000" b="1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/>
              <a:t>Let </a:t>
            </a:r>
            <a:r>
              <a:rPr lang="en-GB" sz="2000" b="1" dirty="0"/>
              <a:t>us go for a demonstration</a:t>
            </a:r>
            <a:r>
              <a:rPr lang="en-GB" sz="2000" b="1" dirty="0" smtClean="0"/>
              <a:t>…</a:t>
            </a:r>
            <a:endParaRPr lang="en-US" sz="2000" b="1" dirty="0"/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9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73339" y="4032434"/>
            <a:ext cx="592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Calibri (Headings)"/>
              </a:rPr>
              <a:t>Python B</a:t>
            </a:r>
            <a:r>
              <a:rPr lang="en-GB" sz="3600" b="1" dirty="0" smtClean="0">
                <a:latin typeface="Calibri (Headings)"/>
              </a:rPr>
              <a:t>reak Statement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95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108700" y="138370"/>
            <a:ext cx="57785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latin typeface="Calibri (Headings)"/>
              </a:rPr>
              <a:t>Python </a:t>
            </a:r>
            <a:r>
              <a:rPr lang="en-GB" sz="2800" dirty="0" smtClean="0">
                <a:latin typeface="Calibri (Headings)"/>
              </a:rPr>
              <a:t>Break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10316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Break Statement –</a:t>
            </a:r>
          </a:p>
          <a:p>
            <a:pPr algn="just">
              <a:lnSpc>
                <a:spcPct val="90000"/>
              </a:lnSpc>
            </a:pPr>
            <a:endParaRPr lang="en-US" sz="2000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Python, break and continue statements can alter the flow of a normal loop.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Loops iterate over a block of code until test expression is false, but sometimes we wish to terminate the current iteration or even the whole loop without checking test expression.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The break and continue statements are used in these cases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92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207000" y="138370"/>
            <a:ext cx="6680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2" t="20528" r="30441" b="24238"/>
          <a:stretch/>
        </p:blipFill>
        <p:spPr>
          <a:xfrm>
            <a:off x="6279865" y="794298"/>
            <a:ext cx="5489814" cy="4391851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55342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4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108700" y="138370"/>
            <a:ext cx="57785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latin typeface="Calibri (Headings)"/>
              </a:rPr>
              <a:t>Python </a:t>
            </a:r>
            <a:r>
              <a:rPr lang="en-GB" sz="2800" dirty="0" smtClean="0">
                <a:latin typeface="Calibri (Headings)"/>
              </a:rPr>
              <a:t>Break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10951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Break Statement Syntax in Python –</a:t>
            </a:r>
            <a:endParaRPr lang="en-US" sz="2000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The break statement terminates the loop containing it. Control of the program flows to the statement immediately after the body of the loop.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If break statement is inside a nested loop (loop inside another loop), break will terminate the innermost loop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lvl="3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break</a:t>
            </a:r>
          </a:p>
          <a:p>
            <a:pPr lvl="3" algn="just">
              <a:lnSpc>
                <a:spcPct val="90000"/>
              </a:lnSpc>
            </a:pPr>
            <a:endParaRPr lang="en-GB" sz="2000" b="1" dirty="0" smtClean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8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108700" y="138370"/>
            <a:ext cx="57785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 smtClean="0">
                <a:latin typeface="Calibri (Headings)"/>
              </a:rPr>
              <a:t>Python Break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5797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000000"/>
                </a:solidFill>
              </a:rPr>
              <a:t>Flowchart of break</a:t>
            </a: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Let us go for the demonstration…</a:t>
            </a:r>
            <a:endParaRPr lang="en-GB" b="1" dirty="0">
              <a:solidFill>
                <a:srgbClr val="0000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7818119" y="1869770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54929" y="4470004"/>
            <a:ext cx="19050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770618" y="132113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70619" y="2744903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</p:cNvCxnSpPr>
          <p:nvPr/>
        </p:nvCxnSpPr>
        <p:spPr>
          <a:xfrm>
            <a:off x="9723119" y="2307337"/>
            <a:ext cx="10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7256780" y="2307336"/>
            <a:ext cx="54864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726419" y="2307336"/>
            <a:ext cx="0" cy="219456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65532" y="1995603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68334" y="1883258"/>
            <a:ext cx="1404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Test expression of loop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998254" y="4403503"/>
            <a:ext cx="15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Remaining body of loop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762694" y="4096971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Exit Loop</a:t>
            </a:r>
            <a:endParaRPr lang="en-US" sz="16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69480" y="4736704"/>
            <a:ext cx="585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69480" y="2294636"/>
            <a:ext cx="0" cy="2442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86695" y="1211973"/>
            <a:ext cx="117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Enter loop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769977" y="2694173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23" name="Diamond 22"/>
          <p:cNvSpPr/>
          <p:nvPr/>
        </p:nvSpPr>
        <p:spPr>
          <a:xfrm>
            <a:off x="7818119" y="3303237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69433" y="3541070"/>
            <a:ext cx="83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reak?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3" idx="2"/>
            <a:endCxn id="16" idx="0"/>
          </p:cNvCxnSpPr>
          <p:nvPr/>
        </p:nvCxnSpPr>
        <p:spPr>
          <a:xfrm flipH="1">
            <a:off x="8765541" y="4178369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65532" y="3429000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754908" y="410627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cxnSp>
        <p:nvCxnSpPr>
          <p:cNvPr id="27" name="Straight Connector 26"/>
          <p:cNvCxnSpPr/>
          <p:nvPr/>
        </p:nvCxnSpPr>
        <p:spPr>
          <a:xfrm rot="10800000">
            <a:off x="7409180" y="2459736"/>
            <a:ext cx="54864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695823" y="3730092"/>
            <a:ext cx="1039964" cy="1071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6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54879" y="4016467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Calibri (Headings)"/>
              </a:rPr>
              <a:t>Python </a:t>
            </a:r>
            <a:endParaRPr lang="en-GB" sz="3600" b="1" dirty="0" smtClean="0">
              <a:latin typeface="Calibri (Headings)"/>
            </a:endParaRPr>
          </a:p>
          <a:p>
            <a:pPr algn="ctr"/>
            <a:r>
              <a:rPr lang="en-GB" sz="3600" b="1" dirty="0" smtClean="0">
                <a:latin typeface="Calibri (Headings)"/>
              </a:rPr>
              <a:t>Continue Statement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74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 smtClean="0">
                <a:latin typeface="Calibri (Headings)"/>
              </a:rPr>
              <a:t>Python Continue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1397675"/>
            <a:ext cx="5778500" cy="203132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Continue Statement Syntax in Python –</a:t>
            </a: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The continue statement is used to skip the rest of the code inside a loop for the current iteration only. Loop does not terminate but continues on with the next </a:t>
            </a:r>
            <a:r>
              <a:rPr lang="en-GB" sz="2000" dirty="0" smtClean="0">
                <a:solidFill>
                  <a:srgbClr val="000000"/>
                </a:solidFill>
              </a:rPr>
              <a:t>iteration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GB" sz="2000" dirty="0">
              <a:solidFill>
                <a:srgbClr val="000000"/>
              </a:solidFill>
            </a:endParaRPr>
          </a:p>
          <a:p>
            <a:pPr lvl="3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continue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 smtClean="0">
                <a:latin typeface="Calibri (Headings)"/>
              </a:rPr>
              <a:t>Python Continue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764921"/>
            <a:ext cx="5778500" cy="48290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000000"/>
                </a:solidFill>
              </a:rPr>
              <a:t>Flowchart of continue</a:t>
            </a: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Let us go for the demonstration…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22171" y="1211973"/>
            <a:ext cx="3516948" cy="3837861"/>
            <a:chOff x="7222171" y="1211973"/>
            <a:chExt cx="3516948" cy="3837861"/>
          </a:xfrm>
        </p:grpSpPr>
        <p:sp>
          <p:nvSpPr>
            <p:cNvPr id="6" name="Diamond 5"/>
            <p:cNvSpPr/>
            <p:nvPr/>
          </p:nvSpPr>
          <p:spPr>
            <a:xfrm>
              <a:off x="7818119" y="1869770"/>
              <a:ext cx="1905000" cy="875133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54929" y="4470004"/>
              <a:ext cx="19050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8770618" y="1321130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770619" y="2744903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3"/>
            </p:cNvCxnSpPr>
            <p:nvPr/>
          </p:nvCxnSpPr>
          <p:spPr>
            <a:xfrm>
              <a:off x="9723119" y="2307337"/>
              <a:ext cx="101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7256780" y="2307336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726419" y="2307336"/>
              <a:ext cx="0" cy="21945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0065532" y="1995603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False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68334" y="1883258"/>
              <a:ext cx="14045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Test expression of loop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98254" y="4403503"/>
              <a:ext cx="1534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Remaining body of loop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62694" y="4096971"/>
              <a:ext cx="963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Exit Loop</a:t>
              </a:r>
              <a:endParaRPr lang="en-US" sz="1600" b="1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269480" y="4736704"/>
              <a:ext cx="5854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69480" y="2294636"/>
              <a:ext cx="0" cy="24420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786695" y="1211973"/>
              <a:ext cx="1179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Enter loop</a:t>
              </a:r>
              <a:endParaRPr lang="en-US" sz="1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69977" y="2694173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True</a:t>
              </a:r>
              <a:endParaRPr lang="en-US" b="1" dirty="0"/>
            </a:p>
          </p:txBody>
        </p:sp>
        <p:sp>
          <p:nvSpPr>
            <p:cNvPr id="21" name="Diamond 20"/>
            <p:cNvSpPr/>
            <p:nvPr/>
          </p:nvSpPr>
          <p:spPr>
            <a:xfrm>
              <a:off x="7818119" y="3303237"/>
              <a:ext cx="1905000" cy="875133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17033" y="3541070"/>
              <a:ext cx="1130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continue?</a:t>
              </a:r>
              <a:endParaRPr lang="en-US" b="1" dirty="0"/>
            </a:p>
          </p:txBody>
        </p:sp>
        <p:cxnSp>
          <p:nvCxnSpPr>
            <p:cNvPr id="23" name="Straight Arrow Connector 22"/>
            <p:cNvCxnSpPr>
              <a:stCxn id="21" idx="2"/>
              <a:endCxn id="15" idx="0"/>
            </p:cNvCxnSpPr>
            <p:nvPr/>
          </p:nvCxnSpPr>
          <p:spPr>
            <a:xfrm flipH="1">
              <a:off x="8765541" y="4178369"/>
              <a:ext cx="0" cy="2743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222171" y="3404616"/>
              <a:ext cx="49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Yes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54908" y="410627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No</a:t>
              </a:r>
              <a:endParaRPr lang="en-US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269480" y="3740803"/>
              <a:ext cx="5854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45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1279" y="3978367"/>
            <a:ext cx="635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Pass Statement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5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Pass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247317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Pass Statement Syntax in Python:</a:t>
            </a: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 programming, pass is a null statement. The difference between a comment and pass statement in Python is that, while the interpreter ignores a comment entirely, pass is not ignored.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However, nothing happens when pass is executed. It results into no operation (NOP).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		</a:t>
            </a: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pass</a:t>
            </a: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We generally use it as a placeholder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the demonstration…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09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3779" y="3991067"/>
            <a:ext cx="695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Different Looping Techniques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677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493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Different Looping 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714121"/>
            <a:ext cx="5778500" cy="563231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Loop in Python with Condition at the top</a:t>
            </a:r>
            <a:r>
              <a:rPr lang="en-US" sz="2000" i="0" dirty="0" smtClean="0">
                <a:solidFill>
                  <a:srgbClr val="000000"/>
                </a:solidFill>
                <a:effectLst/>
              </a:rPr>
              <a:t> –</a:t>
            </a: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This </a:t>
            </a:r>
            <a:r>
              <a:rPr lang="en-GB" sz="2000" dirty="0" smtClean="0">
                <a:solidFill>
                  <a:srgbClr val="000000"/>
                </a:solidFill>
              </a:rPr>
              <a:t>can be implemented using normal </a:t>
            </a:r>
            <a:r>
              <a:rPr lang="en-GB" sz="2000" dirty="0">
                <a:solidFill>
                  <a:srgbClr val="000000"/>
                </a:solidFill>
              </a:rPr>
              <a:t>while loop without break statements. The condition of the while loop is at the top and the loop terminates when this condition is False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7829074" y="2796870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65884" y="5397104"/>
            <a:ext cx="19050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781573" y="224823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81574" y="3672003"/>
            <a:ext cx="0" cy="1737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</p:cNvCxnSpPr>
          <p:nvPr/>
        </p:nvCxnSpPr>
        <p:spPr>
          <a:xfrm>
            <a:off x="9734074" y="3234437"/>
            <a:ext cx="10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7267735" y="3234436"/>
            <a:ext cx="54864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737374" y="3234436"/>
            <a:ext cx="0" cy="219456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76487" y="2922703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79289" y="2810358"/>
            <a:ext cx="1404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Test expression of loop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009209" y="5483003"/>
            <a:ext cx="15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Body of loop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773649" y="5024071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Exit Loop</a:t>
            </a:r>
            <a:endParaRPr lang="en-US" sz="16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80435" y="5663804"/>
            <a:ext cx="585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80435" y="3221736"/>
            <a:ext cx="0" cy="2442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97650" y="2139073"/>
            <a:ext cx="117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Enter loop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780932" y="3621273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pic>
        <p:nvPicPr>
          <p:cNvPr id="2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53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/>
          <p:nvPr/>
        </p:nvCxnSpPr>
        <p:spPr>
          <a:xfrm>
            <a:off x="8991600" y="3005697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Different Looping 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968121"/>
            <a:ext cx="5778500" cy="535531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Loop in Python with Condition in the middle</a:t>
            </a:r>
            <a:r>
              <a:rPr lang="en-US" sz="2000" i="0" dirty="0" smtClean="0">
                <a:solidFill>
                  <a:srgbClr val="000000"/>
                </a:solidFill>
                <a:effectLst/>
              </a:rPr>
              <a:t> –</a:t>
            </a: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This kind of loop can be implemented using an infinite loop along with a conditional break in between the body of the loop.</a:t>
            </a:r>
            <a:endParaRPr lang="en-GB" sz="2000" i="0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3648" y="5455956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Exit Loop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973819" y="2178332"/>
            <a:ext cx="117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Enter loop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852016" y="3762298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934838" y="461023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8045450" y="5151071"/>
            <a:ext cx="190500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39100" y="2689972"/>
            <a:ext cx="1905000" cy="365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8039100" y="3665835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986519" y="4515568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19232" y="5137457"/>
            <a:ext cx="15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Body of loop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446302" y="3888657"/>
            <a:ext cx="108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Break?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230663" y="2675869"/>
            <a:ext cx="15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Body of loop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986518" y="2218669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453651" y="5332337"/>
            <a:ext cx="585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453651" y="2435350"/>
            <a:ext cx="0" cy="2898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7444738" y="2447269"/>
            <a:ext cx="155448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944100" y="4104905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401300" y="4086023"/>
            <a:ext cx="0" cy="173736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67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5" t="20679" r="30926" b="27136"/>
          <a:stretch/>
        </p:blipFill>
        <p:spPr>
          <a:xfrm>
            <a:off x="6172732" y="844252"/>
            <a:ext cx="5637736" cy="4300956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5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Different Looping 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980821"/>
            <a:ext cx="5778500" cy="535531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Loop in Python with Condition at the bottom</a:t>
            </a:r>
            <a:r>
              <a:rPr lang="en-US" sz="2000" i="0" dirty="0" smtClean="0">
                <a:solidFill>
                  <a:srgbClr val="000000"/>
                </a:solidFill>
                <a:effectLst/>
              </a:rPr>
              <a:t> –</a:t>
            </a: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This kind of loop ensures that the body of the loop is executed at least once. It can be implemented using an infinite loop along with a conditional break at the end. This is similar to the do...while loop in </a:t>
            </a:r>
            <a:r>
              <a:rPr lang="en-GB" sz="2000" dirty="0" smtClean="0">
                <a:solidFill>
                  <a:srgbClr val="000000"/>
                </a:solidFill>
              </a:rPr>
              <a:t>C.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37500" y="3223372"/>
            <a:ext cx="1905000" cy="365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7937500" y="4199235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884919" y="3589132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884919" y="5074368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352051" y="4642072"/>
            <a:ext cx="585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52051" y="2982072"/>
            <a:ext cx="0" cy="1654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52050" y="2994772"/>
            <a:ext cx="155448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67390" y="5714448"/>
            <a:ext cx="145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Exit loop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167390" y="3221586"/>
            <a:ext cx="145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Body of loop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55070" y="4467124"/>
            <a:ext cx="145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Break?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884919" y="2766172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86260" y="5008658"/>
            <a:ext cx="61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77346" y="4347192"/>
            <a:ext cx="61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671960" y="2680052"/>
            <a:ext cx="145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Enter loop</a:t>
            </a:r>
            <a:endParaRPr lang="en-US" b="1" dirty="0"/>
          </a:p>
        </p:txBody>
      </p:sp>
      <p:pic>
        <p:nvPicPr>
          <p:cNvPr id="21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45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Different Looping 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1120676"/>
            <a:ext cx="5778500" cy="36933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Infinite Loop in Python </a:t>
            </a:r>
            <a:r>
              <a:rPr lang="en-US" sz="2000" i="0" dirty="0" smtClean="0">
                <a:solidFill>
                  <a:srgbClr val="000000"/>
                </a:solidFill>
                <a:effectLst/>
              </a:rPr>
              <a:t>–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We can create an infinite loop using while statement. If the condition of while loop is always True, we get an infinite loop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342900" algn="just">
              <a:lnSpc>
                <a:spcPct val="90000"/>
              </a:lnSpc>
            </a:pPr>
            <a:endParaRPr lang="en-GB" sz="2000" dirty="0" smtClean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while True: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n = </a:t>
            </a:r>
            <a:r>
              <a:rPr lang="en-GB" sz="2000" b="1" dirty="0" err="1">
                <a:solidFill>
                  <a:srgbClr val="000000"/>
                </a:solidFill>
              </a:rPr>
              <a:t>int</a:t>
            </a:r>
            <a:r>
              <a:rPr lang="en-GB" sz="2000" b="1" dirty="0">
                <a:solidFill>
                  <a:srgbClr val="000000"/>
                </a:solidFill>
              </a:rPr>
              <a:t>(input("Input an integer: "))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if (n%2 ==0):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   print("Even number…")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else: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   print("Odd number</a:t>
            </a:r>
            <a:r>
              <a:rPr lang="en-GB" sz="2000" b="1" dirty="0" smtClean="0">
                <a:solidFill>
                  <a:srgbClr val="000000"/>
                </a:solidFill>
              </a:rPr>
              <a:t>…")</a:t>
            </a:r>
          </a:p>
          <a:p>
            <a:pPr lvl="2" algn="just">
              <a:lnSpc>
                <a:spcPct val="90000"/>
              </a:lnSpc>
            </a:pPr>
            <a:endParaRPr lang="en-GB" sz="20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2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5699" y="4019734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Functions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Functions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751344"/>
            <a:ext cx="5778500" cy="48013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Function is a group of related statements that perform a specific task in our program.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Function </a:t>
            </a:r>
            <a:r>
              <a:rPr lang="en-GB" sz="2000" dirty="0" smtClean="0">
                <a:solidFill>
                  <a:srgbClr val="000000"/>
                </a:solidFill>
              </a:rPr>
              <a:t>implementation </a:t>
            </a:r>
            <a:r>
              <a:rPr lang="en-GB" sz="2000" dirty="0">
                <a:solidFill>
                  <a:srgbClr val="000000"/>
                </a:solidFill>
              </a:rPr>
              <a:t>breaks our program into smaller and modular chunks. Functions help us to make our programs more modular, organized and easy to debug.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Reusability feature helps us to avoid repetition of our program codes.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Syntax of a </a:t>
            </a:r>
            <a:r>
              <a:rPr lang="en-GB" sz="2000" b="1" dirty="0" smtClean="0">
                <a:solidFill>
                  <a:srgbClr val="000000"/>
                </a:solidFill>
              </a:rPr>
              <a:t>Function:</a:t>
            </a:r>
            <a:endParaRPr lang="en-GB" sz="2000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sz="2000" b="1" dirty="0" err="1">
                <a:solidFill>
                  <a:srgbClr val="000000"/>
                </a:solidFill>
              </a:rPr>
              <a:t>def</a:t>
            </a:r>
            <a:r>
              <a:rPr lang="en-GB" sz="2000" b="1" dirty="0">
                <a:solidFill>
                  <a:srgbClr val="000000"/>
                </a:solidFill>
              </a:rPr>
              <a:t> </a:t>
            </a:r>
            <a:r>
              <a:rPr lang="en-GB" sz="2000" b="1" dirty="0" err="1">
                <a:solidFill>
                  <a:srgbClr val="000000"/>
                </a:solidFill>
              </a:rPr>
              <a:t>function_name</a:t>
            </a:r>
            <a:r>
              <a:rPr lang="en-GB" sz="2000" b="1" dirty="0">
                <a:solidFill>
                  <a:srgbClr val="000000"/>
                </a:solidFill>
              </a:rPr>
              <a:t>(parameters):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     """</a:t>
            </a:r>
            <a:r>
              <a:rPr lang="en-GB" sz="2000" b="1" dirty="0" err="1">
                <a:solidFill>
                  <a:srgbClr val="000000"/>
                </a:solidFill>
              </a:rPr>
              <a:t>docstring</a:t>
            </a:r>
            <a:r>
              <a:rPr lang="en-GB" sz="2000" b="1" dirty="0">
                <a:solidFill>
                  <a:srgbClr val="000000"/>
                </a:solidFill>
              </a:rPr>
              <a:t>"""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     statement(s</a:t>
            </a:r>
            <a:r>
              <a:rPr lang="en-GB" sz="2000" b="1" dirty="0">
                <a:solidFill>
                  <a:srgbClr val="000000"/>
                </a:solidFill>
              </a:rPr>
              <a:t>)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     return </a:t>
            </a:r>
            <a:r>
              <a:rPr lang="en-GB" sz="2000" b="1" dirty="0" err="1">
                <a:solidFill>
                  <a:srgbClr val="000000"/>
                </a:solidFill>
              </a:rPr>
              <a:t>return_value</a:t>
            </a:r>
            <a:r>
              <a:rPr lang="en-GB" sz="2000" b="1" dirty="0">
                <a:solidFill>
                  <a:srgbClr val="000000"/>
                </a:solidFill>
              </a:rPr>
              <a:t>	# </a:t>
            </a:r>
            <a:r>
              <a:rPr lang="en-GB" sz="2000" b="1" dirty="0" smtClean="0">
                <a:solidFill>
                  <a:srgbClr val="000000"/>
                </a:solidFill>
              </a:rPr>
              <a:t>optional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51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Functions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970318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Types of Functions:</a:t>
            </a:r>
          </a:p>
          <a:p>
            <a:pPr algn="just">
              <a:lnSpc>
                <a:spcPct val="90000"/>
              </a:lnSpc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rgbClr val="000000"/>
                </a:solidFill>
              </a:rPr>
              <a:t>Basically</a:t>
            </a:r>
            <a:r>
              <a:rPr lang="en-GB" sz="2000" dirty="0">
                <a:solidFill>
                  <a:srgbClr val="000000"/>
                </a:solidFill>
              </a:rPr>
              <a:t>, functions can be divided into the following two types: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000000"/>
                </a:solidFill>
              </a:rPr>
              <a:t>Built-in functions - </a:t>
            </a:r>
            <a:r>
              <a:rPr lang="en-GB" sz="2000" dirty="0">
                <a:solidFill>
                  <a:srgbClr val="000000"/>
                </a:solidFill>
              </a:rPr>
              <a:t>Functions that are built into Python</a:t>
            </a:r>
            <a:r>
              <a:rPr lang="en-GB" sz="2000" dirty="0" smtClean="0">
                <a:solidFill>
                  <a:srgbClr val="000000"/>
                </a:solidFill>
              </a:rPr>
              <a:t>. E.g. abs(), </a:t>
            </a:r>
            <a:r>
              <a:rPr lang="en-GB" sz="2000" dirty="0" err="1" smtClean="0">
                <a:solidFill>
                  <a:srgbClr val="000000"/>
                </a:solidFill>
              </a:rPr>
              <a:t>chr</a:t>
            </a:r>
            <a:r>
              <a:rPr lang="en-GB" sz="2000" dirty="0" smtClean="0">
                <a:solidFill>
                  <a:srgbClr val="000000"/>
                </a:solidFill>
              </a:rPr>
              <a:t>(), float(), print() etc.</a:t>
            </a: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</a:pPr>
            <a:endParaRPr lang="en-GB" sz="2000" dirty="0">
              <a:solidFill>
                <a:srgbClr val="000000"/>
              </a:solidFill>
            </a:endParaRP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000000"/>
                </a:solidFill>
              </a:rPr>
              <a:t>User-defined functions - </a:t>
            </a:r>
            <a:r>
              <a:rPr lang="en-GB" sz="2000" dirty="0">
                <a:solidFill>
                  <a:srgbClr val="000000"/>
                </a:solidFill>
              </a:rPr>
              <a:t>Functions defined by the users </a:t>
            </a:r>
            <a:r>
              <a:rPr lang="en-GB" sz="2000" dirty="0" smtClean="0">
                <a:solidFill>
                  <a:srgbClr val="000000"/>
                </a:solidFill>
              </a:rPr>
              <a:t>themselves to do certain specific tasks.</a:t>
            </a: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7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02107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1379" y="4016467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Python </a:t>
            </a:r>
            <a:endParaRPr lang="en-US" sz="3600" b="1" dirty="0" smtClean="0">
              <a:latin typeface="Calibri (Headings)"/>
            </a:endParaRPr>
          </a:p>
          <a:p>
            <a:pPr algn="ctr"/>
            <a:r>
              <a:rPr lang="en-US" sz="3600" b="1" dirty="0" smtClean="0">
                <a:latin typeface="Calibri (Headings)"/>
              </a:rPr>
              <a:t>Function </a:t>
            </a:r>
            <a:r>
              <a:rPr lang="en-US" sz="3600" b="1" dirty="0">
                <a:latin typeface="Calibri (Headings)"/>
              </a:rPr>
              <a:t>Arguments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5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Function Arguments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Argument passing to a function is optional. A function may or may not have arguments passed. A function can have fixed or variable number of arguments.</a:t>
            </a: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Let us discuss variations while passing variable number of arguments:</a:t>
            </a:r>
          </a:p>
          <a:p>
            <a:pPr marL="6350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Python Default Arguments</a:t>
            </a:r>
          </a:p>
          <a:p>
            <a:pPr marL="6350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Python Keyword Arguments</a:t>
            </a:r>
          </a:p>
          <a:p>
            <a:pPr marL="6350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Python Arbitrary Arguments</a:t>
            </a: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US" sz="2000" b="1" dirty="0" smtClean="0">
                <a:solidFill>
                  <a:srgbClr val="000000"/>
                </a:solidFill>
              </a:rPr>
              <a:t>Let us go for the demonstration....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9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399" y="4016467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Recursion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6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Recursion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6933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What is Recursion?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The </a:t>
            </a:r>
            <a:r>
              <a:rPr lang="en-GB" sz="2000" dirty="0">
                <a:solidFill>
                  <a:srgbClr val="000000"/>
                </a:solidFill>
              </a:rPr>
              <a:t>process in which a function calls itself directly or indirectly is called recursion and the corresponding function is called as recursive function. Using recursive algorithm, certain problems can be solved quite </a:t>
            </a:r>
            <a:r>
              <a:rPr lang="en-GB" sz="2000" dirty="0" smtClean="0">
                <a:solidFill>
                  <a:srgbClr val="000000"/>
                </a:solidFill>
              </a:rPr>
              <a:t>easily.</a:t>
            </a: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In </a:t>
            </a:r>
            <a:r>
              <a:rPr lang="en-GB" sz="2000" dirty="0">
                <a:solidFill>
                  <a:srgbClr val="000000"/>
                </a:solidFill>
              </a:rPr>
              <a:t>recursion there will be base cases. In base cases for certain inputs, outputs will remain known to us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Python supports recursion.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6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Recursion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496616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000000"/>
                </a:solidFill>
              </a:rPr>
              <a:t>Advantages of Recursion:</a:t>
            </a:r>
            <a:endParaRPr lang="en-GB" sz="2000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Recursive functions make the code look clean and elegant.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 complex task can be broken down into simpler sub-problems using recursion.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Sequence generation is easier with recursion than using some nested iteration.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Disadvantages of </a:t>
            </a:r>
            <a:r>
              <a:rPr lang="en-GB" sz="2000" b="1" dirty="0" smtClean="0">
                <a:solidFill>
                  <a:srgbClr val="000000"/>
                </a:solidFill>
              </a:rPr>
              <a:t>Recursion: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Sometimes </a:t>
            </a:r>
            <a:r>
              <a:rPr lang="en-GB" sz="2000" dirty="0">
                <a:solidFill>
                  <a:srgbClr val="000000"/>
                </a:solidFill>
              </a:rPr>
              <a:t>the logic behind recursion is hard to follow through.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Recursive calls are expensive (inefficient) as they take up a lot of memory and time.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Recursive functions are hard to debug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a demonstration…</a:t>
            </a:r>
            <a:endParaRPr lang="en-GB" sz="2000" b="1" dirty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1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279334" y="138370"/>
            <a:ext cx="5473936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3" t="21058" r="30855" b="26174"/>
          <a:stretch/>
        </p:blipFill>
        <p:spPr>
          <a:xfrm>
            <a:off x="6279334" y="849907"/>
            <a:ext cx="5473936" cy="4254355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6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57912" y="4016467"/>
            <a:ext cx="511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Calibri (Headings)"/>
              </a:rPr>
              <a:t>Python Anonymous or Lambda Function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2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245100" y="138370"/>
            <a:ext cx="66421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latin typeface="Calibri (Headings)"/>
              </a:rPr>
              <a:t>Python Anonymous or Lambda Function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5100" y="891921"/>
            <a:ext cx="6642100" cy="313932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Python, anonymous function is a function that is defined without </a:t>
            </a:r>
            <a:r>
              <a:rPr lang="en-GB" sz="2000" dirty="0" smtClean="0">
                <a:solidFill>
                  <a:srgbClr val="000000"/>
                </a:solidFill>
              </a:rPr>
              <a:t>having any name</a:t>
            </a:r>
            <a:r>
              <a:rPr lang="en-GB" sz="2000" dirty="0">
                <a:solidFill>
                  <a:srgbClr val="000000"/>
                </a:solidFill>
              </a:rPr>
              <a:t>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In </a:t>
            </a:r>
            <a:r>
              <a:rPr lang="en-GB" sz="2000" dirty="0">
                <a:solidFill>
                  <a:srgbClr val="000000"/>
                </a:solidFill>
              </a:rPr>
              <a:t>normal </a:t>
            </a:r>
            <a:r>
              <a:rPr lang="en-GB" sz="2000" dirty="0" smtClean="0">
                <a:solidFill>
                  <a:srgbClr val="000000"/>
                </a:solidFill>
              </a:rPr>
              <a:t>function definitions we use </a:t>
            </a:r>
            <a:r>
              <a:rPr lang="en-GB" sz="2000" dirty="0">
                <a:solidFill>
                  <a:srgbClr val="000000"/>
                </a:solidFill>
              </a:rPr>
              <a:t>the </a:t>
            </a:r>
            <a:r>
              <a:rPr lang="en-GB" sz="2000" b="1" dirty="0" err="1">
                <a:solidFill>
                  <a:srgbClr val="000000"/>
                </a:solidFill>
              </a:rPr>
              <a:t>def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smtClean="0">
                <a:solidFill>
                  <a:srgbClr val="000000"/>
                </a:solidFill>
              </a:rPr>
              <a:t>keyword. On the other hand </a:t>
            </a:r>
            <a:r>
              <a:rPr lang="en-GB" sz="2000" dirty="0">
                <a:solidFill>
                  <a:srgbClr val="000000"/>
                </a:solidFill>
              </a:rPr>
              <a:t>in </a:t>
            </a:r>
            <a:r>
              <a:rPr lang="en-GB" sz="2000" dirty="0" smtClean="0">
                <a:solidFill>
                  <a:srgbClr val="000000"/>
                </a:solidFill>
              </a:rPr>
              <a:t>Python, </a:t>
            </a:r>
            <a:r>
              <a:rPr lang="en-GB" sz="2000" dirty="0">
                <a:solidFill>
                  <a:srgbClr val="000000"/>
                </a:solidFill>
              </a:rPr>
              <a:t>anonymous functions are defined using the </a:t>
            </a:r>
            <a:r>
              <a:rPr lang="en-GB" sz="2000" b="1" dirty="0">
                <a:solidFill>
                  <a:srgbClr val="000000"/>
                </a:solidFill>
              </a:rPr>
              <a:t>lambda</a:t>
            </a:r>
            <a:r>
              <a:rPr lang="en-GB" sz="2000" dirty="0">
                <a:solidFill>
                  <a:srgbClr val="000000"/>
                </a:solidFill>
              </a:rPr>
              <a:t> keyword.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Hence, anonymous functions are also called lambda functions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the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48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42279" y="4016467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Calibri (Headings)"/>
              </a:rPr>
              <a:t>Python Global, Local and Nonlocal Variables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7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84700" y="138370"/>
            <a:ext cx="73025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latin typeface="Calibri (Headings)"/>
              </a:rPr>
              <a:t>Python Global, Local and Nonlocal Variables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65700" y="942721"/>
            <a:ext cx="6540500" cy="3970318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Global Variables - </a:t>
            </a:r>
            <a:r>
              <a:rPr lang="en-GB" sz="2000" dirty="0">
                <a:solidFill>
                  <a:srgbClr val="000000"/>
                </a:solidFill>
              </a:rPr>
              <a:t>A variable which is declared outside of the function or in global scope is known as global variable. This means, global variable can be accessed inside or outside of the function.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Local Variables - </a:t>
            </a:r>
            <a:r>
              <a:rPr lang="en-GB" sz="2000" dirty="0">
                <a:solidFill>
                  <a:srgbClr val="000000"/>
                </a:solidFill>
              </a:rPr>
              <a:t>A variable which is declared inside the function's body or in the local scope is known as local variable.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Nonlocal Variables - </a:t>
            </a:r>
            <a:r>
              <a:rPr lang="en-GB" sz="2000" dirty="0">
                <a:solidFill>
                  <a:srgbClr val="000000"/>
                </a:solidFill>
              </a:rPr>
              <a:t>Nonlocal variable are used in nested function whose local scope is not defined. This means, the variable can be neither in the local nor the global scope.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Let us go for a demonstration</a:t>
            </a:r>
            <a:r>
              <a:rPr lang="en-GB" sz="2000" b="1" dirty="0" smtClean="0">
                <a:solidFill>
                  <a:srgbClr val="000000"/>
                </a:solidFill>
              </a:rPr>
              <a:t>...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2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3729" y="4019734"/>
            <a:ext cx="521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Python </a:t>
            </a:r>
            <a:endParaRPr lang="en-US" sz="3600" b="1" dirty="0" smtClean="0">
              <a:latin typeface="Calibri (Headings)"/>
            </a:endParaRPr>
          </a:p>
          <a:p>
            <a:pPr algn="ctr"/>
            <a:r>
              <a:rPr lang="en-US" sz="3600" b="1" dirty="0" smtClean="0">
                <a:latin typeface="Calibri (Headings)"/>
              </a:rPr>
              <a:t>Global </a:t>
            </a:r>
            <a:r>
              <a:rPr lang="en-US" sz="3600" b="1" dirty="0">
                <a:latin typeface="Calibri (Headings)"/>
              </a:rPr>
              <a:t>Keyword</a:t>
            </a: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7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613400" y="138370"/>
            <a:ext cx="62738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Global Keyword</a:t>
            </a:r>
          </a:p>
        </p:txBody>
      </p:sp>
      <p:sp>
        <p:nvSpPr>
          <p:cNvPr id="5" name="Rectangle 4"/>
          <p:cNvSpPr/>
          <p:nvPr/>
        </p:nvSpPr>
        <p:spPr>
          <a:xfrm>
            <a:off x="5613400" y="790321"/>
            <a:ext cx="6273800" cy="48013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 programs, </a:t>
            </a:r>
            <a:r>
              <a:rPr lang="en-GB" sz="2000" b="1" dirty="0">
                <a:solidFill>
                  <a:srgbClr val="000000"/>
                </a:solidFill>
              </a:rPr>
              <a:t>global</a:t>
            </a:r>
            <a:r>
              <a:rPr lang="en-GB" sz="2000" dirty="0">
                <a:solidFill>
                  <a:srgbClr val="000000"/>
                </a:solidFill>
              </a:rPr>
              <a:t> keyword allows us to modify the variable outside of the current scope. It is used to create a global variable and make changes to the variable in a local context.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How to use global Keyword: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When we create a variable inside a function, it’s local by default.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When we define a variable outside of a function, it’s global by default. You don’t have to use global keyword.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We use global keyword to read and write a global variable inside a function.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Use of global keyword outside a function has no </a:t>
            </a:r>
            <a:r>
              <a:rPr lang="en-GB" sz="2000" dirty="0" smtClean="0">
                <a:solidFill>
                  <a:srgbClr val="000000"/>
                </a:solidFill>
              </a:rPr>
              <a:t>effect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7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22999" y="40164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Different Modules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57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43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Different Modules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6656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A </a:t>
            </a:r>
            <a:r>
              <a:rPr lang="en-GB" sz="2000" b="1" dirty="0"/>
              <a:t>Python module</a:t>
            </a:r>
            <a:r>
              <a:rPr lang="en-GB" sz="2000" dirty="0"/>
              <a:t> is simply a </a:t>
            </a:r>
            <a:r>
              <a:rPr lang="en-GB" sz="2000" b="1" dirty="0"/>
              <a:t>Python</a:t>
            </a:r>
            <a:r>
              <a:rPr lang="en-GB" sz="2000" dirty="0"/>
              <a:t> source file, which can expose classes, functions and global variables. When imported </a:t>
            </a:r>
            <a:r>
              <a:rPr lang="en-GB" sz="2000" dirty="0" smtClean="0"/>
              <a:t>from another </a:t>
            </a:r>
            <a:r>
              <a:rPr lang="en-GB" sz="2000" b="1" dirty="0" smtClean="0"/>
              <a:t>Python</a:t>
            </a:r>
            <a:r>
              <a:rPr lang="en-GB" sz="2000" dirty="0"/>
              <a:t> </a:t>
            </a:r>
            <a:r>
              <a:rPr lang="en-GB" sz="2000" dirty="0" smtClean="0"/>
              <a:t>source </a:t>
            </a:r>
            <a:r>
              <a:rPr lang="en-GB" sz="2000" dirty="0"/>
              <a:t>file, the file name is treated as a namespace. A </a:t>
            </a:r>
            <a:r>
              <a:rPr lang="en-GB" sz="2000" b="1" dirty="0"/>
              <a:t>Python</a:t>
            </a:r>
            <a:r>
              <a:rPr lang="en-GB" sz="2000" dirty="0"/>
              <a:t> package is simply a directory </a:t>
            </a:r>
            <a:r>
              <a:rPr lang="en-GB" sz="2000" dirty="0" smtClean="0"/>
              <a:t>of </a:t>
            </a:r>
            <a:r>
              <a:rPr lang="en-GB" sz="2000" b="1" dirty="0" smtClean="0"/>
              <a:t>Python </a:t>
            </a:r>
            <a:r>
              <a:rPr lang="en-GB" sz="2000" b="1" dirty="0"/>
              <a:t>module</a:t>
            </a:r>
            <a:r>
              <a:rPr lang="en-GB" sz="2000" dirty="0"/>
              <a:t>(s</a:t>
            </a:r>
            <a:r>
              <a:rPr lang="en-GB" sz="2000" dirty="0" smtClean="0"/>
              <a:t>).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rgbClr val="000000"/>
                </a:solidFill>
              </a:rPr>
              <a:t>As example:</a:t>
            </a:r>
          </a:p>
          <a:p>
            <a:pPr lvl="1" algn="just">
              <a:lnSpc>
                <a:spcPct val="90000"/>
              </a:lnSpc>
            </a:pPr>
            <a:r>
              <a:rPr lang="en-GB" sz="2000" b="1" i="0" dirty="0" smtClean="0">
                <a:solidFill>
                  <a:srgbClr val="000000"/>
                </a:solidFill>
                <a:effectLst/>
              </a:rPr>
              <a:t>import numpy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 smtClean="0">
                <a:solidFill>
                  <a:srgbClr val="000000"/>
                </a:solidFill>
              </a:rPr>
              <a:t>Or </a:t>
            </a:r>
          </a:p>
          <a:p>
            <a:pPr lvl="1" algn="just">
              <a:lnSpc>
                <a:spcPct val="90000"/>
              </a:lnSpc>
            </a:pPr>
            <a:r>
              <a:rPr lang="en-GB" sz="2000" b="1" i="0" dirty="0" smtClean="0">
                <a:solidFill>
                  <a:srgbClr val="000000"/>
                </a:solidFill>
                <a:effectLst/>
              </a:rPr>
              <a:t>Import numpy as np</a:t>
            </a:r>
            <a:endParaRPr lang="en-GB" sz="2000" b="1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b="1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US" sz="2000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7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5699" y="4016467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Numbers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3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Numbers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Number Data Types: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Python supports three number data types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342900"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integer numbers (e.g. 100, 2030 etc.)</a:t>
            </a:r>
          </a:p>
          <a:p>
            <a:pPr marL="342900"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floating point numbers (e.g. 12.34, 56,39 etc.)</a:t>
            </a:r>
          </a:p>
          <a:p>
            <a:pPr marL="342900"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complex numbers (e.g. 3 + 4j, 5 + 10j)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We can use the type() function to know which class a variable or a value belongs to and </a:t>
            </a:r>
            <a:r>
              <a:rPr lang="en-GB" sz="2000" dirty="0" err="1">
                <a:solidFill>
                  <a:srgbClr val="000000"/>
                </a:solidFill>
              </a:rPr>
              <a:t>isinstance</a:t>
            </a:r>
            <a:r>
              <a:rPr lang="en-GB" sz="2000" dirty="0">
                <a:solidFill>
                  <a:srgbClr val="000000"/>
                </a:solidFill>
              </a:rPr>
              <a:t>() function to </a:t>
            </a:r>
            <a:r>
              <a:rPr lang="en-GB" sz="2000" dirty="0" smtClean="0">
                <a:solidFill>
                  <a:srgbClr val="000000"/>
                </a:solidFill>
              </a:rPr>
              <a:t>check </a:t>
            </a:r>
            <a:r>
              <a:rPr lang="en-GB" sz="2000" dirty="0">
                <a:solidFill>
                  <a:srgbClr val="000000"/>
                </a:solidFill>
              </a:rPr>
              <a:t>if it belongs to a particular class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02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0" t="20682" r="30937" b="26357"/>
          <a:stretch/>
        </p:blipFill>
        <p:spPr>
          <a:xfrm>
            <a:off x="6219154" y="846162"/>
            <a:ext cx="5544892" cy="4312692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13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303519" y="138370"/>
            <a:ext cx="6583681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Numbers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03519" y="760565"/>
            <a:ext cx="6583681" cy="48013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Number Data </a:t>
            </a:r>
            <a:r>
              <a:rPr lang="en-GB" sz="2000" b="1" dirty="0" smtClean="0">
                <a:solidFill>
                  <a:srgbClr val="000000"/>
                </a:solidFill>
              </a:rPr>
              <a:t>Types (Contd.):</a:t>
            </a: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While integers can be of any length, a floating point number is accurate only up to 15 decimal places (the 16th place is inaccurate</a:t>
            </a:r>
            <a:r>
              <a:rPr lang="en-GB" sz="2000" dirty="0" smtClean="0">
                <a:solidFill>
                  <a:srgbClr val="000000"/>
                </a:solidFill>
              </a:rPr>
              <a:t>).</a:t>
            </a: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Numbers we deal with everyday are decimal (base 10) number system. Python can also express Binary, Octal and Hexa-Decimal </a:t>
            </a:r>
            <a:r>
              <a:rPr lang="en-GB" sz="2000" dirty="0" smtClean="0">
                <a:solidFill>
                  <a:srgbClr val="000000"/>
                </a:solidFill>
              </a:rPr>
              <a:t>numbers.</a:t>
            </a: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As computer </a:t>
            </a:r>
            <a:r>
              <a:rPr lang="en-GB" sz="2000" dirty="0">
                <a:solidFill>
                  <a:srgbClr val="000000"/>
                </a:solidFill>
              </a:rPr>
              <a:t>programmers (generally embedded programmer) need to work with binary (base 2), hexadecimal (base 16) and octal (base 8) number systems.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In </a:t>
            </a:r>
            <a:r>
              <a:rPr lang="en-GB" sz="2000" dirty="0">
                <a:solidFill>
                  <a:srgbClr val="000000"/>
                </a:solidFill>
              </a:rPr>
              <a:t>Python, we can represent these numbers by appropriately placing a prefix before that number. 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0b or 0B</a:t>
            </a:r>
            <a:r>
              <a:rPr lang="en-GB" sz="2000" dirty="0">
                <a:solidFill>
                  <a:srgbClr val="000000"/>
                </a:solidFill>
              </a:rPr>
              <a:t> as Binary number prefix</a:t>
            </a:r>
          </a:p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0o or 0O</a:t>
            </a:r>
            <a:r>
              <a:rPr lang="en-GB" sz="2000" dirty="0">
                <a:solidFill>
                  <a:srgbClr val="000000"/>
                </a:solidFill>
              </a:rPr>
              <a:t> as Octal number prefix</a:t>
            </a:r>
          </a:p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0x or 0X</a:t>
            </a:r>
            <a:r>
              <a:rPr lang="en-GB" sz="2000" dirty="0">
                <a:solidFill>
                  <a:srgbClr val="000000"/>
                </a:solidFill>
              </a:rPr>
              <a:t> as Hexadecimal number prefix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01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Numbers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13932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Number </a:t>
            </a:r>
            <a:r>
              <a:rPr lang="en-GB" sz="2000" b="1" dirty="0" smtClean="0">
                <a:solidFill>
                  <a:srgbClr val="000000"/>
                </a:solidFill>
              </a:rPr>
              <a:t>Type Conversion:</a:t>
            </a:r>
            <a:endParaRPr lang="en-GB" sz="2000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</a:rPr>
              <a:t>We can also use built-in functions </a:t>
            </a:r>
            <a:r>
              <a:rPr lang="en-GB" sz="2000" dirty="0" smtClean="0">
                <a:solidFill>
                  <a:srgbClr val="000000"/>
                </a:solidFill>
              </a:rPr>
              <a:t>like –</a:t>
            </a:r>
          </a:p>
          <a:p>
            <a:pPr marL="6858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n-GB" sz="2000" dirty="0" err="1" smtClean="0">
                <a:solidFill>
                  <a:srgbClr val="000000"/>
                </a:solidFill>
              </a:rPr>
              <a:t>int</a:t>
            </a:r>
            <a:r>
              <a:rPr lang="en-GB" sz="2000" dirty="0" smtClean="0">
                <a:solidFill>
                  <a:srgbClr val="000000"/>
                </a:solidFill>
              </a:rPr>
              <a:t>()</a:t>
            </a:r>
          </a:p>
          <a:p>
            <a:pPr marL="6858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n-GB" sz="2000" dirty="0" smtClean="0">
                <a:solidFill>
                  <a:srgbClr val="000000"/>
                </a:solidFill>
              </a:rPr>
              <a:t>float</a:t>
            </a:r>
            <a:r>
              <a:rPr lang="en-GB" sz="2000" dirty="0">
                <a:solidFill>
                  <a:srgbClr val="000000"/>
                </a:solidFill>
              </a:rPr>
              <a:t>() </a:t>
            </a:r>
            <a:r>
              <a:rPr lang="en-GB" sz="2000" dirty="0" smtClean="0">
                <a:solidFill>
                  <a:srgbClr val="000000"/>
                </a:solidFill>
              </a:rPr>
              <a:t>and</a:t>
            </a:r>
          </a:p>
          <a:p>
            <a:pPr marL="6858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n-GB" sz="2000" dirty="0" smtClean="0">
                <a:solidFill>
                  <a:srgbClr val="000000"/>
                </a:solidFill>
              </a:rPr>
              <a:t>complex()</a:t>
            </a:r>
          </a:p>
          <a:p>
            <a:pPr marL="120015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T</a:t>
            </a:r>
            <a:r>
              <a:rPr lang="en-GB" sz="2000" dirty="0" smtClean="0">
                <a:solidFill>
                  <a:srgbClr val="000000"/>
                </a:solidFill>
              </a:rPr>
              <a:t>o </a:t>
            </a:r>
            <a:r>
              <a:rPr lang="en-GB" sz="2000" dirty="0">
                <a:solidFill>
                  <a:srgbClr val="000000"/>
                </a:solidFill>
              </a:rPr>
              <a:t>convert between types explicitly. These function can even convert from strings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033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11900" y="4029167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Lists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588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Lists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6656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 there is a range of compound datatypes often referred to as sequences. List is one of the most frequently used and very versatile datatype used in Python.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GB" sz="2000" dirty="0">
              <a:solidFill>
                <a:srgbClr val="000000"/>
              </a:solidFill>
            </a:endParaRPr>
          </a:p>
          <a:p>
            <a:pPr marL="349250" lvl="2"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We shall discuss</a:t>
            </a:r>
          </a:p>
          <a:p>
            <a:pPr marL="63500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Creation of a list</a:t>
            </a:r>
          </a:p>
          <a:p>
            <a:pPr marL="63500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Accessing list elements</a:t>
            </a:r>
          </a:p>
          <a:p>
            <a:pPr marL="63500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List positive and negative indexing</a:t>
            </a:r>
          </a:p>
          <a:p>
            <a:pPr marL="63500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Slicing lists</a:t>
            </a:r>
          </a:p>
          <a:p>
            <a:pPr marL="63500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Change and adding new list elements</a:t>
            </a:r>
          </a:p>
          <a:p>
            <a:pPr marL="63500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Deletion and remove elements from list</a:t>
            </a:r>
          </a:p>
          <a:p>
            <a:pPr marL="349250" lvl="2"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etc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90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Lists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03021"/>
            <a:ext cx="5778500" cy="47736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Python List </a:t>
            </a:r>
            <a:r>
              <a:rPr lang="en-GB" sz="2000" b="1" dirty="0" smtClean="0">
                <a:solidFill>
                  <a:srgbClr val="000000"/>
                </a:solidFill>
              </a:rPr>
              <a:t>Methods:</a:t>
            </a:r>
          </a:p>
          <a:p>
            <a:pPr algn="just">
              <a:lnSpc>
                <a:spcPct val="90000"/>
              </a:lnSpc>
            </a:pPr>
            <a:endParaRPr lang="en-GB" sz="2000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append()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smtClean="0">
                <a:solidFill>
                  <a:srgbClr val="000000"/>
                </a:solidFill>
              </a:rPr>
              <a:t>- </a:t>
            </a:r>
            <a:r>
              <a:rPr lang="en-GB" sz="2000" dirty="0">
                <a:solidFill>
                  <a:srgbClr val="000000"/>
                </a:solidFill>
              </a:rPr>
              <a:t>Add an element to the end of the list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extend()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smtClean="0">
                <a:solidFill>
                  <a:srgbClr val="000000"/>
                </a:solidFill>
              </a:rPr>
              <a:t>- </a:t>
            </a:r>
            <a:r>
              <a:rPr lang="en-GB" sz="2000" dirty="0">
                <a:solidFill>
                  <a:srgbClr val="000000"/>
                </a:solidFill>
              </a:rPr>
              <a:t>Add all elements of a list to the another list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insert()</a:t>
            </a:r>
            <a:r>
              <a:rPr lang="en-GB" sz="2000" dirty="0">
                <a:solidFill>
                  <a:srgbClr val="000000"/>
                </a:solidFill>
              </a:rPr>
              <a:t> - Insert an item at the defined index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remove()</a:t>
            </a:r>
            <a:r>
              <a:rPr lang="en-GB" sz="2000" dirty="0">
                <a:solidFill>
                  <a:srgbClr val="000000"/>
                </a:solidFill>
              </a:rPr>
              <a:t> - Removes an item from the list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pop()</a:t>
            </a:r>
            <a:r>
              <a:rPr lang="en-GB" sz="2000" dirty="0">
                <a:solidFill>
                  <a:srgbClr val="000000"/>
                </a:solidFill>
              </a:rPr>
              <a:t> - Removes and returns an element at the given index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clear()</a:t>
            </a:r>
            <a:r>
              <a:rPr lang="en-GB" sz="2000" dirty="0">
                <a:solidFill>
                  <a:srgbClr val="000000"/>
                </a:solidFill>
              </a:rPr>
              <a:t> - Removes all items from the list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index()</a:t>
            </a:r>
            <a:r>
              <a:rPr lang="en-GB" sz="2000" dirty="0">
                <a:solidFill>
                  <a:srgbClr val="000000"/>
                </a:solidFill>
              </a:rPr>
              <a:t> - Returns the index of the first matched item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count()</a:t>
            </a:r>
            <a:r>
              <a:rPr lang="en-GB" sz="2000" dirty="0">
                <a:solidFill>
                  <a:srgbClr val="000000"/>
                </a:solidFill>
              </a:rPr>
              <a:t> - Returns the count of number of items passed as an argument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sort()</a:t>
            </a:r>
            <a:r>
              <a:rPr lang="en-GB" sz="2000" dirty="0">
                <a:solidFill>
                  <a:srgbClr val="000000"/>
                </a:solidFill>
              </a:rPr>
              <a:t> - Sort items in a list in ascending order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reverse()</a:t>
            </a:r>
            <a:r>
              <a:rPr lang="en-GB" sz="2000" dirty="0">
                <a:solidFill>
                  <a:srgbClr val="000000"/>
                </a:solidFill>
              </a:rPr>
              <a:t> - Reverse the order of items in the list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copy()</a:t>
            </a:r>
            <a:r>
              <a:rPr lang="en-GB" sz="2000" dirty="0">
                <a:solidFill>
                  <a:srgbClr val="000000"/>
                </a:solidFill>
              </a:rPr>
              <a:t> - Returns a shallow copy of the </a:t>
            </a:r>
            <a:r>
              <a:rPr lang="en-GB" sz="2000" dirty="0" smtClean="0">
                <a:solidFill>
                  <a:srgbClr val="000000"/>
                </a:solidFill>
              </a:rPr>
              <a:t>list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3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Lists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66521"/>
            <a:ext cx="5778500" cy="45797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000000"/>
                </a:solidFill>
              </a:rPr>
              <a:t>List Built-in functions:</a:t>
            </a: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all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True if all elements of the list are true (or if the list is empty).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any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True if any element of the list is true. If the list is empty, return False.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enumerate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an enumerate object. It contains the index and value of all the items of list as a tuple.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 err="1">
                <a:solidFill>
                  <a:srgbClr val="000000"/>
                </a:solidFill>
              </a:rPr>
              <a:t>len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the length (the number of items) in the list.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list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Convert </a:t>
            </a:r>
            <a:r>
              <a:rPr lang="en-GB" dirty="0">
                <a:solidFill>
                  <a:srgbClr val="000000"/>
                </a:solidFill>
              </a:rPr>
              <a:t>an </a:t>
            </a:r>
            <a:r>
              <a:rPr lang="en-GB" dirty="0" err="1">
                <a:solidFill>
                  <a:srgbClr val="000000"/>
                </a:solidFill>
              </a:rPr>
              <a:t>iterable</a:t>
            </a:r>
            <a:r>
              <a:rPr lang="en-GB" dirty="0">
                <a:solidFill>
                  <a:srgbClr val="000000"/>
                </a:solidFill>
              </a:rPr>
              <a:t> (tuple, string, set, dictionary) to a list.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max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the largest item in the list.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min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the smallest item in the list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sorted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a new sorted list (does not sort the list itself).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sum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the sum of all elements in the list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Let us go for a demonstration…</a:t>
            </a:r>
            <a:endParaRPr lang="en-US" b="1" i="0" dirty="0" smtClean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14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399" y="4029167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Tuples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20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Tuples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1209421"/>
            <a:ext cx="5778500" cy="120032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In many aspects a tuple is similar to a list. But the basic difference between the two is that we cannot change the elements of a tuple once it is assigned whereas in a list, elements can be changed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518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Tuples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00943"/>
            <a:ext cx="5778500" cy="48290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Advantages of Tuple over </a:t>
            </a:r>
            <a:r>
              <a:rPr lang="en-GB" b="1" dirty="0" smtClean="0">
                <a:solidFill>
                  <a:srgbClr val="000000"/>
                </a:solidFill>
              </a:rPr>
              <a:t>List:</a:t>
            </a: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0000"/>
                </a:solidFill>
              </a:rPr>
              <a:t>Following </a:t>
            </a:r>
            <a:r>
              <a:rPr lang="en-GB" dirty="0">
                <a:solidFill>
                  <a:srgbClr val="000000"/>
                </a:solidFill>
              </a:rPr>
              <a:t>are certain advantages of implementing a tuple over a list. Below listed are some of the main advantages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We generally use tuple for heterogeneous (different) datatypes and list for homogeneous (similar) datatypes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Since tuple are immutable, iterating through tuple is faster than with list. So there is a slight performance boost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Tuples that contain immutable elements can be used as key for a dictionary. With list, this is not possible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If you have data that doesn't change, implementing it as tuple will guarantee that it remains write-protected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7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Tuples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5797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000000"/>
                </a:solidFill>
              </a:rPr>
              <a:t>Built-in functions with tuples:</a:t>
            </a: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all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True if all elements of the tuple are true (or if the tuple is empty).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any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True if any element of the tuple is true. If the tuple is empty, return False.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enumerate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an enumerate object. It contains the index and value of all the items of tuple as pairs.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000000"/>
                </a:solidFill>
              </a:rPr>
              <a:t>len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the length (the number of items) in the tuple.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max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the largest item in the tuple.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min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the smallest item in the tuple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sorted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Take </a:t>
            </a:r>
            <a:r>
              <a:rPr lang="en-GB" dirty="0">
                <a:solidFill>
                  <a:srgbClr val="000000"/>
                </a:solidFill>
              </a:rPr>
              <a:t>elements in the tuple and return a new sorted list (does not sort the tuple itself).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sum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err="1" smtClean="0">
                <a:solidFill>
                  <a:srgbClr val="000000"/>
                </a:solidFill>
              </a:rPr>
              <a:t>Retrun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the sum of all elements in the tuple.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tuple</a:t>
            </a:r>
            <a:r>
              <a:rPr lang="en-GB" b="1" dirty="0" smtClean="0">
                <a:solidFill>
                  <a:srgbClr val="000000"/>
                </a:solidFill>
              </a:rPr>
              <a:t>() -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Convert </a:t>
            </a:r>
            <a:r>
              <a:rPr lang="en-GB" dirty="0">
                <a:solidFill>
                  <a:srgbClr val="000000"/>
                </a:solidFill>
              </a:rPr>
              <a:t>an </a:t>
            </a:r>
            <a:r>
              <a:rPr lang="en-GB" dirty="0" err="1">
                <a:solidFill>
                  <a:srgbClr val="000000"/>
                </a:solidFill>
              </a:rPr>
              <a:t>iterable</a:t>
            </a:r>
            <a:r>
              <a:rPr lang="en-GB" dirty="0">
                <a:solidFill>
                  <a:srgbClr val="000000"/>
                </a:solidFill>
              </a:rPr>
              <a:t> (list, string, set, dictionary) to a tuple.</a:t>
            </a: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Let us go for a demonstration…</a:t>
            </a:r>
            <a:endParaRPr lang="en-US" b="1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87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31679</TotalTime>
  <Words>7438</Words>
  <Application>Microsoft Office PowerPoint</Application>
  <PresentationFormat>Widescreen</PresentationFormat>
  <Paragraphs>1562</Paragraphs>
  <Slides>147</Slides>
  <Notes>101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147</vt:i4>
      </vt:variant>
    </vt:vector>
  </HeadingPairs>
  <TitlesOfParts>
    <vt:vector size="154" baseType="lpstr">
      <vt:lpstr>Arial</vt:lpstr>
      <vt:lpstr>Calibri</vt:lpstr>
      <vt:lpstr>Calibri (Headings)</vt:lpstr>
      <vt:lpstr>Calibri Light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TutorialsPoint</dc:creator>
  <cp:lastModifiedBy>Windows User</cp:lastModifiedBy>
  <cp:revision>2868</cp:revision>
  <dcterms:created xsi:type="dcterms:W3CDTF">2017-03-10T06:41:23Z</dcterms:created>
  <dcterms:modified xsi:type="dcterms:W3CDTF">2019-06-28T04:13:05Z</dcterms:modified>
</cp:coreProperties>
</file>