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6" r:id="rId1"/>
  </p:sldMasterIdLst>
  <p:notesMasterIdLst>
    <p:notesMasterId r:id="rId44"/>
  </p:notesMasterIdLst>
  <p:sldIdLst>
    <p:sldId id="1520" r:id="rId2"/>
    <p:sldId id="1519" r:id="rId3"/>
    <p:sldId id="1699" r:id="rId4"/>
    <p:sldId id="1687" r:id="rId5"/>
    <p:sldId id="1688" r:id="rId6"/>
    <p:sldId id="1689" r:id="rId7"/>
    <p:sldId id="1690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521" r:id="rId16"/>
    <p:sldId id="1522" r:id="rId17"/>
    <p:sldId id="1600" r:id="rId18"/>
    <p:sldId id="1601" r:id="rId19"/>
    <p:sldId id="1535" r:id="rId20"/>
    <p:sldId id="1536" r:id="rId21"/>
    <p:sldId id="1604" r:id="rId22"/>
    <p:sldId id="1605" r:id="rId23"/>
    <p:sldId id="1606" r:id="rId24"/>
    <p:sldId id="1607" r:id="rId25"/>
    <p:sldId id="1602" r:id="rId26"/>
    <p:sldId id="1603" r:id="rId27"/>
    <p:sldId id="1610" r:id="rId28"/>
    <p:sldId id="1611" r:id="rId29"/>
    <p:sldId id="1612" r:id="rId30"/>
    <p:sldId id="1615" r:id="rId31"/>
    <p:sldId id="1616" r:id="rId32"/>
    <p:sldId id="1613" r:id="rId33"/>
    <p:sldId id="1614" r:id="rId34"/>
    <p:sldId id="1617" r:id="rId35"/>
    <p:sldId id="1618" r:id="rId36"/>
    <p:sldId id="1621" r:id="rId37"/>
    <p:sldId id="1622" r:id="rId38"/>
    <p:sldId id="1623" r:id="rId39"/>
    <p:sldId id="1624" r:id="rId40"/>
    <p:sldId id="1625" r:id="rId41"/>
    <p:sldId id="1626" r:id="rId42"/>
    <p:sldId id="162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659FE8-3DC5-46F8-8DA0-308618F9D0F0}">
          <p14:sldIdLst>
            <p14:sldId id="1520"/>
            <p14:sldId id="1519"/>
          </p14:sldIdLst>
        </p14:section>
        <p14:section name="Python Basics" id="{80001BD4-1E83-4A77-B599-32062F8064C5}">
          <p14:sldIdLst>
            <p14:sldId id="1699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521"/>
            <p14:sldId id="1522"/>
            <p14:sldId id="1600"/>
            <p14:sldId id="1601"/>
            <p14:sldId id="1535"/>
            <p14:sldId id="1536"/>
            <p14:sldId id="1604"/>
            <p14:sldId id="1605"/>
            <p14:sldId id="1606"/>
            <p14:sldId id="1607"/>
            <p14:sldId id="1602"/>
            <p14:sldId id="1603"/>
            <p14:sldId id="1610"/>
            <p14:sldId id="1611"/>
            <p14:sldId id="1612"/>
            <p14:sldId id="1615"/>
            <p14:sldId id="1616"/>
            <p14:sldId id="1613"/>
            <p14:sldId id="1614"/>
            <p14:sldId id="1617"/>
            <p14:sldId id="1618"/>
            <p14:sldId id="1621"/>
            <p14:sldId id="1622"/>
            <p14:sldId id="1623"/>
            <p14:sldId id="1624"/>
            <p14:sldId id="1625"/>
            <p14:sldId id="1626"/>
            <p14:sldId id="1627"/>
          </p14:sldIdLst>
        </p14:section>
        <p14:section name="Python Flow Control" id="{D335814B-BE56-4916-8E08-CC472B5D28CA}">
          <p14:sldIdLst/>
        </p14:section>
        <p14:section name="Python Functions" id="{45FE967E-64B9-4DFB-A1A0-BDC34AB93879}">
          <p14:sldIdLst/>
        </p14:section>
        <p14:section name="Python Datatypes" id="{6195295D-412B-42D3-B393-53EC0BFA7147}">
          <p14:sldIdLst/>
        </p14:section>
        <p14:section name="Python File Handling" id="{C17253BD-EF5D-45FF-922B-C456B58F1B3C}">
          <p14:sldIdLst/>
        </p14:section>
        <p14:section name="Python Class and Objects" id="{182503EE-8CA7-4D3C-A1A5-CC631D187157}">
          <p14:sldIdLst/>
        </p14:section>
        <p14:section name="Python Misellaneous" id="{E5EA8460-E636-467E-BD19-F65C1CDA7E0B}">
          <p14:sldIdLst/>
        </p14:section>
      </p14:sectionLst>
    </p:ext>
    <p:ext uri="{EFAFB233-063F-42B5-8137-9DF3F51BA10A}">
      <p15:sldGuideLst xmlns:p15="http://schemas.microsoft.com/office/powerpoint/2012/main">
        <p15:guide id="3" pos="7488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389"/>
    <a:srgbClr val="3FAD86"/>
    <a:srgbClr val="37AA84"/>
    <a:srgbClr val="87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963" autoAdjust="0"/>
    <p:restoredTop sz="94364" autoAdjust="0"/>
  </p:normalViewPr>
  <p:slideViewPr>
    <p:cSldViewPr snapToGrid="0" showGuides="1">
      <p:cViewPr varScale="1">
        <p:scale>
          <a:sx n="74" d="100"/>
          <a:sy n="74" d="100"/>
        </p:scale>
        <p:origin x="62" y="379"/>
      </p:cViewPr>
      <p:guideLst>
        <p:guide pos="7488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14564"/>
    </p:cViewPr>
  </p:sorterViewPr>
  <p:notesViewPr>
    <p:cSldViewPr snapToGrid="0">
      <p:cViewPr varScale="1">
        <p:scale>
          <a:sx n="51" d="100"/>
          <a:sy n="51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6552-44A8-402A-8723-0CD265E450F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C16A-7132-4A63-90CB-665ACE4B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0000"/>
                </a:solidFill>
              </a:rPr>
              <a:t>Functional programming supports partially applied functions, currying, support for first class functions and closures.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7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7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5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71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9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1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32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516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07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6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21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2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0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9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53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50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6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01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21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69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3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46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29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7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71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817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6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66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70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9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70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A93-67B8-4386-A346-38EB361B70B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46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46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1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  <p:sldLayoutId id="2147483942" r:id="rId36"/>
    <p:sldLayoutId id="2147483943" r:id="rId37"/>
    <p:sldLayoutId id="2147483944" r:id="rId38"/>
    <p:sldLayoutId id="2147483945" r:id="rId39"/>
    <p:sldLayoutId id="2147483946" r:id="rId40"/>
    <p:sldLayoutId id="2147483947" r:id="rId41"/>
    <p:sldLayoutId id="2147483948" r:id="rId42"/>
    <p:sldLayoutId id="2147483949" r:id="rId43"/>
    <p:sldLayoutId id="2147483950" r:id="rId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Introduction to </a:t>
            </a:r>
            <a:r>
              <a:rPr lang="en-US" sz="3600" b="1" dirty="0" smtClean="0">
                <a:latin typeface="Calibri (Headings)"/>
              </a:rPr>
              <a:t>Python Essentials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0732" r="30937" b="25691"/>
          <a:stretch/>
        </p:blipFill>
        <p:spPr>
          <a:xfrm>
            <a:off x="6266721" y="850979"/>
            <a:ext cx="5443058" cy="430787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63520" y="138370"/>
            <a:ext cx="5473555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t="20812" r="31041" b="26720"/>
          <a:stretch/>
        </p:blipFill>
        <p:spPr>
          <a:xfrm>
            <a:off x="6263521" y="852363"/>
            <a:ext cx="5473554" cy="4229568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8" t="20806" r="30831" b="26833"/>
          <a:stretch/>
        </p:blipFill>
        <p:spPr>
          <a:xfrm>
            <a:off x="6125908" y="948343"/>
            <a:ext cx="5761292" cy="4464244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07134" y="138370"/>
            <a:ext cx="718006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8619" b="5170"/>
          <a:stretch/>
        </p:blipFill>
        <p:spPr>
          <a:xfrm>
            <a:off x="4708478" y="1378424"/>
            <a:ext cx="7178721" cy="3480179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60979" y="138370"/>
            <a:ext cx="712622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4986"/>
          <a:stretch/>
        </p:blipFill>
        <p:spPr>
          <a:xfrm>
            <a:off x="4760979" y="1337481"/>
            <a:ext cx="7126221" cy="346653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9479" y="4016467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Keywords &amp; Identifiers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Keywords –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are the reserved words in Python.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During coding keywords can’t be used </a:t>
            </a:r>
            <a:r>
              <a:rPr lang="en-GB" sz="2000" dirty="0">
                <a:solidFill>
                  <a:srgbClr val="000000"/>
                </a:solidFill>
              </a:rPr>
              <a:t>as variable name, function name or any other identifier. They are used to define the syntax and structure of the Python language.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Keywords </a:t>
            </a:r>
            <a:r>
              <a:rPr lang="en-GB" sz="2000" dirty="0">
                <a:solidFill>
                  <a:srgbClr val="000000"/>
                </a:solidFill>
              </a:rPr>
              <a:t>are case </a:t>
            </a:r>
            <a:r>
              <a:rPr lang="en-GB" sz="2000" dirty="0" smtClean="0">
                <a:solidFill>
                  <a:srgbClr val="000000"/>
                </a:solidFill>
              </a:rPr>
              <a:t>sensitive in Python.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1120521"/>
            <a:ext cx="5778500" cy="30839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List of Python Keywords –</a:t>
            </a: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38684"/>
              </p:ext>
            </p:extLst>
          </p:nvPr>
        </p:nvGraphicFramePr>
        <p:xfrm>
          <a:off x="6197600" y="1488283"/>
          <a:ext cx="560070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xmlns="" val="2598614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823110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8009854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41304708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1285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68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22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7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9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73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31793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Identifier – </a:t>
            </a:r>
            <a:r>
              <a:rPr lang="en-GB" sz="2000" dirty="0" smtClean="0">
                <a:solidFill>
                  <a:srgbClr val="000000"/>
                </a:solidFill>
              </a:rPr>
              <a:t>Identifier </a:t>
            </a:r>
            <a:r>
              <a:rPr lang="en-GB" sz="2000" dirty="0">
                <a:solidFill>
                  <a:srgbClr val="000000"/>
                </a:solidFill>
              </a:rPr>
              <a:t>is nothing but the names given to entities like class, functions, variables etc. in Python. It helps us in differentiating one entity from another.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Rules for writing </a:t>
            </a:r>
            <a:r>
              <a:rPr lang="en-GB" sz="2000" b="1" dirty="0" smtClean="0">
                <a:solidFill>
                  <a:srgbClr val="000000"/>
                </a:solidFill>
              </a:rPr>
              <a:t>identifiers: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Identifiers can be a combination of letters in lowercase (a to z) or uppercase (A to Z) or digits (0 to 9) or an underscore (_). Names like </a:t>
            </a:r>
            <a:r>
              <a:rPr lang="en-GB" sz="2000" dirty="0" smtClean="0">
                <a:solidFill>
                  <a:srgbClr val="000000"/>
                </a:solidFill>
              </a:rPr>
              <a:t>myClass1, var_2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dirty="0" err="1" smtClean="0">
                <a:solidFill>
                  <a:srgbClr val="000000"/>
                </a:solidFill>
              </a:rPr>
              <a:t>display_to_screen</a:t>
            </a:r>
            <a:r>
              <a:rPr lang="en-GB" sz="2000" dirty="0">
                <a:solidFill>
                  <a:srgbClr val="000000"/>
                </a:solidFill>
              </a:rPr>
              <a:t>, all are valid example.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An identifier cannot start with a digit. 1variable is invalid, but variable1 is perfectly fine.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cannot be used as identifiers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cannot use special symbols like !, @, #, $, % etc. in our identifier.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pic>
        <p:nvPicPr>
          <p:cNvPr id="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8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3929" y="4016467"/>
            <a:ext cx="455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Statements &amp; Comments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Introduction to </a:t>
            </a:r>
            <a:r>
              <a:rPr lang="en-US" sz="2800" dirty="0" smtClean="0">
                <a:latin typeface="Calibri (Headings)"/>
              </a:rPr>
              <a:t>Python Essentials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942721"/>
            <a:ext cx="5778500" cy="317009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In this Tutorial we are going to Cover –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Basics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Flow Control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Functions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Datatypes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File Handling and Exception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Class and Objects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</a:t>
            </a:r>
            <a:r>
              <a:rPr lang="en-US" sz="2000" dirty="0" smtClean="0">
                <a:solidFill>
                  <a:srgbClr val="000000"/>
                </a:solidFill>
              </a:rPr>
              <a:t>Miscellaneous</a:t>
            </a:r>
          </a:p>
          <a:p>
            <a:pPr lvl="1" algn="just">
              <a:tabLst>
                <a:tab pos="2921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Etc.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</a:t>
            </a:r>
            <a:r>
              <a:rPr lang="en-US" sz="2800" dirty="0" smtClean="0">
                <a:latin typeface="Calibri (Headings)"/>
              </a:rPr>
              <a:t>and </a:t>
            </a:r>
            <a:r>
              <a:rPr lang="en-US" sz="2800" dirty="0">
                <a:latin typeface="Calibri (Headings)"/>
              </a:rPr>
              <a:t>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Statement </a:t>
            </a:r>
            <a:r>
              <a:rPr lang="en-US" sz="2000" b="1" dirty="0">
                <a:solidFill>
                  <a:srgbClr val="000000"/>
                </a:solidFill>
              </a:rPr>
              <a:t>-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Instructions </a:t>
            </a:r>
            <a:r>
              <a:rPr lang="en-GB" sz="2000" dirty="0">
                <a:solidFill>
                  <a:srgbClr val="000000"/>
                </a:solidFill>
              </a:rPr>
              <a:t>that a Python interpreter can execute are called statements. For example, </a:t>
            </a: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= 10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assignment statement. </a:t>
            </a:r>
            <a:r>
              <a:rPr lang="en-GB" sz="2000" b="1" dirty="0">
                <a:solidFill>
                  <a:srgbClr val="000000"/>
                </a:solidFill>
              </a:rPr>
              <a:t>if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for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while</a:t>
            </a:r>
            <a:r>
              <a:rPr lang="en-GB" sz="2000" dirty="0">
                <a:solidFill>
                  <a:srgbClr val="000000"/>
                </a:solidFill>
              </a:rPr>
              <a:t> statement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Multi-line statement - </a:t>
            </a: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end of a statement is marked by a newline character. But we can make a statement extend over multiple lines with the line continuation character (\). For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print(‘Welcome to \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the world \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of programming”)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5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230832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Indentation – </a:t>
            </a:r>
            <a:r>
              <a:rPr lang="en-GB" sz="2000" dirty="0" smtClean="0">
                <a:solidFill>
                  <a:srgbClr val="000000"/>
                </a:solidFill>
              </a:rPr>
              <a:t>Like </a:t>
            </a:r>
            <a:r>
              <a:rPr lang="en-GB" sz="2000" dirty="0">
                <a:solidFill>
                  <a:srgbClr val="000000"/>
                </a:solidFill>
              </a:rPr>
              <a:t>other programming languages e.g. C, C++, Java use braces { } to define a block of code. Python uses indentation.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for </a:t>
            </a:r>
            <a:r>
              <a:rPr lang="en-GB" sz="2000" b="1" dirty="0" err="1">
                <a:solidFill>
                  <a:srgbClr val="000000"/>
                </a:solidFill>
              </a:rPr>
              <a:t>i</a:t>
            </a:r>
            <a:r>
              <a:rPr lang="en-GB" sz="2000" b="1" dirty="0">
                <a:solidFill>
                  <a:srgbClr val="000000"/>
                </a:solidFill>
              </a:rPr>
              <a:t> in range(1,10):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for j in range(1,5):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  print(</a:t>
            </a:r>
            <a:r>
              <a:rPr lang="en-GB" sz="2000" b="1" dirty="0" err="1">
                <a:solidFill>
                  <a:srgbClr val="000000"/>
                </a:solidFill>
              </a:rPr>
              <a:t>i,j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374521"/>
            <a:ext cx="5778500" cy="175432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Comments 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we use the hash (#) symbol to start writing a line comment.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# this is a line </a:t>
            </a:r>
            <a:r>
              <a:rPr lang="en-GB" sz="2000" b="1" dirty="0" smtClean="0">
                <a:solidFill>
                  <a:srgbClr val="000000"/>
                </a:solidFill>
              </a:rPr>
              <a:t>comment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43500" y="138370"/>
            <a:ext cx="6743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3500" y="891921"/>
            <a:ext cx="6743700" cy="43304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Multi-line comments</a:t>
            </a:r>
            <a:r>
              <a:rPr lang="en-US" b="1" dirty="0">
                <a:solidFill>
                  <a:srgbClr val="000000"/>
                </a:solidFill>
              </a:rPr>
              <a:t> 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If </a:t>
            </a:r>
            <a:r>
              <a:rPr lang="en-GB" dirty="0">
                <a:solidFill>
                  <a:srgbClr val="000000"/>
                </a:solidFill>
              </a:rPr>
              <a:t>we have comments that extend multiple lines, one way of doing it is to use hash (#) in the beginning of each line. For example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In this program, we have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used functions and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iterations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Another way of doing this is to use triple quotes, either ''' or """.</a:t>
            </a:r>
          </a:p>
          <a:p>
            <a:pPr marL="571500" algn="just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These </a:t>
            </a:r>
            <a:r>
              <a:rPr lang="en-GB" dirty="0">
                <a:solidFill>
                  <a:srgbClr val="000000"/>
                </a:solidFill>
              </a:rPr>
              <a:t>triple quotes are generally used for multi-line strings. But they can be used as multi-line comment as well. Unless they are not </a:t>
            </a:r>
            <a:r>
              <a:rPr lang="en-GB" dirty="0" err="1">
                <a:solidFill>
                  <a:srgbClr val="000000"/>
                </a:solidFill>
              </a:rPr>
              <a:t>docstrings</a:t>
            </a:r>
            <a:r>
              <a:rPr lang="en-GB" dirty="0">
                <a:solidFill>
                  <a:srgbClr val="000000"/>
                </a:solidFill>
              </a:rPr>
              <a:t>, they do not generate any extra code. As example: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'''This is a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multiline comment</a:t>
            </a:r>
            <a:r>
              <a:rPr lang="en-GB" b="1" dirty="0" smtClean="0">
                <a:solidFill>
                  <a:srgbClr val="000000"/>
                </a:solidFill>
              </a:rPr>
              <a:t>'''</a:t>
            </a:r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err="1" smtClean="0">
                <a:solidFill>
                  <a:srgbClr val="000000"/>
                </a:solidFill>
              </a:rPr>
              <a:t>Docstring</a:t>
            </a:r>
            <a:r>
              <a:rPr lang="en-GB" b="1" dirty="0" smtClean="0">
                <a:solidFill>
                  <a:srgbClr val="000000"/>
                </a:solidFill>
              </a:rPr>
              <a:t> in Python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>
                <a:solidFill>
                  <a:srgbClr val="000000"/>
                </a:solidFill>
              </a:rPr>
              <a:t> is short for documentation string.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is a string that occurs as the first statement in a module, function, class, or method definition. We must write what a function/class does in the </a:t>
            </a: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Variables and Constants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2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variable is a named location used to store data in the memory. Each variable must have a unique name called identifier.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variables do not need declaration to reserve memory space. The "variable declaration" or "variable initialization" happens automatically when we assign a value to a variable.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</a:rPr>
              <a:t>= 100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emp_name</a:t>
            </a:r>
            <a:r>
              <a:rPr lang="en-GB" sz="2000" b="1" dirty="0">
                <a:solidFill>
                  <a:srgbClr val="000000"/>
                </a:solidFill>
              </a:rPr>
              <a:t> = "</a:t>
            </a:r>
            <a:r>
              <a:rPr lang="en-GB" sz="2000" b="1" dirty="0" smtClean="0">
                <a:solidFill>
                  <a:srgbClr val="000000"/>
                </a:solidFill>
              </a:rPr>
              <a:t>Robin“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age1, age2, age3 = 44, 37, 22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Constants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constant is a type of variable whose value cannot be changed. It is helpful to think of constants as containers that hold information which cannot be changed later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Naming conventions for variables and constants in Python: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Nomenclature should be purpose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</a:t>
            </a:r>
            <a:r>
              <a:rPr lang="en-GB" dirty="0" err="1" smtClean="0">
                <a:solidFill>
                  <a:srgbClr val="000000"/>
                </a:solidFill>
              </a:rPr>
              <a:t>camelCase</a:t>
            </a:r>
            <a:r>
              <a:rPr lang="en-GB" dirty="0" smtClean="0">
                <a:solidFill>
                  <a:srgbClr val="000000"/>
                </a:solidFill>
              </a:rPr>
              <a:t> notation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capital letters to represent a constant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Symbols like @, #, !, $ % etc. should not be used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Don’t start with a digit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Constants are put into Python modules and meant not be changed.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 and variable names should have combination of letters in lowercase (a to z) or uppercase (A to Z) or digits (0 to 9) or an underscore </a:t>
            </a:r>
            <a:r>
              <a:rPr lang="en-GB" dirty="0" smtClean="0">
                <a:solidFill>
                  <a:srgbClr val="000000"/>
                </a:solidFill>
              </a:rPr>
              <a:t>(_).</a:t>
            </a: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2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Datatypes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Datatypes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Each value in Python has got a datatype. Following is the list of some important datatypes: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Numbers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List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Tuple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Strings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Set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Dictionary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Also in Python conversion between datatypes are possible.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0" y="4046704"/>
            <a:ext cx="465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Overview of  Python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579" y="401973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 (Headings)"/>
              </a:rPr>
              <a:t>Python Datatype Conversion and Type Casting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35500" y="138370"/>
            <a:ext cx="7251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Datatype Conversion </a:t>
            </a:r>
            <a:r>
              <a:rPr lang="en-GB" sz="2800" dirty="0" smtClean="0">
                <a:latin typeface="Calibri (Headings)"/>
              </a:rPr>
              <a:t>&amp; </a:t>
            </a:r>
            <a:r>
              <a:rPr lang="en-GB" sz="2800" dirty="0">
                <a:latin typeface="Calibri (Headings)"/>
              </a:rPr>
              <a:t>Type Casting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100" y="12602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Datatype Conversion in Python: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process of converting the value of one data type (integer, string, float, etc.) to another data type is called type conversion. Python has two types of type conversion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Implicit Type Conversion</a:t>
            </a: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Explicit Type </a:t>
            </a:r>
            <a:r>
              <a:rPr lang="en-GB" sz="2000" dirty="0" smtClean="0">
                <a:solidFill>
                  <a:srgbClr val="000000"/>
                </a:solidFill>
              </a:rPr>
              <a:t>Conversion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9734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Input, Output and Import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Input, Output and Import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Some of the functions like </a:t>
            </a:r>
            <a:r>
              <a:rPr lang="en-GB" sz="2000" b="1" dirty="0">
                <a:solidFill>
                  <a:srgbClr val="000000"/>
                </a:solidFill>
              </a:rPr>
              <a:t>input()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>
                <a:solidFill>
                  <a:srgbClr val="000000"/>
                </a:solidFill>
              </a:rPr>
              <a:t>print() </a:t>
            </a:r>
            <a:r>
              <a:rPr lang="en-GB" sz="2000" dirty="0">
                <a:solidFill>
                  <a:srgbClr val="000000"/>
                </a:solidFill>
              </a:rPr>
              <a:t>are widely used for standard input and output operations respectively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our program grows bigger, it is a good idea to break it into different modules.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For the ease of program development, definitions </a:t>
            </a:r>
            <a:r>
              <a:rPr lang="en-GB" sz="2000" dirty="0">
                <a:solidFill>
                  <a:srgbClr val="000000"/>
                </a:solidFill>
              </a:rPr>
              <a:t>inside a module can be imported to another module or the interactive interpreter in Python. We use the </a:t>
            </a:r>
            <a:r>
              <a:rPr lang="en-GB" sz="2000" b="1" dirty="0">
                <a:solidFill>
                  <a:srgbClr val="000000"/>
                </a:solidFill>
              </a:rPr>
              <a:t>import</a:t>
            </a:r>
            <a:r>
              <a:rPr lang="en-GB" sz="2000" dirty="0">
                <a:solidFill>
                  <a:srgbClr val="000000"/>
                </a:solidFill>
              </a:rPr>
              <a:t> keyword to do this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Operators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Operators </a:t>
            </a:r>
            <a:r>
              <a:rPr lang="en-GB" sz="2000" dirty="0">
                <a:solidFill>
                  <a:srgbClr val="000000"/>
                </a:solidFill>
              </a:rPr>
              <a:t>are special symbols in Python that carry out arithmetic or logical computation. The value that the operator operates on is called the operand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In Python operators can be classified as below: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Arithmetic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Comparison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Logical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Bitwise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Assignment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Special 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Identity </a:t>
            </a:r>
            <a:r>
              <a:rPr lang="en-GB" sz="2000" dirty="0">
                <a:solidFill>
                  <a:srgbClr val="000000"/>
                </a:solidFill>
              </a:rPr>
              <a:t>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Membership operators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93359" y="138370"/>
            <a:ext cx="659384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39867"/>
              </p:ext>
            </p:extLst>
          </p:nvPr>
        </p:nvGraphicFramePr>
        <p:xfrm>
          <a:off x="5293358" y="760547"/>
          <a:ext cx="6593841" cy="5513966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728478529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xmlns="" val="2786811944"/>
                    </a:ext>
                  </a:extLst>
                </a:gridCol>
                <a:gridCol w="1803401">
                  <a:extLst>
                    <a:ext uri="{9D8B030D-6E8A-4147-A177-3AD203B41FA5}">
                      <a16:colId xmlns:a16="http://schemas.microsoft.com/office/drawing/2014/main" xmlns="" val="3500186805"/>
                    </a:ext>
                  </a:extLst>
                </a:gridCol>
              </a:tblGrid>
              <a:tr h="43033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Arithmetic Operators in Python: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707162"/>
                  </a:ext>
                </a:extLst>
              </a:tr>
              <a:tr h="430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5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+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Add two operands or unary plus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+ </a:t>
                      </a:r>
                      <a:r>
                        <a:rPr lang="en-US" sz="1800" b="1" dirty="0" smtClean="0">
                          <a:effectLst/>
                        </a:rPr>
                        <a:t>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+2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3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-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Subtract right operand from the left or unary minus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</a:t>
                      </a:r>
                      <a:r>
                        <a:rPr lang="en-US" sz="1800" b="1" dirty="0" smtClean="0">
                          <a:effectLst/>
                        </a:rPr>
                        <a:t>– 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-2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9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Multiply two operands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*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61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Divide left operand by the right one (always results into float)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08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%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Modulus - remainder of the division of left operand by the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 % y </a:t>
                      </a:r>
                      <a:r>
                        <a:rPr lang="en-GB" sz="1800" b="1" dirty="0" smtClean="0">
                          <a:effectLst/>
                        </a:rPr>
                        <a:t>(</a:t>
                      </a:r>
                      <a:r>
                        <a:rPr lang="en-GB" sz="1800" b="1" dirty="0">
                          <a:effectLst/>
                        </a:rPr>
                        <a:t>remainder of x/y)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25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97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Exponent - left operand raised to the power of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x**y (x to the power 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325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10200" y="138370"/>
            <a:ext cx="6477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31874"/>
              </p:ext>
            </p:extLst>
          </p:nvPr>
        </p:nvGraphicFramePr>
        <p:xfrm>
          <a:off x="5410200" y="788868"/>
          <a:ext cx="6477000" cy="4715512"/>
        </p:xfrm>
        <a:graphic>
          <a:graphicData uri="http://schemas.openxmlformats.org/drawingml/2006/table">
            <a:tbl>
              <a:tblPr/>
              <a:tblGrid>
                <a:gridCol w="1087557">
                  <a:extLst>
                    <a:ext uri="{9D8B030D-6E8A-4147-A177-3AD203B41FA5}">
                      <a16:colId xmlns:a16="http://schemas.microsoft.com/office/drawing/2014/main" xmlns="" val="3321790631"/>
                    </a:ext>
                  </a:extLst>
                </a:gridCol>
                <a:gridCol w="4360743">
                  <a:extLst>
                    <a:ext uri="{9D8B030D-6E8A-4147-A177-3AD203B41FA5}">
                      <a16:colId xmlns:a16="http://schemas.microsoft.com/office/drawing/2014/main" xmlns="" val="2997031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852900996"/>
                    </a:ext>
                  </a:extLst>
                </a:gridCol>
              </a:tblGrid>
              <a:tr h="36153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Comparison Operators in Python: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914020"/>
                  </a:ext>
                </a:extLst>
              </a:tr>
              <a:tr h="361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622309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that - True if left operand is greater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88375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Less that - True if left operand is less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0313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==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Equal to - True if both operands are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==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7984035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!=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Not equal to - True if operands are not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!=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69182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than or equal to - True if left operand is greater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1412435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Less than or equal to - True if left operand is less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959819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9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8923"/>
              </p:ext>
            </p:extLst>
          </p:nvPr>
        </p:nvGraphicFramePr>
        <p:xfrm>
          <a:off x="6096000" y="1006221"/>
          <a:ext cx="57912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100746721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6577184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38406176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Logical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50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41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114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093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467694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1714"/>
              </p:ext>
            </p:extLst>
          </p:nvPr>
        </p:nvGraphicFramePr>
        <p:xfrm>
          <a:off x="6096000" y="706826"/>
          <a:ext cx="5791200" cy="49415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xmlns="" val="24053260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9284390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80708018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Bitwise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09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2631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&amp;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x &amp; 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519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|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|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5113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~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smtClean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48351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^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XOR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^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977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&gt;&gt;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right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&gt;&gt;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82197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&lt;&lt;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&lt;&lt;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35681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7079" y="40324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Getting Started with Anaconda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72225"/>
              </p:ext>
            </p:extLst>
          </p:nvPr>
        </p:nvGraphicFramePr>
        <p:xfrm>
          <a:off x="6685095" y="814595"/>
          <a:ext cx="4613010" cy="5708656"/>
        </p:xfrm>
        <a:graphic>
          <a:graphicData uri="http://schemas.openxmlformats.org/drawingml/2006/table">
            <a:tbl>
              <a:tblPr/>
              <a:tblGrid>
                <a:gridCol w="1537670">
                  <a:extLst>
                    <a:ext uri="{9D8B030D-6E8A-4147-A177-3AD203B41FA5}">
                      <a16:colId xmlns:a16="http://schemas.microsoft.com/office/drawing/2014/main" xmlns="" val="71685266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4051307184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827403017"/>
                    </a:ext>
                  </a:extLst>
                </a:gridCol>
              </a:tblGrid>
              <a:tr h="43280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</a:rPr>
                        <a:t>Assignment Operators in Python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565098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Equivatent</a:t>
                      </a:r>
                      <a:r>
                        <a:rPr lang="en-US" sz="1600" b="1" dirty="0">
                          <a:effectLst/>
                        </a:rPr>
                        <a:t> to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710668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51191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+=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+=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+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536487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-=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-=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</a:t>
                      </a:r>
                      <a:r>
                        <a:rPr lang="en-US" sz="1600" dirty="0" smtClean="0">
                          <a:effectLst/>
                        </a:rPr>
                        <a:t>– 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6975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5141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841110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%=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%=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%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63152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0931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309741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&amp;=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&amp;=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&amp;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044567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|=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|=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|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3843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^=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^=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^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992779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&gt;&gt;=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&gt;&gt;=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&gt;&gt;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3550768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&lt;&lt;=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&lt;&lt;=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&lt;&lt;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76562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1400"/>
              </p:ext>
            </p:extLst>
          </p:nvPr>
        </p:nvGraphicFramePr>
        <p:xfrm>
          <a:off x="6096000" y="1016250"/>
          <a:ext cx="5791200" cy="3108960"/>
        </p:xfrm>
        <a:graphic>
          <a:graphicData uri="http://schemas.openxmlformats.org/drawingml/2006/table">
            <a:tbl>
              <a:tblPr/>
              <a:tblGrid>
                <a:gridCol w="1396682">
                  <a:extLst>
                    <a:ext uri="{9D8B030D-6E8A-4147-A177-3AD203B41FA5}">
                      <a16:colId xmlns:a16="http://schemas.microsoft.com/office/drawing/2014/main" xmlns="" val="3362706786"/>
                    </a:ext>
                  </a:extLst>
                </a:gridCol>
                <a:gridCol w="2890771">
                  <a:extLst>
                    <a:ext uri="{9D8B030D-6E8A-4147-A177-3AD203B41FA5}">
                      <a16:colId xmlns:a16="http://schemas.microsoft.com/office/drawing/2014/main" xmlns="" val="3672036115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xmlns="" val="34265945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Identify Operators in Python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80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80914"/>
                  </a:ext>
                </a:extLst>
              </a:tr>
              <a:tr h="4448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identical (refer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8202401"/>
                  </a:ext>
                </a:extLst>
              </a:tr>
              <a:tr h="5663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not identical (do not 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not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5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78027"/>
              </p:ext>
            </p:extLst>
          </p:nvPr>
        </p:nvGraphicFramePr>
        <p:xfrm>
          <a:off x="6103938" y="1059216"/>
          <a:ext cx="5783262" cy="3564255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1246568842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3727262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133729075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Membership Operators in Python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737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823703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540336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not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 </a:t>
                      </a:r>
                      <a:r>
                        <a:rPr lang="en-US" dirty="0">
                          <a:effectLst/>
                        </a:rPr>
                        <a:t>not 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8938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Let us go for the demonstration…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9570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629230"/>
            <a:ext cx="6146800" cy="3510008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740400" y="138370"/>
            <a:ext cx="6146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00" y="891921"/>
            <a:ext cx="61468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  <a:effectLst/>
              </a:rPr>
              <a:t>Anaconda download link –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https://www.anaconda.com/download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000" y="138370"/>
            <a:ext cx="6680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0528" r="30441" b="24238"/>
          <a:stretch/>
        </p:blipFill>
        <p:spPr>
          <a:xfrm>
            <a:off x="6279865" y="794298"/>
            <a:ext cx="5489814" cy="439185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55342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5" t="20679" r="30926" b="27136"/>
          <a:stretch/>
        </p:blipFill>
        <p:spPr>
          <a:xfrm>
            <a:off x="6172732" y="844252"/>
            <a:ext cx="5637736" cy="4300956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79334" y="138370"/>
            <a:ext cx="547393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1058" r="30855" b="26174"/>
          <a:stretch/>
        </p:blipFill>
        <p:spPr>
          <a:xfrm>
            <a:off x="6279334" y="849907"/>
            <a:ext cx="5473936" cy="425435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0" t="20682" r="30937" b="26357"/>
          <a:stretch/>
        </p:blipFill>
        <p:spPr>
          <a:xfrm>
            <a:off x="6219154" y="846162"/>
            <a:ext cx="5544892" cy="4312692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31644</TotalTime>
  <Words>1759</Words>
  <Application>Microsoft Office PowerPoint</Application>
  <PresentationFormat>Widescreen</PresentationFormat>
  <Paragraphs>408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(Headings)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TutorialsPoint</dc:creator>
  <cp:lastModifiedBy>Windows User</cp:lastModifiedBy>
  <cp:revision>2868</cp:revision>
  <dcterms:created xsi:type="dcterms:W3CDTF">2017-03-10T06:41:23Z</dcterms:created>
  <dcterms:modified xsi:type="dcterms:W3CDTF">2019-06-24T10:38:33Z</dcterms:modified>
</cp:coreProperties>
</file>