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sldIdLst>
    <p:sldId id="257" r:id="rId2"/>
    <p:sldId id="286" r:id="rId3"/>
    <p:sldId id="287" r:id="rId4"/>
    <p:sldId id="288" r:id="rId5"/>
    <p:sldId id="2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4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4" y="58"/>
      </p:cViewPr>
      <p:guideLst>
        <p:guide orient="horz" pos="2160"/>
        <p:guide pos="3840"/>
        <p:guide pos="74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6030B-F956-43C5-8596-AAC64B4A520C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9192D-369F-4A84-8BA3-BD538818D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9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8BD-CB43-4534-9576-67563BB3BCB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A8C1-9AE6-45C4-A529-0C0B903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2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8BD-CB43-4534-9576-67563BB3BCB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A8C1-9AE6-45C4-A529-0C0B903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8BD-CB43-4534-9576-67563BB3BCB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A8C1-9AE6-45C4-A529-0C0B903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6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9292" y="6165015"/>
            <a:ext cx="4004790" cy="39864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Session Duration – 2 Hours 30 minutes,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51767" y="6165014"/>
            <a:ext cx="4346892" cy="4079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Session Starts at – 14:00 (+5.30 GMT)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48949"/>
          </a:xfrm>
          <a:prstGeom prst="rect">
            <a:avLst/>
          </a:prstGeom>
        </p:spPr>
        <p:txBody>
          <a:bodyPr vert="horz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 descr="logo (13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78" y="1220016"/>
            <a:ext cx="3187219" cy="1869835"/>
          </a:xfrm>
          <a:prstGeom prst="rect">
            <a:avLst/>
          </a:prstGeom>
        </p:spPr>
      </p:pic>
      <p:sp useBgFill="1">
        <p:nvSpPr>
          <p:cNvPr id="2" name="Rectangle 1"/>
          <p:cNvSpPr/>
          <p:nvPr userDrawn="1"/>
        </p:nvSpPr>
        <p:spPr>
          <a:xfrm>
            <a:off x="10405087" y="5463846"/>
            <a:ext cx="1177313" cy="111919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305143" y="509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684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20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56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380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73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8BD-CB43-4534-9576-67563BB3BCB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A8C1-9AE6-45C4-A529-0C0B903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9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8BD-CB43-4534-9576-67563BB3BCB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A8C1-9AE6-45C4-A529-0C0B903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1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8BD-CB43-4534-9576-67563BB3BCB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A8C1-9AE6-45C4-A529-0C0B903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7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8BD-CB43-4534-9576-67563BB3BCB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A8C1-9AE6-45C4-A529-0C0B903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8BD-CB43-4534-9576-67563BB3BCB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A8C1-9AE6-45C4-A529-0C0B903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3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8BD-CB43-4534-9576-67563BB3BCB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A8C1-9AE6-45C4-A529-0C0B903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7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8BD-CB43-4534-9576-67563BB3BCB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A8C1-9AE6-45C4-A529-0C0B903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1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8BD-CB43-4534-9576-67563BB3BCB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A8C1-9AE6-45C4-A529-0C0B903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4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88BD-CB43-4534-9576-67563BB3BCB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2A8C1-9AE6-45C4-A529-0C0B9036FA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hape 237"/>
          <p:cNvSpPr/>
          <p:nvPr userDrawn="1"/>
        </p:nvSpPr>
        <p:spPr>
          <a:xfrm flipH="1">
            <a:off x="0" y="-13970"/>
            <a:ext cx="12190786" cy="680829"/>
          </a:xfrm>
          <a:prstGeom prst="rect">
            <a:avLst/>
          </a:prstGeom>
          <a:solidFill>
            <a:srgbClr val="00882B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asted-image.png"/>
          <p:cNvPicPr/>
          <p:nvPr userDrawn="1"/>
        </p:nvPicPr>
        <p:blipFill>
          <a:blip r:embed="rId18" cstate="print">
            <a:alphaModFix amt="50121"/>
            <a:extLst/>
          </a:blip>
          <a:stretch>
            <a:fillRect/>
          </a:stretch>
        </p:blipFill>
        <p:spPr>
          <a:xfrm>
            <a:off x="0" y="-19218"/>
            <a:ext cx="12190786" cy="67242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216"/>
          <p:cNvSpPr/>
          <p:nvPr userDrawn="1"/>
        </p:nvSpPr>
        <p:spPr>
          <a:xfrm>
            <a:off x="3060850" y="120523"/>
            <a:ext cx="531408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pic>
        <p:nvPicPr>
          <p:cNvPr id="10" name="Picture 9" descr="logo (13)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34" y="5575610"/>
            <a:ext cx="1842563" cy="1080970"/>
          </a:xfrm>
          <a:prstGeom prst="rect">
            <a:avLst/>
          </a:prstGeom>
        </p:spPr>
      </p:pic>
      <p:sp>
        <p:nvSpPr>
          <p:cNvPr id="11" name="Shape 237"/>
          <p:cNvSpPr/>
          <p:nvPr userDrawn="1"/>
        </p:nvSpPr>
        <p:spPr>
          <a:xfrm flipH="1">
            <a:off x="0" y="-13970"/>
            <a:ext cx="12190786" cy="680829"/>
          </a:xfrm>
          <a:prstGeom prst="rect">
            <a:avLst/>
          </a:prstGeom>
          <a:solidFill>
            <a:srgbClr val="00882B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asted-image.png"/>
          <p:cNvPicPr/>
          <p:nvPr userDrawn="1"/>
        </p:nvPicPr>
        <p:blipFill>
          <a:blip r:embed="rId18" cstate="print">
            <a:alphaModFix amt="50121"/>
            <a:extLst/>
          </a:blip>
          <a:stretch>
            <a:fillRect/>
          </a:stretch>
        </p:blipFill>
        <p:spPr>
          <a:xfrm>
            <a:off x="0" y="-19218"/>
            <a:ext cx="12190786" cy="672429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216"/>
          <p:cNvSpPr/>
          <p:nvPr userDrawn="1"/>
        </p:nvSpPr>
        <p:spPr>
          <a:xfrm>
            <a:off x="3060850" y="120523"/>
            <a:ext cx="531408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pic>
        <p:nvPicPr>
          <p:cNvPr id="14" name="Picture 13" descr="logo (13)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34" y="5575610"/>
            <a:ext cx="1842563" cy="108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6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45892" y="4002518"/>
            <a:ext cx="6126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 (Headings)"/>
              </a:rPr>
              <a:t>Introduction to Correlation and Regression</a:t>
            </a:r>
            <a:endParaRPr lang="en-US" sz="3200" b="1" dirty="0">
              <a:latin typeface="Calibri (Headings)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461" y="3079188"/>
            <a:ext cx="5823284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Machine Learning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0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59505" y="1102660"/>
            <a:ext cx="6389594" cy="1815352"/>
          </a:xfrm>
          <a:prstGeom prst="rect">
            <a:avLst/>
          </a:prstGeom>
          <a:noFill/>
          <a:ln w="28575">
            <a:solidFill>
              <a:srgbClr val="35A9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Correlation </a:t>
            </a:r>
            <a:r>
              <a:rPr lang="en-GB" dirty="0">
                <a:solidFill>
                  <a:schemeClr val="tx1"/>
                </a:solidFill>
              </a:rPr>
              <a:t>is a statistical method used to determine whether a relationship </a:t>
            </a:r>
            <a:r>
              <a:rPr lang="en-GB" dirty="0" smtClean="0">
                <a:solidFill>
                  <a:schemeClr val="tx1"/>
                </a:solidFill>
              </a:rPr>
              <a:t>between variables exists.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</a:rPr>
              <a:t>Regression </a:t>
            </a:r>
            <a:r>
              <a:rPr lang="en-GB" dirty="0">
                <a:solidFill>
                  <a:schemeClr val="tx1"/>
                </a:solidFill>
              </a:rPr>
              <a:t>is a statistical method used to describe the nature of the relationship between variables, that is, positive or negative, linear or </a:t>
            </a:r>
            <a:r>
              <a:rPr lang="en-GB" dirty="0" smtClean="0">
                <a:solidFill>
                  <a:schemeClr val="tx1"/>
                </a:solidFill>
              </a:rPr>
              <a:t>nonlinear.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78823" y="148051"/>
            <a:ext cx="6550959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Introduction to Correlation &amp; Regression</a:t>
            </a:r>
            <a:endParaRPr lang="en-US" sz="2800" dirty="0">
              <a:latin typeface="Calibri (Headings)"/>
            </a:endParaRPr>
          </a:p>
        </p:txBody>
      </p:sp>
      <p:pic>
        <p:nvPicPr>
          <p:cNvPr id="7" name="image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7345"/>
            <a:ext cx="2523413" cy="108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64305" y="941295"/>
            <a:ext cx="5753100" cy="3644152"/>
          </a:xfrm>
          <a:prstGeom prst="rect">
            <a:avLst/>
          </a:prstGeom>
          <a:noFill/>
          <a:ln w="28575">
            <a:solidFill>
              <a:srgbClr val="35A9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</a:rPr>
              <a:t>There are two types of relationships: </a:t>
            </a:r>
            <a:endParaRPr lang="en-GB" dirty="0" smtClean="0">
              <a:solidFill>
                <a:schemeClr val="tx1"/>
              </a:solidFill>
            </a:endParaRPr>
          </a:p>
          <a:p>
            <a:pPr marL="577850" lvl="1" indent="-285750" algn="just">
              <a:buFont typeface="Arial" panose="020B0604020202020204" pitchFamily="34" charset="0"/>
              <a:buChar char="•"/>
            </a:pPr>
            <a:r>
              <a:rPr lang="en-GB" i="1" dirty="0" smtClean="0">
                <a:solidFill>
                  <a:schemeClr val="tx1"/>
                </a:solidFill>
              </a:rPr>
              <a:t>Simple relationship </a:t>
            </a:r>
            <a:r>
              <a:rPr lang="en-GB" dirty="0" smtClean="0">
                <a:solidFill>
                  <a:schemeClr val="tx1"/>
                </a:solidFill>
              </a:rPr>
              <a:t>and </a:t>
            </a:r>
          </a:p>
          <a:p>
            <a:pPr marL="577850" lvl="1" indent="-285750" algn="just">
              <a:buFont typeface="Arial" panose="020B0604020202020204" pitchFamily="34" charset="0"/>
              <a:buChar char="•"/>
            </a:pPr>
            <a:r>
              <a:rPr lang="en-GB" i="1" dirty="0" smtClean="0">
                <a:solidFill>
                  <a:schemeClr val="tx1"/>
                </a:solidFill>
              </a:rPr>
              <a:t>Multiple relationship</a:t>
            </a:r>
            <a:endParaRPr lang="en-GB" dirty="0">
              <a:solidFill>
                <a:schemeClr val="tx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</a:rPr>
              <a:t>In </a:t>
            </a:r>
            <a:r>
              <a:rPr lang="en-GB" dirty="0">
                <a:solidFill>
                  <a:schemeClr val="tx1"/>
                </a:solidFill>
              </a:rPr>
              <a:t>a </a:t>
            </a:r>
            <a:r>
              <a:rPr lang="en-GB" b="1" dirty="0">
                <a:solidFill>
                  <a:schemeClr val="tx1"/>
                </a:solidFill>
              </a:rPr>
              <a:t>simple relationship, </a:t>
            </a:r>
            <a:r>
              <a:rPr lang="en-GB" dirty="0" smtClean="0">
                <a:solidFill>
                  <a:schemeClr val="tx1"/>
                </a:solidFill>
              </a:rPr>
              <a:t>there are </a:t>
            </a:r>
            <a:r>
              <a:rPr lang="en-GB" dirty="0">
                <a:solidFill>
                  <a:schemeClr val="tx1"/>
                </a:solidFill>
              </a:rPr>
              <a:t>two variables—an </a:t>
            </a:r>
            <a:r>
              <a:rPr lang="en-GB" b="1" dirty="0">
                <a:solidFill>
                  <a:schemeClr val="tx1"/>
                </a:solidFill>
              </a:rPr>
              <a:t>independent variable, </a:t>
            </a:r>
            <a:r>
              <a:rPr lang="en-GB" dirty="0">
                <a:solidFill>
                  <a:schemeClr val="tx1"/>
                </a:solidFill>
              </a:rPr>
              <a:t>also called an explanatory variable or </a:t>
            </a:r>
            <a:r>
              <a:rPr lang="en-GB" dirty="0" smtClean="0">
                <a:solidFill>
                  <a:schemeClr val="tx1"/>
                </a:solidFill>
              </a:rPr>
              <a:t>a predictor </a:t>
            </a:r>
            <a:r>
              <a:rPr lang="en-GB" dirty="0">
                <a:solidFill>
                  <a:schemeClr val="tx1"/>
                </a:solidFill>
              </a:rPr>
              <a:t>variable, and a </a:t>
            </a:r>
            <a:r>
              <a:rPr lang="en-GB" b="1" dirty="0">
                <a:solidFill>
                  <a:schemeClr val="tx1"/>
                </a:solidFill>
              </a:rPr>
              <a:t>dependent variable, </a:t>
            </a:r>
            <a:r>
              <a:rPr lang="en-GB" dirty="0">
                <a:solidFill>
                  <a:schemeClr val="tx1"/>
                </a:solidFill>
              </a:rPr>
              <a:t>also called a response variable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tx1"/>
                </a:solidFill>
              </a:rPr>
              <a:t>For example</a:t>
            </a:r>
            <a:r>
              <a:rPr lang="en-GB" dirty="0">
                <a:solidFill>
                  <a:schemeClr val="tx1"/>
                </a:solidFill>
              </a:rPr>
              <a:t>, a manager may wish to see </a:t>
            </a:r>
            <a:r>
              <a:rPr lang="en-GB" dirty="0" smtClean="0">
                <a:solidFill>
                  <a:schemeClr val="tx1"/>
                </a:solidFill>
              </a:rPr>
              <a:t>whether the </a:t>
            </a:r>
            <a:r>
              <a:rPr lang="en-GB" dirty="0">
                <a:solidFill>
                  <a:schemeClr val="tx1"/>
                </a:solidFill>
              </a:rPr>
              <a:t>number of years the </a:t>
            </a:r>
            <a:r>
              <a:rPr lang="en-GB" dirty="0" smtClean="0">
                <a:solidFill>
                  <a:schemeClr val="tx1"/>
                </a:solidFill>
              </a:rPr>
              <a:t>sales people </a:t>
            </a:r>
            <a:r>
              <a:rPr lang="en-GB" dirty="0">
                <a:solidFill>
                  <a:schemeClr val="tx1"/>
                </a:solidFill>
              </a:rPr>
              <a:t>have been working for the company has anything </a:t>
            </a:r>
            <a:r>
              <a:rPr lang="en-GB" dirty="0" smtClean="0">
                <a:solidFill>
                  <a:schemeClr val="tx1"/>
                </a:solidFill>
              </a:rPr>
              <a:t>to do </a:t>
            </a:r>
            <a:r>
              <a:rPr lang="en-GB" dirty="0">
                <a:solidFill>
                  <a:schemeClr val="tx1"/>
                </a:solidFill>
              </a:rPr>
              <a:t>with the amount of sales they </a:t>
            </a:r>
            <a:r>
              <a:rPr lang="en-GB" dirty="0" smtClean="0">
                <a:solidFill>
                  <a:schemeClr val="tx1"/>
                </a:solidFill>
              </a:rPr>
              <a:t>make.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65376" y="148051"/>
            <a:ext cx="6550959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Introduction to Correlation &amp; Regression</a:t>
            </a:r>
            <a:endParaRPr lang="en-US" sz="2800" dirty="0">
              <a:latin typeface="Calibri (Headings)"/>
            </a:endParaRPr>
          </a:p>
        </p:txBody>
      </p:sp>
      <p:pic>
        <p:nvPicPr>
          <p:cNvPr id="7" name="image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7345"/>
            <a:ext cx="2523413" cy="108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39334" y="941295"/>
            <a:ext cx="6429935" cy="2411505"/>
          </a:xfrm>
          <a:prstGeom prst="rect">
            <a:avLst/>
          </a:prstGeom>
          <a:noFill/>
          <a:ln w="28575">
            <a:solidFill>
              <a:srgbClr val="35A9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In a </a:t>
            </a:r>
            <a:r>
              <a:rPr lang="en-GB" b="1" dirty="0">
                <a:solidFill>
                  <a:schemeClr val="tx1"/>
                </a:solidFill>
              </a:rPr>
              <a:t>multiple relationship, </a:t>
            </a:r>
            <a:r>
              <a:rPr lang="en-GB" dirty="0">
                <a:solidFill>
                  <a:schemeClr val="tx1"/>
                </a:solidFill>
              </a:rPr>
              <a:t>called </a:t>
            </a:r>
            <a:r>
              <a:rPr lang="en-GB" i="1" dirty="0">
                <a:solidFill>
                  <a:schemeClr val="tx1"/>
                </a:solidFill>
              </a:rPr>
              <a:t>multiple regression, </a:t>
            </a:r>
            <a:r>
              <a:rPr lang="en-GB" dirty="0">
                <a:solidFill>
                  <a:schemeClr val="tx1"/>
                </a:solidFill>
              </a:rPr>
              <a:t>two or more </a:t>
            </a:r>
            <a:r>
              <a:rPr lang="en-GB" dirty="0" smtClean="0">
                <a:solidFill>
                  <a:schemeClr val="tx1"/>
                </a:solidFill>
              </a:rPr>
              <a:t>independent variables </a:t>
            </a:r>
            <a:r>
              <a:rPr lang="en-GB" dirty="0">
                <a:solidFill>
                  <a:schemeClr val="tx1"/>
                </a:solidFill>
              </a:rPr>
              <a:t>are used to predict one dependent </a:t>
            </a:r>
            <a:r>
              <a:rPr lang="en-GB" dirty="0" smtClean="0">
                <a:solidFill>
                  <a:schemeClr val="tx1"/>
                </a:solidFill>
              </a:rPr>
              <a:t>variable.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For </a:t>
            </a:r>
            <a:r>
              <a:rPr lang="en-GB" dirty="0">
                <a:solidFill>
                  <a:schemeClr val="tx1"/>
                </a:solidFill>
              </a:rPr>
              <a:t>example, an educator may </a:t>
            </a:r>
            <a:r>
              <a:rPr lang="en-GB" dirty="0" smtClean="0">
                <a:solidFill>
                  <a:schemeClr val="tx1"/>
                </a:solidFill>
              </a:rPr>
              <a:t>wish to </a:t>
            </a:r>
            <a:r>
              <a:rPr lang="en-GB" dirty="0">
                <a:solidFill>
                  <a:schemeClr val="tx1"/>
                </a:solidFill>
              </a:rPr>
              <a:t>investigate the relationship between a student’s success in college and factors </a:t>
            </a:r>
            <a:r>
              <a:rPr lang="en-GB" dirty="0" smtClean="0">
                <a:solidFill>
                  <a:schemeClr val="tx1"/>
                </a:solidFill>
              </a:rPr>
              <a:t>such as </a:t>
            </a:r>
            <a:r>
              <a:rPr lang="en-GB" dirty="0">
                <a:solidFill>
                  <a:schemeClr val="tx1"/>
                </a:solidFill>
              </a:rPr>
              <a:t>the number of hours devoted to studying, the student’s GPA, and the student’s </a:t>
            </a:r>
            <a:r>
              <a:rPr lang="en-GB" dirty="0" smtClean="0">
                <a:solidFill>
                  <a:schemeClr val="tx1"/>
                </a:solidFill>
              </a:rPr>
              <a:t>high school </a:t>
            </a:r>
            <a:r>
              <a:rPr lang="en-GB" dirty="0">
                <a:solidFill>
                  <a:schemeClr val="tx1"/>
                </a:solidFill>
              </a:rPr>
              <a:t>background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78823" y="148051"/>
            <a:ext cx="6550959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Introduction to Correlation &amp; Regression</a:t>
            </a:r>
            <a:endParaRPr lang="en-US" sz="2800" dirty="0">
              <a:latin typeface="Calibri (Headings)"/>
            </a:endParaRPr>
          </a:p>
        </p:txBody>
      </p:sp>
      <p:pic>
        <p:nvPicPr>
          <p:cNvPr id="7" name="image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7345"/>
            <a:ext cx="2523413" cy="108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91199" y="900954"/>
            <a:ext cx="5753100" cy="3657599"/>
          </a:xfrm>
          <a:prstGeom prst="rect">
            <a:avLst/>
          </a:prstGeom>
          <a:noFill/>
          <a:ln w="28575">
            <a:solidFill>
              <a:srgbClr val="35A9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Simple relationships can also be positive or </a:t>
            </a:r>
            <a:r>
              <a:rPr lang="en-GB" dirty="0" smtClean="0">
                <a:solidFill>
                  <a:schemeClr val="tx1"/>
                </a:solidFill>
              </a:rPr>
              <a:t>negative.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A </a:t>
            </a:r>
            <a:r>
              <a:rPr lang="en-GB" b="1" dirty="0">
                <a:solidFill>
                  <a:schemeClr val="tx1"/>
                </a:solidFill>
              </a:rPr>
              <a:t>positive relationship </a:t>
            </a:r>
            <a:r>
              <a:rPr lang="en-GB" dirty="0" smtClean="0">
                <a:solidFill>
                  <a:schemeClr val="tx1"/>
                </a:solidFill>
              </a:rPr>
              <a:t>exists when </a:t>
            </a:r>
            <a:r>
              <a:rPr lang="en-GB" dirty="0">
                <a:solidFill>
                  <a:schemeClr val="tx1"/>
                </a:solidFill>
              </a:rPr>
              <a:t>both variables increase or decrease at the same time. For instance, a person’s </a:t>
            </a:r>
            <a:r>
              <a:rPr lang="en-GB" dirty="0" smtClean="0">
                <a:solidFill>
                  <a:schemeClr val="tx1"/>
                </a:solidFill>
              </a:rPr>
              <a:t>height and </a:t>
            </a:r>
            <a:r>
              <a:rPr lang="en-GB" dirty="0">
                <a:solidFill>
                  <a:schemeClr val="tx1"/>
                </a:solidFill>
              </a:rPr>
              <a:t>weight are related; and the relationship is positive, since the taller a person is, generally, the more the person </a:t>
            </a:r>
            <a:r>
              <a:rPr lang="en-GB" dirty="0" smtClean="0">
                <a:solidFill>
                  <a:schemeClr val="tx1"/>
                </a:solidFill>
              </a:rPr>
              <a:t>weighs.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In </a:t>
            </a:r>
            <a:r>
              <a:rPr lang="en-GB" dirty="0">
                <a:solidFill>
                  <a:schemeClr val="tx1"/>
                </a:solidFill>
              </a:rPr>
              <a:t>a </a:t>
            </a:r>
            <a:r>
              <a:rPr lang="en-GB" b="1" dirty="0">
                <a:solidFill>
                  <a:schemeClr val="tx1"/>
                </a:solidFill>
              </a:rPr>
              <a:t>negative relationship, </a:t>
            </a:r>
            <a:r>
              <a:rPr lang="en-GB" dirty="0">
                <a:solidFill>
                  <a:schemeClr val="tx1"/>
                </a:solidFill>
              </a:rPr>
              <a:t>as one variable </a:t>
            </a:r>
            <a:r>
              <a:rPr lang="en-GB" dirty="0" smtClean="0">
                <a:solidFill>
                  <a:schemeClr val="tx1"/>
                </a:solidFill>
              </a:rPr>
              <a:t>increases, the </a:t>
            </a:r>
            <a:r>
              <a:rPr lang="en-GB" dirty="0">
                <a:solidFill>
                  <a:schemeClr val="tx1"/>
                </a:solidFill>
              </a:rPr>
              <a:t>other variable decreases, and vice versa</a:t>
            </a:r>
            <a:r>
              <a:rPr lang="en-GB" dirty="0" smtClean="0">
                <a:solidFill>
                  <a:schemeClr val="tx1"/>
                </a:solidFill>
              </a:rPr>
              <a:t>. </a:t>
            </a:r>
            <a:r>
              <a:rPr lang="en-GB" dirty="0">
                <a:solidFill>
                  <a:schemeClr val="tx1"/>
                </a:solidFill>
              </a:rPr>
              <a:t>For example, if you measure the </a:t>
            </a:r>
            <a:r>
              <a:rPr lang="en-GB" dirty="0" smtClean="0">
                <a:solidFill>
                  <a:schemeClr val="tx1"/>
                </a:solidFill>
              </a:rPr>
              <a:t>strength of </a:t>
            </a:r>
            <a:r>
              <a:rPr lang="en-GB" dirty="0">
                <a:solidFill>
                  <a:schemeClr val="tx1"/>
                </a:solidFill>
              </a:rPr>
              <a:t>people over 60 years of age, you will find that as age increases, strength </a:t>
            </a:r>
            <a:r>
              <a:rPr lang="en-GB" dirty="0" smtClean="0">
                <a:solidFill>
                  <a:schemeClr val="tx1"/>
                </a:solidFill>
              </a:rPr>
              <a:t>generally decreases.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78823" y="148051"/>
            <a:ext cx="6577853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Introduction to Correlation &amp; Regression</a:t>
            </a:r>
            <a:endParaRPr lang="en-US" sz="2800" dirty="0">
              <a:latin typeface="Calibri (Headings)"/>
            </a:endParaRPr>
          </a:p>
        </p:txBody>
      </p:sp>
      <p:pic>
        <p:nvPicPr>
          <p:cNvPr id="7" name="image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7345"/>
            <a:ext cx="2523413" cy="108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4805</TotalTime>
  <Words>314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(Headings)</vt:lpstr>
      <vt:lpstr>Calibri Light</vt:lpstr>
      <vt:lpstr>Helvetica 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Kulkarni</dc:creator>
  <cp:lastModifiedBy>Windows User</cp:lastModifiedBy>
  <cp:revision>573</cp:revision>
  <dcterms:created xsi:type="dcterms:W3CDTF">2017-03-06T12:38:52Z</dcterms:created>
  <dcterms:modified xsi:type="dcterms:W3CDTF">2019-07-03T05:55:56Z</dcterms:modified>
</cp:coreProperties>
</file>