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1"/>
  </p:notesMasterIdLst>
  <p:sldIdLst>
    <p:sldId id="257" r:id="rId2"/>
    <p:sldId id="285" r:id="rId3"/>
    <p:sldId id="319" r:id="rId4"/>
    <p:sldId id="286" r:id="rId5"/>
    <p:sldId id="315" r:id="rId6"/>
    <p:sldId id="287" r:id="rId7"/>
    <p:sldId id="323" r:id="rId8"/>
    <p:sldId id="288" r:id="rId9"/>
    <p:sldId id="321" r:id="rId10"/>
    <p:sldId id="322" r:id="rId11"/>
    <p:sldId id="325" r:id="rId12"/>
    <p:sldId id="289" r:id="rId13"/>
    <p:sldId id="330" r:id="rId14"/>
    <p:sldId id="291" r:id="rId15"/>
    <p:sldId id="292" r:id="rId16"/>
    <p:sldId id="293" r:id="rId17"/>
    <p:sldId id="316" r:id="rId18"/>
    <p:sldId id="294" r:id="rId19"/>
    <p:sldId id="328" r:id="rId20"/>
    <p:sldId id="327" r:id="rId21"/>
    <p:sldId id="329" r:id="rId22"/>
    <p:sldId id="295" r:id="rId23"/>
    <p:sldId id="331" r:id="rId24"/>
    <p:sldId id="296" r:id="rId25"/>
    <p:sldId id="324" r:id="rId26"/>
    <p:sldId id="297" r:id="rId27"/>
    <p:sldId id="298" r:id="rId28"/>
    <p:sldId id="317" r:id="rId29"/>
    <p:sldId id="30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4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94" autoAdjust="0"/>
    <p:restoredTop sz="88697" autoAdjust="0"/>
  </p:normalViewPr>
  <p:slideViewPr>
    <p:cSldViewPr snapToGrid="0" showGuides="1">
      <p:cViewPr varScale="1">
        <p:scale>
          <a:sx n="77" d="100"/>
          <a:sy n="77" d="100"/>
        </p:scale>
        <p:origin x="91" y="106"/>
      </p:cViewPr>
      <p:guideLst>
        <p:guide orient="horz" pos="2112"/>
        <p:guide pos="3840"/>
        <p:guide pos="74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6030B-F956-43C5-8596-AAC64B4A520C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9192D-369F-4A84-8BA3-BD538818D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9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E5E1-3CA7-4695-8FF1-BB83C2890D8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6A0-891A-47C3-A801-8939FD19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3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E5E1-3CA7-4695-8FF1-BB83C2890D8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6A0-891A-47C3-A801-8939FD19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0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E5E1-3CA7-4695-8FF1-BB83C2890D8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6A0-891A-47C3-A801-8939FD19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1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909292" y="6165015"/>
            <a:ext cx="4004790" cy="39864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Session Duration – 2 Hours 30 minutes,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51767" y="6165014"/>
            <a:ext cx="4346892" cy="4079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Session Starts at – 14:00 (+5.30 GMT)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48949"/>
          </a:xfrm>
          <a:prstGeom prst="rect">
            <a:avLst/>
          </a:prstGeom>
        </p:spPr>
        <p:txBody>
          <a:bodyPr vert="horz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 descr="logo (13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78" y="1220016"/>
            <a:ext cx="3187219" cy="1869835"/>
          </a:xfrm>
          <a:prstGeom prst="rect">
            <a:avLst/>
          </a:prstGeom>
        </p:spPr>
      </p:pic>
      <p:sp useBgFill="1">
        <p:nvSpPr>
          <p:cNvPr id="2" name="Rectangle 1"/>
          <p:cNvSpPr/>
          <p:nvPr userDrawn="1"/>
        </p:nvSpPr>
        <p:spPr>
          <a:xfrm>
            <a:off x="10405087" y="5463846"/>
            <a:ext cx="1177313" cy="111919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305143" y="509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8283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113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962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80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994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529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761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15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E5E1-3CA7-4695-8FF1-BB83C2890D8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6A0-891A-47C3-A801-8939FD19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27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544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963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98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1275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8645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617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5101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0102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557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81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E5E1-3CA7-4695-8FF1-BB83C2890D8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6A0-891A-47C3-A801-8939FD19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787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8267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7864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135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7074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6546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4533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14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E5E1-3CA7-4695-8FF1-BB83C2890D8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6A0-891A-47C3-A801-8939FD19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1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E5E1-3CA7-4695-8FF1-BB83C2890D8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6A0-891A-47C3-A801-8939FD19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8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E5E1-3CA7-4695-8FF1-BB83C2890D8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6A0-891A-47C3-A801-8939FD19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E5E1-3CA7-4695-8FF1-BB83C2890D8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6A0-891A-47C3-A801-8939FD19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E5E1-3CA7-4695-8FF1-BB83C2890D8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6A0-891A-47C3-A801-8939FD19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E5E1-3CA7-4695-8FF1-BB83C2890D8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6A0-891A-47C3-A801-8939FD19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E5E1-3CA7-4695-8FF1-BB83C2890D8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EE6A0-891A-47C3-A801-8939FD1912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hape 237"/>
          <p:cNvSpPr/>
          <p:nvPr userDrawn="1"/>
        </p:nvSpPr>
        <p:spPr>
          <a:xfrm flipH="1">
            <a:off x="0" y="-13970"/>
            <a:ext cx="12190786" cy="680829"/>
          </a:xfrm>
          <a:prstGeom prst="rect">
            <a:avLst/>
          </a:prstGeom>
          <a:solidFill>
            <a:srgbClr val="00882B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asted-image.png"/>
          <p:cNvPicPr/>
          <p:nvPr userDrawn="1"/>
        </p:nvPicPr>
        <p:blipFill>
          <a:blip r:embed="rId38" cstate="print">
            <a:alphaModFix amt="50121"/>
            <a:extLst/>
          </a:blip>
          <a:stretch>
            <a:fillRect/>
          </a:stretch>
        </p:blipFill>
        <p:spPr>
          <a:xfrm>
            <a:off x="0" y="-19218"/>
            <a:ext cx="12190786" cy="67242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216"/>
          <p:cNvSpPr/>
          <p:nvPr userDrawn="1"/>
        </p:nvSpPr>
        <p:spPr>
          <a:xfrm>
            <a:off x="3060850" y="120523"/>
            <a:ext cx="531408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pic>
        <p:nvPicPr>
          <p:cNvPr id="10" name="Picture 9" descr="logo (13).png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34" y="5575610"/>
            <a:ext cx="1842563" cy="1080970"/>
          </a:xfrm>
          <a:prstGeom prst="rect">
            <a:avLst/>
          </a:prstGeom>
        </p:spPr>
      </p:pic>
      <p:sp>
        <p:nvSpPr>
          <p:cNvPr id="11" name="Shape 237"/>
          <p:cNvSpPr/>
          <p:nvPr userDrawn="1"/>
        </p:nvSpPr>
        <p:spPr>
          <a:xfrm flipH="1">
            <a:off x="0" y="-13970"/>
            <a:ext cx="12190786" cy="680829"/>
          </a:xfrm>
          <a:prstGeom prst="rect">
            <a:avLst/>
          </a:prstGeom>
          <a:solidFill>
            <a:srgbClr val="00882B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asted-image.png"/>
          <p:cNvPicPr/>
          <p:nvPr userDrawn="1"/>
        </p:nvPicPr>
        <p:blipFill>
          <a:blip r:embed="rId38" cstate="print">
            <a:alphaModFix amt="50121"/>
            <a:extLst/>
          </a:blip>
          <a:stretch>
            <a:fillRect/>
          </a:stretch>
        </p:blipFill>
        <p:spPr>
          <a:xfrm>
            <a:off x="0" y="-19218"/>
            <a:ext cx="12190786" cy="672429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216"/>
          <p:cNvSpPr/>
          <p:nvPr userDrawn="1"/>
        </p:nvSpPr>
        <p:spPr>
          <a:xfrm>
            <a:off x="3060850" y="120523"/>
            <a:ext cx="531408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pic>
        <p:nvPicPr>
          <p:cNvPr id="14" name="Picture 13" descr="logo (13).png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34" y="5575610"/>
            <a:ext cx="1842563" cy="108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2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  <p:sldLayoutId id="2147483687" r:id="rId34"/>
    <p:sldLayoutId id="2147483688" r:id="rId35"/>
    <p:sldLayoutId id="2147483689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4.jpe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4.jpeg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06103" y="4002518"/>
            <a:ext cx="500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 (Headings)"/>
              </a:rPr>
              <a:t>Machine Learning Introduction</a:t>
            </a:r>
            <a:endParaRPr lang="en-US" sz="32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7461" y="3079188"/>
            <a:ext cx="5823284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Machine Learning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0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48051"/>
            <a:ext cx="57531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Dimensions Of Learning Systems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1035425"/>
            <a:ext cx="5753100" cy="3318861"/>
          </a:xfrm>
          <a:prstGeom prst="rect">
            <a:avLst/>
          </a:prstGeom>
          <a:noFill/>
          <a:ln w="28575">
            <a:solidFill>
              <a:srgbClr val="35A9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tx1"/>
                </a:solidFill>
              </a:rPr>
              <a:t>Dimension 4: Use Knowledge Meaningfully</a:t>
            </a:r>
            <a:endParaRPr lang="en-GB" dirty="0">
              <a:solidFill>
                <a:schemeClr val="tx1"/>
              </a:solidFill>
            </a:endParaRPr>
          </a:p>
          <a:p>
            <a:pPr marL="5778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The most effective learning occurs when we use knowledge to perform meaningful tasks. For example, we might initially learn about tennis rackets by talking to a friend or reading a magazine article about </a:t>
            </a:r>
            <a:r>
              <a:rPr lang="en-GB" dirty="0" smtClean="0">
                <a:solidFill>
                  <a:schemeClr val="tx1"/>
                </a:solidFill>
              </a:rPr>
              <a:t>them.</a:t>
            </a: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tx1"/>
                </a:solidFill>
              </a:rPr>
              <a:t>Dimension 5: Habits of Mind</a:t>
            </a:r>
            <a:endParaRPr lang="en-GB" dirty="0">
              <a:solidFill>
                <a:schemeClr val="tx1"/>
              </a:solidFill>
            </a:endParaRPr>
          </a:p>
          <a:p>
            <a:pPr marL="511175" indent="-285750" algn="just">
              <a:buFont typeface="Arial" panose="020B0604020202020204" pitchFamily="34" charset="0"/>
              <a:buChar char="•"/>
              <a:tabLst>
                <a:tab pos="577850" algn="l"/>
              </a:tabLst>
            </a:pPr>
            <a:r>
              <a:rPr lang="en-GB" dirty="0">
                <a:solidFill>
                  <a:schemeClr val="tx1"/>
                </a:solidFill>
              </a:rPr>
              <a:t>The most effective learners have developed powerful habits of mind that enable them to think critically, think creatively, and regulate their behaviour. </a:t>
            </a:r>
          </a:p>
          <a:p>
            <a:pPr algn="just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image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1984"/>
            <a:ext cx="2279073" cy="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06103" y="4002518"/>
            <a:ext cx="500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 (Headings)"/>
              </a:rPr>
              <a:t>The Learning Process</a:t>
            </a:r>
            <a:endParaRPr lang="en-US" sz="3200" b="1" dirty="0">
              <a:latin typeface="Calibri (Headings)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461" y="3079188"/>
            <a:ext cx="5823284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Machine Learning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092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338482" y="148051"/>
            <a:ext cx="6510618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The learning Process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482" y="1017313"/>
            <a:ext cx="6626397" cy="4056561"/>
          </a:xfrm>
          <a:prstGeom prst="rect">
            <a:avLst/>
          </a:prstGeom>
        </p:spPr>
      </p:pic>
      <p:pic>
        <p:nvPicPr>
          <p:cNvPr id="6" name="image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1984"/>
            <a:ext cx="2279073" cy="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2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338482" y="148051"/>
            <a:ext cx="6510618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The learning Process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482" y="1017313"/>
            <a:ext cx="6626397" cy="40565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41407" y="3904343"/>
            <a:ext cx="4104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Bootstrap</a:t>
            </a:r>
            <a:r>
              <a:rPr lang="en-GB" dirty="0"/>
              <a:t> aggregating, also called bagging, is a </a:t>
            </a:r>
            <a:r>
              <a:rPr lang="en-GB" b="1" dirty="0"/>
              <a:t>machine learning</a:t>
            </a:r>
            <a:r>
              <a:rPr lang="en-GB" dirty="0"/>
              <a:t> ensemble meta-algorithm designed to improve the stability and accuracy of </a:t>
            </a:r>
            <a:r>
              <a:rPr lang="en-GB" b="1" dirty="0"/>
              <a:t>machine learning</a:t>
            </a:r>
            <a:r>
              <a:rPr lang="en-GB" dirty="0"/>
              <a:t> algorithms used in statistical classification and regression.</a:t>
            </a:r>
            <a:endParaRPr lang="en-US" dirty="0"/>
          </a:p>
        </p:txBody>
      </p:sp>
      <p:pic>
        <p:nvPicPr>
          <p:cNvPr id="6" name="image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1984"/>
            <a:ext cx="2279073" cy="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1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48051"/>
            <a:ext cx="57531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Machine Learning Steps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3052766"/>
            <a:ext cx="5753100" cy="2097076"/>
          </a:xfrm>
          <a:prstGeom prst="rect">
            <a:avLst/>
          </a:prstGeom>
          <a:noFill/>
          <a:ln w="28575">
            <a:solidFill>
              <a:srgbClr val="35A9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tx1"/>
                </a:solidFill>
              </a:rPr>
              <a:t>Steps: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  <a:tabLst>
                <a:tab pos="57785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Gather Data from various sources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  <a:tabLst>
                <a:tab pos="57785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Clean data to have homogeneity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  <a:tabLst>
                <a:tab pos="57785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Build model (select the right Machine </a:t>
            </a:r>
            <a:r>
              <a:rPr lang="en-US" altLang="en-US" dirty="0" smtClean="0">
                <a:solidFill>
                  <a:schemeClr val="tx1"/>
                </a:solidFill>
              </a:rPr>
              <a:t>Learning algorithm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  <a:tabLst>
                <a:tab pos="57785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Gather insights from the model’s results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  <a:tabLst>
                <a:tab pos="57785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Visualize – transform results into visual graphs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676089" y="871206"/>
            <a:ext cx="4592921" cy="1996386"/>
            <a:chOff x="652928" y="1891390"/>
            <a:chExt cx="4592921" cy="1996386"/>
          </a:xfrm>
        </p:grpSpPr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xmlns="" id="{B8BA28B0-B108-4507-BAAA-E68B57215705}"/>
                </a:ext>
              </a:extLst>
            </p:cNvPr>
            <p:cNvSpPr/>
            <p:nvPr/>
          </p:nvSpPr>
          <p:spPr>
            <a:xfrm>
              <a:off x="652928" y="1891390"/>
              <a:ext cx="1079501" cy="917552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rgbClr val="37A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Training Data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(past)</a:t>
              </a:r>
            </a:p>
          </p:txBody>
        </p:sp>
        <p:sp>
          <p:nvSpPr>
            <p:cNvPr id="7" name="Arrow: Right 1">
              <a:extLst>
                <a:ext uri="{FF2B5EF4-FFF2-40B4-BE49-F238E27FC236}">
                  <a16:creationId xmlns:a16="http://schemas.microsoft.com/office/drawing/2014/main" xmlns="" id="{DAE244CB-1CC5-4D56-B00A-6270D0B31167}"/>
                </a:ext>
              </a:extLst>
            </p:cNvPr>
            <p:cNvSpPr/>
            <p:nvPr/>
          </p:nvSpPr>
          <p:spPr>
            <a:xfrm>
              <a:off x="1823570" y="2185066"/>
              <a:ext cx="1066800" cy="330200"/>
            </a:xfrm>
            <a:prstGeom prst="rightArrow">
              <a:avLst/>
            </a:prstGeom>
            <a:solidFill>
              <a:srgbClr val="37AA8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xmlns="" id="{B888E0F8-38C1-489B-8170-6314D14F05B7}"/>
                </a:ext>
              </a:extLst>
            </p:cNvPr>
            <p:cNvSpPr/>
            <p:nvPr/>
          </p:nvSpPr>
          <p:spPr>
            <a:xfrm>
              <a:off x="2994959" y="1891390"/>
              <a:ext cx="1079501" cy="917552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rgbClr val="37A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404BF353-5D79-4254-933B-4DA97C6E7BD1}"/>
                </a:ext>
              </a:extLst>
            </p:cNvPr>
            <p:cNvSpPr txBox="1"/>
            <p:nvPr/>
          </p:nvSpPr>
          <p:spPr>
            <a:xfrm>
              <a:off x="1844488" y="1919345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Learn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xmlns="" id="{8B060467-D99E-4B61-B412-CEEEF2141349}"/>
                </a:ext>
              </a:extLst>
            </p:cNvPr>
            <p:cNvSpPr/>
            <p:nvPr/>
          </p:nvSpPr>
          <p:spPr>
            <a:xfrm>
              <a:off x="2994959" y="2970224"/>
              <a:ext cx="1079501" cy="917552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rgbClr val="37A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xmlns="" id="{01D5876E-244B-4FE1-92E7-43772BA61E54}"/>
                </a:ext>
              </a:extLst>
            </p:cNvPr>
            <p:cNvSpPr/>
            <p:nvPr/>
          </p:nvSpPr>
          <p:spPr>
            <a:xfrm>
              <a:off x="652928" y="2970224"/>
              <a:ext cx="1079501" cy="917552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rgbClr val="37A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Testing Data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(future)</a:t>
              </a:r>
            </a:p>
          </p:txBody>
        </p:sp>
        <p:sp>
          <p:nvSpPr>
            <p:cNvPr id="12" name="Arrow: Right 10">
              <a:extLst>
                <a:ext uri="{FF2B5EF4-FFF2-40B4-BE49-F238E27FC236}">
                  <a16:creationId xmlns:a16="http://schemas.microsoft.com/office/drawing/2014/main" xmlns="" id="{39764C8E-4F06-4ED0-83BE-F541FF1F6804}"/>
                </a:ext>
              </a:extLst>
            </p:cNvPr>
            <p:cNvSpPr/>
            <p:nvPr/>
          </p:nvSpPr>
          <p:spPr>
            <a:xfrm>
              <a:off x="1823570" y="3263900"/>
              <a:ext cx="1066800" cy="330200"/>
            </a:xfrm>
            <a:prstGeom prst="rightArrow">
              <a:avLst/>
            </a:prstGeom>
            <a:solidFill>
              <a:srgbClr val="37AA8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Arrow: Right 11">
              <a:extLst>
                <a:ext uri="{FF2B5EF4-FFF2-40B4-BE49-F238E27FC236}">
                  <a16:creationId xmlns:a16="http://schemas.microsoft.com/office/drawing/2014/main" xmlns="" id="{F18B99B4-E981-483F-9200-670CC1FAA375}"/>
                </a:ext>
              </a:extLst>
            </p:cNvPr>
            <p:cNvSpPr/>
            <p:nvPr/>
          </p:nvSpPr>
          <p:spPr>
            <a:xfrm>
              <a:off x="4179049" y="3263900"/>
              <a:ext cx="1066800" cy="330200"/>
            </a:xfrm>
            <a:prstGeom prst="rightArrow">
              <a:avLst/>
            </a:prstGeom>
            <a:solidFill>
              <a:srgbClr val="37AA8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9FC53EEA-3F48-4BDE-91D2-8EA81185BD3A}"/>
                </a:ext>
              </a:extLst>
            </p:cNvPr>
            <p:cNvSpPr txBox="1"/>
            <p:nvPr/>
          </p:nvSpPr>
          <p:spPr>
            <a:xfrm>
              <a:off x="4170081" y="2970224"/>
              <a:ext cx="930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Predict</a:t>
              </a:r>
            </a:p>
          </p:txBody>
        </p:sp>
      </p:grpSp>
      <p:pic>
        <p:nvPicPr>
          <p:cNvPr id="16" name="image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1984"/>
            <a:ext cx="2279073" cy="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48051"/>
            <a:ext cx="57531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Performance Evaluation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1022261"/>
            <a:ext cx="5753100" cy="1613363"/>
          </a:xfrm>
          <a:prstGeom prst="rect">
            <a:avLst/>
          </a:prstGeom>
          <a:noFill/>
          <a:ln w="28575">
            <a:solidFill>
              <a:srgbClr val="35A9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Randomly split examples into training set U and </a:t>
            </a:r>
            <a:r>
              <a:rPr lang="en-US" altLang="en-US" dirty="0" smtClean="0">
                <a:solidFill>
                  <a:schemeClr val="tx1"/>
                </a:solidFill>
              </a:rPr>
              <a:t>also test </a:t>
            </a:r>
            <a:r>
              <a:rPr lang="en-US" altLang="en-US" dirty="0">
                <a:solidFill>
                  <a:schemeClr val="tx1"/>
                </a:solidFill>
              </a:rPr>
              <a:t>set V.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Use training set to learn a hypothesis 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Measure % of V correctly classified by 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Repeat for different random splits and average results.</a:t>
            </a:r>
          </a:p>
        </p:txBody>
      </p:sp>
      <p:pic>
        <p:nvPicPr>
          <p:cNvPr id="7" name="image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1984"/>
            <a:ext cx="2279073" cy="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37729" y="148051"/>
            <a:ext cx="59055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Problems - Overfitting </a:t>
            </a:r>
            <a:r>
              <a:rPr lang="en-US" sz="2800" dirty="0" smtClean="0">
                <a:latin typeface="Calibri (Headings)"/>
              </a:rPr>
              <a:t>&amp; </a:t>
            </a:r>
            <a:r>
              <a:rPr lang="en-US" sz="2800" dirty="0" err="1" smtClean="0">
                <a:latin typeface="Calibri (Headings)"/>
              </a:rPr>
              <a:t>Underfitting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1076050"/>
            <a:ext cx="5753100" cy="1761279"/>
          </a:xfrm>
          <a:prstGeom prst="rect">
            <a:avLst/>
          </a:prstGeom>
          <a:noFill/>
          <a:ln w="28575">
            <a:solidFill>
              <a:srgbClr val="35A9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</a:rPr>
              <a:t>Overfitting</a:t>
            </a:r>
            <a:r>
              <a:rPr lang="en-US" altLang="en-US" dirty="0">
                <a:solidFill>
                  <a:schemeClr val="tx1"/>
                </a:solidFill>
              </a:rPr>
              <a:t> – the model learns the training set too well. It </a:t>
            </a:r>
            <a:r>
              <a:rPr lang="en-US" altLang="en-US" dirty="0" err="1">
                <a:solidFill>
                  <a:schemeClr val="tx1"/>
                </a:solidFill>
              </a:rPr>
              <a:t>overfits</a:t>
            </a:r>
            <a:r>
              <a:rPr lang="en-US" altLang="en-US" dirty="0">
                <a:solidFill>
                  <a:schemeClr val="tx1"/>
                </a:solidFill>
              </a:rPr>
              <a:t> to the training set and performs poorly on the test </a:t>
            </a:r>
            <a:r>
              <a:rPr lang="en-US" altLang="en-US" dirty="0" smtClean="0">
                <a:solidFill>
                  <a:schemeClr val="tx1"/>
                </a:solidFill>
              </a:rPr>
              <a:t>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b="1" dirty="0" err="1" smtClean="0">
                <a:solidFill>
                  <a:schemeClr val="tx1"/>
                </a:solidFill>
              </a:rPr>
              <a:t>Underfitting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– when the model is too simple, both training and test errors are </a:t>
            </a:r>
            <a:r>
              <a:rPr lang="en-US" altLang="en-US" dirty="0" smtClean="0">
                <a:solidFill>
                  <a:schemeClr val="tx1"/>
                </a:solidFill>
              </a:rPr>
              <a:t>large</a:t>
            </a:r>
          </a:p>
        </p:txBody>
      </p:sp>
      <p:pic>
        <p:nvPicPr>
          <p:cNvPr id="7" name="image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1984"/>
            <a:ext cx="2279073" cy="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06103" y="4002518"/>
            <a:ext cx="500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 (Headings)"/>
              </a:rPr>
              <a:t>Categorization of Machine Learning</a:t>
            </a:r>
            <a:endParaRPr lang="en-US" sz="3200" b="1" dirty="0">
              <a:latin typeface="Calibri (Headings)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461" y="3079188"/>
            <a:ext cx="5823284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Machine Learning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7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478137" y="143066"/>
            <a:ext cx="6370963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Categorization of Machine Learning</a:t>
            </a:r>
            <a:endParaRPr lang="en-US" sz="2800" dirty="0">
              <a:latin typeface="Calibri (Headings)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478137" y="720013"/>
            <a:ext cx="6357516" cy="1989543"/>
            <a:chOff x="5491584" y="948612"/>
            <a:chExt cx="6357516" cy="1989543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0555A633-3F6B-4AEC-9AC9-06F5B4ED9E5D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668697" y="1513946"/>
              <a:ext cx="1645" cy="8054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xmlns="" id="{B8BA28B0-B108-4507-BAAA-E68B57215705}"/>
                </a:ext>
              </a:extLst>
            </p:cNvPr>
            <p:cNvSpPr/>
            <p:nvPr/>
          </p:nvSpPr>
          <p:spPr>
            <a:xfrm>
              <a:off x="7938679" y="948612"/>
              <a:ext cx="1463328" cy="604915"/>
            </a:xfrm>
            <a:prstGeom prst="flowChartProcess">
              <a:avLst/>
            </a:prstGeom>
            <a:solidFill>
              <a:srgbClr val="37AA8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Machine Learning</a:t>
              </a: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xmlns="" id="{B888E0F8-38C1-489B-8170-6314D14F05B7}"/>
                </a:ext>
              </a:extLst>
            </p:cNvPr>
            <p:cNvSpPr/>
            <p:nvPr/>
          </p:nvSpPr>
          <p:spPr>
            <a:xfrm>
              <a:off x="10385771" y="2319435"/>
              <a:ext cx="1463329" cy="598576"/>
            </a:xfrm>
            <a:prstGeom prst="flowChartProcess">
              <a:avLst/>
            </a:prstGeom>
            <a:noFill/>
            <a:ln w="28575">
              <a:solidFill>
                <a:srgbClr val="37A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Reinforcement</a:t>
              </a: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xmlns="" id="{8B060467-D99E-4B61-B412-CEEEF2141349}"/>
                </a:ext>
              </a:extLst>
            </p:cNvPr>
            <p:cNvSpPr/>
            <p:nvPr/>
          </p:nvSpPr>
          <p:spPr>
            <a:xfrm>
              <a:off x="7938677" y="2319434"/>
              <a:ext cx="1463330" cy="618721"/>
            </a:xfrm>
            <a:prstGeom prst="flowChartProcess">
              <a:avLst/>
            </a:prstGeom>
            <a:noFill/>
            <a:ln w="28575">
              <a:solidFill>
                <a:srgbClr val="37A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Unsupervised</a:t>
              </a: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xmlns="" id="{01D5876E-244B-4FE1-92E7-43772BA61E54}"/>
                </a:ext>
              </a:extLst>
            </p:cNvPr>
            <p:cNvSpPr/>
            <p:nvPr/>
          </p:nvSpPr>
          <p:spPr>
            <a:xfrm>
              <a:off x="5491584" y="2319434"/>
              <a:ext cx="1463330" cy="614035"/>
            </a:xfrm>
            <a:prstGeom prst="flowChartProcess">
              <a:avLst/>
            </a:prstGeom>
            <a:noFill/>
            <a:ln w="28575">
              <a:solidFill>
                <a:srgbClr val="37A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Supervised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57A6CA24-47AB-4A52-9A9B-9BE7A9405E64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flipH="1">
              <a:off x="6223249" y="1553527"/>
              <a:ext cx="2447094" cy="7659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62F067B4-1A93-4166-B9F4-79A7E097F1E8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8670343" y="1553527"/>
              <a:ext cx="2447093" cy="7659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5478137" y="2815603"/>
            <a:ext cx="2780677" cy="3539430"/>
          </a:xfrm>
          <a:prstGeom prst="rect">
            <a:avLst/>
          </a:prstGeom>
          <a:ln w="28575">
            <a:solidFill>
              <a:srgbClr val="37AA84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Task Driven, labelled (Regression/Classification</a:t>
            </a:r>
            <a:r>
              <a:rPr lang="en-US" sz="16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Input variables X and output variable Y. Y = f(X).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Algorithm learns from training data set. Iteratively make predictions which are corrected (teaching).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Learning stops when performance reaches acceptable level.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58815" y="2815706"/>
            <a:ext cx="1463328" cy="3539430"/>
          </a:xfrm>
          <a:prstGeom prst="rect">
            <a:avLst/>
          </a:prstGeom>
          <a:ln w="28575">
            <a:solidFill>
              <a:srgbClr val="37AA84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</a:t>
            </a:r>
            <a:r>
              <a:rPr lang="en-US" sz="1600" dirty="0" smtClean="0"/>
              <a:t>Driven, unlabeled </a:t>
            </a:r>
            <a:r>
              <a:rPr lang="en-US" sz="1600" dirty="0"/>
              <a:t>(Clustering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correct answers, no teacher, no </a:t>
            </a:r>
            <a:r>
              <a:rPr lang="en-US" sz="1600" dirty="0" smtClean="0"/>
              <a:t>labelling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Algorithm looks for patterns in data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9722142" y="2806294"/>
            <a:ext cx="2125312" cy="3539430"/>
          </a:xfrm>
          <a:prstGeom prst="rect">
            <a:avLst/>
          </a:prstGeom>
          <a:ln w="28575">
            <a:solidFill>
              <a:srgbClr val="37AA84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Reward feedback </a:t>
            </a:r>
            <a:r>
              <a:rPr lang="en-US" sz="1600" dirty="0" smtClean="0"/>
              <a:t>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Algorithm learns to react to an environment. Automatically determine ideal behavior within a context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5" name="image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1984"/>
            <a:ext cx="2279073" cy="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43066"/>
            <a:ext cx="57531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Data Set for Supervised Learning</a:t>
            </a:r>
            <a:endParaRPr lang="en-US" sz="2800" dirty="0">
              <a:latin typeface="Calibri (Headings)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38225"/>
            <a:ext cx="5755478" cy="2720975"/>
          </a:xfrm>
          <a:prstGeom prst="rect">
            <a:avLst/>
          </a:prstGeom>
        </p:spPr>
      </p:pic>
      <p:pic>
        <p:nvPicPr>
          <p:cNvPr id="1028" name="Picture 4" descr="Image result for iris datas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846" y="4218440"/>
            <a:ext cx="5355407" cy="177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2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1984"/>
            <a:ext cx="2279073" cy="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575" y="2016720"/>
            <a:ext cx="4386119" cy="42298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62171" y="941294"/>
            <a:ext cx="6086929" cy="5372420"/>
          </a:xfrm>
          <a:prstGeom prst="rect">
            <a:avLst/>
          </a:prstGeom>
          <a:noFill/>
          <a:ln w="28575">
            <a:solidFill>
              <a:srgbClr val="35A9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GB" dirty="0">
                <a:solidFill>
                  <a:sysClr val="windowText" lastClr="000000"/>
                </a:solidFill>
              </a:rPr>
              <a:t>Machine learning is a field of computer science that gives computer systems the ability to "</a:t>
            </a:r>
            <a:r>
              <a:rPr lang="en-GB" b="1" dirty="0">
                <a:solidFill>
                  <a:sysClr val="windowText" lastClr="000000"/>
                </a:solidFill>
              </a:rPr>
              <a:t>learn</a:t>
            </a:r>
            <a:r>
              <a:rPr lang="en-GB" dirty="0">
                <a:solidFill>
                  <a:sysClr val="windowText" lastClr="000000"/>
                </a:solidFill>
              </a:rPr>
              <a:t>" with data, without being explicitly programmed. The name Machine learning was coined in 1959 by Arthur Samuel.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762171" y="148051"/>
            <a:ext cx="6086929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Machine Learning Introduction</a:t>
            </a:r>
            <a:endParaRPr lang="en-US" sz="2800" dirty="0">
              <a:latin typeface="Calibri (Headings)"/>
            </a:endParaRPr>
          </a:p>
        </p:txBody>
      </p:sp>
      <p:pic>
        <p:nvPicPr>
          <p:cNvPr id="6" name="image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1984"/>
            <a:ext cx="2279073" cy="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6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496861" y="143066"/>
            <a:ext cx="6352239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Data Set for Supervised Learning</a:t>
            </a:r>
            <a:endParaRPr lang="en-US" sz="2800" dirty="0">
              <a:latin typeface="Calibri (Headings)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045" y="4421777"/>
            <a:ext cx="2341715" cy="23417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650" y="4606858"/>
            <a:ext cx="2355116" cy="19768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861" y="1022803"/>
            <a:ext cx="6390339" cy="3584055"/>
          </a:xfrm>
          <a:prstGeom prst="rect">
            <a:avLst/>
          </a:prstGeom>
        </p:spPr>
      </p:pic>
      <p:pic>
        <p:nvPicPr>
          <p:cNvPr id="8" name="image2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1984"/>
            <a:ext cx="2279073" cy="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6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3932097" y="143065"/>
            <a:ext cx="7917004" cy="6269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Data Set for Unsupervised Learning</a:t>
            </a:r>
            <a:endParaRPr lang="en-US" sz="2800" dirty="0">
              <a:latin typeface="Calibri (Headings)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096" y="983079"/>
            <a:ext cx="7831280" cy="4764577"/>
          </a:xfrm>
          <a:prstGeom prst="rect">
            <a:avLst/>
          </a:prstGeom>
        </p:spPr>
      </p:pic>
      <p:pic>
        <p:nvPicPr>
          <p:cNvPr id="7" name="image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1984"/>
            <a:ext cx="2279073" cy="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921107" y="148051"/>
            <a:ext cx="6927994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Machine Learning </a:t>
            </a:r>
            <a:r>
              <a:rPr lang="en-US" sz="2800" dirty="0" smtClean="0">
                <a:latin typeface="Calibri (Headings)"/>
              </a:rPr>
              <a:t>Coordinates</a:t>
            </a:r>
            <a:endParaRPr lang="en-US" sz="2800" dirty="0">
              <a:latin typeface="Calibri (Headings)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953F481B-C33A-4E04-B540-35413FC43AE1}"/>
              </a:ext>
            </a:extLst>
          </p:cNvPr>
          <p:cNvGrpSpPr/>
          <p:nvPr/>
        </p:nvGrpSpPr>
        <p:grpSpPr>
          <a:xfrm>
            <a:off x="5372100" y="1409538"/>
            <a:ext cx="6477000" cy="2886960"/>
            <a:chOff x="2679700" y="2176020"/>
            <a:chExt cx="6477000" cy="2886960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xmlns="" id="{A78A7B61-4096-4BBE-A157-3E6CB85ED892}"/>
                </a:ext>
              </a:extLst>
            </p:cNvPr>
            <p:cNvSpPr/>
            <p:nvPr/>
          </p:nvSpPr>
          <p:spPr>
            <a:xfrm>
              <a:off x="2679700" y="2176020"/>
              <a:ext cx="3238500" cy="1443480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rgbClr val="37A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Classification or Categorization</a:t>
              </a: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xmlns="" id="{8A2D059E-A570-4BCE-AF0E-CF376A1D878A}"/>
                </a:ext>
              </a:extLst>
            </p:cNvPr>
            <p:cNvSpPr/>
            <p:nvPr/>
          </p:nvSpPr>
          <p:spPr>
            <a:xfrm>
              <a:off x="5918200" y="2176020"/>
              <a:ext cx="3238500" cy="1443480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rgbClr val="37A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xmlns="" id="{57C5536A-6EC1-4493-AF53-1B70A2D80582}"/>
                </a:ext>
              </a:extLst>
            </p:cNvPr>
            <p:cNvSpPr/>
            <p:nvPr/>
          </p:nvSpPr>
          <p:spPr>
            <a:xfrm>
              <a:off x="2679700" y="3619500"/>
              <a:ext cx="3238500" cy="1443480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rgbClr val="37A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Regression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xmlns="" id="{19FE56FF-4296-45F2-AB6E-C7C025F5DD1C}"/>
                </a:ext>
              </a:extLst>
            </p:cNvPr>
            <p:cNvSpPr/>
            <p:nvPr/>
          </p:nvSpPr>
          <p:spPr>
            <a:xfrm>
              <a:off x="5918200" y="3619500"/>
              <a:ext cx="3238500" cy="1443480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rgbClr val="37A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Dimensionality Reduction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BAC49CA-1CD0-4DB1-9764-8AF2978F2592}"/>
              </a:ext>
            </a:extLst>
          </p:cNvPr>
          <p:cNvSpPr txBox="1"/>
          <p:nvPr/>
        </p:nvSpPr>
        <p:spPr>
          <a:xfrm>
            <a:off x="5372100" y="1024218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Supervised Learning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D5430E9-7066-4E39-B051-F267E5BF14DF}"/>
              </a:ext>
            </a:extLst>
          </p:cNvPr>
          <p:cNvSpPr txBox="1"/>
          <p:nvPr/>
        </p:nvSpPr>
        <p:spPr>
          <a:xfrm>
            <a:off x="8610600" y="1024218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Unsupervised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8CAAD27-F036-4FD0-9597-3C8AC92909DD}"/>
              </a:ext>
            </a:extLst>
          </p:cNvPr>
          <p:cNvSpPr txBox="1"/>
          <p:nvPr/>
        </p:nvSpPr>
        <p:spPr>
          <a:xfrm rot="16200000">
            <a:off x="4384033" y="3390092"/>
            <a:ext cx="144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Continuous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BBEAC9C-8035-4213-A960-30E2CAC4E365}"/>
              </a:ext>
            </a:extLst>
          </p:cNvPr>
          <p:cNvSpPr txBox="1"/>
          <p:nvPr/>
        </p:nvSpPr>
        <p:spPr>
          <a:xfrm rot="16200000">
            <a:off x="4384033" y="1946612"/>
            <a:ext cx="144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Discrete</a:t>
            </a:r>
          </a:p>
        </p:txBody>
      </p:sp>
      <p:pic>
        <p:nvPicPr>
          <p:cNvPr id="16" name="image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1984"/>
            <a:ext cx="2279073" cy="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0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921107" y="148051"/>
            <a:ext cx="6927994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Machine Learning </a:t>
            </a:r>
            <a:r>
              <a:rPr lang="en-US" sz="2800" dirty="0" smtClean="0">
                <a:latin typeface="Calibri (Headings)"/>
              </a:rPr>
              <a:t>Coordinates</a:t>
            </a:r>
            <a:endParaRPr lang="en-US" sz="2800" dirty="0">
              <a:latin typeface="Calibri (Headings)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953F481B-C33A-4E04-B540-35413FC43AE1}"/>
              </a:ext>
            </a:extLst>
          </p:cNvPr>
          <p:cNvGrpSpPr/>
          <p:nvPr/>
        </p:nvGrpSpPr>
        <p:grpSpPr>
          <a:xfrm>
            <a:off x="5372100" y="1409538"/>
            <a:ext cx="6477000" cy="2886960"/>
            <a:chOff x="2679700" y="2176020"/>
            <a:chExt cx="6477000" cy="2886960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xmlns="" id="{A78A7B61-4096-4BBE-A157-3E6CB85ED892}"/>
                </a:ext>
              </a:extLst>
            </p:cNvPr>
            <p:cNvSpPr/>
            <p:nvPr/>
          </p:nvSpPr>
          <p:spPr>
            <a:xfrm>
              <a:off x="2679700" y="2176020"/>
              <a:ext cx="3238500" cy="1443480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rgbClr val="37A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Classification or Categorization</a:t>
              </a: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xmlns="" id="{8A2D059E-A570-4BCE-AF0E-CF376A1D878A}"/>
                </a:ext>
              </a:extLst>
            </p:cNvPr>
            <p:cNvSpPr/>
            <p:nvPr/>
          </p:nvSpPr>
          <p:spPr>
            <a:xfrm>
              <a:off x="5918200" y="2176020"/>
              <a:ext cx="3238500" cy="1443480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rgbClr val="37A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xmlns="" id="{57C5536A-6EC1-4493-AF53-1B70A2D80582}"/>
                </a:ext>
              </a:extLst>
            </p:cNvPr>
            <p:cNvSpPr/>
            <p:nvPr/>
          </p:nvSpPr>
          <p:spPr>
            <a:xfrm>
              <a:off x="2679700" y="3619500"/>
              <a:ext cx="3238500" cy="1443480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rgbClr val="37A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Regression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xmlns="" id="{19FE56FF-4296-45F2-AB6E-C7C025F5DD1C}"/>
                </a:ext>
              </a:extLst>
            </p:cNvPr>
            <p:cNvSpPr/>
            <p:nvPr/>
          </p:nvSpPr>
          <p:spPr>
            <a:xfrm>
              <a:off x="5918200" y="3619500"/>
              <a:ext cx="3238500" cy="1443480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rgbClr val="37A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Dimensionality Reduction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BAC49CA-1CD0-4DB1-9764-8AF2978F2592}"/>
              </a:ext>
            </a:extLst>
          </p:cNvPr>
          <p:cNvSpPr txBox="1"/>
          <p:nvPr/>
        </p:nvSpPr>
        <p:spPr>
          <a:xfrm>
            <a:off x="5372100" y="1024218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Supervised Learning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D5430E9-7066-4E39-B051-F267E5BF14DF}"/>
              </a:ext>
            </a:extLst>
          </p:cNvPr>
          <p:cNvSpPr txBox="1"/>
          <p:nvPr/>
        </p:nvSpPr>
        <p:spPr>
          <a:xfrm>
            <a:off x="8610600" y="1024218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Unsupervised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8CAAD27-F036-4FD0-9597-3C8AC92909DD}"/>
              </a:ext>
            </a:extLst>
          </p:cNvPr>
          <p:cNvSpPr txBox="1"/>
          <p:nvPr/>
        </p:nvSpPr>
        <p:spPr>
          <a:xfrm rot="16200000">
            <a:off x="4384033" y="3390092"/>
            <a:ext cx="144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Continuous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BBEAC9C-8035-4213-A960-30E2CAC4E365}"/>
              </a:ext>
            </a:extLst>
          </p:cNvPr>
          <p:cNvSpPr txBox="1"/>
          <p:nvPr/>
        </p:nvSpPr>
        <p:spPr>
          <a:xfrm rot="16200000">
            <a:off x="4384033" y="1946612"/>
            <a:ext cx="144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Discrete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08170" y="4471084"/>
            <a:ext cx="4376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statistics, </a:t>
            </a:r>
            <a:r>
              <a:rPr lang="en-GB" b="1" dirty="0"/>
              <a:t>machine learning</a:t>
            </a:r>
            <a:r>
              <a:rPr lang="en-GB" dirty="0"/>
              <a:t>, and information theory, </a:t>
            </a:r>
            <a:r>
              <a:rPr lang="en-GB" b="1" dirty="0"/>
              <a:t>dimensionality </a:t>
            </a:r>
            <a:r>
              <a:rPr lang="en-GB" b="1" dirty="0" smtClean="0"/>
              <a:t>reduction </a:t>
            </a:r>
            <a:r>
              <a:rPr lang="en-GB" dirty="0" smtClean="0"/>
              <a:t>or</a:t>
            </a:r>
            <a:r>
              <a:rPr lang="en-GB" dirty="0"/>
              <a:t> </a:t>
            </a:r>
            <a:r>
              <a:rPr lang="en-GB" b="1" dirty="0"/>
              <a:t>dimension reduction</a:t>
            </a:r>
            <a:r>
              <a:rPr lang="en-GB" dirty="0"/>
              <a:t> is the process of </a:t>
            </a:r>
            <a:r>
              <a:rPr lang="en-GB" b="1" dirty="0"/>
              <a:t>reducing</a:t>
            </a:r>
            <a:r>
              <a:rPr lang="en-GB" dirty="0"/>
              <a:t> the number of random variables under consideration by obtaining a set of principal variables. It can be divided into feature selection and feature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5999" y="148051"/>
            <a:ext cx="5753102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Classification </a:t>
            </a:r>
            <a:r>
              <a:rPr lang="en-US" sz="2800" dirty="0" smtClean="0">
                <a:latin typeface="Calibri (Headings)"/>
              </a:rPr>
              <a:t>&amp; </a:t>
            </a:r>
            <a:r>
              <a:rPr lang="en-US" sz="2800" dirty="0">
                <a:latin typeface="Calibri (Headings)"/>
              </a:rPr>
              <a:t>Clustering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5999" y="960472"/>
            <a:ext cx="5753101" cy="3693319"/>
          </a:xfrm>
          <a:prstGeom prst="rect">
            <a:avLst/>
          </a:prstGeom>
          <a:ln w="28575">
            <a:solidFill>
              <a:srgbClr val="37AA84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Classification</a:t>
            </a:r>
            <a:r>
              <a:rPr lang="en-US" dirty="0"/>
              <a:t> is the problem of identifying to which of a set of categories (classes) a new observation belongs, on the basis of a training set of data containing observations (or instances) whose category membership is known.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Classification is considered an instance of </a:t>
            </a:r>
            <a:r>
              <a:rPr lang="en-US" i="1" dirty="0"/>
              <a:t>supervised learning</a:t>
            </a:r>
            <a:r>
              <a:rPr lang="en-US" dirty="0"/>
              <a:t>, i.e. learning where a training set of correctly identified observations is available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corresponding </a:t>
            </a:r>
            <a:r>
              <a:rPr lang="en-US" i="1" dirty="0"/>
              <a:t>unsupervised</a:t>
            </a:r>
            <a:r>
              <a:rPr lang="en-US" dirty="0"/>
              <a:t> procedure is known as </a:t>
            </a:r>
            <a:r>
              <a:rPr lang="en-US" b="1" dirty="0"/>
              <a:t>clustering</a:t>
            </a:r>
            <a:r>
              <a:rPr lang="en-US" dirty="0"/>
              <a:t>, and involves grouping data into categories based on a measure of similarity or distance.</a:t>
            </a:r>
          </a:p>
        </p:txBody>
      </p:sp>
      <p:pic>
        <p:nvPicPr>
          <p:cNvPr id="6" name="image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1984"/>
            <a:ext cx="2279073" cy="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5999" y="148051"/>
            <a:ext cx="5753102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Classification </a:t>
            </a:r>
            <a:r>
              <a:rPr lang="en-US" sz="2800" dirty="0" smtClean="0">
                <a:latin typeface="Calibri (Headings)"/>
              </a:rPr>
              <a:t>&amp; </a:t>
            </a:r>
            <a:r>
              <a:rPr lang="en-US" sz="2800" dirty="0">
                <a:latin typeface="Calibri (Headings)"/>
              </a:rPr>
              <a:t>Clustering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5999" y="960472"/>
            <a:ext cx="5753101" cy="4524315"/>
          </a:xfrm>
          <a:prstGeom prst="rect">
            <a:avLst/>
          </a:prstGeom>
          <a:ln w="28575">
            <a:solidFill>
              <a:srgbClr val="37AA84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Example: </a:t>
            </a:r>
            <a:r>
              <a:rPr lang="en-GB" dirty="0"/>
              <a:t>This is an example of a </a:t>
            </a:r>
            <a:r>
              <a:rPr lang="en-GB" i="1" dirty="0"/>
              <a:t>classification </a:t>
            </a:r>
            <a:r>
              <a:rPr lang="en-GB" dirty="0"/>
              <a:t>problem where there are </a:t>
            </a:r>
            <a:r>
              <a:rPr lang="en-GB" dirty="0" smtClean="0"/>
              <a:t>two classes</a:t>
            </a:r>
            <a:r>
              <a:rPr lang="en-GB" dirty="0"/>
              <a:t>: low-risk and high-risk customers. The information about a customer makes up the </a:t>
            </a:r>
            <a:r>
              <a:rPr lang="en-GB" i="1" dirty="0"/>
              <a:t>input </a:t>
            </a:r>
            <a:r>
              <a:rPr lang="en-GB" dirty="0"/>
              <a:t>to the classifier whose task is to assign the</a:t>
            </a:r>
            <a:br>
              <a:rPr lang="en-GB" dirty="0"/>
            </a:br>
            <a:r>
              <a:rPr lang="en-GB" dirty="0"/>
              <a:t>input to one of the two </a:t>
            </a:r>
            <a:r>
              <a:rPr lang="en-GB" dirty="0" smtClean="0"/>
              <a:t>classes. After </a:t>
            </a:r>
            <a:r>
              <a:rPr lang="en-GB" dirty="0"/>
              <a:t>training with the past data, a classification rule learned may be</a:t>
            </a:r>
            <a:br>
              <a:rPr lang="en-GB" dirty="0"/>
            </a:br>
            <a:r>
              <a:rPr lang="en-GB" dirty="0"/>
              <a:t>of the </a:t>
            </a:r>
            <a:r>
              <a:rPr lang="en-GB" dirty="0" smtClean="0"/>
              <a:t>form 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385560" y="3288411"/>
            <a:ext cx="195072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b="1" dirty="0">
                <a:solidFill>
                  <a:sysClr val="windowText" lastClr="000000"/>
                </a:solidFill>
              </a:rPr>
              <a:t>IF </a:t>
            </a:r>
            <a:r>
              <a:rPr lang="en-GB" b="1" dirty="0" smtClean="0">
                <a:solidFill>
                  <a:sysClr val="windowText" lastClr="000000"/>
                </a:solidFill>
              </a:rPr>
              <a:t>Income </a:t>
            </a:r>
            <a:r>
              <a:rPr lang="en-GB" b="1" i="1" dirty="0">
                <a:solidFill>
                  <a:sysClr val="windowText" lastClr="000000"/>
                </a:solidFill>
              </a:rPr>
              <a:t>&gt; </a:t>
            </a:r>
            <a:r>
              <a:rPr lang="az-Cyrl-AZ" b="1" i="1" dirty="0">
                <a:solidFill>
                  <a:sysClr val="windowText" lastClr="000000"/>
                </a:solidFill>
              </a:rPr>
              <a:t>Ѳ</a:t>
            </a:r>
            <a:r>
              <a:rPr lang="en-GB" b="1" dirty="0">
                <a:solidFill>
                  <a:sysClr val="windowText" lastClr="000000"/>
                </a:solidFill>
              </a:rPr>
              <a:t>1 AND </a:t>
            </a:r>
            <a:r>
              <a:rPr lang="en-GB" b="1" dirty="0" smtClean="0">
                <a:solidFill>
                  <a:sysClr val="windowText" lastClr="000000"/>
                </a:solidFill>
              </a:rPr>
              <a:t>Savings </a:t>
            </a:r>
            <a:r>
              <a:rPr lang="en-GB" b="1" i="1" dirty="0">
                <a:solidFill>
                  <a:sysClr val="windowText" lastClr="000000"/>
                </a:solidFill>
              </a:rPr>
              <a:t>&gt; </a:t>
            </a:r>
            <a:r>
              <a:rPr lang="az-Cyrl-AZ" b="1" i="1" dirty="0">
                <a:solidFill>
                  <a:sysClr val="windowText" lastClr="000000"/>
                </a:solidFill>
              </a:rPr>
              <a:t>Ѳ</a:t>
            </a:r>
            <a:r>
              <a:rPr lang="en-GB" b="1" dirty="0">
                <a:solidFill>
                  <a:sysClr val="windowText" lastClr="000000"/>
                </a:solidFill>
              </a:rPr>
              <a:t>2 THEN</a:t>
            </a:r>
          </a:p>
          <a:p>
            <a:pPr algn="just"/>
            <a:r>
              <a:rPr lang="en-GB" b="1" dirty="0" smtClean="0">
                <a:solidFill>
                  <a:sysClr val="windowText" lastClr="000000"/>
                </a:solidFill>
              </a:rPr>
              <a:t>    Low-Risk</a:t>
            </a:r>
          </a:p>
          <a:p>
            <a:pPr algn="just"/>
            <a:r>
              <a:rPr lang="en-GB" b="1" dirty="0" smtClean="0">
                <a:solidFill>
                  <a:sysClr val="windowText" lastClr="000000"/>
                </a:solidFill>
              </a:rPr>
              <a:t>ELSE</a:t>
            </a:r>
          </a:p>
          <a:p>
            <a:pPr algn="just"/>
            <a:r>
              <a:rPr lang="en-GB" b="1" dirty="0">
                <a:solidFill>
                  <a:sysClr val="windowText" lastClr="000000"/>
                </a:solidFill>
              </a:rPr>
              <a:t> </a:t>
            </a:r>
            <a:r>
              <a:rPr lang="en-GB" b="1" dirty="0" smtClean="0">
                <a:solidFill>
                  <a:sysClr val="windowText" lastClr="000000"/>
                </a:solidFill>
              </a:rPr>
              <a:t>   </a:t>
            </a:r>
            <a:r>
              <a:rPr lang="en-GB" b="1" dirty="0">
                <a:solidFill>
                  <a:sysClr val="windowText" lastClr="000000"/>
                </a:solidFill>
              </a:rPr>
              <a:t>H</a:t>
            </a:r>
            <a:r>
              <a:rPr lang="en-GB" b="1" dirty="0" smtClean="0">
                <a:solidFill>
                  <a:sysClr val="windowText" lastClr="000000"/>
                </a:solidFill>
              </a:rPr>
              <a:t>igh-Risk 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822821" y="2743200"/>
            <a:ext cx="2764574" cy="2460812"/>
            <a:chOff x="5870556" y="2137801"/>
            <a:chExt cx="4281974" cy="416196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2530" y="2137801"/>
              <a:ext cx="3810000" cy="38195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6200000" flipH="1">
              <a:off x="5608657" y="2625490"/>
              <a:ext cx="893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Savings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02636" y="5772660"/>
              <a:ext cx="890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Income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30153" y="4199075"/>
                  <a:ext cx="492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153" y="4199075"/>
                  <a:ext cx="49237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644670" y="5930432"/>
                  <a:ext cx="492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4670" y="5930432"/>
                  <a:ext cx="4923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567131" y="4206437"/>
              <a:ext cx="1077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High-Risk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30148" y="2350494"/>
              <a:ext cx="1035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Low-Risk</a:t>
              </a:r>
              <a:endParaRPr lang="en-US" b="1" dirty="0"/>
            </a:p>
          </p:txBody>
        </p:sp>
      </p:grpSp>
      <p:pic>
        <p:nvPicPr>
          <p:cNvPr id="15" name="image2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1984"/>
            <a:ext cx="2279073" cy="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478085" y="148051"/>
            <a:ext cx="6371016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Regression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478085" y="826002"/>
            <a:ext cx="6371016" cy="1200329"/>
          </a:xfrm>
          <a:prstGeom prst="rect">
            <a:avLst/>
          </a:prstGeom>
          <a:ln w="28575">
            <a:solidFill>
              <a:srgbClr val="37AA84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regression problem is when the output variable is a real value, such as “dollars” or “weight” instead of a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Estimate the relationship between a dependent variable and one or more independent variables (or 'predictors’)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4704C4D-1876-419B-8D6C-6E27E9E322EA}"/>
              </a:ext>
            </a:extLst>
          </p:cNvPr>
          <p:cNvSpPr/>
          <p:nvPr/>
        </p:nvSpPr>
        <p:spPr>
          <a:xfrm>
            <a:off x="5478085" y="2148526"/>
            <a:ext cx="3114206" cy="3693319"/>
          </a:xfrm>
          <a:prstGeom prst="rect">
            <a:avLst/>
          </a:prstGeom>
          <a:ln w="28575">
            <a:solidFill>
              <a:srgbClr val="37AA84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Sales figures for a television model can depend on several factors like screen size, display type, brand, resolution, </a:t>
            </a:r>
            <a:r>
              <a:rPr lang="en-US" dirty="0" smtClean="0"/>
              <a:t>technology </a:t>
            </a:r>
            <a:r>
              <a:rPr lang="en-US" dirty="0"/>
              <a:t>etc. </a:t>
            </a:r>
          </a:p>
          <a:p>
            <a:pPr algn="just"/>
            <a:r>
              <a:rPr lang="en-US" dirty="0"/>
              <a:t>Here, we consider just one attribute, screen size and plot the corresponding prices </a:t>
            </a:r>
          </a:p>
          <a:p>
            <a:r>
              <a:rPr lang="en-US" dirty="0"/>
              <a:t>x: screen size</a:t>
            </a:r>
          </a:p>
          <a:p>
            <a:r>
              <a:rPr lang="en-US" dirty="0"/>
              <a:t>y: sales figures</a:t>
            </a:r>
          </a:p>
          <a:p>
            <a:pPr algn="just"/>
            <a:r>
              <a:rPr lang="en-US" dirty="0"/>
              <a:t>We try to find the relation (function) that best matches these values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75920" y="2148525"/>
            <a:ext cx="4054523" cy="3029795"/>
            <a:chOff x="642154" y="2099577"/>
            <a:chExt cx="4054523" cy="302979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E6E9FA19-C1A7-4B9B-AAD7-20404AAB7C40}"/>
                </a:ext>
              </a:extLst>
            </p:cNvPr>
            <p:cNvCxnSpPr/>
            <p:nvPr/>
          </p:nvCxnSpPr>
          <p:spPr>
            <a:xfrm>
              <a:off x="1091857" y="2192974"/>
              <a:ext cx="0" cy="2567066"/>
            </a:xfrm>
            <a:prstGeom prst="line">
              <a:avLst/>
            </a:prstGeom>
            <a:ln w="28575">
              <a:solidFill>
                <a:srgbClr val="37AA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65E7CDFD-A598-47D7-87A6-960CF91AED99}"/>
                </a:ext>
              </a:extLst>
            </p:cNvPr>
            <p:cNvCxnSpPr/>
            <p:nvPr/>
          </p:nvCxnSpPr>
          <p:spPr>
            <a:xfrm>
              <a:off x="1091857" y="4760040"/>
              <a:ext cx="2651760" cy="0"/>
            </a:xfrm>
            <a:prstGeom prst="line">
              <a:avLst/>
            </a:prstGeom>
            <a:ln w="28575">
              <a:solidFill>
                <a:srgbClr val="37AA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C68C24E-C770-4B11-A25B-C024F0D3AC66}"/>
                </a:ext>
              </a:extLst>
            </p:cNvPr>
            <p:cNvSpPr txBox="1"/>
            <p:nvPr/>
          </p:nvSpPr>
          <p:spPr>
            <a:xfrm rot="16200000">
              <a:off x="-450946" y="3192677"/>
              <a:ext cx="2555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            y</a:t>
              </a:r>
              <a:r>
                <a:rPr lang="en-US" b="1" dirty="0"/>
                <a:t>: </a:t>
              </a:r>
              <a:r>
                <a:rPr lang="en-US" b="1" dirty="0" smtClean="0"/>
                <a:t>sales figures</a:t>
              </a:r>
              <a:endParaRPr 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1B15CAE-D23D-420C-9B0A-B6DA589A92D2}"/>
                </a:ext>
              </a:extLst>
            </p:cNvPr>
            <p:cNvSpPr txBox="1"/>
            <p:nvPr/>
          </p:nvSpPr>
          <p:spPr>
            <a:xfrm>
              <a:off x="1172230" y="4760040"/>
              <a:ext cx="2593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               X</a:t>
              </a:r>
              <a:r>
                <a:rPr lang="en-US" b="1" dirty="0"/>
                <a:t>: screen size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73334D8A-C37A-4777-97CE-2EBDA78E9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91857" y="2616445"/>
              <a:ext cx="2673671" cy="1066946"/>
            </a:xfrm>
            <a:prstGeom prst="line">
              <a:avLst/>
            </a:prstGeom>
            <a:ln w="28575">
              <a:solidFill>
                <a:srgbClr val="37AA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167A21A-BFF4-46A8-8AD0-5F2276800A52}"/>
                </a:ext>
              </a:extLst>
            </p:cNvPr>
            <p:cNvSpPr txBox="1"/>
            <p:nvPr/>
          </p:nvSpPr>
          <p:spPr>
            <a:xfrm>
              <a:off x="2103379" y="2583379"/>
              <a:ext cx="2593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y‘ = w</a:t>
              </a:r>
              <a:r>
                <a:rPr lang="en-US" b="1" baseline="-25000" dirty="0" smtClean="0"/>
                <a:t>0</a:t>
              </a:r>
              <a:r>
                <a:rPr lang="en-US" b="1" dirty="0" smtClean="0"/>
                <a:t> + w</a:t>
              </a:r>
              <a:r>
                <a:rPr lang="en-US" b="1" baseline="-25000" dirty="0"/>
                <a:t>1</a:t>
              </a:r>
              <a:r>
                <a:rPr lang="en-US" b="1" dirty="0" smtClean="0"/>
                <a:t>x</a:t>
              </a:r>
              <a:r>
                <a:rPr lang="en-US" b="1" baseline="-25000" dirty="0" smtClean="0"/>
                <a:t>1</a:t>
              </a:r>
              <a:endParaRPr lang="en-US" b="1" baseline="-25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9E91F0D8-A565-4ADA-95CC-F70A7B40D0BB}"/>
                </a:ext>
              </a:extLst>
            </p:cNvPr>
            <p:cNvSpPr txBox="1"/>
            <p:nvPr/>
          </p:nvSpPr>
          <p:spPr>
            <a:xfrm>
              <a:off x="1410889" y="2491046"/>
              <a:ext cx="212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DE43449E-58CB-4F88-A366-8C89EE57C56A}"/>
                </a:ext>
              </a:extLst>
            </p:cNvPr>
            <p:cNvSpPr txBox="1"/>
            <p:nvPr/>
          </p:nvSpPr>
          <p:spPr>
            <a:xfrm>
              <a:off x="1715109" y="2647355"/>
              <a:ext cx="212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887414BA-87CF-4CD7-B91D-C5A4BE65E92D}"/>
                </a:ext>
              </a:extLst>
            </p:cNvPr>
            <p:cNvSpPr txBox="1"/>
            <p:nvPr/>
          </p:nvSpPr>
          <p:spPr>
            <a:xfrm>
              <a:off x="1867509" y="2799755"/>
              <a:ext cx="212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73F2B3DB-2663-4D17-84BC-953F1D1C9ADB}"/>
                </a:ext>
              </a:extLst>
            </p:cNvPr>
            <p:cNvSpPr txBox="1"/>
            <p:nvPr/>
          </p:nvSpPr>
          <p:spPr>
            <a:xfrm>
              <a:off x="2019909" y="2952155"/>
              <a:ext cx="212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C0DE788-226B-45EB-AC15-05E793E57B42}"/>
                </a:ext>
              </a:extLst>
            </p:cNvPr>
            <p:cNvSpPr txBox="1"/>
            <p:nvPr/>
          </p:nvSpPr>
          <p:spPr>
            <a:xfrm>
              <a:off x="2490760" y="2938254"/>
              <a:ext cx="212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0FAD9EC-64BD-425D-B6B0-C3902942D0C9}"/>
                </a:ext>
              </a:extLst>
            </p:cNvPr>
            <p:cNvSpPr txBox="1"/>
            <p:nvPr/>
          </p:nvSpPr>
          <p:spPr>
            <a:xfrm>
              <a:off x="2278533" y="3090654"/>
              <a:ext cx="212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F4BE274-09E7-4EAF-BE7E-6F8330B137BB}"/>
                </a:ext>
              </a:extLst>
            </p:cNvPr>
            <p:cNvSpPr txBox="1"/>
            <p:nvPr/>
          </p:nvSpPr>
          <p:spPr>
            <a:xfrm>
              <a:off x="3025748" y="3333155"/>
              <a:ext cx="212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3E722306-C057-40FC-A7D1-CEE5B79D683B}"/>
                </a:ext>
              </a:extLst>
            </p:cNvPr>
            <p:cNvSpPr txBox="1"/>
            <p:nvPr/>
          </p:nvSpPr>
          <p:spPr>
            <a:xfrm>
              <a:off x="3395638" y="3352536"/>
              <a:ext cx="212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x</a:t>
              </a:r>
            </a:p>
          </p:txBody>
        </p:sp>
      </p:grpSp>
      <p:pic>
        <p:nvPicPr>
          <p:cNvPr id="23" name="image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1984"/>
            <a:ext cx="2279073" cy="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3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701553" y="148051"/>
            <a:ext cx="6147548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Dimensionality Reduction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701553" y="813643"/>
            <a:ext cx="6147547" cy="5078313"/>
          </a:xfrm>
          <a:prstGeom prst="rect">
            <a:avLst/>
          </a:prstGeom>
          <a:ln w="28575">
            <a:solidFill>
              <a:srgbClr val="37AA84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Dimensionality reduction </a:t>
            </a:r>
            <a:r>
              <a:rPr lang="en-US" dirty="0"/>
              <a:t>is the process of reducing the number of random variables under consideration by obtaining a set of principal variables. It can be divided into feature selection and feature extraction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Feature selection approaches try to find a subset of the original variables (also called features or attributes</a:t>
            </a:r>
            <a:r>
              <a:rPr lang="en-US" dirty="0" smtClean="0"/>
              <a:t>). It </a:t>
            </a:r>
            <a:r>
              <a:rPr lang="en-GB" dirty="0"/>
              <a:t>is about choosing some of features based on some statistical </a:t>
            </a:r>
            <a:r>
              <a:rPr lang="en-GB" dirty="0" smtClean="0"/>
              <a:t>score.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Feature extraction transforms the data in the high-dimensional space to a space of fewer dimensions</a:t>
            </a:r>
            <a:r>
              <a:rPr lang="en-US" dirty="0" smtClean="0"/>
              <a:t>. It </a:t>
            </a:r>
            <a:r>
              <a:rPr lang="en-GB" dirty="0"/>
              <a:t>is using techniques to extract some second layer information from the data e.g. interesting frequencies of a signal using Fourier transform.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Dimensionality reduction helps in data compression, reduces computation time and removes redundant features</a:t>
            </a:r>
            <a:r>
              <a:rPr lang="en-US" dirty="0" smtClean="0"/>
              <a:t>.</a:t>
            </a:r>
          </a:p>
        </p:txBody>
      </p:sp>
      <p:pic>
        <p:nvPicPr>
          <p:cNvPr id="5" name="image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1984"/>
            <a:ext cx="2279073" cy="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06103" y="4002518"/>
            <a:ext cx="500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 (Headings)"/>
              </a:rPr>
              <a:t>Machine Learning Applications</a:t>
            </a:r>
            <a:endParaRPr lang="en-US" sz="3200" b="1" dirty="0">
              <a:latin typeface="Calibri (Headings)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461" y="3079188"/>
            <a:ext cx="5823284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Machine Learning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03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244454" y="148051"/>
            <a:ext cx="7604647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Applications of Machine Learning</a:t>
            </a:r>
          </a:p>
        </p:txBody>
      </p:sp>
      <p:pic>
        <p:nvPicPr>
          <p:cNvPr id="1026" name="Picture 2" descr="Image result for Applications of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21" y="558140"/>
            <a:ext cx="10965427" cy="617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1984"/>
            <a:ext cx="2279073" cy="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1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941295"/>
            <a:ext cx="5753100" cy="3455894"/>
          </a:xfrm>
          <a:prstGeom prst="rect">
            <a:avLst/>
          </a:prstGeom>
          <a:noFill/>
          <a:ln w="28575">
            <a:solidFill>
              <a:srgbClr val="35A9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ML is a </a:t>
            </a:r>
            <a:r>
              <a:rPr lang="en-US" dirty="0">
                <a:solidFill>
                  <a:sysClr val="windowText" lastClr="000000"/>
                </a:solidFill>
              </a:rPr>
              <a:t>system </a:t>
            </a:r>
            <a:r>
              <a:rPr lang="en-US" dirty="0" smtClean="0">
                <a:solidFill>
                  <a:sysClr val="windowText" lastClr="000000"/>
                </a:solidFill>
              </a:rPr>
              <a:t>which can do automatic </a:t>
            </a:r>
            <a:r>
              <a:rPr lang="en-US" dirty="0">
                <a:solidFill>
                  <a:sysClr val="windowText" lastClr="000000"/>
                </a:solidFill>
              </a:rPr>
              <a:t>acquisition and integration of knowledge</a:t>
            </a:r>
            <a:r>
              <a:rPr lang="en-US" dirty="0" smtClean="0">
                <a:solidFill>
                  <a:sysClr val="windowText" lastClr="000000"/>
                </a:solidFill>
              </a:rPr>
              <a:t>.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It is that branch </a:t>
            </a:r>
            <a:r>
              <a:rPr lang="en-US" dirty="0">
                <a:solidFill>
                  <a:sysClr val="windowText" lastClr="000000"/>
                </a:solidFill>
              </a:rPr>
              <a:t>of artificial intelligence that </a:t>
            </a:r>
            <a:r>
              <a:rPr lang="en-US" dirty="0" smtClean="0">
                <a:solidFill>
                  <a:sysClr val="windowText" lastClr="000000"/>
                </a:solidFill>
              </a:rPr>
              <a:t>deals with  </a:t>
            </a:r>
            <a:r>
              <a:rPr lang="en-US" dirty="0">
                <a:solidFill>
                  <a:sysClr val="windowText" lastClr="000000"/>
                </a:solidFill>
              </a:rPr>
              <a:t>the construction of systems that can learn from </a:t>
            </a:r>
            <a:r>
              <a:rPr lang="en-US" dirty="0" smtClean="0">
                <a:solidFill>
                  <a:sysClr val="windowText" lastClr="000000"/>
                </a:solidFill>
              </a:rPr>
              <a:t>data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Develop methods that can automatically detect patterns in data, and then to use these patterns to predict future </a:t>
            </a:r>
            <a:r>
              <a:rPr lang="en-US" dirty="0" smtClean="0">
                <a:solidFill>
                  <a:sysClr val="windowText" lastClr="000000"/>
                </a:solidFill>
              </a:rPr>
              <a:t>data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Machine learning can predict 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marL="290513" algn="just"/>
            <a:r>
              <a:rPr lang="en-US" dirty="0" smtClean="0">
                <a:solidFill>
                  <a:sysClr val="windowText" lastClr="000000"/>
                </a:solidFill>
              </a:rPr>
              <a:t>the </a:t>
            </a:r>
            <a:r>
              <a:rPr lang="en-US" dirty="0">
                <a:solidFill>
                  <a:sysClr val="windowText" lastClr="000000"/>
                </a:solidFill>
              </a:rPr>
              <a:t>future based on the </a:t>
            </a:r>
            <a:r>
              <a:rPr lang="en-US" dirty="0" smtClean="0">
                <a:solidFill>
                  <a:sysClr val="windowText" lastClr="000000"/>
                </a:solidFill>
              </a:rPr>
              <a:t>past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Computer programs that 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marL="290513" algn="just"/>
            <a:r>
              <a:rPr lang="en-US" dirty="0" smtClean="0">
                <a:solidFill>
                  <a:sysClr val="windowText" lastClr="000000"/>
                </a:solidFill>
              </a:rPr>
              <a:t>automatically </a:t>
            </a:r>
            <a:r>
              <a:rPr lang="en-US" dirty="0">
                <a:solidFill>
                  <a:sysClr val="windowText" lastClr="000000"/>
                </a:solidFill>
              </a:rPr>
              <a:t>improve </a:t>
            </a:r>
            <a:r>
              <a:rPr lang="en-US" dirty="0" smtClean="0">
                <a:solidFill>
                  <a:sysClr val="windowText" lastClr="000000"/>
                </a:solidFill>
              </a:rPr>
              <a:t>their </a:t>
            </a:r>
          </a:p>
          <a:p>
            <a:pPr marL="290513" algn="just"/>
            <a:r>
              <a:rPr lang="en-US" dirty="0" smtClean="0">
                <a:solidFill>
                  <a:sysClr val="windowText" lastClr="000000"/>
                </a:solidFill>
              </a:rPr>
              <a:t>performance </a:t>
            </a:r>
            <a:r>
              <a:rPr lang="en-US" dirty="0">
                <a:solidFill>
                  <a:sysClr val="windowText" lastClr="000000"/>
                </a:solidFill>
              </a:rPr>
              <a:t>through experience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0" y="148051"/>
            <a:ext cx="57531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Machine Learning Introduction</a:t>
            </a:r>
            <a:endParaRPr lang="en-US" sz="2800" dirty="0">
              <a:latin typeface="Calibri (Headings)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623" y="2628360"/>
            <a:ext cx="2143871" cy="165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1984"/>
            <a:ext cx="2279073" cy="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48051"/>
            <a:ext cx="57531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Why Machine Learning?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914401"/>
            <a:ext cx="5753100" cy="4087905"/>
          </a:xfrm>
          <a:prstGeom prst="rect">
            <a:avLst/>
          </a:prstGeom>
          <a:noFill/>
          <a:ln w="28575">
            <a:solidFill>
              <a:srgbClr val="35A9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Automatically adapt and customize to individual users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Personalized news, mail filters, </a:t>
            </a:r>
            <a:r>
              <a:rPr lang="en-US" altLang="en-US" dirty="0">
                <a:solidFill>
                  <a:schemeClr val="tx1"/>
                </a:solidFill>
              </a:rPr>
              <a:t>movie/book </a:t>
            </a:r>
            <a:r>
              <a:rPr lang="en-US" altLang="en-US" dirty="0" smtClean="0">
                <a:solidFill>
                  <a:schemeClr val="tx1"/>
                </a:solidFill>
              </a:rPr>
              <a:t>recommendation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Discover </a:t>
            </a:r>
            <a:r>
              <a:rPr lang="en-US" dirty="0">
                <a:solidFill>
                  <a:schemeClr val="tx1"/>
                </a:solidFill>
              </a:rPr>
              <a:t>new knowledge from huge amount of data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Market </a:t>
            </a:r>
            <a:r>
              <a:rPr lang="en-US" dirty="0" smtClean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Perform repetitive monotonous tasks of humans which require intelligence and experience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Recognize signatures or handwritten characters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Driving a car, flying a </a:t>
            </a:r>
            <a:r>
              <a:rPr lang="en-US" altLang="en-US" dirty="0" smtClean="0">
                <a:solidFill>
                  <a:schemeClr val="tx1"/>
                </a:solidFill>
              </a:rPr>
              <a:t>plane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Rapidly changing phenomenon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</a:rPr>
              <a:t>redit </a:t>
            </a:r>
            <a:r>
              <a:rPr lang="en-US" altLang="en-US" dirty="0">
                <a:solidFill>
                  <a:schemeClr val="tx1"/>
                </a:solidFill>
              </a:rPr>
              <a:t>scoring, financial modeling, diagnosis, fraud </a:t>
            </a:r>
            <a:r>
              <a:rPr lang="en-US" altLang="en-US" dirty="0" smtClean="0">
                <a:solidFill>
                  <a:schemeClr val="tx1"/>
                </a:solidFill>
              </a:rPr>
              <a:t>detection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 human </a:t>
            </a:r>
            <a:r>
              <a:rPr lang="en-US" dirty="0" smtClean="0">
                <a:solidFill>
                  <a:schemeClr val="tx1"/>
                </a:solidFill>
              </a:rPr>
              <a:t>experts </a:t>
            </a:r>
            <a:r>
              <a:rPr lang="en-US" altLang="en-US" dirty="0" smtClean="0">
                <a:solidFill>
                  <a:schemeClr val="tx1"/>
                </a:solidFill>
              </a:rPr>
              <a:t>industrial/manufacturing </a:t>
            </a:r>
            <a:r>
              <a:rPr lang="en-US" altLang="en-US" dirty="0">
                <a:solidFill>
                  <a:schemeClr val="tx1"/>
                </a:solidFill>
              </a:rPr>
              <a:t>control, mass spectrometer analysis, drug design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image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1984"/>
            <a:ext cx="2279073" cy="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9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06103" y="4002518"/>
            <a:ext cx="500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 (Headings)"/>
              </a:rPr>
              <a:t>Concepts &amp; Dimensions of Machine Learning</a:t>
            </a:r>
            <a:endParaRPr lang="en-US" sz="3200" b="1" dirty="0">
              <a:latin typeface="Calibri (Headings)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461" y="3079188"/>
            <a:ext cx="5823284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Machine Learning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15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607424" y="148051"/>
            <a:ext cx="6241676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Concepts </a:t>
            </a:r>
            <a:r>
              <a:rPr lang="en-US" sz="2800" dirty="0">
                <a:latin typeface="Calibri (Headings)"/>
              </a:rPr>
              <a:t>of </a:t>
            </a:r>
            <a:r>
              <a:rPr lang="en-US" sz="2800" dirty="0" smtClean="0">
                <a:latin typeface="Calibri (Headings)"/>
              </a:rPr>
              <a:t>Learning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07424" y="820272"/>
            <a:ext cx="6241676" cy="5136775"/>
          </a:xfrm>
          <a:prstGeom prst="rect">
            <a:avLst/>
          </a:prstGeom>
          <a:noFill/>
          <a:ln w="28575">
            <a:solidFill>
              <a:srgbClr val="35A9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Learning = Improve Task “</a:t>
            </a:r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” with respect to performance measure “</a:t>
            </a:r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” based on experience “</a:t>
            </a:r>
            <a:r>
              <a:rPr lang="en-US" b="1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Example: Spam Filtering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T: Identify Spam emails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P: % of Spam emails filtered correctly, % of non-Spam emails that were filtered incorrectly (false positives)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E: Database of emails labelled manually by </a:t>
            </a:r>
            <a:r>
              <a:rPr lang="en-US" dirty="0" smtClean="0">
                <a:solidFill>
                  <a:schemeClr val="tx1"/>
                </a:solidFill>
              </a:rPr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tx1"/>
                </a:solidFill>
              </a:rPr>
              <a:t>A checkers learning problem</a:t>
            </a:r>
            <a:r>
              <a:rPr lang="en-GB" b="1" dirty="0" smtClean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</a:rPr>
              <a:t>Task </a:t>
            </a:r>
            <a:r>
              <a:rPr lang="en-GB" b="1" dirty="0">
                <a:solidFill>
                  <a:schemeClr val="tx1"/>
                </a:solidFill>
              </a:rPr>
              <a:t>T: </a:t>
            </a:r>
            <a:r>
              <a:rPr lang="en-GB" dirty="0">
                <a:solidFill>
                  <a:schemeClr val="tx1"/>
                </a:solidFill>
              </a:rPr>
              <a:t>playing </a:t>
            </a:r>
            <a:r>
              <a:rPr lang="en-GB" dirty="0" smtClean="0">
                <a:solidFill>
                  <a:schemeClr val="tx1"/>
                </a:solidFill>
              </a:rPr>
              <a:t>checkers</a:t>
            </a:r>
            <a:endParaRPr lang="en-GB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</a:rPr>
              <a:t>Performance </a:t>
            </a:r>
            <a:r>
              <a:rPr lang="en-GB" b="1" dirty="0">
                <a:solidFill>
                  <a:schemeClr val="tx1"/>
                </a:solidFill>
              </a:rPr>
              <a:t>measure P:</a:t>
            </a:r>
            <a:r>
              <a:rPr lang="en-GB" dirty="0">
                <a:solidFill>
                  <a:schemeClr val="tx1"/>
                </a:solidFill>
              </a:rPr>
              <a:t> percent of games won against </a:t>
            </a:r>
            <a:r>
              <a:rPr lang="en-GB" dirty="0" smtClean="0">
                <a:solidFill>
                  <a:schemeClr val="tx1"/>
                </a:solidFill>
              </a:rPr>
              <a:t>opponents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</a:rPr>
              <a:t>Training </a:t>
            </a:r>
            <a:r>
              <a:rPr lang="en-GB" b="1" dirty="0">
                <a:solidFill>
                  <a:schemeClr val="tx1"/>
                </a:solidFill>
              </a:rPr>
              <a:t>experience E:</a:t>
            </a:r>
            <a:r>
              <a:rPr lang="en-GB" dirty="0">
                <a:solidFill>
                  <a:schemeClr val="tx1"/>
                </a:solidFill>
              </a:rPr>
              <a:t> playing practice games against </a:t>
            </a:r>
            <a:r>
              <a:rPr lang="en-GB" dirty="0" smtClean="0">
                <a:solidFill>
                  <a:schemeClr val="tx1"/>
                </a:solidFill>
              </a:rPr>
              <a:t>itself 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We </a:t>
            </a:r>
            <a:r>
              <a:rPr lang="en-GB" dirty="0">
                <a:solidFill>
                  <a:schemeClr val="tx1"/>
                </a:solidFill>
              </a:rPr>
              <a:t>can specify many learning problems in this fashion, such as </a:t>
            </a:r>
            <a:r>
              <a:rPr lang="en-GB" dirty="0" smtClean="0">
                <a:solidFill>
                  <a:schemeClr val="tx1"/>
                </a:solidFill>
              </a:rPr>
              <a:t>learning to </a:t>
            </a:r>
            <a:r>
              <a:rPr lang="en-GB" dirty="0">
                <a:solidFill>
                  <a:schemeClr val="tx1"/>
                </a:solidFill>
              </a:rPr>
              <a:t>recognize handwritten words, or learning to drive a robotic automobile autonomously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image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1984"/>
            <a:ext cx="2279073" cy="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0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48051"/>
            <a:ext cx="57531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Concepts </a:t>
            </a:r>
            <a:r>
              <a:rPr lang="en-US" sz="2800" dirty="0">
                <a:latin typeface="Calibri (Headings)"/>
              </a:rPr>
              <a:t>of </a:t>
            </a:r>
            <a:r>
              <a:rPr lang="en-US" sz="2800" dirty="0" smtClean="0">
                <a:latin typeface="Calibri (Headings)"/>
              </a:rPr>
              <a:t>Learning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820273"/>
            <a:ext cx="5753100" cy="2124634"/>
          </a:xfrm>
          <a:prstGeom prst="rect">
            <a:avLst/>
          </a:prstGeom>
          <a:noFill/>
          <a:ln w="28575">
            <a:solidFill>
              <a:srgbClr val="35A9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Example</a:t>
            </a:r>
            <a:r>
              <a:rPr lang="en-US" b="1" dirty="0">
                <a:solidFill>
                  <a:schemeClr val="tx1"/>
                </a:solidFill>
              </a:rPr>
              <a:t>: Signature matching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T: Determine if signature belongs to correct person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P: % of signatures that were correctly matched, % of valid signatures that were incorrectly labelled as not matching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E: Database of signatures known to be of that person</a:t>
            </a:r>
          </a:p>
        </p:txBody>
      </p:sp>
      <p:pic>
        <p:nvPicPr>
          <p:cNvPr id="7" name="image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1984"/>
            <a:ext cx="2279073" cy="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48051"/>
            <a:ext cx="57531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Dimensions Of Learning Systems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1035426"/>
            <a:ext cx="5753100" cy="3684492"/>
          </a:xfrm>
          <a:prstGeom prst="rect">
            <a:avLst/>
          </a:prstGeom>
          <a:noFill/>
          <a:ln w="28575">
            <a:solidFill>
              <a:srgbClr val="35A9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tx1"/>
                </a:solidFill>
              </a:rPr>
              <a:t>What is Dimension of Learning?</a:t>
            </a:r>
            <a:endParaRPr lang="en-GB" dirty="0">
              <a:solidFill>
                <a:schemeClr val="tx1"/>
              </a:solidFill>
            </a:endParaRPr>
          </a:p>
          <a:p>
            <a:pPr marL="5778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Dimensions of Learning is a comprehensive model that uses what researchers and theorists know about learning to define the learning process. </a:t>
            </a:r>
            <a:r>
              <a:rPr lang="en-GB" smtClean="0">
                <a:solidFill>
                  <a:schemeClr val="tx1"/>
                </a:solidFill>
              </a:rPr>
              <a:t>There are </a:t>
            </a:r>
            <a:r>
              <a:rPr lang="en-GB" dirty="0">
                <a:solidFill>
                  <a:schemeClr val="tx1"/>
                </a:solidFill>
              </a:rPr>
              <a:t>five types of thinking – what we call the five dimensions of learning- are essential to successful learning. 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tx1"/>
                </a:solidFill>
              </a:rPr>
              <a:t>Dimension 1: Attitudes and Perceptions</a:t>
            </a:r>
            <a:endParaRPr lang="en-GB" dirty="0">
              <a:solidFill>
                <a:schemeClr val="tx1"/>
              </a:solidFill>
            </a:endParaRPr>
          </a:p>
          <a:p>
            <a:pPr marL="631825" indent="-285750" algn="just">
              <a:buFont typeface="Arial" panose="020B0604020202020204" pitchFamily="34" charset="0"/>
              <a:buChar char="•"/>
              <a:tabLst>
                <a:tab pos="577850" algn="l"/>
              </a:tabLst>
            </a:pPr>
            <a:r>
              <a:rPr lang="en-GB" dirty="0">
                <a:solidFill>
                  <a:schemeClr val="tx1"/>
                </a:solidFill>
              </a:rPr>
              <a:t>Attitudes and perceptions affect students’ abilities to learn. For example, if students view the classroom as an unsafe and disorderly place, they will likely learn little there.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image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1984"/>
            <a:ext cx="2279073" cy="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4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48051"/>
            <a:ext cx="57531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Dimensions Of Learning Systems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1035426"/>
            <a:ext cx="5753100" cy="3186950"/>
          </a:xfrm>
          <a:prstGeom prst="rect">
            <a:avLst/>
          </a:prstGeom>
          <a:noFill/>
          <a:ln w="28575">
            <a:solidFill>
              <a:srgbClr val="35A9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tx1"/>
                </a:solidFill>
              </a:rPr>
              <a:t>Dimension 2: Acquire and Integrate Knowledge</a:t>
            </a:r>
            <a:endParaRPr lang="en-GB" dirty="0">
              <a:solidFill>
                <a:schemeClr val="tx1"/>
              </a:solidFill>
            </a:endParaRPr>
          </a:p>
          <a:p>
            <a:pPr marL="5778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When </a:t>
            </a:r>
            <a:r>
              <a:rPr lang="en-GB" dirty="0">
                <a:solidFill>
                  <a:schemeClr val="tx1"/>
                </a:solidFill>
              </a:rPr>
              <a:t>students are learning new information, they must be guided in relating the new knowledge to what they already know, organising that information, and then making it part of their long-term memory.</a:t>
            </a: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tx1"/>
                </a:solidFill>
              </a:rPr>
              <a:t>Dimension 3: Extend and Refine Knowledge</a:t>
            </a:r>
            <a:endParaRPr lang="en-GB" dirty="0">
              <a:solidFill>
                <a:schemeClr val="tx1"/>
              </a:solidFill>
            </a:endParaRPr>
          </a:p>
          <a:p>
            <a:pPr marL="631825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Learning does not stop with acquiring and integrating knowledge. Learners develop in-depth understanding through the process of extending and refining their </a:t>
            </a:r>
            <a:r>
              <a:rPr lang="en-GB" dirty="0" smtClean="0">
                <a:solidFill>
                  <a:schemeClr val="tx1"/>
                </a:solidFill>
              </a:rPr>
              <a:t>knowledge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image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1984"/>
            <a:ext cx="2279073" cy="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2777</TotalTime>
  <Words>1298</Words>
  <Application>Microsoft Office PowerPoint</Application>
  <PresentationFormat>Widescreen</PresentationFormat>
  <Paragraphs>193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(Headings)</vt:lpstr>
      <vt:lpstr>Calibri Light</vt:lpstr>
      <vt:lpstr>Cambria Math</vt:lpstr>
      <vt:lpstr>Helvetica 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Kulkarni</dc:creator>
  <cp:lastModifiedBy>Windows User</cp:lastModifiedBy>
  <cp:revision>458</cp:revision>
  <dcterms:created xsi:type="dcterms:W3CDTF">2017-03-06T12:38:52Z</dcterms:created>
  <dcterms:modified xsi:type="dcterms:W3CDTF">2019-06-29T09:34:04Z</dcterms:modified>
</cp:coreProperties>
</file>