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06" r:id="rId1"/>
  </p:sldMasterIdLst>
  <p:notesMasterIdLst>
    <p:notesMasterId r:id="rId169"/>
  </p:notesMasterIdLst>
  <p:sldIdLst>
    <p:sldId id="1520" r:id="rId2"/>
    <p:sldId id="1519" r:id="rId3"/>
    <p:sldId id="1699" r:id="rId4"/>
    <p:sldId id="1687" r:id="rId5"/>
    <p:sldId id="1688" r:id="rId6"/>
    <p:sldId id="1689" r:id="rId7"/>
    <p:sldId id="1690" r:id="rId8"/>
    <p:sldId id="1691" r:id="rId9"/>
    <p:sldId id="1692" r:id="rId10"/>
    <p:sldId id="1693" r:id="rId11"/>
    <p:sldId id="1694" r:id="rId12"/>
    <p:sldId id="1695" r:id="rId13"/>
    <p:sldId id="1696" r:id="rId14"/>
    <p:sldId id="1697" r:id="rId15"/>
    <p:sldId id="1521" r:id="rId16"/>
    <p:sldId id="1522" r:id="rId17"/>
    <p:sldId id="1600" r:id="rId18"/>
    <p:sldId id="1601" r:id="rId19"/>
    <p:sldId id="1535" r:id="rId20"/>
    <p:sldId id="1536" r:id="rId21"/>
    <p:sldId id="1604" r:id="rId22"/>
    <p:sldId id="1605" r:id="rId23"/>
    <p:sldId id="1606" r:id="rId24"/>
    <p:sldId id="1607" r:id="rId25"/>
    <p:sldId id="1602" r:id="rId26"/>
    <p:sldId id="1603" r:id="rId27"/>
    <p:sldId id="1610" r:id="rId28"/>
    <p:sldId id="1611" r:id="rId29"/>
    <p:sldId id="1612" r:id="rId30"/>
    <p:sldId id="1615" r:id="rId31"/>
    <p:sldId id="1616" r:id="rId32"/>
    <p:sldId id="1613" r:id="rId33"/>
    <p:sldId id="1614" r:id="rId34"/>
    <p:sldId id="1617" r:id="rId35"/>
    <p:sldId id="1618" r:id="rId36"/>
    <p:sldId id="1621" r:id="rId37"/>
    <p:sldId id="1622" r:id="rId38"/>
    <p:sldId id="1623" r:id="rId39"/>
    <p:sldId id="1624" r:id="rId40"/>
    <p:sldId id="1625" r:id="rId41"/>
    <p:sldId id="1626" r:id="rId42"/>
    <p:sldId id="1627" r:id="rId43"/>
    <p:sldId id="1620" r:id="rId44"/>
    <p:sldId id="1619" r:id="rId45"/>
    <p:sldId id="1630" r:id="rId46"/>
    <p:sldId id="1523" r:id="rId47"/>
    <p:sldId id="1524" r:id="rId48"/>
    <p:sldId id="1539" r:id="rId49"/>
    <p:sldId id="1540" r:id="rId50"/>
    <p:sldId id="1542" r:id="rId51"/>
    <p:sldId id="1537" r:id="rId52"/>
    <p:sldId id="1538" r:id="rId53"/>
    <p:sldId id="1545" r:id="rId54"/>
    <p:sldId id="1546" r:id="rId55"/>
    <p:sldId id="1543" r:id="rId56"/>
    <p:sldId id="1544" r:id="rId57"/>
    <p:sldId id="1549" r:id="rId58"/>
    <p:sldId id="1547" r:id="rId59"/>
    <p:sldId id="1551" r:id="rId60"/>
    <p:sldId id="1552" r:id="rId61"/>
    <p:sldId id="1553" r:id="rId62"/>
    <p:sldId id="1554" r:id="rId63"/>
    <p:sldId id="1556" r:id="rId64"/>
    <p:sldId id="1557" r:id="rId65"/>
    <p:sldId id="1550" r:id="rId66"/>
    <p:sldId id="1548" r:id="rId67"/>
    <p:sldId id="1558" r:id="rId68"/>
    <p:sldId id="1559" r:id="rId69"/>
    <p:sldId id="1560" r:id="rId70"/>
    <p:sldId id="1561" r:id="rId71"/>
    <p:sldId id="1562" r:id="rId72"/>
    <p:sldId id="1525" r:id="rId73"/>
    <p:sldId id="1526" r:id="rId74"/>
    <p:sldId id="1631" r:id="rId75"/>
    <p:sldId id="1563" r:id="rId76"/>
    <p:sldId id="1564" r:id="rId77"/>
    <p:sldId id="1632" r:id="rId78"/>
    <p:sldId id="1633" r:id="rId79"/>
    <p:sldId id="1634" r:id="rId80"/>
    <p:sldId id="1637" r:id="rId81"/>
    <p:sldId id="1638" r:id="rId82"/>
    <p:sldId id="1639" r:id="rId83"/>
    <p:sldId id="1640" r:id="rId84"/>
    <p:sldId id="1641" r:id="rId85"/>
    <p:sldId id="1642" r:id="rId86"/>
    <p:sldId id="1643" r:id="rId87"/>
    <p:sldId id="1644" r:id="rId88"/>
    <p:sldId id="1527" r:id="rId89"/>
    <p:sldId id="1528" r:id="rId90"/>
    <p:sldId id="1581" r:id="rId91"/>
    <p:sldId id="1582" r:id="rId92"/>
    <p:sldId id="1579" r:id="rId93"/>
    <p:sldId id="1580" r:id="rId94"/>
    <p:sldId id="1585" r:id="rId95"/>
    <p:sldId id="1586" r:id="rId96"/>
    <p:sldId id="1583" r:id="rId97"/>
    <p:sldId id="1584" r:id="rId98"/>
    <p:sldId id="1589" r:id="rId99"/>
    <p:sldId id="1590" r:id="rId100"/>
    <p:sldId id="1587" r:id="rId101"/>
    <p:sldId id="1588" r:id="rId102"/>
    <p:sldId id="1593" r:id="rId103"/>
    <p:sldId id="1594" r:id="rId104"/>
    <p:sldId id="1598" r:id="rId105"/>
    <p:sldId id="1599" r:id="rId106"/>
    <p:sldId id="1595" r:id="rId107"/>
    <p:sldId id="1596" r:id="rId108"/>
    <p:sldId id="1597" r:id="rId109"/>
    <p:sldId id="1591" r:id="rId110"/>
    <p:sldId id="1592" r:id="rId111"/>
    <p:sldId id="1645" r:id="rId112"/>
    <p:sldId id="1646" r:id="rId113"/>
    <p:sldId id="1647" r:id="rId114"/>
    <p:sldId id="1648" r:id="rId115"/>
    <p:sldId id="1649" r:id="rId116"/>
    <p:sldId id="1650" r:id="rId117"/>
    <p:sldId id="1652" r:id="rId118"/>
    <p:sldId id="1700" r:id="rId119"/>
    <p:sldId id="1701" r:id="rId120"/>
    <p:sldId id="1702" r:id="rId121"/>
    <p:sldId id="1703" r:id="rId122"/>
    <p:sldId id="1704" r:id="rId123"/>
    <p:sldId id="1705" r:id="rId124"/>
    <p:sldId id="1706" r:id="rId125"/>
    <p:sldId id="1707" r:id="rId126"/>
    <p:sldId id="1708" r:id="rId127"/>
    <p:sldId id="1709" r:id="rId128"/>
    <p:sldId id="1710" r:id="rId129"/>
    <p:sldId id="1711" r:id="rId130"/>
    <p:sldId id="1712" r:id="rId131"/>
    <p:sldId id="1713" r:id="rId132"/>
    <p:sldId id="1714" r:id="rId133"/>
    <p:sldId id="1715" r:id="rId134"/>
    <p:sldId id="1716" r:id="rId135"/>
    <p:sldId id="1717" r:id="rId136"/>
    <p:sldId id="1718" r:id="rId137"/>
    <p:sldId id="1719" r:id="rId138"/>
    <p:sldId id="1720" r:id="rId139"/>
    <p:sldId id="1721" r:id="rId140"/>
    <p:sldId id="1722" r:id="rId141"/>
    <p:sldId id="1723" r:id="rId142"/>
    <p:sldId id="1724" r:id="rId143"/>
    <p:sldId id="1725" r:id="rId144"/>
    <p:sldId id="1726" r:id="rId145"/>
    <p:sldId id="1727" r:id="rId146"/>
    <p:sldId id="1728" r:id="rId147"/>
    <p:sldId id="1729" r:id="rId148"/>
    <p:sldId id="1730" r:id="rId149"/>
    <p:sldId id="1731" r:id="rId150"/>
    <p:sldId id="1732" r:id="rId151"/>
    <p:sldId id="1733" r:id="rId152"/>
    <p:sldId id="1734" r:id="rId153"/>
    <p:sldId id="1735" r:id="rId154"/>
    <p:sldId id="1736" r:id="rId155"/>
    <p:sldId id="1737" r:id="rId156"/>
    <p:sldId id="1738" r:id="rId157"/>
    <p:sldId id="1739" r:id="rId158"/>
    <p:sldId id="1740" r:id="rId159"/>
    <p:sldId id="1741" r:id="rId160"/>
    <p:sldId id="1742" r:id="rId161"/>
    <p:sldId id="1743" r:id="rId162"/>
    <p:sldId id="1744" r:id="rId163"/>
    <p:sldId id="1745" r:id="rId164"/>
    <p:sldId id="1746" r:id="rId165"/>
    <p:sldId id="1747" r:id="rId166"/>
    <p:sldId id="1748" r:id="rId167"/>
    <p:sldId id="1749"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6659FE8-3DC5-46F8-8DA0-308618F9D0F0}">
          <p14:sldIdLst>
            <p14:sldId id="1520"/>
            <p14:sldId id="1519"/>
          </p14:sldIdLst>
        </p14:section>
        <p14:section name="Python Basics" id="{80001BD4-1E83-4A77-B599-32062F8064C5}">
          <p14:sldIdLst>
            <p14:sldId id="1699"/>
            <p14:sldId id="1687"/>
            <p14:sldId id="1688"/>
            <p14:sldId id="1689"/>
            <p14:sldId id="1690"/>
            <p14:sldId id="1691"/>
            <p14:sldId id="1692"/>
            <p14:sldId id="1693"/>
            <p14:sldId id="1694"/>
            <p14:sldId id="1695"/>
            <p14:sldId id="1696"/>
            <p14:sldId id="1697"/>
            <p14:sldId id="1521"/>
            <p14:sldId id="1522"/>
            <p14:sldId id="1600"/>
            <p14:sldId id="1601"/>
            <p14:sldId id="1535"/>
            <p14:sldId id="1536"/>
            <p14:sldId id="1604"/>
            <p14:sldId id="1605"/>
            <p14:sldId id="1606"/>
            <p14:sldId id="1607"/>
            <p14:sldId id="1602"/>
            <p14:sldId id="1603"/>
            <p14:sldId id="1610"/>
            <p14:sldId id="1611"/>
            <p14:sldId id="1612"/>
            <p14:sldId id="1615"/>
            <p14:sldId id="1616"/>
            <p14:sldId id="1613"/>
            <p14:sldId id="1614"/>
            <p14:sldId id="1617"/>
            <p14:sldId id="1618"/>
            <p14:sldId id="1621"/>
            <p14:sldId id="1622"/>
            <p14:sldId id="1623"/>
            <p14:sldId id="1624"/>
            <p14:sldId id="1625"/>
            <p14:sldId id="1626"/>
            <p14:sldId id="1627"/>
            <p14:sldId id="1620"/>
            <p14:sldId id="1619"/>
            <p14:sldId id="1630"/>
          </p14:sldIdLst>
        </p14:section>
        <p14:section name="Python Flow Control" id="{D335814B-BE56-4916-8E08-CC472B5D28CA}">
          <p14:sldIdLst>
            <p14:sldId id="1523"/>
            <p14:sldId id="1524"/>
            <p14:sldId id="1539"/>
            <p14:sldId id="1540"/>
            <p14:sldId id="1542"/>
            <p14:sldId id="1537"/>
            <p14:sldId id="1538"/>
            <p14:sldId id="1545"/>
            <p14:sldId id="1546"/>
            <p14:sldId id="1543"/>
            <p14:sldId id="1544"/>
            <p14:sldId id="1549"/>
            <p14:sldId id="1547"/>
            <p14:sldId id="1551"/>
            <p14:sldId id="1552"/>
            <p14:sldId id="1553"/>
            <p14:sldId id="1554"/>
            <p14:sldId id="1556"/>
            <p14:sldId id="1557"/>
            <p14:sldId id="1550"/>
            <p14:sldId id="1548"/>
            <p14:sldId id="1558"/>
            <p14:sldId id="1559"/>
            <p14:sldId id="1560"/>
            <p14:sldId id="1561"/>
            <p14:sldId id="1562"/>
          </p14:sldIdLst>
        </p14:section>
        <p14:section name="Python Functions" id="{45FE967E-64B9-4DFB-A1A0-BDC34AB93879}">
          <p14:sldIdLst>
            <p14:sldId id="1525"/>
            <p14:sldId id="1526"/>
            <p14:sldId id="1631"/>
            <p14:sldId id="1563"/>
            <p14:sldId id="1564"/>
            <p14:sldId id="1632"/>
            <p14:sldId id="1633"/>
            <p14:sldId id="1634"/>
            <p14:sldId id="1637"/>
            <p14:sldId id="1638"/>
            <p14:sldId id="1639"/>
            <p14:sldId id="1640"/>
            <p14:sldId id="1641"/>
            <p14:sldId id="1642"/>
            <p14:sldId id="1643"/>
            <p14:sldId id="1644"/>
          </p14:sldIdLst>
        </p14:section>
        <p14:section name="Python Datatypes" id="{6195295D-412B-42D3-B393-53EC0BFA7147}">
          <p14:sldIdLst>
            <p14:sldId id="1527"/>
            <p14:sldId id="1528"/>
            <p14:sldId id="1581"/>
            <p14:sldId id="1582"/>
            <p14:sldId id="1579"/>
            <p14:sldId id="1580"/>
            <p14:sldId id="1585"/>
            <p14:sldId id="1586"/>
            <p14:sldId id="1583"/>
            <p14:sldId id="1584"/>
            <p14:sldId id="1589"/>
            <p14:sldId id="1590"/>
            <p14:sldId id="1587"/>
            <p14:sldId id="1588"/>
            <p14:sldId id="1593"/>
            <p14:sldId id="1594"/>
            <p14:sldId id="1598"/>
            <p14:sldId id="1599"/>
            <p14:sldId id="1595"/>
            <p14:sldId id="1596"/>
            <p14:sldId id="1597"/>
            <p14:sldId id="1591"/>
            <p14:sldId id="1592"/>
            <p14:sldId id="1645"/>
            <p14:sldId id="1646"/>
            <p14:sldId id="1647"/>
            <p14:sldId id="1648"/>
            <p14:sldId id="1649"/>
            <p14:sldId id="1650"/>
            <p14:sldId id="1652"/>
          </p14:sldIdLst>
        </p14:section>
        <p14:section name="Python File Handling" id="{C17253BD-EF5D-45FF-922B-C456B58F1B3C}">
          <p14:sldIdLst>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Lst>
        </p14:section>
        <p14:section name="Python Class and Objects" id="{182503EE-8CA7-4D3C-A1A5-CC631D187157}">
          <p14:sldIdLst>
            <p14:sldId id="1720"/>
            <p14:sldId id="1721"/>
            <p14:sldId id="1722"/>
            <p14:sldId id="1723"/>
            <p14:sldId id="1724"/>
            <p14:sldId id="1725"/>
            <p14:sldId id="1726"/>
            <p14:sldId id="1727"/>
            <p14:sldId id="1728"/>
            <p14:sldId id="1729"/>
            <p14:sldId id="1730"/>
            <p14:sldId id="1731"/>
            <p14:sldId id="1732"/>
            <p14:sldId id="1733"/>
          </p14:sldIdLst>
        </p14:section>
        <p14:section name="Python Misellaneous" id="{E5EA8460-E636-467E-BD19-F65C1CDA7E0B}">
          <p14:sldIdLst>
            <p14:sldId id="1734"/>
            <p14:sldId id="1735"/>
            <p14:sldId id="1736"/>
            <p14:sldId id="1737"/>
            <p14:sldId id="1738"/>
            <p14:sldId id="1739"/>
            <p14:sldId id="1740"/>
            <p14:sldId id="1741"/>
            <p14:sldId id="1742"/>
            <p14:sldId id="1743"/>
            <p14:sldId id="1744"/>
            <p14:sldId id="1745"/>
            <p14:sldId id="1746"/>
            <p14:sldId id="1747"/>
            <p14:sldId id="1748"/>
            <p14:sldId id="1749"/>
          </p14:sldIdLst>
        </p14:section>
      </p14:sectionLst>
    </p:ext>
    <p:ext uri="{EFAFB233-063F-42B5-8137-9DF3F51BA10A}">
      <p15:sldGuideLst xmlns:p15="http://schemas.microsoft.com/office/powerpoint/2012/main">
        <p15:guide id="3" pos="7488" userDrawn="1">
          <p15:clr>
            <a:srgbClr val="A4A3A4"/>
          </p15:clr>
        </p15:guide>
        <p15:guide id="4" orient="horz" pos="2160">
          <p15:clr>
            <a:srgbClr val="A4A3A4"/>
          </p15:clr>
        </p15:guide>
        <p15:guide id="5"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389"/>
    <a:srgbClr val="3FAD86"/>
    <a:srgbClr val="37AA84"/>
    <a:srgbClr val="87B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963" autoAdjust="0"/>
    <p:restoredTop sz="94364" autoAdjust="0"/>
  </p:normalViewPr>
  <p:slideViewPr>
    <p:cSldViewPr snapToGrid="0" showGuides="1">
      <p:cViewPr varScale="1">
        <p:scale>
          <a:sx n="58" d="100"/>
          <a:sy n="58" d="100"/>
        </p:scale>
        <p:origin x="90" y="336"/>
      </p:cViewPr>
      <p:guideLst>
        <p:guide pos="7488"/>
        <p:guide orient="horz" pos="2160"/>
        <p:guide pos="3840"/>
      </p:guideLst>
    </p:cSldViewPr>
  </p:slideViewPr>
  <p:notesTextViewPr>
    <p:cViewPr>
      <p:scale>
        <a:sx n="1" d="1"/>
        <a:sy n="1" d="1"/>
      </p:scale>
      <p:origin x="0" y="0"/>
    </p:cViewPr>
  </p:notesTextViewPr>
  <p:sorterViewPr>
    <p:cViewPr>
      <p:scale>
        <a:sx n="70" d="100"/>
        <a:sy n="70" d="100"/>
      </p:scale>
      <p:origin x="0" y="-114564"/>
    </p:cViewPr>
  </p:sorterViewPr>
  <p:notesViewPr>
    <p:cSldViewPr snapToGrid="0">
      <p:cViewPr varScale="1">
        <p:scale>
          <a:sx n="51" d="100"/>
          <a:sy n="51" d="100"/>
        </p:scale>
        <p:origin x="2886" y="8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F6552-44A8-402A-8723-0CD265E450F2}" type="datetimeFigureOut">
              <a:rPr lang="en-US" smtClean="0"/>
              <a:t>10-Jun-2018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4C16A-7132-4A63-90CB-665ACE4BB644}" type="slidenum">
              <a:rPr lang="en-US" smtClean="0"/>
              <a:t>‹#›</a:t>
            </a:fld>
            <a:endParaRPr lang="en-US"/>
          </a:p>
        </p:txBody>
      </p:sp>
    </p:spTree>
    <p:extLst>
      <p:ext uri="{BB962C8B-B14F-4D97-AF65-F5344CB8AC3E}">
        <p14:creationId xmlns:p14="http://schemas.microsoft.com/office/powerpoint/2010/main" val="411124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rgbClr val="FF0000"/>
                </a:solidFill>
              </a:rPr>
              <a:t>Functional programming supports partially applied functions, currying, support for first class functions and closures.</a:t>
            </a: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a:t>
            </a:fld>
            <a:endParaRPr lang="en-US"/>
          </a:p>
        </p:txBody>
      </p:sp>
    </p:spTree>
    <p:extLst>
      <p:ext uri="{BB962C8B-B14F-4D97-AF65-F5344CB8AC3E}">
        <p14:creationId xmlns:p14="http://schemas.microsoft.com/office/powerpoint/2010/main" val="230686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13</a:t>
            </a:fld>
            <a:endParaRPr lang="en-US"/>
          </a:p>
        </p:txBody>
      </p:sp>
    </p:spTree>
    <p:extLst>
      <p:ext uri="{BB962C8B-B14F-4D97-AF65-F5344CB8AC3E}">
        <p14:creationId xmlns:p14="http://schemas.microsoft.com/office/powerpoint/2010/main" val="13699265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47316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7174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3219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02409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6822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153</a:t>
            </a:fld>
            <a:endParaRPr lang="en-US"/>
          </a:p>
        </p:txBody>
      </p:sp>
    </p:spTree>
    <p:extLst>
      <p:ext uri="{BB962C8B-B14F-4D97-AF65-F5344CB8AC3E}">
        <p14:creationId xmlns:p14="http://schemas.microsoft.com/office/powerpoint/2010/main" val="94683209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154</a:t>
            </a:fld>
            <a:endParaRPr lang="en-US"/>
          </a:p>
        </p:txBody>
      </p:sp>
    </p:spTree>
    <p:extLst>
      <p:ext uri="{BB962C8B-B14F-4D97-AF65-F5344CB8AC3E}">
        <p14:creationId xmlns:p14="http://schemas.microsoft.com/office/powerpoint/2010/main" val="26578490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156</a:t>
            </a:fld>
            <a:endParaRPr lang="en-US"/>
          </a:p>
        </p:txBody>
      </p:sp>
    </p:spTree>
    <p:extLst>
      <p:ext uri="{BB962C8B-B14F-4D97-AF65-F5344CB8AC3E}">
        <p14:creationId xmlns:p14="http://schemas.microsoft.com/office/powerpoint/2010/main" val="38261108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157</a:t>
            </a:fld>
            <a:endParaRPr lang="en-US"/>
          </a:p>
        </p:txBody>
      </p:sp>
    </p:spTree>
    <p:extLst>
      <p:ext uri="{BB962C8B-B14F-4D97-AF65-F5344CB8AC3E}">
        <p14:creationId xmlns:p14="http://schemas.microsoft.com/office/powerpoint/2010/main" val="60322399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159</a:t>
            </a:fld>
            <a:endParaRPr lang="en-US"/>
          </a:p>
        </p:txBody>
      </p:sp>
    </p:spTree>
    <p:extLst>
      <p:ext uri="{BB962C8B-B14F-4D97-AF65-F5344CB8AC3E}">
        <p14:creationId xmlns:p14="http://schemas.microsoft.com/office/powerpoint/2010/main" val="1993366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14</a:t>
            </a:fld>
            <a:endParaRPr lang="en-US"/>
          </a:p>
        </p:txBody>
      </p:sp>
    </p:spTree>
    <p:extLst>
      <p:ext uri="{BB962C8B-B14F-4D97-AF65-F5344CB8AC3E}">
        <p14:creationId xmlns:p14="http://schemas.microsoft.com/office/powerpoint/2010/main" val="3936944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161</a:t>
            </a:fld>
            <a:endParaRPr lang="en-US"/>
          </a:p>
        </p:txBody>
      </p:sp>
    </p:spTree>
    <p:extLst>
      <p:ext uri="{BB962C8B-B14F-4D97-AF65-F5344CB8AC3E}">
        <p14:creationId xmlns:p14="http://schemas.microsoft.com/office/powerpoint/2010/main" val="24980900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165</a:t>
            </a:fld>
            <a:endParaRPr lang="en-US"/>
          </a:p>
        </p:txBody>
      </p:sp>
    </p:spTree>
    <p:extLst>
      <p:ext uri="{BB962C8B-B14F-4D97-AF65-F5344CB8AC3E}">
        <p14:creationId xmlns:p14="http://schemas.microsoft.com/office/powerpoint/2010/main" val="42455770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166</a:t>
            </a:fld>
            <a:endParaRPr lang="en-US"/>
          </a:p>
        </p:txBody>
      </p:sp>
    </p:spTree>
    <p:extLst>
      <p:ext uri="{BB962C8B-B14F-4D97-AF65-F5344CB8AC3E}">
        <p14:creationId xmlns:p14="http://schemas.microsoft.com/office/powerpoint/2010/main" val="395578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16</a:t>
            </a:fld>
            <a:endParaRPr lang="en-US"/>
          </a:p>
        </p:txBody>
      </p:sp>
    </p:spTree>
    <p:extLst>
      <p:ext uri="{BB962C8B-B14F-4D97-AF65-F5344CB8AC3E}">
        <p14:creationId xmlns:p14="http://schemas.microsoft.com/office/powerpoint/2010/main" val="136434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17</a:t>
            </a:fld>
            <a:endParaRPr lang="en-US"/>
          </a:p>
        </p:txBody>
      </p:sp>
    </p:spTree>
    <p:extLst>
      <p:ext uri="{BB962C8B-B14F-4D97-AF65-F5344CB8AC3E}">
        <p14:creationId xmlns:p14="http://schemas.microsoft.com/office/powerpoint/2010/main" val="295636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18</a:t>
            </a:fld>
            <a:endParaRPr lang="en-US"/>
          </a:p>
        </p:txBody>
      </p:sp>
    </p:spTree>
    <p:extLst>
      <p:ext uri="{BB962C8B-B14F-4D97-AF65-F5344CB8AC3E}">
        <p14:creationId xmlns:p14="http://schemas.microsoft.com/office/powerpoint/2010/main" val="25224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20</a:t>
            </a:fld>
            <a:endParaRPr lang="en-US"/>
          </a:p>
        </p:txBody>
      </p:sp>
    </p:spTree>
    <p:extLst>
      <p:ext uri="{BB962C8B-B14F-4D97-AF65-F5344CB8AC3E}">
        <p14:creationId xmlns:p14="http://schemas.microsoft.com/office/powerpoint/2010/main" val="3304222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21</a:t>
            </a:fld>
            <a:endParaRPr lang="en-US"/>
          </a:p>
        </p:txBody>
      </p:sp>
    </p:spTree>
    <p:extLst>
      <p:ext uri="{BB962C8B-B14F-4D97-AF65-F5344CB8AC3E}">
        <p14:creationId xmlns:p14="http://schemas.microsoft.com/office/powerpoint/2010/main" val="314736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22</a:t>
            </a:fld>
            <a:endParaRPr lang="en-US"/>
          </a:p>
        </p:txBody>
      </p:sp>
    </p:spTree>
    <p:extLst>
      <p:ext uri="{BB962C8B-B14F-4D97-AF65-F5344CB8AC3E}">
        <p14:creationId xmlns:p14="http://schemas.microsoft.com/office/powerpoint/2010/main" val="2234463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23</a:t>
            </a:fld>
            <a:endParaRPr lang="en-US"/>
          </a:p>
        </p:txBody>
      </p:sp>
    </p:spTree>
    <p:extLst>
      <p:ext uri="{BB962C8B-B14F-4D97-AF65-F5344CB8AC3E}">
        <p14:creationId xmlns:p14="http://schemas.microsoft.com/office/powerpoint/2010/main" val="99347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24</a:t>
            </a:fld>
            <a:endParaRPr lang="en-US"/>
          </a:p>
        </p:txBody>
      </p:sp>
    </p:spTree>
    <p:extLst>
      <p:ext uri="{BB962C8B-B14F-4D97-AF65-F5344CB8AC3E}">
        <p14:creationId xmlns:p14="http://schemas.microsoft.com/office/powerpoint/2010/main" val="261596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a:t>
            </a:fld>
            <a:endParaRPr lang="en-US"/>
          </a:p>
        </p:txBody>
      </p:sp>
    </p:spTree>
    <p:extLst>
      <p:ext uri="{BB962C8B-B14F-4D97-AF65-F5344CB8AC3E}">
        <p14:creationId xmlns:p14="http://schemas.microsoft.com/office/powerpoint/2010/main" val="3094062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26</a:t>
            </a:fld>
            <a:endParaRPr lang="en-US"/>
          </a:p>
        </p:txBody>
      </p:sp>
    </p:spTree>
    <p:extLst>
      <p:ext uri="{BB962C8B-B14F-4D97-AF65-F5344CB8AC3E}">
        <p14:creationId xmlns:p14="http://schemas.microsoft.com/office/powerpoint/2010/main" val="3933120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27</a:t>
            </a:fld>
            <a:endParaRPr lang="en-US"/>
          </a:p>
        </p:txBody>
      </p:sp>
    </p:spTree>
    <p:extLst>
      <p:ext uri="{BB962C8B-B14F-4D97-AF65-F5344CB8AC3E}">
        <p14:creationId xmlns:p14="http://schemas.microsoft.com/office/powerpoint/2010/main" val="2714028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29</a:t>
            </a:fld>
            <a:endParaRPr lang="en-US"/>
          </a:p>
        </p:txBody>
      </p:sp>
    </p:spTree>
    <p:extLst>
      <p:ext uri="{BB962C8B-B14F-4D97-AF65-F5344CB8AC3E}">
        <p14:creationId xmlns:p14="http://schemas.microsoft.com/office/powerpoint/2010/main" val="2808040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31</a:t>
            </a:fld>
            <a:endParaRPr lang="en-US"/>
          </a:p>
        </p:txBody>
      </p:sp>
    </p:spTree>
    <p:extLst>
      <p:ext uri="{BB962C8B-B14F-4D97-AF65-F5344CB8AC3E}">
        <p14:creationId xmlns:p14="http://schemas.microsoft.com/office/powerpoint/2010/main" val="340627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33</a:t>
            </a:fld>
            <a:endParaRPr lang="en-US"/>
          </a:p>
        </p:txBody>
      </p:sp>
    </p:spTree>
    <p:extLst>
      <p:ext uri="{BB962C8B-B14F-4D97-AF65-F5344CB8AC3E}">
        <p14:creationId xmlns:p14="http://schemas.microsoft.com/office/powerpoint/2010/main" val="2188393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35</a:t>
            </a:fld>
            <a:endParaRPr lang="en-US"/>
          </a:p>
        </p:txBody>
      </p:sp>
    </p:spTree>
    <p:extLst>
      <p:ext uri="{BB962C8B-B14F-4D97-AF65-F5344CB8AC3E}">
        <p14:creationId xmlns:p14="http://schemas.microsoft.com/office/powerpoint/2010/main" val="4124947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36</a:t>
            </a:fld>
            <a:endParaRPr lang="en-US"/>
          </a:p>
        </p:txBody>
      </p:sp>
    </p:spTree>
    <p:extLst>
      <p:ext uri="{BB962C8B-B14F-4D97-AF65-F5344CB8AC3E}">
        <p14:creationId xmlns:p14="http://schemas.microsoft.com/office/powerpoint/2010/main" val="2765247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37</a:t>
            </a:fld>
            <a:endParaRPr lang="en-US"/>
          </a:p>
        </p:txBody>
      </p:sp>
    </p:spTree>
    <p:extLst>
      <p:ext uri="{BB962C8B-B14F-4D97-AF65-F5344CB8AC3E}">
        <p14:creationId xmlns:p14="http://schemas.microsoft.com/office/powerpoint/2010/main" val="301956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38</a:t>
            </a:fld>
            <a:endParaRPr lang="en-US"/>
          </a:p>
        </p:txBody>
      </p:sp>
    </p:spTree>
    <p:extLst>
      <p:ext uri="{BB962C8B-B14F-4D97-AF65-F5344CB8AC3E}">
        <p14:creationId xmlns:p14="http://schemas.microsoft.com/office/powerpoint/2010/main" val="228995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39</a:t>
            </a:fld>
            <a:endParaRPr lang="en-US"/>
          </a:p>
        </p:txBody>
      </p:sp>
    </p:spTree>
    <p:extLst>
      <p:ext uri="{BB962C8B-B14F-4D97-AF65-F5344CB8AC3E}">
        <p14:creationId xmlns:p14="http://schemas.microsoft.com/office/powerpoint/2010/main" val="64681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a:t>
            </a:fld>
            <a:endParaRPr lang="en-US"/>
          </a:p>
        </p:txBody>
      </p:sp>
    </p:spTree>
    <p:extLst>
      <p:ext uri="{BB962C8B-B14F-4D97-AF65-F5344CB8AC3E}">
        <p14:creationId xmlns:p14="http://schemas.microsoft.com/office/powerpoint/2010/main" val="3330995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40</a:t>
            </a:fld>
            <a:endParaRPr lang="en-US"/>
          </a:p>
        </p:txBody>
      </p:sp>
    </p:spTree>
    <p:extLst>
      <p:ext uri="{BB962C8B-B14F-4D97-AF65-F5344CB8AC3E}">
        <p14:creationId xmlns:p14="http://schemas.microsoft.com/office/powerpoint/2010/main" val="1122315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41</a:t>
            </a:fld>
            <a:endParaRPr lang="en-US"/>
          </a:p>
        </p:txBody>
      </p:sp>
    </p:spTree>
    <p:extLst>
      <p:ext uri="{BB962C8B-B14F-4D97-AF65-F5344CB8AC3E}">
        <p14:creationId xmlns:p14="http://schemas.microsoft.com/office/powerpoint/2010/main" val="59599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42</a:t>
            </a:fld>
            <a:endParaRPr lang="en-US"/>
          </a:p>
        </p:txBody>
      </p:sp>
    </p:spTree>
    <p:extLst>
      <p:ext uri="{BB962C8B-B14F-4D97-AF65-F5344CB8AC3E}">
        <p14:creationId xmlns:p14="http://schemas.microsoft.com/office/powerpoint/2010/main" val="3853476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44</a:t>
            </a:fld>
            <a:endParaRPr lang="en-US"/>
          </a:p>
        </p:txBody>
      </p:sp>
    </p:spTree>
    <p:extLst>
      <p:ext uri="{BB962C8B-B14F-4D97-AF65-F5344CB8AC3E}">
        <p14:creationId xmlns:p14="http://schemas.microsoft.com/office/powerpoint/2010/main" val="1297603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45</a:t>
            </a:fld>
            <a:endParaRPr lang="en-US"/>
          </a:p>
        </p:txBody>
      </p:sp>
    </p:spTree>
    <p:extLst>
      <p:ext uri="{BB962C8B-B14F-4D97-AF65-F5344CB8AC3E}">
        <p14:creationId xmlns:p14="http://schemas.microsoft.com/office/powerpoint/2010/main" val="656240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47</a:t>
            </a:fld>
            <a:endParaRPr lang="en-US"/>
          </a:p>
        </p:txBody>
      </p:sp>
    </p:spTree>
    <p:extLst>
      <p:ext uri="{BB962C8B-B14F-4D97-AF65-F5344CB8AC3E}">
        <p14:creationId xmlns:p14="http://schemas.microsoft.com/office/powerpoint/2010/main" val="326819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48</a:t>
            </a:fld>
            <a:endParaRPr lang="en-US"/>
          </a:p>
        </p:txBody>
      </p:sp>
    </p:spTree>
    <p:extLst>
      <p:ext uri="{BB962C8B-B14F-4D97-AF65-F5344CB8AC3E}">
        <p14:creationId xmlns:p14="http://schemas.microsoft.com/office/powerpoint/2010/main" val="2154232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49</a:t>
            </a:fld>
            <a:endParaRPr lang="en-US"/>
          </a:p>
        </p:txBody>
      </p:sp>
    </p:spTree>
    <p:extLst>
      <p:ext uri="{BB962C8B-B14F-4D97-AF65-F5344CB8AC3E}">
        <p14:creationId xmlns:p14="http://schemas.microsoft.com/office/powerpoint/2010/main" val="760740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50</a:t>
            </a:fld>
            <a:endParaRPr lang="en-US"/>
          </a:p>
        </p:txBody>
      </p:sp>
    </p:spTree>
    <p:extLst>
      <p:ext uri="{BB962C8B-B14F-4D97-AF65-F5344CB8AC3E}">
        <p14:creationId xmlns:p14="http://schemas.microsoft.com/office/powerpoint/2010/main" val="987617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52</a:t>
            </a:fld>
            <a:endParaRPr lang="en-US"/>
          </a:p>
        </p:txBody>
      </p:sp>
    </p:spTree>
    <p:extLst>
      <p:ext uri="{BB962C8B-B14F-4D97-AF65-F5344CB8AC3E}">
        <p14:creationId xmlns:p14="http://schemas.microsoft.com/office/powerpoint/2010/main" val="373280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a:t>
            </a:fld>
            <a:endParaRPr lang="en-US"/>
          </a:p>
        </p:txBody>
      </p:sp>
    </p:spTree>
    <p:extLst>
      <p:ext uri="{BB962C8B-B14F-4D97-AF65-F5344CB8AC3E}">
        <p14:creationId xmlns:p14="http://schemas.microsoft.com/office/powerpoint/2010/main" val="3402770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53</a:t>
            </a:fld>
            <a:endParaRPr lang="en-US"/>
          </a:p>
        </p:txBody>
      </p:sp>
    </p:spTree>
    <p:extLst>
      <p:ext uri="{BB962C8B-B14F-4D97-AF65-F5344CB8AC3E}">
        <p14:creationId xmlns:p14="http://schemas.microsoft.com/office/powerpoint/2010/main" val="3067369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54</a:t>
            </a:fld>
            <a:endParaRPr lang="en-US"/>
          </a:p>
        </p:txBody>
      </p:sp>
    </p:spTree>
    <p:extLst>
      <p:ext uri="{BB962C8B-B14F-4D97-AF65-F5344CB8AC3E}">
        <p14:creationId xmlns:p14="http://schemas.microsoft.com/office/powerpoint/2010/main" val="876871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56</a:t>
            </a:fld>
            <a:endParaRPr lang="en-US"/>
          </a:p>
        </p:txBody>
      </p:sp>
    </p:spTree>
    <p:extLst>
      <p:ext uri="{BB962C8B-B14F-4D97-AF65-F5344CB8AC3E}">
        <p14:creationId xmlns:p14="http://schemas.microsoft.com/office/powerpoint/2010/main" val="2298267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57</a:t>
            </a:fld>
            <a:endParaRPr lang="en-US"/>
          </a:p>
        </p:txBody>
      </p:sp>
    </p:spTree>
    <p:extLst>
      <p:ext uri="{BB962C8B-B14F-4D97-AF65-F5344CB8AC3E}">
        <p14:creationId xmlns:p14="http://schemas.microsoft.com/office/powerpoint/2010/main" val="41317091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59</a:t>
            </a:fld>
            <a:endParaRPr lang="en-US"/>
          </a:p>
        </p:txBody>
      </p:sp>
    </p:spTree>
    <p:extLst>
      <p:ext uri="{BB962C8B-B14F-4D97-AF65-F5344CB8AC3E}">
        <p14:creationId xmlns:p14="http://schemas.microsoft.com/office/powerpoint/2010/main" val="978385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60</a:t>
            </a:fld>
            <a:endParaRPr lang="en-US"/>
          </a:p>
        </p:txBody>
      </p:sp>
    </p:spTree>
    <p:extLst>
      <p:ext uri="{BB962C8B-B14F-4D97-AF65-F5344CB8AC3E}">
        <p14:creationId xmlns:p14="http://schemas.microsoft.com/office/powerpoint/2010/main" val="3970063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61</a:t>
            </a:fld>
            <a:endParaRPr lang="en-US"/>
          </a:p>
        </p:txBody>
      </p:sp>
    </p:spTree>
    <p:extLst>
      <p:ext uri="{BB962C8B-B14F-4D97-AF65-F5344CB8AC3E}">
        <p14:creationId xmlns:p14="http://schemas.microsoft.com/office/powerpoint/2010/main" val="3722055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63</a:t>
            </a:fld>
            <a:endParaRPr lang="en-US"/>
          </a:p>
        </p:txBody>
      </p:sp>
    </p:spTree>
    <p:extLst>
      <p:ext uri="{BB962C8B-B14F-4D97-AF65-F5344CB8AC3E}">
        <p14:creationId xmlns:p14="http://schemas.microsoft.com/office/powerpoint/2010/main" val="469674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64</a:t>
            </a:fld>
            <a:endParaRPr lang="en-US"/>
          </a:p>
        </p:txBody>
      </p:sp>
    </p:spTree>
    <p:extLst>
      <p:ext uri="{BB962C8B-B14F-4D97-AF65-F5344CB8AC3E}">
        <p14:creationId xmlns:p14="http://schemas.microsoft.com/office/powerpoint/2010/main" val="2307584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66</a:t>
            </a:fld>
            <a:endParaRPr lang="en-US"/>
          </a:p>
        </p:txBody>
      </p:sp>
    </p:spTree>
    <p:extLst>
      <p:ext uri="{BB962C8B-B14F-4D97-AF65-F5344CB8AC3E}">
        <p14:creationId xmlns:p14="http://schemas.microsoft.com/office/powerpoint/2010/main" val="147182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8</a:t>
            </a:fld>
            <a:endParaRPr lang="en-US"/>
          </a:p>
        </p:txBody>
      </p:sp>
    </p:spTree>
    <p:extLst>
      <p:ext uri="{BB962C8B-B14F-4D97-AF65-F5344CB8AC3E}">
        <p14:creationId xmlns:p14="http://schemas.microsoft.com/office/powerpoint/2010/main" val="328521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68</a:t>
            </a:fld>
            <a:endParaRPr lang="en-US"/>
          </a:p>
        </p:txBody>
      </p:sp>
    </p:spTree>
    <p:extLst>
      <p:ext uri="{BB962C8B-B14F-4D97-AF65-F5344CB8AC3E}">
        <p14:creationId xmlns:p14="http://schemas.microsoft.com/office/powerpoint/2010/main" val="21493769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69</a:t>
            </a:fld>
            <a:endParaRPr lang="en-US"/>
          </a:p>
        </p:txBody>
      </p:sp>
    </p:spTree>
    <p:extLst>
      <p:ext uri="{BB962C8B-B14F-4D97-AF65-F5344CB8AC3E}">
        <p14:creationId xmlns:p14="http://schemas.microsoft.com/office/powerpoint/2010/main" val="1994207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70</a:t>
            </a:fld>
            <a:endParaRPr lang="en-US"/>
          </a:p>
        </p:txBody>
      </p:sp>
    </p:spTree>
    <p:extLst>
      <p:ext uri="{BB962C8B-B14F-4D97-AF65-F5344CB8AC3E}">
        <p14:creationId xmlns:p14="http://schemas.microsoft.com/office/powerpoint/2010/main" val="18788186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71</a:t>
            </a:fld>
            <a:endParaRPr lang="en-US"/>
          </a:p>
        </p:txBody>
      </p:sp>
    </p:spTree>
    <p:extLst>
      <p:ext uri="{BB962C8B-B14F-4D97-AF65-F5344CB8AC3E}">
        <p14:creationId xmlns:p14="http://schemas.microsoft.com/office/powerpoint/2010/main" val="26282268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73</a:t>
            </a:fld>
            <a:endParaRPr lang="en-US"/>
          </a:p>
        </p:txBody>
      </p:sp>
    </p:spTree>
    <p:extLst>
      <p:ext uri="{BB962C8B-B14F-4D97-AF65-F5344CB8AC3E}">
        <p14:creationId xmlns:p14="http://schemas.microsoft.com/office/powerpoint/2010/main" val="1878134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74</a:t>
            </a:fld>
            <a:endParaRPr lang="en-US"/>
          </a:p>
        </p:txBody>
      </p:sp>
    </p:spTree>
    <p:extLst>
      <p:ext uri="{BB962C8B-B14F-4D97-AF65-F5344CB8AC3E}">
        <p14:creationId xmlns:p14="http://schemas.microsoft.com/office/powerpoint/2010/main" val="3671780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76</a:t>
            </a:fld>
            <a:endParaRPr lang="en-US"/>
          </a:p>
        </p:txBody>
      </p:sp>
    </p:spTree>
    <p:extLst>
      <p:ext uri="{BB962C8B-B14F-4D97-AF65-F5344CB8AC3E}">
        <p14:creationId xmlns:p14="http://schemas.microsoft.com/office/powerpoint/2010/main" val="35226962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78</a:t>
            </a:fld>
            <a:endParaRPr lang="en-US"/>
          </a:p>
        </p:txBody>
      </p:sp>
    </p:spTree>
    <p:extLst>
      <p:ext uri="{BB962C8B-B14F-4D97-AF65-F5344CB8AC3E}">
        <p14:creationId xmlns:p14="http://schemas.microsoft.com/office/powerpoint/2010/main" val="34113207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79</a:t>
            </a:fld>
            <a:endParaRPr lang="en-US"/>
          </a:p>
        </p:txBody>
      </p:sp>
    </p:spTree>
    <p:extLst>
      <p:ext uri="{BB962C8B-B14F-4D97-AF65-F5344CB8AC3E}">
        <p14:creationId xmlns:p14="http://schemas.microsoft.com/office/powerpoint/2010/main" val="17951773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81</a:t>
            </a:fld>
            <a:endParaRPr lang="en-US"/>
          </a:p>
        </p:txBody>
      </p:sp>
    </p:spTree>
    <p:extLst>
      <p:ext uri="{BB962C8B-B14F-4D97-AF65-F5344CB8AC3E}">
        <p14:creationId xmlns:p14="http://schemas.microsoft.com/office/powerpoint/2010/main" val="320984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a:t>
            </a:fld>
            <a:endParaRPr lang="en-US"/>
          </a:p>
        </p:txBody>
      </p:sp>
    </p:spTree>
    <p:extLst>
      <p:ext uri="{BB962C8B-B14F-4D97-AF65-F5344CB8AC3E}">
        <p14:creationId xmlns:p14="http://schemas.microsoft.com/office/powerpoint/2010/main" val="28980237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83</a:t>
            </a:fld>
            <a:endParaRPr lang="en-US"/>
          </a:p>
        </p:txBody>
      </p:sp>
    </p:spTree>
    <p:extLst>
      <p:ext uri="{BB962C8B-B14F-4D97-AF65-F5344CB8AC3E}">
        <p14:creationId xmlns:p14="http://schemas.microsoft.com/office/powerpoint/2010/main" val="30645108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85</a:t>
            </a:fld>
            <a:endParaRPr lang="en-US"/>
          </a:p>
        </p:txBody>
      </p:sp>
    </p:spTree>
    <p:extLst>
      <p:ext uri="{BB962C8B-B14F-4D97-AF65-F5344CB8AC3E}">
        <p14:creationId xmlns:p14="http://schemas.microsoft.com/office/powerpoint/2010/main" val="12905967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87</a:t>
            </a:fld>
            <a:endParaRPr lang="en-US"/>
          </a:p>
        </p:txBody>
      </p:sp>
    </p:spTree>
    <p:extLst>
      <p:ext uri="{BB962C8B-B14F-4D97-AF65-F5344CB8AC3E}">
        <p14:creationId xmlns:p14="http://schemas.microsoft.com/office/powerpoint/2010/main" val="19954571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89</a:t>
            </a:fld>
            <a:endParaRPr lang="en-US"/>
          </a:p>
        </p:txBody>
      </p:sp>
    </p:spTree>
    <p:extLst>
      <p:ext uri="{BB962C8B-B14F-4D97-AF65-F5344CB8AC3E}">
        <p14:creationId xmlns:p14="http://schemas.microsoft.com/office/powerpoint/2010/main" val="31429117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90</a:t>
            </a:fld>
            <a:endParaRPr lang="en-US"/>
          </a:p>
        </p:txBody>
      </p:sp>
    </p:spTree>
    <p:extLst>
      <p:ext uri="{BB962C8B-B14F-4D97-AF65-F5344CB8AC3E}">
        <p14:creationId xmlns:p14="http://schemas.microsoft.com/office/powerpoint/2010/main" val="2821488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91</a:t>
            </a:fld>
            <a:endParaRPr lang="en-US"/>
          </a:p>
        </p:txBody>
      </p:sp>
    </p:spTree>
    <p:extLst>
      <p:ext uri="{BB962C8B-B14F-4D97-AF65-F5344CB8AC3E}">
        <p14:creationId xmlns:p14="http://schemas.microsoft.com/office/powerpoint/2010/main" val="5766756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93</a:t>
            </a:fld>
            <a:endParaRPr lang="en-US"/>
          </a:p>
        </p:txBody>
      </p:sp>
    </p:spTree>
    <p:extLst>
      <p:ext uri="{BB962C8B-B14F-4D97-AF65-F5344CB8AC3E}">
        <p14:creationId xmlns:p14="http://schemas.microsoft.com/office/powerpoint/2010/main" val="34695465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94</a:t>
            </a:fld>
            <a:endParaRPr lang="en-US"/>
          </a:p>
        </p:txBody>
      </p:sp>
    </p:spTree>
    <p:extLst>
      <p:ext uri="{BB962C8B-B14F-4D97-AF65-F5344CB8AC3E}">
        <p14:creationId xmlns:p14="http://schemas.microsoft.com/office/powerpoint/2010/main" val="6117124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95</a:t>
            </a:fld>
            <a:endParaRPr lang="en-US"/>
          </a:p>
        </p:txBody>
      </p:sp>
    </p:spTree>
    <p:extLst>
      <p:ext uri="{BB962C8B-B14F-4D97-AF65-F5344CB8AC3E}">
        <p14:creationId xmlns:p14="http://schemas.microsoft.com/office/powerpoint/2010/main" val="16351718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97</a:t>
            </a:fld>
            <a:endParaRPr lang="en-US"/>
          </a:p>
        </p:txBody>
      </p:sp>
    </p:spTree>
    <p:extLst>
      <p:ext uri="{BB962C8B-B14F-4D97-AF65-F5344CB8AC3E}">
        <p14:creationId xmlns:p14="http://schemas.microsoft.com/office/powerpoint/2010/main" val="70546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a:t>
            </a:fld>
            <a:endParaRPr lang="en-US"/>
          </a:p>
        </p:txBody>
      </p:sp>
    </p:spTree>
    <p:extLst>
      <p:ext uri="{BB962C8B-B14F-4D97-AF65-F5344CB8AC3E}">
        <p14:creationId xmlns:p14="http://schemas.microsoft.com/office/powerpoint/2010/main" val="38811792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98</a:t>
            </a:fld>
            <a:endParaRPr lang="en-US"/>
          </a:p>
        </p:txBody>
      </p:sp>
    </p:spTree>
    <p:extLst>
      <p:ext uri="{BB962C8B-B14F-4D97-AF65-F5344CB8AC3E}">
        <p14:creationId xmlns:p14="http://schemas.microsoft.com/office/powerpoint/2010/main" val="583098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99</a:t>
            </a:fld>
            <a:endParaRPr lang="en-US"/>
          </a:p>
        </p:txBody>
      </p:sp>
    </p:spTree>
    <p:extLst>
      <p:ext uri="{BB962C8B-B14F-4D97-AF65-F5344CB8AC3E}">
        <p14:creationId xmlns:p14="http://schemas.microsoft.com/office/powerpoint/2010/main" val="28612824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101</a:t>
            </a:fld>
            <a:endParaRPr lang="en-US"/>
          </a:p>
        </p:txBody>
      </p:sp>
    </p:spTree>
    <p:extLst>
      <p:ext uri="{BB962C8B-B14F-4D97-AF65-F5344CB8AC3E}">
        <p14:creationId xmlns:p14="http://schemas.microsoft.com/office/powerpoint/2010/main" val="8688785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103</a:t>
            </a:fld>
            <a:endParaRPr lang="en-US"/>
          </a:p>
        </p:txBody>
      </p:sp>
    </p:spTree>
    <p:extLst>
      <p:ext uri="{BB962C8B-B14F-4D97-AF65-F5344CB8AC3E}">
        <p14:creationId xmlns:p14="http://schemas.microsoft.com/office/powerpoint/2010/main" val="642710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104</a:t>
            </a:fld>
            <a:endParaRPr lang="en-US"/>
          </a:p>
        </p:txBody>
      </p:sp>
    </p:spTree>
    <p:extLst>
      <p:ext uri="{BB962C8B-B14F-4D97-AF65-F5344CB8AC3E}">
        <p14:creationId xmlns:p14="http://schemas.microsoft.com/office/powerpoint/2010/main" val="18447229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105</a:t>
            </a:fld>
            <a:endParaRPr lang="en-US"/>
          </a:p>
        </p:txBody>
      </p:sp>
    </p:spTree>
    <p:extLst>
      <p:ext uri="{BB962C8B-B14F-4D97-AF65-F5344CB8AC3E}">
        <p14:creationId xmlns:p14="http://schemas.microsoft.com/office/powerpoint/2010/main" val="10242755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106</a:t>
            </a:fld>
            <a:endParaRPr lang="en-US"/>
          </a:p>
        </p:txBody>
      </p:sp>
    </p:spTree>
    <p:extLst>
      <p:ext uri="{BB962C8B-B14F-4D97-AF65-F5344CB8AC3E}">
        <p14:creationId xmlns:p14="http://schemas.microsoft.com/office/powerpoint/2010/main" val="10119498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107</a:t>
            </a:fld>
            <a:endParaRPr lang="en-US"/>
          </a:p>
        </p:txBody>
      </p:sp>
    </p:spTree>
    <p:extLst>
      <p:ext uri="{BB962C8B-B14F-4D97-AF65-F5344CB8AC3E}">
        <p14:creationId xmlns:p14="http://schemas.microsoft.com/office/powerpoint/2010/main" val="35197300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108</a:t>
            </a:fld>
            <a:endParaRPr lang="en-US"/>
          </a:p>
        </p:txBody>
      </p:sp>
    </p:spTree>
    <p:extLst>
      <p:ext uri="{BB962C8B-B14F-4D97-AF65-F5344CB8AC3E}">
        <p14:creationId xmlns:p14="http://schemas.microsoft.com/office/powerpoint/2010/main" val="1119272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110</a:t>
            </a:fld>
            <a:endParaRPr lang="en-US"/>
          </a:p>
        </p:txBody>
      </p:sp>
    </p:spTree>
    <p:extLst>
      <p:ext uri="{BB962C8B-B14F-4D97-AF65-F5344CB8AC3E}">
        <p14:creationId xmlns:p14="http://schemas.microsoft.com/office/powerpoint/2010/main" val="51444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11</a:t>
            </a:fld>
            <a:endParaRPr lang="en-US"/>
          </a:p>
        </p:txBody>
      </p:sp>
    </p:spTree>
    <p:extLst>
      <p:ext uri="{BB962C8B-B14F-4D97-AF65-F5344CB8AC3E}">
        <p14:creationId xmlns:p14="http://schemas.microsoft.com/office/powerpoint/2010/main" val="29346094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111</a:t>
            </a:fld>
            <a:endParaRPr lang="en-US"/>
          </a:p>
        </p:txBody>
      </p:sp>
    </p:spTree>
    <p:extLst>
      <p:ext uri="{BB962C8B-B14F-4D97-AF65-F5344CB8AC3E}">
        <p14:creationId xmlns:p14="http://schemas.microsoft.com/office/powerpoint/2010/main" val="42210122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113</a:t>
            </a:fld>
            <a:endParaRPr lang="en-US"/>
          </a:p>
        </p:txBody>
      </p:sp>
    </p:spTree>
    <p:extLst>
      <p:ext uri="{BB962C8B-B14F-4D97-AF65-F5344CB8AC3E}">
        <p14:creationId xmlns:p14="http://schemas.microsoft.com/office/powerpoint/2010/main" val="40287932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115</a:t>
            </a:fld>
            <a:endParaRPr lang="en-US"/>
          </a:p>
        </p:txBody>
      </p:sp>
    </p:spTree>
    <p:extLst>
      <p:ext uri="{BB962C8B-B14F-4D97-AF65-F5344CB8AC3E}">
        <p14:creationId xmlns:p14="http://schemas.microsoft.com/office/powerpoint/2010/main" val="37194722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3689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8363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7886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79485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09376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0126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8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4C16A-7132-4A63-90CB-665ACE4BB644}" type="slidenum">
              <a:rPr lang="en-US" smtClean="0"/>
              <a:t>12</a:t>
            </a:fld>
            <a:endParaRPr lang="en-US"/>
          </a:p>
        </p:txBody>
      </p:sp>
    </p:spTree>
    <p:extLst>
      <p:ext uri="{BB962C8B-B14F-4D97-AF65-F5344CB8AC3E}">
        <p14:creationId xmlns:p14="http://schemas.microsoft.com/office/powerpoint/2010/main" val="27402745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3148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6341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90074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81922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01899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189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54668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0636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1176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C16A-7132-4A63-90CB-665ACE4BB6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310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600A93-67B8-4386-A346-38EB361B70B4}" type="datetimeFigureOut">
              <a:rPr lang="en-US" smtClean="0"/>
              <a:t>10-Jun-2018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190413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00A93-67B8-4386-A346-38EB361B70B4}" type="datetimeFigureOut">
              <a:rPr lang="en-US" smtClean="0"/>
              <a:t>10-Jun-2018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18679744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8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84974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8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0216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9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31322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9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79477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9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5868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9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6486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9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68613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9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92776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9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00377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9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34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00A93-67B8-4386-A346-38EB361B70B4}" type="datetimeFigureOut">
              <a:rPr lang="en-US" smtClean="0"/>
              <a:t>10-Jun-2018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14415321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9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8433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9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24626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0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49426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10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28998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10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52810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10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3852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10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6392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10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1235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10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3134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10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26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05762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10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5395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10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31226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1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9869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userDrawn="1">
  <p:cSld name="1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050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userDrawn="1">
  <p:cSld name="1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85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718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198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31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32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516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074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00A93-67B8-4386-A346-38EB361B70B4}" type="datetimeFigureOut">
              <a:rPr lang="en-US" smtClean="0"/>
              <a:t>10-Jun-2018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305680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664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221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723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004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8091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53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350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961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301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31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600A93-67B8-4386-A346-38EB361B70B4}" type="datetimeFigureOut">
              <a:rPr lang="en-US" smtClean="0"/>
              <a:t>10-Jun-2018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199278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421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569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231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4600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429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878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8711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8176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8679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66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00A93-67B8-4386-A346-38EB361B70B4}" type="datetimeFigureOut">
              <a:rPr lang="en-US" smtClean="0"/>
              <a:t>10-Jun-2018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20251444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1665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6703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692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270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57862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071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939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1041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4220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600A93-67B8-4386-A346-38EB361B70B4}" type="datetimeFigureOut">
              <a:rPr lang="en-US" smtClean="0"/>
              <a:t>10-Jun-2018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1439753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1660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2050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184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61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032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165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7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2802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9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13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600A93-67B8-4386-A346-38EB361B70B4}" type="datetimeFigureOut">
              <a:rPr lang="en-US" smtClean="0"/>
              <a:t>10-Jun-2018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1192279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466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4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013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5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610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999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3405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803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604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5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768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5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5100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5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01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00A93-67B8-4386-A346-38EB361B70B4}" type="datetimeFigureOut">
              <a:rPr lang="en-US" smtClean="0"/>
              <a:t>10-Jun-2018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2013397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5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5150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5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5655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6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7055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6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849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3475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6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1852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6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6315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6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3905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6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9149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6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34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00A93-67B8-4386-A346-38EB361B70B4}" type="datetimeFigureOut">
              <a:rPr lang="en-US" smtClean="0"/>
              <a:t>10-Jun-2018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30393341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6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4492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6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53242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7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1778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7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5358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7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780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7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3720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7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02954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7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3075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7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4760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7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57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00A93-67B8-4386-A346-38EB361B70B4}" type="datetimeFigureOut">
              <a:rPr lang="en-US" smtClean="0"/>
              <a:t>10-Jun-2018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F37F7-B5B1-4B21-8EB6-EF2618C4ABFF}" type="slidenum">
              <a:rPr lang="en-US" smtClean="0"/>
              <a:t>‹#›</a:t>
            </a:fld>
            <a:endParaRPr lang="en-US"/>
          </a:p>
        </p:txBody>
      </p:sp>
    </p:spTree>
    <p:extLst>
      <p:ext uri="{BB962C8B-B14F-4D97-AF65-F5344CB8AC3E}">
        <p14:creationId xmlns:p14="http://schemas.microsoft.com/office/powerpoint/2010/main" val="263364916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7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6935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7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6625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8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4236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8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6399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8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0546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8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8768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8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0334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8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55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8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51389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8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8599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image" Target="../media/image2.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00A93-67B8-4386-A346-38EB361B70B4}" type="datetimeFigureOut">
              <a:rPr lang="en-US" smtClean="0"/>
              <a:t>10-Jun-2018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F37F7-B5B1-4B21-8EB6-EF2618C4ABFF}" type="slidenum">
              <a:rPr lang="en-US" smtClean="0"/>
              <a:t>‹#›</a:t>
            </a:fld>
            <a:endParaRPr lang="en-US"/>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126" cstate="print">
            <a:alphaModFix amt="50121"/>
            <a:extLst/>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0" name="Picture 9" descr="logo (13).png"/>
          <p:cNvPicPr>
            <a:picLocks noChangeAspect="1"/>
          </p:cNvPicPr>
          <p:nvPr userDrawn="1"/>
        </p:nvPicPr>
        <p:blipFill>
          <a:blip r:embed="rId127"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126" cstate="print">
            <a:alphaModFix amt="50121"/>
            <a:extLst/>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spTree>
    <p:extLst>
      <p:ext uri="{BB962C8B-B14F-4D97-AF65-F5344CB8AC3E}">
        <p14:creationId xmlns:p14="http://schemas.microsoft.com/office/powerpoint/2010/main" val="124418177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 id="2147483942" r:id="rId36"/>
    <p:sldLayoutId id="2147483943" r:id="rId37"/>
    <p:sldLayoutId id="2147483944" r:id="rId38"/>
    <p:sldLayoutId id="2147483945" r:id="rId39"/>
    <p:sldLayoutId id="2147483946" r:id="rId40"/>
    <p:sldLayoutId id="2147483947" r:id="rId41"/>
    <p:sldLayoutId id="2147483948" r:id="rId42"/>
    <p:sldLayoutId id="2147483949" r:id="rId43"/>
    <p:sldLayoutId id="2147483950" r:id="rId44"/>
    <p:sldLayoutId id="2147483951" r:id="rId45"/>
    <p:sldLayoutId id="2147483952" r:id="rId46"/>
    <p:sldLayoutId id="2147483953" r:id="rId47"/>
    <p:sldLayoutId id="2147483954" r:id="rId48"/>
    <p:sldLayoutId id="2147483955" r:id="rId49"/>
    <p:sldLayoutId id="2147483956" r:id="rId50"/>
    <p:sldLayoutId id="2147483957" r:id="rId51"/>
    <p:sldLayoutId id="2147483958" r:id="rId52"/>
    <p:sldLayoutId id="2147483959" r:id="rId53"/>
    <p:sldLayoutId id="2147483960" r:id="rId54"/>
    <p:sldLayoutId id="2147483961" r:id="rId55"/>
    <p:sldLayoutId id="2147483962" r:id="rId56"/>
    <p:sldLayoutId id="2147483963" r:id="rId57"/>
    <p:sldLayoutId id="2147483964" r:id="rId58"/>
    <p:sldLayoutId id="2147483965" r:id="rId59"/>
    <p:sldLayoutId id="2147483966" r:id="rId60"/>
    <p:sldLayoutId id="2147483967" r:id="rId61"/>
    <p:sldLayoutId id="2147483968" r:id="rId62"/>
    <p:sldLayoutId id="2147483969" r:id="rId63"/>
    <p:sldLayoutId id="2147483970" r:id="rId64"/>
    <p:sldLayoutId id="2147483971" r:id="rId65"/>
    <p:sldLayoutId id="2147483972" r:id="rId66"/>
    <p:sldLayoutId id="2147483973" r:id="rId67"/>
    <p:sldLayoutId id="2147483974" r:id="rId68"/>
    <p:sldLayoutId id="2147483975" r:id="rId69"/>
    <p:sldLayoutId id="2147483976" r:id="rId70"/>
    <p:sldLayoutId id="2147483977" r:id="rId71"/>
    <p:sldLayoutId id="2147483978" r:id="rId72"/>
    <p:sldLayoutId id="2147483979" r:id="rId73"/>
    <p:sldLayoutId id="2147483980" r:id="rId74"/>
    <p:sldLayoutId id="2147483981" r:id="rId75"/>
    <p:sldLayoutId id="2147483982" r:id="rId76"/>
    <p:sldLayoutId id="2147483983" r:id="rId77"/>
    <p:sldLayoutId id="2147483984" r:id="rId78"/>
    <p:sldLayoutId id="2147483985" r:id="rId79"/>
    <p:sldLayoutId id="2147483986" r:id="rId80"/>
    <p:sldLayoutId id="2147483987" r:id="rId81"/>
    <p:sldLayoutId id="2147483988" r:id="rId82"/>
    <p:sldLayoutId id="2147483989" r:id="rId83"/>
    <p:sldLayoutId id="2147483990" r:id="rId84"/>
    <p:sldLayoutId id="2147483991" r:id="rId85"/>
    <p:sldLayoutId id="2147483992" r:id="rId86"/>
    <p:sldLayoutId id="2147483993" r:id="rId87"/>
    <p:sldLayoutId id="2147483994" r:id="rId88"/>
    <p:sldLayoutId id="2147483995" r:id="rId89"/>
    <p:sldLayoutId id="2147483996" r:id="rId90"/>
    <p:sldLayoutId id="2147483997" r:id="rId91"/>
    <p:sldLayoutId id="2147483998" r:id="rId92"/>
    <p:sldLayoutId id="2147483999" r:id="rId93"/>
    <p:sldLayoutId id="2147484000" r:id="rId94"/>
    <p:sldLayoutId id="2147484001" r:id="rId95"/>
    <p:sldLayoutId id="2147484002" r:id="rId96"/>
    <p:sldLayoutId id="2147484003" r:id="rId97"/>
    <p:sldLayoutId id="2147484004" r:id="rId98"/>
    <p:sldLayoutId id="2147484005" r:id="rId99"/>
    <p:sldLayoutId id="2147484006" r:id="rId100"/>
    <p:sldLayoutId id="2147484007" r:id="rId101"/>
    <p:sldLayoutId id="2147484008" r:id="rId102"/>
    <p:sldLayoutId id="2147484009" r:id="rId103"/>
    <p:sldLayoutId id="2147484010" r:id="rId104"/>
    <p:sldLayoutId id="2147484011" r:id="rId105"/>
    <p:sldLayoutId id="2147484012" r:id="rId106"/>
    <p:sldLayoutId id="2147484013" r:id="rId107"/>
    <p:sldLayoutId id="2147484014" r:id="rId108"/>
    <p:sldLayoutId id="2147484015" r:id="rId109"/>
    <p:sldLayoutId id="2147484016" r:id="rId110"/>
    <p:sldLayoutId id="2147484017" r:id="rId111"/>
    <p:sldLayoutId id="2147484018" r:id="rId112"/>
    <p:sldLayoutId id="2147484019" r:id="rId113"/>
    <p:sldLayoutId id="2147484020" r:id="rId114"/>
    <p:sldLayoutId id="2147484021" r:id="rId115"/>
    <p:sldLayoutId id="2147484022" r:id="rId116"/>
    <p:sldLayoutId id="2147484023" r:id="rId117"/>
    <p:sldLayoutId id="2147484024" r:id="rId118"/>
    <p:sldLayoutId id="2147484025" r:id="rId119"/>
    <p:sldLayoutId id="2147484026" r:id="rId120"/>
    <p:sldLayoutId id="2147484027" r:id="rId121"/>
    <p:sldLayoutId id="2147484028" r:id="rId122"/>
    <p:sldLayoutId id="2147484029" r:id="rId123"/>
    <p:sldLayoutId id="2147484030" r:id="rId1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84.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85.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4.xml"/><Relationship Id="rId1" Type="http://schemas.openxmlformats.org/officeDocument/2006/relationships/slideLayout" Target="../slideLayouts/slideLayout86.xml"/><Relationship Id="rId5" Type="http://schemas.openxmlformats.org/officeDocument/2006/relationships/image" Target="../media/image3.png"/><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5.xml"/><Relationship Id="rId1" Type="http://schemas.openxmlformats.org/officeDocument/2006/relationships/slideLayout" Target="../slideLayouts/slideLayout87.xml"/><Relationship Id="rId5" Type="http://schemas.openxmlformats.org/officeDocument/2006/relationships/image" Target="../media/image3.png"/><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88.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89.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90.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91.xml"/></Relationships>
</file>

<file path=ppt/slides/_rels/slide111.xml.rels><?xml version="1.0" encoding="UTF-8" standalone="yes"?>
<Relationships xmlns="http://schemas.openxmlformats.org/package/2006/relationships"><Relationship Id="rId8" Type="http://schemas.openxmlformats.org/officeDocument/2006/relationships/hyperlink" Target="https://www.programiz.com/python-programming/methods/dictionary/keys" TargetMode="External"/><Relationship Id="rId13" Type="http://schemas.openxmlformats.org/officeDocument/2006/relationships/hyperlink" Target="https://www.programiz.com/python-programming/methods/dictionary/values" TargetMode="External"/><Relationship Id="rId3" Type="http://schemas.openxmlformats.org/officeDocument/2006/relationships/hyperlink" Target="https://www.programiz.com/python-programming/methods/dictionary/clear" TargetMode="External"/><Relationship Id="rId7" Type="http://schemas.openxmlformats.org/officeDocument/2006/relationships/hyperlink" Target="https://www.programiz.com/python-programming/methods/dictionary/items" TargetMode="External"/><Relationship Id="rId12" Type="http://schemas.openxmlformats.org/officeDocument/2006/relationships/hyperlink" Target="https://www.programiz.com/python-programming/methods/dictionary/update" TargetMode="External"/><Relationship Id="rId2" Type="http://schemas.openxmlformats.org/officeDocument/2006/relationships/notesSlide" Target="../notesSlides/notesSlide80.xml"/><Relationship Id="rId1" Type="http://schemas.openxmlformats.org/officeDocument/2006/relationships/slideLayout" Target="../slideLayouts/slideLayout92.xml"/><Relationship Id="rId6" Type="http://schemas.openxmlformats.org/officeDocument/2006/relationships/hyperlink" Target="https://www.programiz.com/python-programming/methods/dictionary/get" TargetMode="External"/><Relationship Id="rId11" Type="http://schemas.openxmlformats.org/officeDocument/2006/relationships/hyperlink" Target="https://www.programiz.com/python-programming/methods/dictionary/setdefault" TargetMode="External"/><Relationship Id="rId5" Type="http://schemas.openxmlformats.org/officeDocument/2006/relationships/hyperlink" Target="https://www.programiz.com/python-programming/methods/dictionary/fromkeys" TargetMode="External"/><Relationship Id="rId10" Type="http://schemas.openxmlformats.org/officeDocument/2006/relationships/hyperlink" Target="https://www.programiz.com/python-programming/methods/dictionary/popitem" TargetMode="External"/><Relationship Id="rId4" Type="http://schemas.openxmlformats.org/officeDocument/2006/relationships/hyperlink" Target="https://www.programiz.com/python-programming/methods/dictionary/copy" TargetMode="External"/><Relationship Id="rId9" Type="http://schemas.openxmlformats.org/officeDocument/2006/relationships/hyperlink" Target="https://www.programiz.com/python-programming/methods/dictionary/pop" TargetMode="External"/><Relationship Id="rId14" Type="http://schemas.openxmlformats.org/officeDocument/2006/relationships/image" Target="../media/image3.png"/></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93.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94.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96.xml"/><Relationship Id="rId4" Type="http://schemas.openxmlformats.org/officeDocument/2006/relationships/image" Target="../media/image3.png"/></Relationships>
</file>

<file path=ppt/slides/_rels/slide1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5.xml"/><Relationship Id="rId1" Type="http://schemas.openxmlformats.org/officeDocument/2006/relationships/slideLayout" Target="../slideLayouts/slideLayout97.xml"/><Relationship Id="rId5" Type="http://schemas.openxmlformats.org/officeDocument/2006/relationships/image" Target="../media/image3.png"/><Relationship Id="rId4" Type="http://schemas.openxmlformats.org/officeDocument/2006/relationships/image" Target="../media/image18.pn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98.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99.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00.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01.xml"/></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0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03.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04.xml"/></Relationships>
</file>

<file path=ppt/slides/_rels/slide1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3.xml"/><Relationship Id="rId1" Type="http://schemas.openxmlformats.org/officeDocument/2006/relationships/slideLayout" Target="../slideLayouts/slideLayout105.xml"/><Relationship Id="rId4" Type="http://schemas.openxmlformats.org/officeDocument/2006/relationships/image" Target="../media/image3.png"/></Relationships>
</file>

<file path=ppt/slides/_rels/slide1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4.xml"/><Relationship Id="rId1" Type="http://schemas.openxmlformats.org/officeDocument/2006/relationships/slideLayout" Target="../slideLayouts/slideLayout106.xml"/><Relationship Id="rId5" Type="http://schemas.openxmlformats.org/officeDocument/2006/relationships/image" Target="../media/image3.png"/><Relationship Id="rId4" Type="http://schemas.openxmlformats.org/officeDocument/2006/relationships/image" Target="../media/image20.png"/></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107.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10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109.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110.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111.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1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113.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15.xml"/></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16.xml"/></Relationships>
</file>

<file path=ppt/slides/_rels/slide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117.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18.xml"/></Relationships>
</file>

<file path=ppt/slides/_rels/slide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119.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120.xml"/></Relationships>
</file>

<file path=ppt/slides/_rels/slide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2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122.xml"/></Relationships>
</file>

<file path=ppt/slides/_rels/slide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123.xml"/></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124.xml"/></Relationships>
</file>

<file path=ppt/slides/_rels/slide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4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48.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4.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5.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9.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6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5.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66.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67.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68.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69.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1.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3.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4.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6.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7.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8.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0.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81.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8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8399" y="4029167"/>
            <a:ext cx="4175759" cy="1200329"/>
          </a:xfrm>
          <a:prstGeom prst="rect">
            <a:avLst/>
          </a:prstGeom>
          <a:noFill/>
        </p:spPr>
        <p:txBody>
          <a:bodyPr wrap="square" rtlCol="0">
            <a:spAutoFit/>
          </a:bodyPr>
          <a:lstStyle/>
          <a:p>
            <a:pPr algn="ctr"/>
            <a:r>
              <a:rPr lang="en-US" sz="3600" b="1" dirty="0">
                <a:latin typeface="Calibri (Headings)"/>
              </a:rPr>
              <a:t>Introduction to </a:t>
            </a:r>
            <a:r>
              <a:rPr lang="en-US" sz="3600" b="1" dirty="0" smtClean="0">
                <a:latin typeface="Calibri (Headings)"/>
              </a:rPr>
              <a:t>Python Essentials</a:t>
            </a:r>
            <a:endParaRPr lang="en-US" sz="3600" b="1" dirty="0">
              <a:latin typeface="Calibri (Headings)"/>
            </a:endParaRPr>
          </a:p>
        </p:txBody>
      </p:sp>
      <p:sp>
        <p:nvSpPr>
          <p:cNvPr id="7" name="TextBox 6"/>
          <p:cNvSpPr txBox="1"/>
          <p:nvPr/>
        </p:nvSpPr>
        <p:spPr>
          <a:xfrm>
            <a:off x="54711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82007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1004" t="20732" r="30937" b="25691"/>
          <a:stretch/>
        </p:blipFill>
        <p:spPr>
          <a:xfrm>
            <a:off x="6266721" y="850979"/>
            <a:ext cx="5443058" cy="4307875"/>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139340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22999" y="4016467"/>
            <a:ext cx="4175759" cy="646331"/>
          </a:xfrm>
          <a:prstGeom prst="rect">
            <a:avLst/>
          </a:prstGeom>
          <a:noFill/>
        </p:spPr>
        <p:txBody>
          <a:bodyPr wrap="square" rtlCol="0">
            <a:spAutoFit/>
          </a:bodyPr>
          <a:lstStyle/>
          <a:p>
            <a:pPr algn="ctr"/>
            <a:r>
              <a:rPr lang="en-US" sz="3600" b="1" dirty="0" smtClean="0">
                <a:latin typeface="Calibri (Headings)"/>
              </a:rPr>
              <a:t>Python Strings</a:t>
            </a:r>
            <a:endParaRPr lang="en-US" sz="3600" b="1" dirty="0">
              <a:latin typeface="Calibri (Headings)"/>
            </a:endParaRP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457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7960041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51500" y="138370"/>
            <a:ext cx="62357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Strings</a:t>
            </a:r>
            <a:endParaRPr lang="en-US" sz="2800" dirty="0">
              <a:latin typeface="Calibri (Headings)"/>
            </a:endParaRPr>
          </a:p>
        </p:txBody>
      </p:sp>
      <p:sp>
        <p:nvSpPr>
          <p:cNvPr id="5" name="Rectangle 4"/>
          <p:cNvSpPr/>
          <p:nvPr/>
        </p:nvSpPr>
        <p:spPr>
          <a:xfrm>
            <a:off x="5651500" y="869821"/>
            <a:ext cx="6235700" cy="4708981"/>
          </a:xfrm>
          <a:prstGeom prst="rect">
            <a:avLst/>
          </a:prstGeom>
          <a:ln w="28575">
            <a:solidFill>
              <a:srgbClr val="3FAD86"/>
            </a:solidFill>
          </a:ln>
        </p:spPr>
        <p:txBody>
          <a:bodyPr wrap="square">
            <a:spAutoFit/>
          </a:bodyPr>
          <a:lstStyle/>
          <a:p>
            <a:pPr marL="342900" indent="-342900">
              <a:buFont typeface="Arial" panose="020B0604020202020204" pitchFamily="34" charset="0"/>
              <a:buChar char="•"/>
            </a:pPr>
            <a:r>
              <a:rPr lang="en-GB" sz="2000" dirty="0"/>
              <a:t>A string is a sequence of characters</a:t>
            </a:r>
            <a:r>
              <a:rPr lang="en-GB" sz="2000" dirty="0" smtClean="0"/>
              <a:t>. String can contain alphabets, digits and special characters.</a:t>
            </a:r>
          </a:p>
          <a:p>
            <a:pPr marL="342900" indent="-342900">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dirty="0" smtClean="0"/>
              <a:t>Computers </a:t>
            </a:r>
            <a:r>
              <a:rPr lang="en-GB" sz="2000" dirty="0"/>
              <a:t>do not deal with </a:t>
            </a:r>
            <a:r>
              <a:rPr lang="en-GB" sz="2000" dirty="0" smtClean="0"/>
              <a:t>characters. Computers convert them to numbers in binary representation. Even </a:t>
            </a:r>
            <a:r>
              <a:rPr lang="en-GB" sz="2000" dirty="0"/>
              <a:t>though </a:t>
            </a:r>
            <a:r>
              <a:rPr lang="en-GB" sz="2000" dirty="0" smtClean="0"/>
              <a:t>we </a:t>
            </a:r>
            <a:r>
              <a:rPr lang="en-GB" sz="2000" dirty="0"/>
              <a:t>may see characters on your screen, internally it is stored and manipulated as a combination of 0's and 1's</a:t>
            </a:r>
            <a:r>
              <a:rPr lang="en-GB" sz="2000" dirty="0" smtClean="0"/>
              <a:t>.</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dirty="0"/>
              <a:t>This conversion of character to a number is called encoding, and the reverse process is </a:t>
            </a:r>
            <a:r>
              <a:rPr lang="en-GB" sz="2000" dirty="0" smtClean="0"/>
              <a:t>decoding.</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dirty="0" smtClean="0"/>
              <a:t>ASCII </a:t>
            </a:r>
            <a:r>
              <a:rPr lang="en-GB" sz="2000" dirty="0"/>
              <a:t>and Unicode are some of the popular encoding used</a:t>
            </a:r>
            <a:r>
              <a:rPr lang="en-GB" sz="2000" dirty="0" smtClean="0"/>
              <a:t>.</a:t>
            </a:r>
            <a:endParaRPr lang="en-GB" sz="2000" dirty="0"/>
          </a:p>
          <a:p>
            <a:pPr algn="just"/>
            <a:r>
              <a:rPr lang="en-GB" sz="2000" b="1" dirty="0" smtClean="0"/>
              <a:t>Let us go for a demonstration…</a:t>
            </a:r>
            <a:endParaRPr lang="en-GB" sz="2000" b="1" dirty="0"/>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2732272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8399" y="4016467"/>
            <a:ext cx="4175759" cy="646331"/>
          </a:xfrm>
          <a:prstGeom prst="rect">
            <a:avLst/>
          </a:prstGeom>
          <a:noFill/>
        </p:spPr>
        <p:txBody>
          <a:bodyPr wrap="square" rtlCol="0">
            <a:spAutoFit/>
          </a:bodyPr>
          <a:lstStyle/>
          <a:p>
            <a:pPr algn="ctr"/>
            <a:r>
              <a:rPr lang="en-US" sz="3600" b="1" dirty="0" smtClean="0">
                <a:latin typeface="Calibri (Headings)"/>
              </a:rPr>
              <a:t>Python Sets</a:t>
            </a:r>
            <a:endParaRPr lang="en-US" sz="3600" b="1" dirty="0">
              <a:latin typeface="Calibri (Heading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067784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Sets</a:t>
            </a:r>
            <a:endParaRPr lang="en-US" sz="2800" dirty="0">
              <a:latin typeface="Calibri (Headings)"/>
            </a:endParaRPr>
          </a:p>
        </p:txBody>
      </p:sp>
      <p:sp>
        <p:nvSpPr>
          <p:cNvPr id="5" name="Rectangle 4"/>
          <p:cNvSpPr/>
          <p:nvPr/>
        </p:nvSpPr>
        <p:spPr>
          <a:xfrm>
            <a:off x="6108700" y="891921"/>
            <a:ext cx="5778500" cy="3139321"/>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dirty="0">
                <a:solidFill>
                  <a:srgbClr val="000000"/>
                </a:solidFill>
              </a:rPr>
              <a:t>In Python, a set is an unordered collection of unique items. No duplicate elements are allowed in set and must be immutable (which cannot be changed).</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However, the set itself is mutable. We can add or remove items from it.</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Sets can be used to perform mathematical set operations like union, intersection, symmetric difference etc</a:t>
            </a:r>
            <a:r>
              <a:rPr lang="en-GB" sz="2000" dirty="0" smtClean="0">
                <a:solidFill>
                  <a:srgbClr val="000000"/>
                </a:solidFill>
              </a:rPr>
              <a:t>.</a:t>
            </a:r>
            <a:endParaRPr lang="en-GB" sz="2000"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8246420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Sets</a:t>
            </a:r>
            <a:endParaRPr lang="en-US" sz="2800" dirty="0">
              <a:latin typeface="Calibri (Headings)"/>
            </a:endParaRPr>
          </a:p>
        </p:txBody>
      </p:sp>
      <p:sp>
        <p:nvSpPr>
          <p:cNvPr id="5" name="Rectangle 4"/>
          <p:cNvSpPr/>
          <p:nvPr/>
        </p:nvSpPr>
        <p:spPr>
          <a:xfrm>
            <a:off x="6108700" y="891921"/>
            <a:ext cx="5778500" cy="5327612"/>
          </a:xfrm>
          <a:prstGeom prst="rect">
            <a:avLst/>
          </a:prstGeom>
          <a:ln w="28575">
            <a:solidFill>
              <a:srgbClr val="3FAD86"/>
            </a:solidFill>
          </a:ln>
        </p:spPr>
        <p:txBody>
          <a:bodyPr wrap="square">
            <a:spAutoFit/>
          </a:bodyPr>
          <a:lstStyle/>
          <a:p>
            <a:pPr algn="just">
              <a:lnSpc>
                <a:spcPct val="90000"/>
              </a:lnSpc>
            </a:pPr>
            <a:r>
              <a:rPr lang="en-GB" b="1" dirty="0" smtClean="0">
                <a:solidFill>
                  <a:srgbClr val="000000"/>
                </a:solidFill>
              </a:rPr>
              <a:t>Set Operations:</a:t>
            </a: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p:txBody>
      </p:sp>
      <p:pic>
        <p:nvPicPr>
          <p:cNvPr id="2" name="Picture 1"/>
          <p:cNvPicPr>
            <a:picLocks noChangeAspect="1"/>
          </p:cNvPicPr>
          <p:nvPr/>
        </p:nvPicPr>
        <p:blipFill rotWithShape="1">
          <a:blip r:embed="rId3"/>
          <a:srcRect l="1488" t="3795" r="3013" b="16618"/>
          <a:stretch/>
        </p:blipFill>
        <p:spPr>
          <a:xfrm>
            <a:off x="7010400" y="1168400"/>
            <a:ext cx="3975100" cy="1955800"/>
          </a:xfrm>
          <a:prstGeom prst="rect">
            <a:avLst/>
          </a:prstGeom>
        </p:spPr>
      </p:pic>
      <p:pic>
        <p:nvPicPr>
          <p:cNvPr id="7" name="Picture 6"/>
          <p:cNvPicPr>
            <a:picLocks noChangeAspect="1"/>
          </p:cNvPicPr>
          <p:nvPr/>
        </p:nvPicPr>
        <p:blipFill rotWithShape="1">
          <a:blip r:embed="rId4"/>
          <a:srcRect l="2138" t="3539" r="2758" b="13340"/>
          <a:stretch/>
        </p:blipFill>
        <p:spPr>
          <a:xfrm>
            <a:off x="7099300" y="3705479"/>
            <a:ext cx="3886200" cy="1971421"/>
          </a:xfrm>
          <a:prstGeom prst="rect">
            <a:avLst/>
          </a:prstGeom>
        </p:spPr>
      </p:pic>
      <p:sp>
        <p:nvSpPr>
          <p:cNvPr id="8" name="TextBox 7"/>
          <p:cNvSpPr txBox="1"/>
          <p:nvPr/>
        </p:nvSpPr>
        <p:spPr>
          <a:xfrm>
            <a:off x="8439143" y="3124200"/>
            <a:ext cx="1117614" cy="369332"/>
          </a:xfrm>
          <a:prstGeom prst="rect">
            <a:avLst/>
          </a:prstGeom>
          <a:noFill/>
        </p:spPr>
        <p:txBody>
          <a:bodyPr wrap="none" rtlCol="0">
            <a:spAutoFit/>
          </a:bodyPr>
          <a:lstStyle/>
          <a:p>
            <a:r>
              <a:rPr lang="en-US" b="1" dirty="0" smtClean="0"/>
              <a:t>Set Union</a:t>
            </a:r>
            <a:endParaRPr lang="en-US" b="1" dirty="0"/>
          </a:p>
        </p:txBody>
      </p:sp>
      <p:sp>
        <p:nvSpPr>
          <p:cNvPr id="9" name="TextBox 8"/>
          <p:cNvSpPr txBox="1"/>
          <p:nvPr/>
        </p:nvSpPr>
        <p:spPr>
          <a:xfrm>
            <a:off x="8157687" y="5676900"/>
            <a:ext cx="1680525" cy="369332"/>
          </a:xfrm>
          <a:prstGeom prst="rect">
            <a:avLst/>
          </a:prstGeom>
          <a:noFill/>
        </p:spPr>
        <p:txBody>
          <a:bodyPr wrap="none" rtlCol="0">
            <a:spAutoFit/>
          </a:bodyPr>
          <a:lstStyle/>
          <a:p>
            <a:r>
              <a:rPr lang="en-US" b="1" dirty="0" smtClean="0"/>
              <a:t>Set Intersection</a:t>
            </a:r>
            <a:endParaRPr lang="en-US" b="1" dirty="0"/>
          </a:p>
        </p:txBody>
      </p:sp>
      <p:pic>
        <p:nvPicPr>
          <p:cNvPr id="11" name="Shape 32"/>
          <p:cNvPicPr preferRelativeResize="0"/>
          <p:nvPr/>
        </p:nvPicPr>
        <p:blipFill>
          <a:blip r:embed="rId5">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6216144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Sets</a:t>
            </a:r>
            <a:endParaRPr lang="en-US" sz="2800" dirty="0">
              <a:latin typeface="Calibri (Headings)"/>
            </a:endParaRPr>
          </a:p>
        </p:txBody>
      </p:sp>
      <p:sp>
        <p:nvSpPr>
          <p:cNvPr id="5" name="Rectangle 4"/>
          <p:cNvSpPr/>
          <p:nvPr/>
        </p:nvSpPr>
        <p:spPr>
          <a:xfrm>
            <a:off x="6108700" y="891921"/>
            <a:ext cx="5778500" cy="4579715"/>
          </a:xfrm>
          <a:prstGeom prst="rect">
            <a:avLst/>
          </a:prstGeom>
          <a:ln w="28575">
            <a:solidFill>
              <a:srgbClr val="3FAD86"/>
            </a:solidFill>
          </a:ln>
        </p:spPr>
        <p:txBody>
          <a:bodyPr wrap="square">
            <a:spAutoFit/>
          </a:bodyPr>
          <a:lstStyle/>
          <a:p>
            <a:pPr algn="just">
              <a:lnSpc>
                <a:spcPct val="90000"/>
              </a:lnSpc>
            </a:pPr>
            <a:r>
              <a:rPr lang="en-GB" b="1" dirty="0" smtClean="0">
                <a:solidFill>
                  <a:srgbClr val="000000"/>
                </a:solidFill>
              </a:rPr>
              <a:t>Set Operations (Contd.):</a:t>
            </a: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a:p>
            <a:pPr algn="just">
              <a:lnSpc>
                <a:spcPct val="90000"/>
              </a:lnSpc>
            </a:pPr>
            <a:endParaRPr lang="en-GB" dirty="0">
              <a:solidFill>
                <a:srgbClr val="000000"/>
              </a:solidFill>
            </a:endParaRPr>
          </a:p>
          <a:p>
            <a:pPr algn="just">
              <a:lnSpc>
                <a:spcPct val="90000"/>
              </a:lnSpc>
            </a:pPr>
            <a:endParaRPr lang="en-GB" dirty="0" smtClean="0">
              <a:solidFill>
                <a:srgbClr val="000000"/>
              </a:solidFill>
            </a:endParaRPr>
          </a:p>
        </p:txBody>
      </p:sp>
      <p:pic>
        <p:nvPicPr>
          <p:cNvPr id="8" name="Picture 7"/>
          <p:cNvPicPr>
            <a:picLocks noChangeAspect="1"/>
          </p:cNvPicPr>
          <p:nvPr/>
        </p:nvPicPr>
        <p:blipFill rotWithShape="1">
          <a:blip r:embed="rId3"/>
          <a:srcRect l="2138" t="3960" r="3068" b="15827"/>
          <a:stretch/>
        </p:blipFill>
        <p:spPr>
          <a:xfrm>
            <a:off x="7061200" y="1174496"/>
            <a:ext cx="3873500" cy="1917700"/>
          </a:xfrm>
          <a:prstGeom prst="rect">
            <a:avLst/>
          </a:prstGeom>
        </p:spPr>
      </p:pic>
      <p:pic>
        <p:nvPicPr>
          <p:cNvPr id="9" name="Picture 8"/>
          <p:cNvPicPr>
            <a:picLocks noChangeAspect="1"/>
          </p:cNvPicPr>
          <p:nvPr/>
        </p:nvPicPr>
        <p:blipFill rotWithShape="1">
          <a:blip r:embed="rId4"/>
          <a:srcRect l="1978" t="2625" r="8524" b="16536"/>
          <a:stretch/>
        </p:blipFill>
        <p:spPr>
          <a:xfrm>
            <a:off x="7061200" y="3153466"/>
            <a:ext cx="3733801" cy="1955800"/>
          </a:xfrm>
          <a:prstGeom prst="rect">
            <a:avLst/>
          </a:prstGeom>
        </p:spPr>
      </p:pic>
      <p:sp>
        <p:nvSpPr>
          <p:cNvPr id="10" name="TextBox 9"/>
          <p:cNvSpPr txBox="1"/>
          <p:nvPr/>
        </p:nvSpPr>
        <p:spPr>
          <a:xfrm>
            <a:off x="7697081" y="5150970"/>
            <a:ext cx="2601738" cy="369332"/>
          </a:xfrm>
          <a:prstGeom prst="rect">
            <a:avLst/>
          </a:prstGeom>
          <a:noFill/>
        </p:spPr>
        <p:txBody>
          <a:bodyPr wrap="none" rtlCol="0">
            <a:spAutoFit/>
          </a:bodyPr>
          <a:lstStyle/>
          <a:p>
            <a:r>
              <a:rPr lang="en-US" b="1" dirty="0" smtClean="0"/>
              <a:t>Set Symmetric Difference</a:t>
            </a:r>
            <a:endParaRPr lang="en-US" b="1" dirty="0"/>
          </a:p>
        </p:txBody>
      </p:sp>
      <p:sp>
        <p:nvSpPr>
          <p:cNvPr id="11" name="TextBox 10"/>
          <p:cNvSpPr txBox="1"/>
          <p:nvPr/>
        </p:nvSpPr>
        <p:spPr>
          <a:xfrm>
            <a:off x="8226101" y="3020715"/>
            <a:ext cx="1530997" cy="369332"/>
          </a:xfrm>
          <a:prstGeom prst="rect">
            <a:avLst/>
          </a:prstGeom>
          <a:noFill/>
        </p:spPr>
        <p:txBody>
          <a:bodyPr wrap="none" rtlCol="0">
            <a:spAutoFit/>
          </a:bodyPr>
          <a:lstStyle/>
          <a:p>
            <a:r>
              <a:rPr lang="en-US" b="1" dirty="0" smtClean="0"/>
              <a:t>Set Difference</a:t>
            </a:r>
            <a:endParaRPr lang="en-US" b="1" dirty="0"/>
          </a:p>
        </p:txBody>
      </p:sp>
      <p:pic>
        <p:nvPicPr>
          <p:cNvPr id="12" name="Shape 32"/>
          <p:cNvPicPr preferRelativeResize="0"/>
          <p:nvPr/>
        </p:nvPicPr>
        <p:blipFill>
          <a:blip r:embed="rId5">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8044755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105400" y="138370"/>
            <a:ext cx="6781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Sets</a:t>
            </a:r>
            <a:endParaRPr lang="en-US" sz="2800" dirty="0">
              <a:latin typeface="Calibri (Headings)"/>
            </a:endParaRPr>
          </a:p>
        </p:txBody>
      </p:sp>
      <p:sp>
        <p:nvSpPr>
          <p:cNvPr id="5" name="Rectangle 4"/>
          <p:cNvSpPr/>
          <p:nvPr/>
        </p:nvSpPr>
        <p:spPr>
          <a:xfrm>
            <a:off x="5105400" y="795726"/>
            <a:ext cx="6781800" cy="4801314"/>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sz="2000" b="1" dirty="0" smtClean="0">
                <a:solidFill>
                  <a:srgbClr val="000000"/>
                </a:solidFill>
              </a:rPr>
              <a:t>Python Set Methods:</a:t>
            </a:r>
            <a:endParaRPr lang="en-GB" sz="2000" dirty="0">
              <a:solidFill>
                <a:srgbClr val="000000"/>
              </a:solidFill>
            </a:endParaRPr>
          </a:p>
          <a:p>
            <a:pPr marL="571500" indent="-285750" algn="just">
              <a:lnSpc>
                <a:spcPct val="90000"/>
              </a:lnSpc>
              <a:buFont typeface="Arial" panose="020B0604020202020204" pitchFamily="34" charset="0"/>
              <a:buChar char="•"/>
            </a:pPr>
            <a:r>
              <a:rPr lang="en-GB" sz="2000" b="1" dirty="0">
                <a:solidFill>
                  <a:srgbClr val="000000"/>
                </a:solidFill>
              </a:rPr>
              <a:t>add() - </a:t>
            </a:r>
            <a:r>
              <a:rPr lang="en-GB" sz="2000" dirty="0">
                <a:solidFill>
                  <a:srgbClr val="000000"/>
                </a:solidFill>
              </a:rPr>
              <a:t>Add an element to a set</a:t>
            </a:r>
          </a:p>
          <a:p>
            <a:pPr marL="571500" indent="-285750" algn="just">
              <a:lnSpc>
                <a:spcPct val="90000"/>
              </a:lnSpc>
              <a:buFont typeface="Arial" panose="020B0604020202020204" pitchFamily="34" charset="0"/>
              <a:buChar char="•"/>
            </a:pPr>
            <a:r>
              <a:rPr lang="en-GB" sz="2000" b="1" dirty="0">
                <a:solidFill>
                  <a:srgbClr val="000000"/>
                </a:solidFill>
              </a:rPr>
              <a:t>clear</a:t>
            </a:r>
            <a:r>
              <a:rPr lang="en-GB" sz="2000" b="1" dirty="0" smtClean="0">
                <a:solidFill>
                  <a:srgbClr val="000000"/>
                </a:solidFill>
              </a:rPr>
              <a:t>() - </a:t>
            </a:r>
            <a:r>
              <a:rPr lang="en-GB" sz="2000" dirty="0">
                <a:solidFill>
                  <a:srgbClr val="000000"/>
                </a:solidFill>
              </a:rPr>
              <a:t>Remove all elements form a set</a:t>
            </a:r>
          </a:p>
          <a:p>
            <a:pPr marL="571500" indent="-285750" algn="just">
              <a:lnSpc>
                <a:spcPct val="90000"/>
              </a:lnSpc>
              <a:buFont typeface="Arial" panose="020B0604020202020204" pitchFamily="34" charset="0"/>
              <a:buChar char="•"/>
            </a:pPr>
            <a:r>
              <a:rPr lang="en-GB" sz="2000" b="1" dirty="0">
                <a:solidFill>
                  <a:srgbClr val="000000"/>
                </a:solidFill>
              </a:rPr>
              <a:t>copy() - </a:t>
            </a:r>
            <a:r>
              <a:rPr lang="en-GB" sz="2000" dirty="0">
                <a:solidFill>
                  <a:srgbClr val="000000"/>
                </a:solidFill>
              </a:rPr>
              <a:t>Return a shallow copy of a set</a:t>
            </a:r>
          </a:p>
          <a:p>
            <a:pPr marL="571500" indent="-285750" algn="just">
              <a:lnSpc>
                <a:spcPct val="90000"/>
              </a:lnSpc>
              <a:buFont typeface="Arial" panose="020B0604020202020204" pitchFamily="34" charset="0"/>
              <a:buChar char="•"/>
            </a:pPr>
            <a:r>
              <a:rPr lang="en-GB" sz="2000" b="1" dirty="0">
                <a:solidFill>
                  <a:srgbClr val="000000"/>
                </a:solidFill>
              </a:rPr>
              <a:t>difference() - </a:t>
            </a:r>
            <a:r>
              <a:rPr lang="en-GB" sz="2000" dirty="0">
                <a:solidFill>
                  <a:srgbClr val="000000"/>
                </a:solidFill>
              </a:rPr>
              <a:t>Return the difference of two or more sets as a new set</a:t>
            </a:r>
          </a:p>
          <a:p>
            <a:pPr marL="571500" indent="-285750" algn="just">
              <a:lnSpc>
                <a:spcPct val="90000"/>
              </a:lnSpc>
              <a:buFont typeface="Arial" panose="020B0604020202020204" pitchFamily="34" charset="0"/>
              <a:buChar char="•"/>
            </a:pPr>
            <a:r>
              <a:rPr lang="en-GB" sz="2000" b="1" dirty="0" err="1">
                <a:solidFill>
                  <a:srgbClr val="000000"/>
                </a:solidFill>
              </a:rPr>
              <a:t>difference_update</a:t>
            </a:r>
            <a:r>
              <a:rPr lang="en-GB" sz="2000" b="1" dirty="0">
                <a:solidFill>
                  <a:srgbClr val="000000"/>
                </a:solidFill>
              </a:rPr>
              <a:t>() - </a:t>
            </a:r>
            <a:r>
              <a:rPr lang="en-GB" sz="2000" dirty="0">
                <a:solidFill>
                  <a:srgbClr val="000000"/>
                </a:solidFill>
              </a:rPr>
              <a:t>Remove all elements of another set from this set</a:t>
            </a:r>
          </a:p>
          <a:p>
            <a:pPr marL="571500" indent="-285750" algn="just">
              <a:lnSpc>
                <a:spcPct val="90000"/>
              </a:lnSpc>
              <a:buFont typeface="Arial" panose="020B0604020202020204" pitchFamily="34" charset="0"/>
              <a:buChar char="•"/>
            </a:pPr>
            <a:r>
              <a:rPr lang="en-GB" sz="2000" b="1" dirty="0">
                <a:solidFill>
                  <a:srgbClr val="000000"/>
                </a:solidFill>
              </a:rPr>
              <a:t>discard() - </a:t>
            </a:r>
            <a:r>
              <a:rPr lang="en-GB" sz="2000" dirty="0">
                <a:solidFill>
                  <a:srgbClr val="000000"/>
                </a:solidFill>
              </a:rPr>
              <a:t>Remove an element from set if it is a member. (Do nothing if the element is not in set)</a:t>
            </a:r>
          </a:p>
          <a:p>
            <a:pPr marL="571500" indent="-285750" algn="just">
              <a:lnSpc>
                <a:spcPct val="90000"/>
              </a:lnSpc>
              <a:buFont typeface="Arial" panose="020B0604020202020204" pitchFamily="34" charset="0"/>
              <a:buChar char="•"/>
            </a:pPr>
            <a:r>
              <a:rPr lang="en-GB" sz="2000" b="1" dirty="0">
                <a:solidFill>
                  <a:srgbClr val="000000"/>
                </a:solidFill>
              </a:rPr>
              <a:t>intersection() - </a:t>
            </a:r>
            <a:r>
              <a:rPr lang="en-GB" sz="2000" dirty="0">
                <a:solidFill>
                  <a:srgbClr val="000000"/>
                </a:solidFill>
              </a:rPr>
              <a:t>Return the intersection of two sets as a new set</a:t>
            </a:r>
          </a:p>
          <a:p>
            <a:pPr marL="571500" indent="-285750" algn="just">
              <a:lnSpc>
                <a:spcPct val="90000"/>
              </a:lnSpc>
              <a:buFont typeface="Arial" panose="020B0604020202020204" pitchFamily="34" charset="0"/>
              <a:buChar char="•"/>
            </a:pPr>
            <a:r>
              <a:rPr lang="en-GB" sz="2000" b="1" dirty="0" err="1">
                <a:solidFill>
                  <a:srgbClr val="000000"/>
                </a:solidFill>
              </a:rPr>
              <a:t>intersection_update</a:t>
            </a:r>
            <a:r>
              <a:rPr lang="en-GB" sz="2000" b="1" dirty="0">
                <a:solidFill>
                  <a:srgbClr val="000000"/>
                </a:solidFill>
              </a:rPr>
              <a:t>() - </a:t>
            </a:r>
            <a:r>
              <a:rPr lang="en-GB" sz="2000" dirty="0">
                <a:solidFill>
                  <a:srgbClr val="000000"/>
                </a:solidFill>
              </a:rPr>
              <a:t>Update the set with the intersection of itself and another</a:t>
            </a:r>
          </a:p>
          <a:p>
            <a:pPr marL="571500" indent="-285750" algn="just">
              <a:lnSpc>
                <a:spcPct val="90000"/>
              </a:lnSpc>
              <a:buFont typeface="Arial" panose="020B0604020202020204" pitchFamily="34" charset="0"/>
              <a:buChar char="•"/>
            </a:pPr>
            <a:r>
              <a:rPr lang="en-GB" sz="2000" b="1" dirty="0" err="1">
                <a:solidFill>
                  <a:srgbClr val="000000"/>
                </a:solidFill>
              </a:rPr>
              <a:t>isdisjoint</a:t>
            </a:r>
            <a:r>
              <a:rPr lang="en-GB" sz="2000" b="1" dirty="0">
                <a:solidFill>
                  <a:srgbClr val="000000"/>
                </a:solidFill>
              </a:rPr>
              <a:t>() - </a:t>
            </a:r>
            <a:r>
              <a:rPr lang="en-GB" sz="2000" dirty="0">
                <a:solidFill>
                  <a:srgbClr val="000000"/>
                </a:solidFill>
              </a:rPr>
              <a:t>Return True if two sets have a null intersection</a:t>
            </a:r>
          </a:p>
          <a:p>
            <a:pPr marL="571500" indent="-285750" algn="just">
              <a:lnSpc>
                <a:spcPct val="90000"/>
              </a:lnSpc>
              <a:buFont typeface="Arial" panose="020B0604020202020204" pitchFamily="34" charset="0"/>
              <a:buChar char="•"/>
            </a:pPr>
            <a:r>
              <a:rPr lang="en-GB" sz="2000" b="1" dirty="0" err="1">
                <a:solidFill>
                  <a:srgbClr val="000000"/>
                </a:solidFill>
              </a:rPr>
              <a:t>issubset</a:t>
            </a:r>
            <a:r>
              <a:rPr lang="en-GB" sz="2000" b="1" dirty="0">
                <a:solidFill>
                  <a:srgbClr val="000000"/>
                </a:solidFill>
              </a:rPr>
              <a:t>() - </a:t>
            </a:r>
            <a:r>
              <a:rPr lang="en-GB" sz="2000" dirty="0">
                <a:solidFill>
                  <a:srgbClr val="000000"/>
                </a:solidFill>
              </a:rPr>
              <a:t>Return True if another set contains this </a:t>
            </a:r>
            <a:r>
              <a:rPr lang="en-GB" sz="2000" dirty="0" smtClean="0">
                <a:solidFill>
                  <a:srgbClr val="000000"/>
                </a:solidFill>
              </a:rPr>
              <a:t>set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1257834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Sets</a:t>
            </a:r>
            <a:endParaRPr lang="en-US" sz="2800" dirty="0">
              <a:latin typeface="Calibri (Headings)"/>
            </a:endParaRPr>
          </a:p>
        </p:txBody>
      </p:sp>
      <p:sp>
        <p:nvSpPr>
          <p:cNvPr id="5" name="Rectangle 4"/>
          <p:cNvSpPr/>
          <p:nvPr/>
        </p:nvSpPr>
        <p:spPr>
          <a:xfrm>
            <a:off x="6108700" y="891921"/>
            <a:ext cx="5778500" cy="4524315"/>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sz="2000" b="1" dirty="0" smtClean="0">
                <a:solidFill>
                  <a:srgbClr val="000000"/>
                </a:solidFill>
              </a:rPr>
              <a:t>Python Set Methods (Contd.):</a:t>
            </a:r>
          </a:p>
          <a:p>
            <a:pPr algn="just">
              <a:lnSpc>
                <a:spcPct val="90000"/>
              </a:lnSpc>
            </a:pPr>
            <a:endParaRPr lang="en-GB" sz="2000" dirty="0" smtClean="0">
              <a:solidFill>
                <a:srgbClr val="000000"/>
              </a:solidFill>
            </a:endParaRPr>
          </a:p>
          <a:p>
            <a:pPr marL="571500" indent="-285750" algn="just">
              <a:lnSpc>
                <a:spcPct val="90000"/>
              </a:lnSpc>
              <a:buFont typeface="Arial" panose="020B0604020202020204" pitchFamily="34" charset="0"/>
              <a:buChar char="•"/>
            </a:pPr>
            <a:r>
              <a:rPr lang="en-GB" sz="2000" b="1" dirty="0" err="1" smtClean="0">
                <a:solidFill>
                  <a:srgbClr val="000000"/>
                </a:solidFill>
              </a:rPr>
              <a:t>issuperset</a:t>
            </a:r>
            <a:r>
              <a:rPr lang="en-GB" sz="2000" b="1" dirty="0">
                <a:solidFill>
                  <a:srgbClr val="000000"/>
                </a:solidFill>
              </a:rPr>
              <a:t>() -</a:t>
            </a:r>
            <a:r>
              <a:rPr lang="en-GB" sz="2000" dirty="0">
                <a:solidFill>
                  <a:srgbClr val="000000"/>
                </a:solidFill>
              </a:rPr>
              <a:t> Return True if this set contains another set</a:t>
            </a:r>
          </a:p>
          <a:p>
            <a:pPr marL="571500" indent="-285750" algn="just">
              <a:lnSpc>
                <a:spcPct val="90000"/>
              </a:lnSpc>
              <a:buFont typeface="Arial" panose="020B0604020202020204" pitchFamily="34" charset="0"/>
              <a:buChar char="•"/>
            </a:pPr>
            <a:r>
              <a:rPr lang="en-GB" sz="2000" b="1" dirty="0">
                <a:solidFill>
                  <a:srgbClr val="000000"/>
                </a:solidFill>
              </a:rPr>
              <a:t>pop() -</a:t>
            </a:r>
            <a:r>
              <a:rPr lang="en-GB" sz="2000" dirty="0">
                <a:solidFill>
                  <a:srgbClr val="000000"/>
                </a:solidFill>
              </a:rPr>
              <a:t> Remove and return an </a:t>
            </a:r>
            <a:r>
              <a:rPr lang="en-GB" sz="2000" dirty="0" smtClean="0">
                <a:solidFill>
                  <a:srgbClr val="000000"/>
                </a:solidFill>
              </a:rPr>
              <a:t>arbitrary </a:t>
            </a:r>
            <a:r>
              <a:rPr lang="en-GB" sz="2000" dirty="0">
                <a:solidFill>
                  <a:srgbClr val="000000"/>
                </a:solidFill>
              </a:rPr>
              <a:t>set element. Raise </a:t>
            </a:r>
            <a:r>
              <a:rPr lang="en-GB" sz="2000" dirty="0" err="1">
                <a:solidFill>
                  <a:srgbClr val="000000"/>
                </a:solidFill>
              </a:rPr>
              <a:t>KeyError</a:t>
            </a:r>
            <a:r>
              <a:rPr lang="en-GB" sz="2000" dirty="0">
                <a:solidFill>
                  <a:srgbClr val="000000"/>
                </a:solidFill>
              </a:rPr>
              <a:t> if the set is empty</a:t>
            </a:r>
          </a:p>
          <a:p>
            <a:pPr marL="571500" indent="-285750" algn="just">
              <a:lnSpc>
                <a:spcPct val="90000"/>
              </a:lnSpc>
              <a:buFont typeface="Arial" panose="020B0604020202020204" pitchFamily="34" charset="0"/>
              <a:buChar char="•"/>
            </a:pPr>
            <a:r>
              <a:rPr lang="en-GB" sz="2000" b="1" dirty="0">
                <a:solidFill>
                  <a:srgbClr val="000000"/>
                </a:solidFill>
              </a:rPr>
              <a:t>remove() -</a:t>
            </a:r>
            <a:r>
              <a:rPr lang="en-GB" sz="2000" dirty="0">
                <a:solidFill>
                  <a:srgbClr val="000000"/>
                </a:solidFill>
              </a:rPr>
              <a:t> Remove an element from a set. If the element is not a member, raise a </a:t>
            </a:r>
            <a:r>
              <a:rPr lang="en-GB" sz="2000" dirty="0" err="1">
                <a:solidFill>
                  <a:srgbClr val="000000"/>
                </a:solidFill>
              </a:rPr>
              <a:t>KeyError</a:t>
            </a:r>
            <a:endParaRPr lang="en-GB" sz="2000" dirty="0">
              <a:solidFill>
                <a:srgbClr val="000000"/>
              </a:solidFill>
            </a:endParaRPr>
          </a:p>
          <a:p>
            <a:pPr marL="571500" indent="-285750" algn="just">
              <a:lnSpc>
                <a:spcPct val="90000"/>
              </a:lnSpc>
              <a:buFont typeface="Arial" panose="020B0604020202020204" pitchFamily="34" charset="0"/>
              <a:buChar char="•"/>
            </a:pPr>
            <a:r>
              <a:rPr lang="en-GB" sz="2000" b="1" dirty="0" err="1">
                <a:solidFill>
                  <a:srgbClr val="000000"/>
                </a:solidFill>
              </a:rPr>
              <a:t>symmetric_difference</a:t>
            </a:r>
            <a:r>
              <a:rPr lang="en-GB" sz="2000" b="1" dirty="0">
                <a:solidFill>
                  <a:srgbClr val="000000"/>
                </a:solidFill>
              </a:rPr>
              <a:t>() -</a:t>
            </a:r>
            <a:r>
              <a:rPr lang="en-GB" sz="2000" dirty="0">
                <a:solidFill>
                  <a:srgbClr val="000000"/>
                </a:solidFill>
              </a:rPr>
              <a:t> Return the symmetric difference of two sets as a new set</a:t>
            </a:r>
          </a:p>
          <a:p>
            <a:pPr marL="571500" indent="-285750" algn="just">
              <a:lnSpc>
                <a:spcPct val="90000"/>
              </a:lnSpc>
              <a:buFont typeface="Arial" panose="020B0604020202020204" pitchFamily="34" charset="0"/>
              <a:buChar char="•"/>
            </a:pPr>
            <a:r>
              <a:rPr lang="en-GB" sz="2000" b="1" dirty="0" err="1">
                <a:solidFill>
                  <a:srgbClr val="000000"/>
                </a:solidFill>
              </a:rPr>
              <a:t>symmetric_difference_update</a:t>
            </a:r>
            <a:r>
              <a:rPr lang="en-GB" sz="2000" b="1" dirty="0">
                <a:solidFill>
                  <a:srgbClr val="000000"/>
                </a:solidFill>
              </a:rPr>
              <a:t>() -</a:t>
            </a:r>
            <a:r>
              <a:rPr lang="en-GB" sz="2000" dirty="0">
                <a:solidFill>
                  <a:srgbClr val="000000"/>
                </a:solidFill>
              </a:rPr>
              <a:t> Update a set with the symmetric difference of itself and another</a:t>
            </a:r>
          </a:p>
          <a:p>
            <a:pPr marL="571500" indent="-285750" algn="just">
              <a:lnSpc>
                <a:spcPct val="90000"/>
              </a:lnSpc>
              <a:buFont typeface="Arial" panose="020B0604020202020204" pitchFamily="34" charset="0"/>
              <a:buChar char="•"/>
            </a:pPr>
            <a:r>
              <a:rPr lang="en-GB" sz="2000" b="1" dirty="0">
                <a:solidFill>
                  <a:srgbClr val="000000"/>
                </a:solidFill>
              </a:rPr>
              <a:t>union</a:t>
            </a:r>
            <a:r>
              <a:rPr lang="en-GB" sz="2000" b="1" dirty="0" smtClean="0">
                <a:solidFill>
                  <a:srgbClr val="000000"/>
                </a:solidFill>
              </a:rPr>
              <a:t>() - </a:t>
            </a:r>
            <a:r>
              <a:rPr lang="en-GB" sz="2000" dirty="0">
                <a:solidFill>
                  <a:srgbClr val="000000"/>
                </a:solidFill>
              </a:rPr>
              <a:t>Return the union of sets in a new set</a:t>
            </a:r>
          </a:p>
          <a:p>
            <a:pPr marL="571500" indent="-285750" algn="just">
              <a:lnSpc>
                <a:spcPct val="90000"/>
              </a:lnSpc>
              <a:buFont typeface="Arial" panose="020B0604020202020204" pitchFamily="34" charset="0"/>
              <a:buChar char="•"/>
            </a:pPr>
            <a:r>
              <a:rPr lang="en-GB" sz="2000" b="1" dirty="0">
                <a:solidFill>
                  <a:srgbClr val="000000"/>
                </a:solidFill>
              </a:rPr>
              <a:t>update() - </a:t>
            </a:r>
            <a:r>
              <a:rPr lang="en-GB" sz="2000" dirty="0">
                <a:solidFill>
                  <a:srgbClr val="000000"/>
                </a:solidFill>
              </a:rPr>
              <a:t>Update a set with the union of itself and </a:t>
            </a:r>
            <a:r>
              <a:rPr lang="en-GB" sz="2000" dirty="0" smtClean="0">
                <a:solidFill>
                  <a:srgbClr val="000000"/>
                </a:solidFill>
              </a:rPr>
              <a:t>others</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9647642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64200" y="138370"/>
            <a:ext cx="62230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Sets</a:t>
            </a:r>
            <a:endParaRPr lang="en-US" sz="2800" dirty="0">
              <a:latin typeface="Calibri (Headings)"/>
            </a:endParaRPr>
          </a:p>
        </p:txBody>
      </p:sp>
      <p:sp>
        <p:nvSpPr>
          <p:cNvPr id="5" name="Rectangle 4"/>
          <p:cNvSpPr/>
          <p:nvPr/>
        </p:nvSpPr>
        <p:spPr>
          <a:xfrm>
            <a:off x="5664200" y="777621"/>
            <a:ext cx="6223000" cy="4801314"/>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GB" sz="2000" b="1" dirty="0" smtClean="0">
                <a:solidFill>
                  <a:srgbClr val="000000"/>
                </a:solidFill>
              </a:rPr>
              <a:t>Python Built-in Functions with Set:</a:t>
            </a:r>
          </a:p>
          <a:p>
            <a:pPr algn="just">
              <a:lnSpc>
                <a:spcPct val="90000"/>
              </a:lnSpc>
            </a:pPr>
            <a:endParaRPr lang="en-GB" sz="2000" dirty="0" smtClean="0">
              <a:solidFill>
                <a:srgbClr val="000000"/>
              </a:solidFill>
            </a:endParaRPr>
          </a:p>
          <a:p>
            <a:pPr marL="685800" indent="-342900" algn="just">
              <a:lnSpc>
                <a:spcPct val="90000"/>
              </a:lnSpc>
              <a:buFont typeface="Arial" panose="020B0604020202020204" pitchFamily="34" charset="0"/>
              <a:buChar char="•"/>
            </a:pPr>
            <a:r>
              <a:rPr lang="en-GB" sz="2000" b="1" dirty="0">
                <a:solidFill>
                  <a:srgbClr val="000000"/>
                </a:solidFill>
              </a:rPr>
              <a:t>all() - </a:t>
            </a:r>
            <a:r>
              <a:rPr lang="en-GB" sz="2000" dirty="0">
                <a:solidFill>
                  <a:srgbClr val="000000"/>
                </a:solidFill>
              </a:rPr>
              <a:t>Return True if all elements of the set are true (or if the set is empty).</a:t>
            </a:r>
          </a:p>
          <a:p>
            <a:pPr marL="685800" indent="-342900" algn="just">
              <a:lnSpc>
                <a:spcPct val="90000"/>
              </a:lnSpc>
              <a:buFont typeface="Arial" panose="020B0604020202020204" pitchFamily="34" charset="0"/>
              <a:buChar char="•"/>
            </a:pPr>
            <a:r>
              <a:rPr lang="en-GB" sz="2000" b="1" dirty="0">
                <a:solidFill>
                  <a:srgbClr val="000000"/>
                </a:solidFill>
              </a:rPr>
              <a:t>any() - </a:t>
            </a:r>
            <a:r>
              <a:rPr lang="en-GB" sz="2000" dirty="0">
                <a:solidFill>
                  <a:srgbClr val="000000"/>
                </a:solidFill>
              </a:rPr>
              <a:t>Return True if any element of the set is true. If the set is empty, return False.</a:t>
            </a:r>
          </a:p>
          <a:p>
            <a:pPr marL="685800" indent="-342900" algn="just">
              <a:lnSpc>
                <a:spcPct val="90000"/>
              </a:lnSpc>
              <a:buFont typeface="Arial" panose="020B0604020202020204" pitchFamily="34" charset="0"/>
              <a:buChar char="•"/>
            </a:pPr>
            <a:r>
              <a:rPr lang="en-GB" sz="2000" b="1" dirty="0">
                <a:solidFill>
                  <a:srgbClr val="000000"/>
                </a:solidFill>
              </a:rPr>
              <a:t>enumerate() - </a:t>
            </a:r>
            <a:r>
              <a:rPr lang="en-GB" sz="2000" dirty="0">
                <a:solidFill>
                  <a:srgbClr val="000000"/>
                </a:solidFill>
              </a:rPr>
              <a:t>Return an enumerate object. It contains the index and value of all the items of set as a pair.</a:t>
            </a:r>
          </a:p>
          <a:p>
            <a:pPr marL="685800" indent="-342900" algn="just">
              <a:lnSpc>
                <a:spcPct val="90000"/>
              </a:lnSpc>
              <a:buFont typeface="Arial" panose="020B0604020202020204" pitchFamily="34" charset="0"/>
              <a:buChar char="•"/>
            </a:pPr>
            <a:r>
              <a:rPr lang="en-GB" sz="2000" b="1" dirty="0" err="1">
                <a:solidFill>
                  <a:srgbClr val="000000"/>
                </a:solidFill>
              </a:rPr>
              <a:t>len</a:t>
            </a:r>
            <a:r>
              <a:rPr lang="en-GB" sz="2000" b="1" dirty="0">
                <a:solidFill>
                  <a:srgbClr val="000000"/>
                </a:solidFill>
              </a:rPr>
              <a:t>() - </a:t>
            </a:r>
            <a:r>
              <a:rPr lang="en-GB" sz="2000" dirty="0">
                <a:solidFill>
                  <a:srgbClr val="000000"/>
                </a:solidFill>
              </a:rPr>
              <a:t>Return the length (the number of items) in the set.</a:t>
            </a:r>
          </a:p>
          <a:p>
            <a:pPr marL="685800" indent="-342900" algn="just">
              <a:lnSpc>
                <a:spcPct val="90000"/>
              </a:lnSpc>
              <a:buFont typeface="Arial" panose="020B0604020202020204" pitchFamily="34" charset="0"/>
              <a:buChar char="•"/>
            </a:pPr>
            <a:r>
              <a:rPr lang="en-GB" sz="2000" b="1" dirty="0">
                <a:solidFill>
                  <a:srgbClr val="000000"/>
                </a:solidFill>
              </a:rPr>
              <a:t>max() - </a:t>
            </a:r>
            <a:r>
              <a:rPr lang="en-GB" sz="2000" dirty="0">
                <a:solidFill>
                  <a:srgbClr val="000000"/>
                </a:solidFill>
              </a:rPr>
              <a:t>Return the largest item in the set.</a:t>
            </a:r>
          </a:p>
          <a:p>
            <a:pPr marL="685800" indent="-342900" algn="just">
              <a:lnSpc>
                <a:spcPct val="90000"/>
              </a:lnSpc>
              <a:buFont typeface="Arial" panose="020B0604020202020204" pitchFamily="34" charset="0"/>
              <a:buChar char="•"/>
            </a:pPr>
            <a:r>
              <a:rPr lang="en-GB" sz="2000" b="1" dirty="0">
                <a:solidFill>
                  <a:srgbClr val="000000"/>
                </a:solidFill>
              </a:rPr>
              <a:t>min() - </a:t>
            </a:r>
            <a:r>
              <a:rPr lang="en-GB" sz="2000" dirty="0">
                <a:solidFill>
                  <a:srgbClr val="000000"/>
                </a:solidFill>
              </a:rPr>
              <a:t>Return the smallest item in the set.</a:t>
            </a:r>
          </a:p>
          <a:p>
            <a:pPr marL="685800" indent="-342900" algn="just">
              <a:lnSpc>
                <a:spcPct val="90000"/>
              </a:lnSpc>
              <a:buFont typeface="Arial" panose="020B0604020202020204" pitchFamily="34" charset="0"/>
              <a:buChar char="•"/>
            </a:pPr>
            <a:r>
              <a:rPr lang="en-GB" sz="2000" b="1" dirty="0">
                <a:solidFill>
                  <a:srgbClr val="000000"/>
                </a:solidFill>
              </a:rPr>
              <a:t>sorted() - </a:t>
            </a:r>
            <a:r>
              <a:rPr lang="en-GB" sz="2000" dirty="0">
                <a:solidFill>
                  <a:srgbClr val="000000"/>
                </a:solidFill>
              </a:rPr>
              <a:t>Return a new sorted list from elements in the set(does not sort the set itself).</a:t>
            </a:r>
          </a:p>
          <a:p>
            <a:pPr marL="685800" indent="-342900" algn="just">
              <a:lnSpc>
                <a:spcPct val="90000"/>
              </a:lnSpc>
              <a:buFont typeface="Arial" panose="020B0604020202020204" pitchFamily="34" charset="0"/>
              <a:buChar char="•"/>
            </a:pPr>
            <a:r>
              <a:rPr lang="en-GB" sz="2000" b="1" dirty="0">
                <a:solidFill>
                  <a:srgbClr val="000000"/>
                </a:solidFill>
              </a:rPr>
              <a:t>sum() - </a:t>
            </a:r>
            <a:r>
              <a:rPr lang="en-GB" sz="2000" dirty="0" smtClean="0">
                <a:solidFill>
                  <a:srgbClr val="000000"/>
                </a:solidFill>
              </a:rPr>
              <a:t>Return </a:t>
            </a:r>
            <a:r>
              <a:rPr lang="en-GB" sz="2000" dirty="0">
                <a:solidFill>
                  <a:srgbClr val="000000"/>
                </a:solidFill>
              </a:rPr>
              <a:t>the sum of all elements in the set</a:t>
            </a:r>
            <a:r>
              <a:rPr lang="en-GB" sz="2000" dirty="0" smtClean="0">
                <a:solidFill>
                  <a:srgbClr val="000000"/>
                </a:solidFill>
              </a:rPr>
              <a:t>.</a:t>
            </a:r>
            <a:endParaRPr lang="en-GB" sz="2000" dirty="0">
              <a:solidFill>
                <a:srgbClr val="000000"/>
              </a:solidFill>
            </a:endParaRPr>
          </a:p>
          <a:p>
            <a:pPr algn="just">
              <a:lnSpc>
                <a:spcPct val="90000"/>
              </a:lnSpc>
            </a:pPr>
            <a:r>
              <a:rPr lang="en-GB" sz="2000" b="1" dirty="0" smtClean="0">
                <a:solidFill>
                  <a:srgbClr val="000000"/>
                </a:solidFill>
              </a:rPr>
              <a:t>Let us go for a demonstration…</a:t>
            </a:r>
            <a:endParaRPr lang="en-GB" sz="2000" b="1"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908253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35699" y="4018221"/>
            <a:ext cx="4175759" cy="646331"/>
          </a:xfrm>
          <a:prstGeom prst="rect">
            <a:avLst/>
          </a:prstGeom>
          <a:noFill/>
        </p:spPr>
        <p:txBody>
          <a:bodyPr wrap="square" rtlCol="0">
            <a:spAutoFit/>
          </a:bodyPr>
          <a:lstStyle/>
          <a:p>
            <a:pPr algn="ctr"/>
            <a:r>
              <a:rPr lang="en-US" sz="3600" b="1" dirty="0" smtClean="0">
                <a:latin typeface="Calibri (Headings)"/>
              </a:rPr>
              <a:t>Python Dictionary</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22206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263520" y="138370"/>
            <a:ext cx="547355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784" t="20812" r="31041" b="26720"/>
          <a:stretch/>
        </p:blipFill>
        <p:spPr>
          <a:xfrm>
            <a:off x="6263521" y="852363"/>
            <a:ext cx="5473554" cy="4229568"/>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96491119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Dictionary</a:t>
            </a:r>
            <a:endParaRPr lang="en-US" sz="2800" dirty="0">
              <a:latin typeface="Calibri (Headings)"/>
            </a:endParaRPr>
          </a:p>
        </p:txBody>
      </p:sp>
      <p:sp>
        <p:nvSpPr>
          <p:cNvPr id="5" name="Rectangle 4"/>
          <p:cNvSpPr/>
          <p:nvPr/>
        </p:nvSpPr>
        <p:spPr>
          <a:xfrm>
            <a:off x="6108700" y="891921"/>
            <a:ext cx="5778500" cy="3416320"/>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dirty="0" smtClean="0">
                <a:solidFill>
                  <a:srgbClr val="000000"/>
                </a:solidFill>
              </a:rPr>
              <a:t>In Python, </a:t>
            </a:r>
            <a:r>
              <a:rPr lang="en-GB" sz="2000" b="1" dirty="0" smtClean="0">
                <a:solidFill>
                  <a:srgbClr val="000000"/>
                </a:solidFill>
              </a:rPr>
              <a:t>Dictionary</a:t>
            </a:r>
            <a:r>
              <a:rPr lang="en-GB" sz="2000" dirty="0" smtClean="0">
                <a:solidFill>
                  <a:srgbClr val="000000"/>
                </a:solidFill>
              </a:rPr>
              <a:t> </a:t>
            </a:r>
            <a:r>
              <a:rPr lang="en-GB" sz="2000" dirty="0">
                <a:solidFill>
                  <a:srgbClr val="000000"/>
                </a:solidFill>
              </a:rPr>
              <a:t>is an unordered collection of items. While other compound data types have only value as an element, a dictionary has a key: value pair.</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Dictionaries are optimized to retrieve values when the key is known.</a:t>
            </a:r>
          </a:p>
          <a:p>
            <a:pPr algn="just">
              <a:lnSpc>
                <a:spcPct val="90000"/>
              </a:lnSpc>
            </a:pPr>
            <a:endParaRPr lang="en-GB" sz="2000" dirty="0" smtClean="0">
              <a:solidFill>
                <a:srgbClr val="000000"/>
              </a:solidFill>
            </a:endParaRPr>
          </a:p>
          <a:p>
            <a:pPr marL="342900" indent="-342900" algn="just">
              <a:lnSpc>
                <a:spcPct val="90000"/>
              </a:lnSpc>
              <a:buFont typeface="Arial" panose="020B0604020202020204" pitchFamily="34" charset="0"/>
              <a:buChar char="•"/>
            </a:pPr>
            <a:r>
              <a:rPr lang="en-GB" sz="2000" b="1" dirty="0" smtClean="0">
                <a:solidFill>
                  <a:srgbClr val="000000"/>
                </a:solidFill>
              </a:rPr>
              <a:t>Example:</a:t>
            </a:r>
            <a:endParaRPr lang="en-GB" sz="2000" b="1" dirty="0">
              <a:solidFill>
                <a:srgbClr val="000000"/>
              </a:solidFill>
            </a:endParaRPr>
          </a:p>
          <a:p>
            <a:pPr algn="just">
              <a:lnSpc>
                <a:spcPct val="90000"/>
              </a:lnSpc>
            </a:pPr>
            <a:r>
              <a:rPr lang="en-GB" sz="2000" dirty="0" smtClean="0">
                <a:solidFill>
                  <a:srgbClr val="000000"/>
                </a:solidFill>
              </a:rPr>
              <a:t>my_dict1 </a:t>
            </a:r>
            <a:r>
              <a:rPr lang="en-GB" sz="2000" dirty="0">
                <a:solidFill>
                  <a:srgbClr val="000000"/>
                </a:solidFill>
              </a:rPr>
              <a:t>= {1: </a:t>
            </a:r>
            <a:r>
              <a:rPr lang="en-GB" sz="2000" dirty="0" smtClean="0">
                <a:solidFill>
                  <a:srgbClr val="000000"/>
                </a:solidFill>
              </a:rPr>
              <a:t>‘red', </a:t>
            </a:r>
            <a:r>
              <a:rPr lang="en-GB" sz="2000" dirty="0">
                <a:solidFill>
                  <a:srgbClr val="000000"/>
                </a:solidFill>
              </a:rPr>
              <a:t>2: </a:t>
            </a:r>
            <a:r>
              <a:rPr lang="en-GB" sz="2000" dirty="0" smtClean="0">
                <a:solidFill>
                  <a:srgbClr val="000000"/>
                </a:solidFill>
              </a:rPr>
              <a:t>‘yellow‘, 3: ’violet’}</a:t>
            </a:r>
            <a:endParaRPr lang="en-GB" sz="2000" dirty="0">
              <a:solidFill>
                <a:srgbClr val="000000"/>
              </a:solidFill>
            </a:endParaRPr>
          </a:p>
          <a:p>
            <a:pPr algn="just">
              <a:lnSpc>
                <a:spcPct val="90000"/>
              </a:lnSpc>
            </a:pPr>
            <a:r>
              <a:rPr lang="en-GB" sz="2000" dirty="0" smtClean="0">
                <a:solidFill>
                  <a:srgbClr val="000000"/>
                </a:solidFill>
              </a:rPr>
              <a:t>my_dict2 = {</a:t>
            </a:r>
            <a:r>
              <a:rPr lang="en-GB" sz="2000" dirty="0">
                <a:solidFill>
                  <a:srgbClr val="000000"/>
                </a:solidFill>
              </a:rPr>
              <a:t>'name': </a:t>
            </a:r>
            <a:r>
              <a:rPr lang="en-GB" sz="2000" dirty="0" smtClean="0">
                <a:solidFill>
                  <a:srgbClr val="000000"/>
                </a:solidFill>
              </a:rPr>
              <a:t>‘</a:t>
            </a:r>
            <a:r>
              <a:rPr lang="en-GB" sz="2000" dirty="0" err="1" smtClean="0">
                <a:solidFill>
                  <a:srgbClr val="000000"/>
                </a:solidFill>
              </a:rPr>
              <a:t>Tridib</a:t>
            </a:r>
            <a:r>
              <a:rPr lang="en-GB" sz="2000" dirty="0" smtClean="0">
                <a:solidFill>
                  <a:srgbClr val="000000"/>
                </a:solidFill>
              </a:rPr>
              <a:t>', </a:t>
            </a:r>
            <a:r>
              <a:rPr lang="en-GB" sz="2000" dirty="0">
                <a:solidFill>
                  <a:srgbClr val="000000"/>
                </a:solidFill>
              </a:rPr>
              <a:t>'age': </a:t>
            </a:r>
            <a:r>
              <a:rPr lang="en-GB" sz="2000" dirty="0" smtClean="0">
                <a:solidFill>
                  <a:srgbClr val="000000"/>
                </a:solidFill>
              </a:rPr>
              <a:t>35, </a:t>
            </a:r>
            <a:r>
              <a:rPr lang="en-GB" sz="2000" dirty="0">
                <a:solidFill>
                  <a:srgbClr val="000000"/>
                </a:solidFill>
              </a:rPr>
              <a:t>'address': </a:t>
            </a:r>
            <a:r>
              <a:rPr lang="en-GB" sz="2000" dirty="0" smtClean="0">
                <a:solidFill>
                  <a:srgbClr val="000000"/>
                </a:solidFill>
              </a:rPr>
              <a:t>‘Kolkata'}</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78062015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825527" y="138370"/>
            <a:ext cx="706167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Dictionary Methods</a:t>
            </a:r>
            <a:endParaRPr lang="en-US" sz="2800" dirty="0">
              <a:latin typeface="Calibri (Headings)"/>
            </a:endParaRPr>
          </a:p>
        </p:txBody>
      </p:sp>
      <p:graphicFrame>
        <p:nvGraphicFramePr>
          <p:cNvPr id="3" name="Table 2"/>
          <p:cNvGraphicFramePr>
            <a:graphicFrameLocks noGrp="1"/>
          </p:cNvGraphicFramePr>
          <p:nvPr>
            <p:extLst>
              <p:ext uri="{D42A27DB-BD31-4B8C-83A1-F6EECF244321}">
                <p14:modId xmlns:p14="http://schemas.microsoft.com/office/powerpoint/2010/main" val="384562074"/>
              </p:ext>
            </p:extLst>
          </p:nvPr>
        </p:nvGraphicFramePr>
        <p:xfrm>
          <a:off x="4825527" y="777621"/>
          <a:ext cx="7061673" cy="5617912"/>
        </p:xfrm>
        <a:graphic>
          <a:graphicData uri="http://schemas.openxmlformats.org/drawingml/2006/table">
            <a:tbl>
              <a:tblPr/>
              <a:tblGrid>
                <a:gridCol w="1714907">
                  <a:extLst>
                    <a:ext uri="{9D8B030D-6E8A-4147-A177-3AD203B41FA5}">
                      <a16:colId xmlns:a16="http://schemas.microsoft.com/office/drawing/2014/main" val="1835472103"/>
                    </a:ext>
                  </a:extLst>
                </a:gridCol>
                <a:gridCol w="5346766">
                  <a:extLst>
                    <a:ext uri="{9D8B030D-6E8A-4147-A177-3AD203B41FA5}">
                      <a16:colId xmlns:a16="http://schemas.microsoft.com/office/drawing/2014/main" val="178269407"/>
                    </a:ext>
                  </a:extLst>
                </a:gridCol>
              </a:tblGrid>
              <a:tr h="206240">
                <a:tc>
                  <a:txBody>
                    <a:bodyPr/>
                    <a:lstStyle/>
                    <a:p>
                      <a:pPr algn="ctr"/>
                      <a:r>
                        <a:rPr lang="en-US" sz="1600" b="1" dirty="0">
                          <a:effectLst/>
                          <a:latin typeface="+mn-lt"/>
                        </a:rPr>
                        <a:t>Method</a:t>
                      </a:r>
                    </a:p>
                  </a:txBody>
                  <a:tcPr marL="51630" marR="41304" marT="77444" marB="7228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600" b="1" dirty="0">
                          <a:effectLst/>
                          <a:latin typeface="+mn-lt"/>
                        </a:rPr>
                        <a:t>Description</a:t>
                      </a:r>
                    </a:p>
                  </a:txBody>
                  <a:tcPr marL="51630" marR="41304" marT="77444" marB="7228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4271234515"/>
                  </a:ext>
                </a:extLst>
              </a:tr>
              <a:tr h="170997">
                <a:tc>
                  <a:txBody>
                    <a:bodyPr/>
                    <a:lstStyle/>
                    <a:p>
                      <a:pPr algn="ctr"/>
                      <a:r>
                        <a:rPr lang="en-US" sz="1600" b="1" u="none" strike="noStrike" dirty="0">
                          <a:solidFill>
                            <a:srgbClr val="2B6DAD"/>
                          </a:solidFill>
                          <a:effectLst/>
                          <a:latin typeface="+mn-lt"/>
                          <a:hlinkClick r:id="rId3" tooltip="Python dictionary clear()"/>
                        </a:rPr>
                        <a:t>clear()</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a:effectLst/>
                          <a:latin typeface="+mn-lt"/>
                        </a:rPr>
                        <a:t>Remove all items form the dictionary.</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604577"/>
                  </a:ext>
                </a:extLst>
              </a:tr>
              <a:tr h="170997">
                <a:tc>
                  <a:txBody>
                    <a:bodyPr/>
                    <a:lstStyle/>
                    <a:p>
                      <a:pPr algn="ctr"/>
                      <a:r>
                        <a:rPr lang="en-US" sz="1600" b="1" u="none" strike="noStrike" dirty="0">
                          <a:solidFill>
                            <a:srgbClr val="2B6DAD"/>
                          </a:solidFill>
                          <a:effectLst/>
                          <a:latin typeface="+mn-lt"/>
                          <a:hlinkClick r:id="rId4" tooltip="Python dictionary copy()"/>
                        </a:rPr>
                        <a:t>copy()</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a:effectLst/>
                          <a:latin typeface="+mn-lt"/>
                        </a:rPr>
                        <a:t>Return a shallow copy of the dictionary.</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1618933"/>
                  </a:ext>
                </a:extLst>
              </a:tr>
              <a:tr h="275031">
                <a:tc>
                  <a:txBody>
                    <a:bodyPr/>
                    <a:lstStyle/>
                    <a:p>
                      <a:pPr algn="ctr"/>
                      <a:r>
                        <a:rPr lang="en-US" sz="1600" b="1" u="none" strike="noStrike" dirty="0" err="1">
                          <a:solidFill>
                            <a:srgbClr val="2B6DAD"/>
                          </a:solidFill>
                          <a:effectLst/>
                          <a:latin typeface="+mn-lt"/>
                          <a:hlinkClick r:id="rId5" tooltip="Python dictionary fromkeys()"/>
                        </a:rPr>
                        <a:t>fromkeys</a:t>
                      </a:r>
                      <a:r>
                        <a:rPr lang="en-US" sz="1600" b="1" u="none" strike="noStrike" dirty="0">
                          <a:solidFill>
                            <a:srgbClr val="2B6DAD"/>
                          </a:solidFill>
                          <a:effectLst/>
                          <a:latin typeface="+mn-lt"/>
                          <a:hlinkClick r:id="rId5" tooltip="Python dictionary fromkeys()"/>
                        </a:rPr>
                        <a:t>(</a:t>
                      </a:r>
                      <a:r>
                        <a:rPr lang="en-US" sz="1600" b="1" i="0" u="none" strike="noStrike" dirty="0" err="1">
                          <a:solidFill>
                            <a:srgbClr val="2B6DAD"/>
                          </a:solidFill>
                          <a:effectLst/>
                          <a:latin typeface="+mn-lt"/>
                          <a:hlinkClick r:id="rId5" tooltip="Python dictionary fromkeys()"/>
                        </a:rPr>
                        <a:t>seq</a:t>
                      </a:r>
                      <a:r>
                        <a:rPr lang="en-US" sz="1600" b="1" u="none" strike="noStrike" dirty="0">
                          <a:solidFill>
                            <a:srgbClr val="2B6DAD"/>
                          </a:solidFill>
                          <a:effectLst/>
                          <a:latin typeface="+mn-lt"/>
                          <a:hlinkClick r:id="rId5" tooltip="Python dictionary fromkeys()"/>
                        </a:rPr>
                        <a:t>[, </a:t>
                      </a:r>
                      <a:r>
                        <a:rPr lang="en-US" sz="1600" b="1" i="0" u="none" strike="noStrike" dirty="0">
                          <a:solidFill>
                            <a:srgbClr val="2B6DAD"/>
                          </a:solidFill>
                          <a:effectLst/>
                          <a:latin typeface="+mn-lt"/>
                          <a:hlinkClick r:id="rId5" tooltip="Python dictionary fromkeys()"/>
                        </a:rPr>
                        <a:t>v</a:t>
                      </a:r>
                      <a:r>
                        <a:rPr lang="en-US" sz="1600" b="1" u="none" strike="noStrike" dirty="0">
                          <a:solidFill>
                            <a:srgbClr val="2B6DAD"/>
                          </a:solidFill>
                          <a:effectLst/>
                          <a:latin typeface="+mn-lt"/>
                          <a:hlinkClick r:id="rId5" tooltip="Python dictionary fromkeys()"/>
                        </a:rPr>
                        <a:t>])</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a:effectLst/>
                          <a:latin typeface="+mn-lt"/>
                        </a:rPr>
                        <a:t>Return a new dictionary with keys from </a:t>
                      </a:r>
                      <a:r>
                        <a:rPr lang="en-GB" sz="1600" b="0" i="0">
                          <a:effectLst/>
                          <a:latin typeface="+mn-lt"/>
                        </a:rPr>
                        <a:t>seq</a:t>
                      </a:r>
                      <a:r>
                        <a:rPr lang="en-GB" sz="1600">
                          <a:effectLst/>
                          <a:latin typeface="+mn-lt"/>
                        </a:rPr>
                        <a:t> and value equal to </a:t>
                      </a:r>
                      <a:r>
                        <a:rPr lang="en-GB" sz="1600" b="0" i="0">
                          <a:effectLst/>
                          <a:latin typeface="+mn-lt"/>
                        </a:rPr>
                        <a:t>v</a:t>
                      </a:r>
                      <a:r>
                        <a:rPr lang="en-GB" sz="1600">
                          <a:effectLst/>
                          <a:latin typeface="+mn-lt"/>
                        </a:rPr>
                        <a:t> (defaults to None).</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85286"/>
                  </a:ext>
                </a:extLst>
              </a:tr>
              <a:tr h="275031">
                <a:tc>
                  <a:txBody>
                    <a:bodyPr/>
                    <a:lstStyle/>
                    <a:p>
                      <a:pPr algn="ctr"/>
                      <a:r>
                        <a:rPr lang="en-US" sz="1600" b="1" u="none" strike="noStrike" dirty="0">
                          <a:solidFill>
                            <a:srgbClr val="2B6DAD"/>
                          </a:solidFill>
                          <a:effectLst/>
                          <a:latin typeface="+mn-lt"/>
                          <a:hlinkClick r:id="rId6" tooltip="Python dictionary get()"/>
                        </a:rPr>
                        <a:t>get(</a:t>
                      </a:r>
                      <a:r>
                        <a:rPr lang="en-US" sz="1600" b="1" i="0" u="none" strike="noStrike" dirty="0">
                          <a:solidFill>
                            <a:srgbClr val="2B6DAD"/>
                          </a:solidFill>
                          <a:effectLst/>
                          <a:latin typeface="+mn-lt"/>
                          <a:hlinkClick r:id="rId6" tooltip="Python dictionary get()"/>
                        </a:rPr>
                        <a:t>key</a:t>
                      </a:r>
                      <a:r>
                        <a:rPr lang="en-US" sz="1600" b="1" u="none" strike="noStrike" dirty="0">
                          <a:solidFill>
                            <a:srgbClr val="2B6DAD"/>
                          </a:solidFill>
                          <a:effectLst/>
                          <a:latin typeface="+mn-lt"/>
                          <a:hlinkClick r:id="rId6" tooltip="Python dictionary get()"/>
                        </a:rPr>
                        <a:t>[,</a:t>
                      </a:r>
                      <a:r>
                        <a:rPr lang="en-US" sz="1600" b="1" i="0" u="none" strike="noStrike" dirty="0">
                          <a:solidFill>
                            <a:srgbClr val="2B6DAD"/>
                          </a:solidFill>
                          <a:effectLst/>
                          <a:latin typeface="+mn-lt"/>
                          <a:hlinkClick r:id="rId6" tooltip="Python dictionary get()"/>
                        </a:rPr>
                        <a:t>d</a:t>
                      </a:r>
                      <a:r>
                        <a:rPr lang="en-US" sz="1600" b="1" u="none" strike="noStrike" dirty="0">
                          <a:solidFill>
                            <a:srgbClr val="2B6DAD"/>
                          </a:solidFill>
                          <a:effectLst/>
                          <a:latin typeface="+mn-lt"/>
                          <a:hlinkClick r:id="rId6" tooltip="Python dictionary get()"/>
                        </a:rPr>
                        <a:t>])</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a:effectLst/>
                          <a:latin typeface="+mn-lt"/>
                        </a:rPr>
                        <a:t>Return the value of </a:t>
                      </a:r>
                      <a:r>
                        <a:rPr lang="en-GB" sz="1600" b="0" i="0">
                          <a:effectLst/>
                          <a:latin typeface="+mn-lt"/>
                        </a:rPr>
                        <a:t>key</a:t>
                      </a:r>
                      <a:r>
                        <a:rPr lang="en-GB" sz="1600">
                          <a:effectLst/>
                          <a:latin typeface="+mn-lt"/>
                        </a:rPr>
                        <a:t>. If </a:t>
                      </a:r>
                      <a:r>
                        <a:rPr lang="en-GB" sz="1600" b="0" i="0">
                          <a:effectLst/>
                          <a:latin typeface="+mn-lt"/>
                        </a:rPr>
                        <a:t>key</a:t>
                      </a:r>
                      <a:r>
                        <a:rPr lang="en-GB" sz="1600">
                          <a:effectLst/>
                          <a:latin typeface="+mn-lt"/>
                        </a:rPr>
                        <a:t> doesnot exit, return </a:t>
                      </a:r>
                      <a:r>
                        <a:rPr lang="en-GB" sz="1600" b="0" i="0">
                          <a:effectLst/>
                          <a:latin typeface="+mn-lt"/>
                        </a:rPr>
                        <a:t>d</a:t>
                      </a:r>
                      <a:r>
                        <a:rPr lang="en-GB" sz="1600">
                          <a:effectLst/>
                          <a:latin typeface="+mn-lt"/>
                        </a:rPr>
                        <a:t> (defaults to None).</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740943"/>
                  </a:ext>
                </a:extLst>
              </a:tr>
              <a:tr h="275031">
                <a:tc>
                  <a:txBody>
                    <a:bodyPr/>
                    <a:lstStyle/>
                    <a:p>
                      <a:pPr algn="ctr"/>
                      <a:r>
                        <a:rPr lang="en-US" sz="1600" b="1" u="none" strike="noStrike" dirty="0">
                          <a:solidFill>
                            <a:srgbClr val="2B6DAD"/>
                          </a:solidFill>
                          <a:effectLst/>
                          <a:latin typeface="+mn-lt"/>
                          <a:hlinkClick r:id="rId7" tooltip="Python dictionary items()"/>
                        </a:rPr>
                        <a:t>items()</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Return a new view of the dictionary's items (key, value).</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186096"/>
                  </a:ext>
                </a:extLst>
              </a:tr>
              <a:tr h="170997">
                <a:tc>
                  <a:txBody>
                    <a:bodyPr/>
                    <a:lstStyle/>
                    <a:p>
                      <a:pPr algn="ctr"/>
                      <a:r>
                        <a:rPr lang="en-US" sz="1600" b="1" u="none" strike="noStrike" dirty="0">
                          <a:solidFill>
                            <a:srgbClr val="2B6DAD"/>
                          </a:solidFill>
                          <a:effectLst/>
                          <a:latin typeface="+mn-lt"/>
                          <a:hlinkClick r:id="rId8" tooltip="Python dictionary keys()"/>
                        </a:rPr>
                        <a:t>keys()</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Return a new view of the dictionary's keys.</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521040"/>
                  </a:ext>
                </a:extLst>
              </a:tr>
              <a:tr h="379064">
                <a:tc>
                  <a:txBody>
                    <a:bodyPr/>
                    <a:lstStyle/>
                    <a:p>
                      <a:pPr algn="ctr"/>
                      <a:r>
                        <a:rPr lang="en-US" sz="1600" b="1" u="none" strike="noStrike" dirty="0">
                          <a:solidFill>
                            <a:srgbClr val="2B6DAD"/>
                          </a:solidFill>
                          <a:effectLst/>
                          <a:latin typeface="+mn-lt"/>
                          <a:hlinkClick r:id="rId9" tooltip="Python dictionary pop()"/>
                        </a:rPr>
                        <a:t>pop(</a:t>
                      </a:r>
                      <a:r>
                        <a:rPr lang="en-US" sz="1600" b="1" i="0" u="none" strike="noStrike" dirty="0">
                          <a:solidFill>
                            <a:srgbClr val="2B6DAD"/>
                          </a:solidFill>
                          <a:effectLst/>
                          <a:latin typeface="+mn-lt"/>
                          <a:hlinkClick r:id="rId9" tooltip="Python dictionary pop()"/>
                        </a:rPr>
                        <a:t>key</a:t>
                      </a:r>
                      <a:r>
                        <a:rPr lang="en-US" sz="1600" b="1" u="none" strike="noStrike" dirty="0">
                          <a:solidFill>
                            <a:srgbClr val="2B6DAD"/>
                          </a:solidFill>
                          <a:effectLst/>
                          <a:latin typeface="+mn-lt"/>
                          <a:hlinkClick r:id="rId9" tooltip="Python dictionary pop()"/>
                        </a:rPr>
                        <a:t>[,</a:t>
                      </a:r>
                      <a:r>
                        <a:rPr lang="en-US" sz="1600" b="1" i="0" u="none" strike="noStrike" dirty="0">
                          <a:solidFill>
                            <a:srgbClr val="2B6DAD"/>
                          </a:solidFill>
                          <a:effectLst/>
                          <a:latin typeface="+mn-lt"/>
                          <a:hlinkClick r:id="rId9" tooltip="Python dictionary pop()"/>
                        </a:rPr>
                        <a:t>d</a:t>
                      </a:r>
                      <a:r>
                        <a:rPr lang="en-US" sz="1600" b="1" u="none" strike="noStrike" dirty="0">
                          <a:solidFill>
                            <a:srgbClr val="2B6DAD"/>
                          </a:solidFill>
                          <a:effectLst/>
                          <a:latin typeface="+mn-lt"/>
                          <a:hlinkClick r:id="rId9" tooltip="Python dictionary pop()"/>
                        </a:rPr>
                        <a:t>])</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Remove the item with </a:t>
                      </a:r>
                      <a:r>
                        <a:rPr lang="en-GB" sz="1600" b="0" i="0" dirty="0">
                          <a:effectLst/>
                          <a:latin typeface="+mn-lt"/>
                        </a:rPr>
                        <a:t>key</a:t>
                      </a:r>
                      <a:r>
                        <a:rPr lang="en-GB" sz="1600" dirty="0">
                          <a:effectLst/>
                          <a:latin typeface="+mn-lt"/>
                        </a:rPr>
                        <a:t> and return its value or </a:t>
                      </a:r>
                      <a:r>
                        <a:rPr lang="en-GB" sz="1600" b="0" i="0" dirty="0">
                          <a:effectLst/>
                          <a:latin typeface="+mn-lt"/>
                        </a:rPr>
                        <a:t>d</a:t>
                      </a:r>
                      <a:r>
                        <a:rPr lang="en-GB" sz="1600" dirty="0">
                          <a:effectLst/>
                          <a:latin typeface="+mn-lt"/>
                        </a:rPr>
                        <a:t> if </a:t>
                      </a:r>
                      <a:r>
                        <a:rPr lang="en-GB" sz="1600" b="0" i="0" dirty="0">
                          <a:effectLst/>
                          <a:latin typeface="+mn-lt"/>
                        </a:rPr>
                        <a:t>key</a:t>
                      </a:r>
                      <a:r>
                        <a:rPr lang="en-GB" sz="1600" dirty="0">
                          <a:effectLst/>
                          <a:latin typeface="+mn-lt"/>
                        </a:rPr>
                        <a:t> is not found. If </a:t>
                      </a:r>
                      <a:r>
                        <a:rPr lang="en-GB" sz="1600" b="0" i="0" dirty="0">
                          <a:effectLst/>
                          <a:latin typeface="+mn-lt"/>
                        </a:rPr>
                        <a:t>d</a:t>
                      </a:r>
                      <a:r>
                        <a:rPr lang="en-GB" sz="1600" dirty="0">
                          <a:effectLst/>
                          <a:latin typeface="+mn-lt"/>
                        </a:rPr>
                        <a:t> is not provided and </a:t>
                      </a:r>
                      <a:r>
                        <a:rPr lang="en-GB" sz="1600" b="0" i="0" dirty="0">
                          <a:effectLst/>
                          <a:latin typeface="+mn-lt"/>
                        </a:rPr>
                        <a:t>key</a:t>
                      </a:r>
                      <a:r>
                        <a:rPr lang="en-GB" sz="1600" dirty="0">
                          <a:effectLst/>
                          <a:latin typeface="+mn-lt"/>
                        </a:rPr>
                        <a:t> is not found, raises </a:t>
                      </a:r>
                      <a:r>
                        <a:rPr lang="en-GB" sz="1600" dirty="0" err="1">
                          <a:effectLst/>
                          <a:latin typeface="+mn-lt"/>
                        </a:rPr>
                        <a:t>KeyError</a:t>
                      </a:r>
                      <a:r>
                        <a:rPr lang="en-GB" sz="1600" dirty="0">
                          <a:effectLst/>
                          <a:latin typeface="+mn-lt"/>
                        </a:rPr>
                        <a:t>.</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234647"/>
                  </a:ext>
                </a:extLst>
              </a:tr>
              <a:tr h="275031">
                <a:tc>
                  <a:txBody>
                    <a:bodyPr/>
                    <a:lstStyle/>
                    <a:p>
                      <a:pPr algn="ctr"/>
                      <a:r>
                        <a:rPr lang="en-US" sz="1600" b="1" u="none" strike="noStrike" dirty="0" err="1">
                          <a:solidFill>
                            <a:srgbClr val="2B6DAD"/>
                          </a:solidFill>
                          <a:effectLst/>
                          <a:latin typeface="+mn-lt"/>
                          <a:hlinkClick r:id="rId10" tooltip="Python dictionary popitem()"/>
                        </a:rPr>
                        <a:t>popitem</a:t>
                      </a:r>
                      <a:r>
                        <a:rPr lang="en-US" sz="1600" b="1" u="none" strike="noStrike" dirty="0">
                          <a:solidFill>
                            <a:srgbClr val="2B6DAD"/>
                          </a:solidFill>
                          <a:effectLst/>
                          <a:latin typeface="+mn-lt"/>
                          <a:hlinkClick r:id="rId10" tooltip="Python dictionary popitem()"/>
                        </a:rPr>
                        <a:t>()</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Remove and return an </a:t>
                      </a:r>
                      <a:r>
                        <a:rPr lang="en-GB" sz="1600" dirty="0" err="1">
                          <a:effectLst/>
                          <a:latin typeface="+mn-lt"/>
                        </a:rPr>
                        <a:t>arbitary</a:t>
                      </a:r>
                      <a:r>
                        <a:rPr lang="en-GB" sz="1600" dirty="0">
                          <a:effectLst/>
                          <a:latin typeface="+mn-lt"/>
                        </a:rPr>
                        <a:t> item (key, value). Raises </a:t>
                      </a:r>
                      <a:r>
                        <a:rPr lang="en-GB" sz="1600" dirty="0" err="1">
                          <a:effectLst/>
                          <a:latin typeface="+mn-lt"/>
                        </a:rPr>
                        <a:t>KeyError</a:t>
                      </a:r>
                      <a:r>
                        <a:rPr lang="en-GB" sz="1600" dirty="0">
                          <a:effectLst/>
                          <a:latin typeface="+mn-lt"/>
                        </a:rPr>
                        <a:t> if the dictionary is empty.</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291704"/>
                  </a:ext>
                </a:extLst>
              </a:tr>
              <a:tr h="379064">
                <a:tc>
                  <a:txBody>
                    <a:bodyPr/>
                    <a:lstStyle/>
                    <a:p>
                      <a:pPr algn="ctr"/>
                      <a:r>
                        <a:rPr lang="en-US" sz="1600" b="1" u="none" strike="noStrike" dirty="0" err="1">
                          <a:solidFill>
                            <a:srgbClr val="2B6DAD"/>
                          </a:solidFill>
                          <a:effectLst/>
                          <a:latin typeface="+mn-lt"/>
                          <a:hlinkClick r:id="rId11" tooltip="Python dictionary setdefault()"/>
                        </a:rPr>
                        <a:t>setdefault</a:t>
                      </a:r>
                      <a:r>
                        <a:rPr lang="en-US" sz="1600" b="1" u="none" strike="noStrike" dirty="0">
                          <a:solidFill>
                            <a:srgbClr val="2B6DAD"/>
                          </a:solidFill>
                          <a:effectLst/>
                          <a:latin typeface="+mn-lt"/>
                          <a:hlinkClick r:id="rId11" tooltip="Python dictionary setdefault()"/>
                        </a:rPr>
                        <a:t>(</a:t>
                      </a:r>
                      <a:r>
                        <a:rPr lang="en-US" sz="1600" b="1" i="0" u="none" strike="noStrike" dirty="0">
                          <a:solidFill>
                            <a:srgbClr val="2B6DAD"/>
                          </a:solidFill>
                          <a:effectLst/>
                          <a:latin typeface="+mn-lt"/>
                          <a:hlinkClick r:id="rId11" tooltip="Python dictionary setdefault()"/>
                        </a:rPr>
                        <a:t>key</a:t>
                      </a:r>
                      <a:r>
                        <a:rPr lang="en-US" sz="1600" b="1" u="none" strike="noStrike" dirty="0">
                          <a:solidFill>
                            <a:srgbClr val="2B6DAD"/>
                          </a:solidFill>
                          <a:effectLst/>
                          <a:latin typeface="+mn-lt"/>
                          <a:hlinkClick r:id="rId11" tooltip="Python dictionary setdefault()"/>
                        </a:rPr>
                        <a:t>[,</a:t>
                      </a:r>
                      <a:r>
                        <a:rPr lang="en-US" sz="1600" b="1" i="0" u="none" strike="noStrike" dirty="0">
                          <a:solidFill>
                            <a:srgbClr val="2B6DAD"/>
                          </a:solidFill>
                          <a:effectLst/>
                          <a:latin typeface="+mn-lt"/>
                          <a:hlinkClick r:id="rId11" tooltip="Python dictionary setdefault()"/>
                        </a:rPr>
                        <a:t>d</a:t>
                      </a:r>
                      <a:r>
                        <a:rPr lang="en-US" sz="1600" b="1" u="none" strike="noStrike" dirty="0">
                          <a:solidFill>
                            <a:srgbClr val="2B6DAD"/>
                          </a:solidFill>
                          <a:effectLst/>
                          <a:latin typeface="+mn-lt"/>
                          <a:hlinkClick r:id="rId11" tooltip="Python dictionary setdefault()"/>
                        </a:rPr>
                        <a:t>])</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If </a:t>
                      </a:r>
                      <a:r>
                        <a:rPr lang="en-GB" sz="1600" b="0" i="0" dirty="0">
                          <a:effectLst/>
                          <a:latin typeface="+mn-lt"/>
                        </a:rPr>
                        <a:t>key</a:t>
                      </a:r>
                      <a:r>
                        <a:rPr lang="en-GB" sz="1600" dirty="0">
                          <a:effectLst/>
                          <a:latin typeface="+mn-lt"/>
                        </a:rPr>
                        <a:t> is in the dictionary, return its value. If not, insert </a:t>
                      </a:r>
                      <a:r>
                        <a:rPr lang="en-GB" sz="1600" b="0" i="0" dirty="0">
                          <a:effectLst/>
                          <a:latin typeface="+mn-lt"/>
                        </a:rPr>
                        <a:t>key</a:t>
                      </a:r>
                      <a:r>
                        <a:rPr lang="en-GB" sz="1600" dirty="0">
                          <a:effectLst/>
                          <a:latin typeface="+mn-lt"/>
                        </a:rPr>
                        <a:t> with a value of </a:t>
                      </a:r>
                      <a:r>
                        <a:rPr lang="en-GB" sz="1600" b="0" i="0" dirty="0">
                          <a:effectLst/>
                          <a:latin typeface="+mn-lt"/>
                        </a:rPr>
                        <a:t>d</a:t>
                      </a:r>
                      <a:r>
                        <a:rPr lang="en-GB" sz="1600" dirty="0">
                          <a:effectLst/>
                          <a:latin typeface="+mn-lt"/>
                        </a:rPr>
                        <a:t> and return </a:t>
                      </a:r>
                      <a:r>
                        <a:rPr lang="en-GB" sz="1600" b="0" i="0" dirty="0">
                          <a:effectLst/>
                          <a:latin typeface="+mn-lt"/>
                        </a:rPr>
                        <a:t>d</a:t>
                      </a:r>
                      <a:r>
                        <a:rPr lang="en-GB" sz="1600" dirty="0">
                          <a:effectLst/>
                          <a:latin typeface="+mn-lt"/>
                        </a:rPr>
                        <a:t> (defaults to None).</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9290549"/>
                  </a:ext>
                </a:extLst>
              </a:tr>
              <a:tr h="275031">
                <a:tc>
                  <a:txBody>
                    <a:bodyPr/>
                    <a:lstStyle/>
                    <a:p>
                      <a:pPr algn="ctr"/>
                      <a:r>
                        <a:rPr lang="en-US" sz="1600" b="1" u="none" strike="noStrike" dirty="0">
                          <a:solidFill>
                            <a:srgbClr val="2B6DAD"/>
                          </a:solidFill>
                          <a:effectLst/>
                          <a:latin typeface="+mn-lt"/>
                          <a:hlinkClick r:id="rId12" tooltip="Python dictionary update()"/>
                        </a:rPr>
                        <a:t>update([</a:t>
                      </a:r>
                      <a:r>
                        <a:rPr lang="en-US" sz="1600" b="1" i="0" u="none" strike="noStrike" dirty="0">
                          <a:solidFill>
                            <a:srgbClr val="2B6DAD"/>
                          </a:solidFill>
                          <a:effectLst/>
                          <a:latin typeface="+mn-lt"/>
                          <a:hlinkClick r:id="rId12" tooltip="Python dictionary update()"/>
                        </a:rPr>
                        <a:t>other</a:t>
                      </a:r>
                      <a:r>
                        <a:rPr lang="en-US" sz="1600" b="1" u="none" strike="noStrike" dirty="0">
                          <a:solidFill>
                            <a:srgbClr val="2B6DAD"/>
                          </a:solidFill>
                          <a:effectLst/>
                          <a:latin typeface="+mn-lt"/>
                          <a:hlinkClick r:id="rId12" tooltip="Python dictionary update()"/>
                        </a:rPr>
                        <a:t>])</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Update the dictionary with the key/value pairs from </a:t>
                      </a:r>
                      <a:r>
                        <a:rPr lang="en-GB" sz="1600" b="0" i="0" dirty="0">
                          <a:effectLst/>
                          <a:latin typeface="+mn-lt"/>
                        </a:rPr>
                        <a:t>other</a:t>
                      </a:r>
                      <a:r>
                        <a:rPr lang="en-GB" sz="1600" dirty="0">
                          <a:effectLst/>
                          <a:latin typeface="+mn-lt"/>
                        </a:rPr>
                        <a:t>, overwriting existing keys.</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826070"/>
                  </a:ext>
                </a:extLst>
              </a:tr>
              <a:tr h="170997">
                <a:tc>
                  <a:txBody>
                    <a:bodyPr/>
                    <a:lstStyle/>
                    <a:p>
                      <a:pPr algn="ctr"/>
                      <a:r>
                        <a:rPr lang="en-US" sz="1600" b="1" u="none" strike="noStrike" dirty="0">
                          <a:solidFill>
                            <a:srgbClr val="2B6DAD"/>
                          </a:solidFill>
                          <a:effectLst/>
                          <a:latin typeface="+mn-lt"/>
                          <a:hlinkClick r:id="rId13" tooltip="Python dictionary values()"/>
                        </a:rPr>
                        <a:t>values()</a:t>
                      </a:r>
                      <a:endParaRPr lang="en-US" sz="1600" b="1" dirty="0">
                        <a:effectLst/>
                        <a:latin typeface="+mn-lt"/>
                      </a:endParaRP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Return a new view of the dictionary's values</a:t>
                      </a:r>
                    </a:p>
                  </a:txBody>
                  <a:tcPr marL="51630" marR="41304" marT="51630" marB="4646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3294406"/>
                  </a:ext>
                </a:extLst>
              </a:tr>
            </a:tbl>
          </a:graphicData>
        </a:graphic>
      </p:graphicFrame>
      <p:pic>
        <p:nvPicPr>
          <p:cNvPr id="5" name="Shape 32"/>
          <p:cNvPicPr preferRelativeResize="0"/>
          <p:nvPr/>
        </p:nvPicPr>
        <p:blipFill>
          <a:blip r:embed="rId1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15553739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27979" y="4016467"/>
            <a:ext cx="5791200" cy="1077218"/>
          </a:xfrm>
          <a:prstGeom prst="rect">
            <a:avLst/>
          </a:prstGeom>
          <a:noFill/>
        </p:spPr>
        <p:txBody>
          <a:bodyPr wrap="square" rtlCol="0">
            <a:spAutoFit/>
          </a:bodyPr>
          <a:lstStyle/>
          <a:p>
            <a:pPr algn="ctr"/>
            <a:r>
              <a:rPr lang="en-US" sz="3200" b="1" dirty="0">
                <a:latin typeface="Calibri (Headings)"/>
              </a:rPr>
              <a:t>Python Nested Dictionary Implementation</a:t>
            </a: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520287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041900" y="138370"/>
            <a:ext cx="68453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Nested Dictionary Implementation</a:t>
            </a:r>
          </a:p>
        </p:txBody>
      </p:sp>
      <p:sp>
        <p:nvSpPr>
          <p:cNvPr id="5" name="Rectangle 4"/>
          <p:cNvSpPr/>
          <p:nvPr/>
        </p:nvSpPr>
        <p:spPr>
          <a:xfrm>
            <a:off x="5099050" y="879221"/>
            <a:ext cx="6731000" cy="3785652"/>
          </a:xfrm>
          <a:prstGeom prst="rect">
            <a:avLst/>
          </a:prstGeom>
          <a:ln w="28575">
            <a:solidFill>
              <a:srgbClr val="3FAD86"/>
            </a:solidFill>
          </a:ln>
        </p:spPr>
        <p:txBody>
          <a:bodyPr wrap="square">
            <a:spAutoFit/>
          </a:bodyPr>
          <a:lstStyle/>
          <a:p>
            <a:pPr marL="342900" indent="-342900" algn="just">
              <a:buFont typeface="Arial" panose="020B0604020202020204" pitchFamily="34" charset="0"/>
              <a:buChar char="•"/>
            </a:pPr>
            <a:r>
              <a:rPr lang="en-GB" sz="2000" dirty="0"/>
              <a:t>In Python, a nested dictionary is a dictionary inside a dictionary. It's a collection of dictionaries into one single dictionary.</a:t>
            </a:r>
          </a:p>
          <a:p>
            <a:endParaRPr lang="en-GB" sz="2000" dirty="0" smtClean="0"/>
          </a:p>
          <a:p>
            <a:r>
              <a:rPr lang="en-GB" sz="2000" b="1" dirty="0" smtClean="0"/>
              <a:t>Example:</a:t>
            </a:r>
          </a:p>
          <a:p>
            <a:r>
              <a:rPr lang="en-GB" sz="2000" dirty="0" smtClean="0"/>
              <a:t>people = { </a:t>
            </a:r>
          </a:p>
          <a:p>
            <a:r>
              <a:rPr lang="en-GB" sz="2000" dirty="0" smtClean="0"/>
              <a:t>   1: {'name': ‘</a:t>
            </a:r>
            <a:r>
              <a:rPr lang="en-GB" sz="2000" dirty="0" err="1" smtClean="0"/>
              <a:t>Agnibha</a:t>
            </a:r>
            <a:r>
              <a:rPr lang="en-GB" sz="2000" dirty="0" smtClean="0"/>
              <a:t>', 'age': '21', 'sex': 'M'},          </a:t>
            </a:r>
          </a:p>
          <a:p>
            <a:r>
              <a:rPr lang="en-GB" sz="2000" dirty="0" smtClean="0"/>
              <a:t>   2: {'name': ‘</a:t>
            </a:r>
            <a:r>
              <a:rPr lang="en-GB" sz="2000" dirty="0" err="1" smtClean="0"/>
              <a:t>Titli</a:t>
            </a:r>
            <a:r>
              <a:rPr lang="en-GB" sz="2000" dirty="0" smtClean="0"/>
              <a:t>', 'age': ‘14', 'sex': 'F'},          	     </a:t>
            </a:r>
          </a:p>
          <a:p>
            <a:r>
              <a:rPr lang="en-GB" sz="2000" dirty="0" smtClean="0"/>
              <a:t>   3: {'name': ‘Diya', 'age': ‘16', 'sex': 'F', 'married': 'No'}, </a:t>
            </a:r>
          </a:p>
          <a:p>
            <a:r>
              <a:rPr lang="en-GB" sz="2000" dirty="0" smtClean="0"/>
              <a:t>   4: {'name': ‘</a:t>
            </a:r>
            <a:r>
              <a:rPr lang="en-GB" sz="2000" dirty="0" err="1" smtClean="0"/>
              <a:t>Disha</a:t>
            </a:r>
            <a:r>
              <a:rPr lang="en-GB" sz="2000" dirty="0" smtClean="0"/>
              <a:t>', 'age': ‘32', 'sex': ‘F', 'married': 'Yes'}}</a:t>
            </a:r>
            <a:br>
              <a:rPr lang="en-GB" sz="2000" dirty="0" smtClean="0"/>
            </a:br>
            <a:endParaRPr lang="en-GB" sz="2000" dirty="0" smtClean="0"/>
          </a:p>
          <a:p>
            <a:r>
              <a:rPr lang="en-GB" sz="2000" b="1" i="0" dirty="0" smtClean="0">
                <a:solidFill>
                  <a:srgbClr val="000000"/>
                </a:solidFill>
                <a:effectLst/>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8955781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8399" y="4016467"/>
            <a:ext cx="4175759" cy="1200329"/>
          </a:xfrm>
          <a:prstGeom prst="rect">
            <a:avLst/>
          </a:prstGeom>
          <a:noFill/>
        </p:spPr>
        <p:txBody>
          <a:bodyPr wrap="square" rtlCol="0">
            <a:spAutoFit/>
          </a:bodyPr>
          <a:lstStyle/>
          <a:p>
            <a:pPr algn="ctr"/>
            <a:r>
              <a:rPr lang="en-US" sz="3600" b="1" dirty="0">
                <a:latin typeface="Calibri (Headings)"/>
              </a:rPr>
              <a:t>Python Arrays Implementation</a:t>
            </a: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9151438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99851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4" name="Title 2"/>
          <p:cNvSpPr txBox="1">
            <a:spLocks/>
          </p:cNvSpPr>
          <p:nvPr/>
        </p:nvSpPr>
        <p:spPr>
          <a:xfrm>
            <a:off x="5359400" y="138370"/>
            <a:ext cx="6527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Arrays Implementation</a:t>
            </a:r>
          </a:p>
        </p:txBody>
      </p:sp>
      <p:sp>
        <p:nvSpPr>
          <p:cNvPr id="5" name="Rectangle 4"/>
          <p:cNvSpPr/>
          <p:nvPr/>
        </p:nvSpPr>
        <p:spPr>
          <a:xfrm>
            <a:off x="5359400" y="790321"/>
            <a:ext cx="6527800" cy="5715411"/>
          </a:xfrm>
          <a:prstGeom prst="rect">
            <a:avLst/>
          </a:prstGeom>
          <a:ln w="28575">
            <a:solidFill>
              <a:srgbClr val="3FAD86"/>
            </a:solidFill>
          </a:ln>
        </p:spPr>
        <p:txBody>
          <a:bodyPr wrap="square">
            <a:spAutoFit/>
          </a:bodyPr>
          <a:lstStyle/>
          <a:p>
            <a:pPr algn="just">
              <a:lnSpc>
                <a:spcPct val="90000"/>
              </a:lnSpc>
            </a:pPr>
            <a:r>
              <a:rPr lang="en-GB" sz="1600" dirty="0"/>
              <a:t>Arrays are fundamental part of most programming languages. It is the collection of elements of a single data type, </a:t>
            </a:r>
            <a:r>
              <a:rPr lang="en-GB" sz="1600" dirty="0" smtClean="0"/>
              <a:t>e.g</a:t>
            </a:r>
            <a:r>
              <a:rPr lang="en-GB" sz="1600" dirty="0"/>
              <a:t>. array of </a:t>
            </a:r>
            <a:r>
              <a:rPr lang="en-GB" sz="1600" dirty="0" err="1"/>
              <a:t>int</a:t>
            </a:r>
            <a:r>
              <a:rPr lang="en-GB" sz="1600" dirty="0"/>
              <a:t>, array of string</a:t>
            </a:r>
            <a:r>
              <a:rPr lang="en-GB" sz="1600" dirty="0" smtClean="0"/>
              <a:t>.</a:t>
            </a:r>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dirty="0"/>
          </a:p>
          <a:p>
            <a:pPr algn="just">
              <a:lnSpc>
                <a:spcPct val="90000"/>
              </a:lnSpc>
            </a:pPr>
            <a:endParaRPr lang="en-GB" dirty="0" smtClean="0"/>
          </a:p>
          <a:p>
            <a:pPr algn="just">
              <a:lnSpc>
                <a:spcPct val="90000"/>
              </a:lnSpc>
            </a:pPr>
            <a:endParaRPr lang="en-GB" i="0" dirty="0">
              <a:solidFill>
                <a:srgbClr val="000000"/>
              </a:solidFill>
              <a:effectLst/>
            </a:endParaRPr>
          </a:p>
          <a:p>
            <a:pPr algn="just">
              <a:lnSpc>
                <a:spcPct val="90000"/>
              </a:lnSpc>
            </a:pPr>
            <a:endParaRPr lang="en-US" b="1" dirty="0" smtClean="0">
              <a:solidFill>
                <a:srgbClr val="000000"/>
              </a:solidFill>
            </a:endParaRPr>
          </a:p>
          <a:p>
            <a:pPr algn="just">
              <a:lnSpc>
                <a:spcPct val="90000"/>
              </a:lnSpc>
            </a:pPr>
            <a:endParaRPr lang="en-US" b="1" dirty="0">
              <a:solidFill>
                <a:srgbClr val="000000"/>
              </a:solidFill>
            </a:endParaRPr>
          </a:p>
          <a:p>
            <a:pPr algn="just">
              <a:lnSpc>
                <a:spcPct val="90000"/>
              </a:lnSpc>
            </a:pPr>
            <a:endParaRPr lang="en-US" sz="1600" b="1" dirty="0" smtClean="0">
              <a:solidFill>
                <a:srgbClr val="000000"/>
              </a:solidFill>
            </a:endParaRPr>
          </a:p>
          <a:p>
            <a:pPr algn="just">
              <a:lnSpc>
                <a:spcPct val="90000"/>
              </a:lnSpc>
            </a:pPr>
            <a:r>
              <a:rPr lang="en-US" sz="1600" b="1" dirty="0" smtClean="0">
                <a:solidFill>
                  <a:srgbClr val="000000"/>
                </a:solidFill>
              </a:rPr>
              <a:t>Let us go for a demonstration…</a:t>
            </a:r>
            <a:endParaRPr lang="en-US" sz="1600" b="1" i="0" dirty="0" smtClean="0">
              <a:solidFill>
                <a:srgbClr val="000000"/>
              </a:solidFill>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84461941"/>
              </p:ext>
            </p:extLst>
          </p:nvPr>
        </p:nvGraphicFramePr>
        <p:xfrm>
          <a:off x="5858510" y="1354278"/>
          <a:ext cx="5745480" cy="4743494"/>
        </p:xfrm>
        <a:graphic>
          <a:graphicData uri="http://schemas.openxmlformats.org/drawingml/2006/table">
            <a:tbl>
              <a:tblPr/>
              <a:tblGrid>
                <a:gridCol w="990600">
                  <a:extLst>
                    <a:ext uri="{9D8B030D-6E8A-4147-A177-3AD203B41FA5}">
                      <a16:colId xmlns:a16="http://schemas.microsoft.com/office/drawing/2014/main" val="605218169"/>
                    </a:ext>
                  </a:extLst>
                </a:gridCol>
                <a:gridCol w="4754880">
                  <a:extLst>
                    <a:ext uri="{9D8B030D-6E8A-4147-A177-3AD203B41FA5}">
                      <a16:colId xmlns:a16="http://schemas.microsoft.com/office/drawing/2014/main" val="2058618741"/>
                    </a:ext>
                  </a:extLst>
                </a:gridCol>
              </a:tblGrid>
              <a:tr h="289908">
                <a:tc>
                  <a:txBody>
                    <a:bodyPr/>
                    <a:lstStyle/>
                    <a:p>
                      <a:pPr algn="ctr"/>
                      <a:r>
                        <a:rPr lang="en-US" sz="1600" b="1" dirty="0">
                          <a:solidFill>
                            <a:srgbClr val="252830"/>
                          </a:solidFill>
                          <a:effectLst/>
                          <a:latin typeface="+mn-lt"/>
                        </a:rPr>
                        <a:t>Methods</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600" b="1" dirty="0">
                          <a:solidFill>
                            <a:srgbClr val="252830"/>
                          </a:solidFill>
                          <a:effectLst/>
                          <a:latin typeface="+mn-lt"/>
                        </a:rPr>
                        <a:t>Functions</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3196832505"/>
                  </a:ext>
                </a:extLst>
              </a:tr>
              <a:tr h="289908">
                <a:tc>
                  <a:txBody>
                    <a:bodyPr/>
                    <a:lstStyle/>
                    <a:p>
                      <a:r>
                        <a:rPr lang="en-US" sz="1600" dirty="0">
                          <a:effectLst/>
                          <a:latin typeface="+mn-lt"/>
                        </a:rPr>
                        <a:t>append()</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add element to the end of the list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6763915"/>
                  </a:ext>
                </a:extLst>
              </a:tr>
              <a:tr h="289908">
                <a:tc>
                  <a:txBody>
                    <a:bodyPr/>
                    <a:lstStyle/>
                    <a:p>
                      <a:r>
                        <a:rPr lang="en-US" sz="1600" dirty="0">
                          <a:effectLst/>
                          <a:latin typeface="+mn-lt"/>
                        </a:rPr>
                        <a:t>extend()</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extend all elements of a list to the another list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722410"/>
                  </a:ext>
                </a:extLst>
              </a:tr>
              <a:tr h="289908">
                <a:tc>
                  <a:txBody>
                    <a:bodyPr/>
                    <a:lstStyle/>
                    <a:p>
                      <a:r>
                        <a:rPr lang="en-US" sz="1600">
                          <a:effectLst/>
                          <a:latin typeface="+mn-lt"/>
                        </a:rPr>
                        <a:t>insert()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insert an element at the another index</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163685"/>
                  </a:ext>
                </a:extLst>
              </a:tr>
              <a:tr h="289908">
                <a:tc>
                  <a:txBody>
                    <a:bodyPr/>
                    <a:lstStyle/>
                    <a:p>
                      <a:r>
                        <a:rPr lang="en-US" sz="1600" dirty="0">
                          <a:effectLst/>
                          <a:latin typeface="+mn-lt"/>
                        </a:rPr>
                        <a:t>remove()</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remove an element from the list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9941197"/>
                  </a:ext>
                </a:extLst>
              </a:tr>
              <a:tr h="466332">
                <a:tc>
                  <a:txBody>
                    <a:bodyPr/>
                    <a:lstStyle/>
                    <a:p>
                      <a:r>
                        <a:rPr lang="en-US" sz="1600" dirty="0">
                          <a:effectLst/>
                          <a:latin typeface="+mn-lt"/>
                        </a:rPr>
                        <a:t>pop()</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remove elements return element at the given index</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5998957"/>
                  </a:ext>
                </a:extLst>
              </a:tr>
              <a:tr h="289908">
                <a:tc>
                  <a:txBody>
                    <a:bodyPr/>
                    <a:lstStyle/>
                    <a:p>
                      <a:r>
                        <a:rPr lang="en-US" sz="1600">
                          <a:effectLst/>
                          <a:latin typeface="+mn-lt"/>
                        </a:rPr>
                        <a:t>clear()</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remove all elements from the list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878034"/>
                  </a:ext>
                </a:extLst>
              </a:tr>
              <a:tr h="289908">
                <a:tc>
                  <a:txBody>
                    <a:bodyPr/>
                    <a:lstStyle/>
                    <a:p>
                      <a:r>
                        <a:rPr lang="en-US" sz="1600">
                          <a:effectLst/>
                          <a:latin typeface="+mn-lt"/>
                        </a:rPr>
                        <a:t>index()</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return the index of the first matched element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227256"/>
                  </a:ext>
                </a:extLst>
              </a:tr>
              <a:tr h="466332">
                <a:tc>
                  <a:txBody>
                    <a:bodyPr/>
                    <a:lstStyle/>
                    <a:p>
                      <a:r>
                        <a:rPr lang="en-US" sz="1600">
                          <a:effectLst/>
                          <a:latin typeface="+mn-lt"/>
                        </a:rPr>
                        <a:t>count()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count of number of elements passed as an argument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778840"/>
                  </a:ext>
                </a:extLst>
              </a:tr>
              <a:tr h="289908">
                <a:tc>
                  <a:txBody>
                    <a:bodyPr/>
                    <a:lstStyle/>
                    <a:p>
                      <a:r>
                        <a:rPr lang="en-US" sz="1600">
                          <a:effectLst/>
                          <a:latin typeface="+mn-lt"/>
                        </a:rPr>
                        <a:t>sort()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sort the elements in ascending order by default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895951"/>
                  </a:ext>
                </a:extLst>
              </a:tr>
              <a:tr h="289908">
                <a:tc>
                  <a:txBody>
                    <a:bodyPr/>
                    <a:lstStyle/>
                    <a:p>
                      <a:r>
                        <a:rPr lang="en-US" sz="1600">
                          <a:effectLst/>
                          <a:latin typeface="+mn-lt"/>
                        </a:rPr>
                        <a:t>reverse()</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reverse order element in a list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561410"/>
                  </a:ext>
                </a:extLst>
              </a:tr>
              <a:tr h="289908">
                <a:tc>
                  <a:txBody>
                    <a:bodyPr/>
                    <a:lstStyle/>
                    <a:p>
                      <a:r>
                        <a:rPr lang="en-US" sz="1600">
                          <a:effectLst/>
                          <a:latin typeface="+mn-lt"/>
                        </a:rPr>
                        <a:t>copy()</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600" dirty="0">
                          <a:effectLst/>
                          <a:latin typeface="+mn-lt"/>
                        </a:rPr>
                        <a:t>to return a copy of elements in a list</a:t>
                      </a:r>
                    </a:p>
                  </a:txBody>
                  <a:tcPr marL="72233" marR="57787" marT="72233" marB="6501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7962912"/>
                  </a:ext>
                </a:extLst>
              </a:tr>
            </a:tbl>
          </a:graphicData>
        </a:graphic>
      </p:graphicFrame>
      <p:pic>
        <p:nvPicPr>
          <p:cNvPr id="7"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2906351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48399" y="4029167"/>
            <a:ext cx="4175759" cy="1200329"/>
          </a:xfrm>
          <a:prstGeom prst="rect">
            <a:avLst/>
          </a:prstGeom>
          <a:noFill/>
        </p:spPr>
        <p:txBody>
          <a:bodyPr wrap="square" rtlCol="0">
            <a:spAutoFit/>
          </a:bodyPr>
          <a:lstStyle/>
          <a:p>
            <a:pPr algn="ctr"/>
            <a:r>
              <a:rPr lang="en-US" sz="3600" b="1" dirty="0" smtClean="0">
                <a:latin typeface="Calibri (Headings)"/>
              </a:rPr>
              <a:t>Python Matrix Implementation</a:t>
            </a:r>
            <a:endParaRPr lang="en-US" sz="3600" b="1" dirty="0">
              <a:latin typeface="Calibri (Headings)"/>
            </a:endParaRP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711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0167856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35699" y="4016467"/>
            <a:ext cx="4175759" cy="1200329"/>
          </a:xfrm>
          <a:prstGeom prst="rect">
            <a:avLst/>
          </a:prstGeom>
          <a:noFill/>
        </p:spPr>
        <p:txBody>
          <a:bodyPr wrap="square" rtlCol="0">
            <a:spAutoFit/>
          </a:bodyPr>
          <a:lstStyle/>
          <a:p>
            <a:pPr algn="ctr"/>
            <a:r>
              <a:rPr lang="en-US" sz="3600" b="1" dirty="0">
                <a:latin typeface="Calibri (Headings)"/>
              </a:rPr>
              <a:t>Python List Comprehension</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0121243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6235699" y="4016467"/>
            <a:ext cx="41757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black"/>
                </a:solidFill>
                <a:effectLst/>
                <a:uLnTx/>
                <a:uFillTx/>
                <a:latin typeface="Calibri (Headings)"/>
                <a:ea typeface="+mn-ea"/>
                <a:cs typeface="+mn-cs"/>
              </a:rPr>
              <a:t>File Read and Write Operations</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0799285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84800" y="138370"/>
            <a:ext cx="65024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Read and Write Operations</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5384800" y="980821"/>
            <a:ext cx="6502400" cy="5355312"/>
          </a:xfrm>
          <a:prstGeom prst="rect">
            <a:avLst/>
          </a:prstGeom>
          <a:ln w="28575">
            <a:solidFill>
              <a:srgbClr val="3FAD86"/>
            </a:solidFill>
          </a:ln>
        </p:spPr>
        <p:txBody>
          <a:bodyPr wrap="square">
            <a:spAutoFit/>
          </a:bodyPr>
          <a:lstStyle/>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What is a data file?</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350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File is a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logical unit of related information stored on a named location on disk.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It is used to permanently store data in a non-volatile memory (e.g. hard disk).</a:t>
            </a:r>
          </a:p>
          <a:p>
            <a:pPr marL="6350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350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Since, random access memory (RAM) is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volatile, so it can’t be treated for permanent storage of data.</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350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350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When we want to read from or write to a file we need to open it first. When we are done, it needs to be closed, so that resources that are tied with the file are freed.</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Hence, in Python, a file operation takes place in the following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sequence – </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749300" marR="0" lvl="2" indent="-400050" algn="just" defTabSz="914400" rtl="0" eaLnBrk="1" fontAlgn="auto" latinLnBrk="0" hangingPunct="1">
              <a:lnSpc>
                <a:spcPct val="90000"/>
              </a:lnSpc>
              <a:spcBef>
                <a:spcPts val="0"/>
              </a:spcBef>
              <a:spcAft>
                <a:spcPts val="0"/>
              </a:spcAft>
              <a:buClrTx/>
              <a:buSzTx/>
              <a:buFont typeface="+mj-lt"/>
              <a:buAutoNum type="romanUcPeriod"/>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Open a file</a:t>
            </a:r>
          </a:p>
          <a:p>
            <a:pPr marL="749300" marR="0" lvl="2" indent="-400050" algn="just" defTabSz="914400" rtl="0" eaLnBrk="1" fontAlgn="auto" latinLnBrk="0" hangingPunct="1">
              <a:lnSpc>
                <a:spcPct val="90000"/>
              </a:lnSpc>
              <a:spcBef>
                <a:spcPts val="0"/>
              </a:spcBef>
              <a:spcAft>
                <a:spcPts val="0"/>
              </a:spcAft>
              <a:buClrTx/>
              <a:buSzTx/>
              <a:buFont typeface="+mj-lt"/>
              <a:buAutoNum type="romanUcPeriod"/>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Read or write (perform operation)</a:t>
            </a:r>
          </a:p>
          <a:p>
            <a:pPr marL="749300" marR="0" lvl="2" indent="-400050" algn="just" defTabSz="914400" rtl="0" eaLnBrk="1" fontAlgn="auto" latinLnBrk="0" hangingPunct="1">
              <a:lnSpc>
                <a:spcPct val="90000"/>
              </a:lnSpc>
              <a:spcBef>
                <a:spcPts val="0"/>
              </a:spcBef>
              <a:spcAft>
                <a:spcPts val="0"/>
              </a:spcAft>
              <a:buClrTx/>
              <a:buSzTx/>
              <a:buFont typeface="+mj-lt"/>
              <a:buAutoNum type="romanUcPeriod"/>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Close the </a:t>
            </a: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file</a:t>
            </a:r>
            <a:endPar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71315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1178" t="20806" r="30831" b="26833"/>
          <a:stretch/>
        </p:blipFill>
        <p:spPr>
          <a:xfrm>
            <a:off x="6125908" y="948343"/>
            <a:ext cx="5761292" cy="4464244"/>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65002468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Read and Write Operations</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752221"/>
            <a:ext cx="5778500" cy="4829014"/>
          </a:xfrm>
          <a:prstGeom prst="rect">
            <a:avLst/>
          </a:prstGeom>
          <a:ln w="28575">
            <a:solidFill>
              <a:srgbClr val="3FAD86"/>
            </a:solidFill>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libri" panose="020F0502020204030204"/>
                <a:ea typeface="+mn-ea"/>
                <a:cs typeface="+mn-cs"/>
              </a:rPr>
              <a:t>Python file modes are –</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libri" panose="020F0502020204030204"/>
                <a:ea typeface="+mn-ea"/>
                <a:cs typeface="+mn-cs"/>
              </a:rPr>
              <a:t>Sample codes – </a:t>
            </a: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f1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open</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employee.dat")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equivalent to 'r' or '</a:t>
            </a:r>
            <a:r>
              <a:rPr kumimoji="0" lang="en-GB" sz="1800" b="0" i="0" u="none" strike="noStrike" kern="1200" cap="none" spc="0" normalizeH="0" baseline="0" noProof="0" dirty="0" err="1">
                <a:ln>
                  <a:noFill/>
                </a:ln>
                <a:solidFill>
                  <a:srgbClr val="000000"/>
                </a:solidFill>
                <a:effectLst/>
                <a:uLnTx/>
                <a:uFillTx/>
                <a:latin typeface="Calibri" panose="020F0502020204030204"/>
                <a:ea typeface="+mn-ea"/>
                <a:cs typeface="+mn-cs"/>
              </a:rPr>
              <a:t>rt</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f2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open</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pic.jpg",</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800" b="0" i="0" u="none" strike="noStrike" kern="1200" cap="none" spc="0" normalizeH="0" baseline="0" noProof="0" dirty="0" err="1">
                <a:ln>
                  <a:noFill/>
                </a:ln>
                <a:solidFill>
                  <a:srgbClr val="000000"/>
                </a:solidFill>
                <a:effectLst/>
                <a:uLnTx/>
                <a:uFillTx/>
                <a:latin typeface="Calibri" panose="020F0502020204030204"/>
                <a:ea typeface="+mn-ea"/>
                <a:cs typeface="+mn-cs"/>
              </a:rPr>
              <a:t>r+b</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 read and write in binary mode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f3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open</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800" b="0" i="0" u="none" strike="noStrike" kern="1200" cap="none" spc="0" normalizeH="0" baseline="0" noProof="0" dirty="0" err="1" smtClean="0">
                <a:ln>
                  <a:noFill/>
                </a:ln>
                <a:solidFill>
                  <a:srgbClr val="000000"/>
                </a:solidFill>
                <a:effectLst/>
                <a:uLnTx/>
                <a:uFillTx/>
                <a:latin typeface="Calibri" panose="020F0502020204030204"/>
                <a:ea typeface="+mn-ea"/>
                <a:cs typeface="+mn-cs"/>
              </a:rPr>
              <a:t>score.txt",</a:t>
            </a:r>
            <a:r>
              <a:rPr kumimoji="0" lang="en-GB" sz="1800" b="0" i="0" u="none" strike="noStrike" kern="1200" cap="none" spc="0" normalizeH="0" baseline="0" noProof="0" dirty="0" err="1">
                <a:ln>
                  <a:noFill/>
                </a:ln>
                <a:solidFill>
                  <a:srgbClr val="000000"/>
                </a:solidFill>
                <a:effectLst/>
                <a:uLnTx/>
                <a:uFillTx/>
                <a:latin typeface="Calibri" panose="020F0502020204030204"/>
                <a:ea typeface="+mn-ea"/>
                <a:cs typeface="+mn-cs"/>
              </a:rPr>
              <a:t>'w</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 write in text </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mode</a:t>
            </a: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6912" y="1109577"/>
            <a:ext cx="3182075" cy="3422378"/>
          </a:xfrm>
          <a:prstGeom prst="rect">
            <a:avLst/>
          </a:prstGeom>
        </p:spPr>
      </p:pic>
      <p:pic>
        <p:nvPicPr>
          <p:cNvPr id="7"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590393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Read and Write Operations</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891921"/>
            <a:ext cx="5778500" cy="4829014"/>
          </a:xfrm>
          <a:prstGeom prst="rect">
            <a:avLst/>
          </a:prstGeom>
          <a:ln w="28575">
            <a:solidFill>
              <a:srgbClr val="3FAD86"/>
            </a:solidFill>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libri" panose="020F0502020204030204"/>
                <a:ea typeface="+mn-ea"/>
                <a:cs typeface="+mn-cs"/>
              </a:rPr>
              <a:t>Python file modes are –</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libri" panose="020F0502020204030204"/>
                <a:ea typeface="+mn-ea"/>
                <a:cs typeface="+mn-cs"/>
              </a:rPr>
              <a:t>Sample codes – </a:t>
            </a: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f1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open</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(“employee.dat")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equivalent to 'r' or '</a:t>
            </a:r>
            <a:r>
              <a:rPr kumimoji="0" lang="en-GB" sz="1800" b="0" i="0" u="none" strike="noStrike" kern="1200" cap="none" spc="0" normalizeH="0" baseline="0" noProof="0" dirty="0" err="1">
                <a:ln>
                  <a:noFill/>
                </a:ln>
                <a:solidFill>
                  <a:srgbClr val="000000"/>
                </a:solidFill>
                <a:effectLst/>
                <a:uLnTx/>
                <a:uFillTx/>
                <a:latin typeface="Calibri" panose="020F0502020204030204"/>
                <a:ea typeface="+mn-ea"/>
                <a:cs typeface="+mn-cs"/>
              </a:rPr>
              <a:t>rt</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f2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open</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(“pic.jpg",</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800" b="0" i="0" u="none" strike="noStrike" kern="1200" cap="none" spc="0" normalizeH="0" baseline="0" noProof="0" dirty="0" err="1">
                <a:ln>
                  <a:noFill/>
                </a:ln>
                <a:solidFill>
                  <a:srgbClr val="000000"/>
                </a:solidFill>
                <a:effectLst/>
                <a:uLnTx/>
                <a:uFillTx/>
                <a:latin typeface="Calibri" panose="020F0502020204030204"/>
                <a:ea typeface="+mn-ea"/>
                <a:cs typeface="+mn-cs"/>
              </a:rPr>
              <a:t>r+b</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 read and write in binary mode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f3 </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open</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r>
              <a:rPr kumimoji="0" lang="en-GB" sz="1800" b="0" i="0" u="none" strike="noStrike" kern="1200" cap="none" spc="0" normalizeH="0" baseline="0" noProof="0" dirty="0" err="1" smtClean="0">
                <a:ln>
                  <a:noFill/>
                </a:ln>
                <a:solidFill>
                  <a:srgbClr val="000000"/>
                </a:solidFill>
                <a:effectLst/>
                <a:uLnTx/>
                <a:uFillTx/>
                <a:latin typeface="Calibri" panose="020F0502020204030204"/>
                <a:ea typeface="+mn-ea"/>
                <a:cs typeface="+mn-cs"/>
              </a:rPr>
              <a:t>score.txt",</a:t>
            </a:r>
            <a:r>
              <a:rPr kumimoji="0" lang="en-GB" sz="1800" b="0" i="0" u="none" strike="noStrike" kern="1200" cap="none" spc="0" normalizeH="0" baseline="0" noProof="0" dirty="0" err="1">
                <a:ln>
                  <a:noFill/>
                </a:ln>
                <a:solidFill>
                  <a:srgbClr val="000000"/>
                </a:solidFill>
                <a:effectLst/>
                <a:uLnTx/>
                <a:uFillTx/>
                <a:latin typeface="Calibri" panose="020F0502020204030204"/>
                <a:ea typeface="+mn-ea"/>
                <a:cs typeface="+mn-cs"/>
              </a:rPr>
              <a:t>'w</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 write in text </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mode</a:t>
            </a: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0" y="3771231"/>
            <a:ext cx="4630153" cy="308676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799452709"/>
              </p:ext>
            </p:extLst>
          </p:nvPr>
        </p:nvGraphicFramePr>
        <p:xfrm>
          <a:off x="0" y="0"/>
          <a:ext cx="4576740" cy="5312736"/>
        </p:xfrm>
        <a:graphic>
          <a:graphicData uri="http://schemas.openxmlformats.org/drawingml/2006/table">
            <a:tbl>
              <a:tblPr/>
              <a:tblGrid>
                <a:gridCol w="757773">
                  <a:extLst>
                    <a:ext uri="{9D8B030D-6E8A-4147-A177-3AD203B41FA5}">
                      <a16:colId xmlns:a16="http://schemas.microsoft.com/office/drawing/2014/main" val="2954042891"/>
                    </a:ext>
                  </a:extLst>
                </a:gridCol>
                <a:gridCol w="3818967">
                  <a:extLst>
                    <a:ext uri="{9D8B030D-6E8A-4147-A177-3AD203B41FA5}">
                      <a16:colId xmlns:a16="http://schemas.microsoft.com/office/drawing/2014/main" val="327905179"/>
                    </a:ext>
                  </a:extLst>
                </a:gridCol>
              </a:tblGrid>
              <a:tr h="434225">
                <a:tc>
                  <a:txBody>
                    <a:bodyPr/>
                    <a:lstStyle/>
                    <a:p>
                      <a:pPr algn="ctr"/>
                      <a:r>
                        <a:rPr lang="en-US" sz="1800" b="1" dirty="0">
                          <a:effectLst/>
                        </a:rPr>
                        <a:t>Mode</a:t>
                      </a:r>
                    </a:p>
                  </a:txBody>
                  <a:tcPr marL="90880" marR="72704" marT="136320" marB="12723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rPr>
                        <a:t>Description</a:t>
                      </a:r>
                    </a:p>
                  </a:txBody>
                  <a:tcPr marL="90880" marR="72704" marT="136320" marB="12723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887840627"/>
                  </a:ext>
                </a:extLst>
              </a:tr>
              <a:tr h="349521">
                <a:tc>
                  <a:txBody>
                    <a:bodyPr/>
                    <a:lstStyle/>
                    <a:p>
                      <a:pPr algn="ctr"/>
                      <a:r>
                        <a:rPr lang="en-US" sz="1800" b="1" dirty="0">
                          <a:effectLst/>
                        </a:rPr>
                        <a:t>'r'</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Open a file for reading. (default)</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879312"/>
                  </a:ext>
                </a:extLst>
              </a:tr>
              <a:tr h="778524">
                <a:tc>
                  <a:txBody>
                    <a:bodyPr/>
                    <a:lstStyle/>
                    <a:p>
                      <a:pPr algn="ctr"/>
                      <a:r>
                        <a:rPr lang="en-US" sz="1800" b="1" dirty="0">
                          <a:effectLst/>
                        </a:rPr>
                        <a:t>'w'</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Open a file for writing. Creates a new file if it does not exist or truncates the file if it exists.</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861121"/>
                  </a:ext>
                </a:extLst>
              </a:tr>
              <a:tr h="564022">
                <a:tc>
                  <a:txBody>
                    <a:bodyPr/>
                    <a:lstStyle/>
                    <a:p>
                      <a:pPr algn="ctr"/>
                      <a:r>
                        <a:rPr lang="en-US" sz="1800" b="1" dirty="0">
                          <a:effectLst/>
                        </a:rPr>
                        <a:t>'x'</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Open a file for exclusive creation. If the file already exists, the operation fails.</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406759"/>
                  </a:ext>
                </a:extLst>
              </a:tr>
              <a:tr h="778524">
                <a:tc>
                  <a:txBody>
                    <a:bodyPr/>
                    <a:lstStyle/>
                    <a:p>
                      <a:pPr algn="ctr"/>
                      <a:r>
                        <a:rPr lang="en-US" sz="1800" b="1" dirty="0">
                          <a:effectLst/>
                        </a:rPr>
                        <a:t>'a'</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Open for appending at the end of the file without truncating it. Creates a new file if it does not exist.</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230243"/>
                  </a:ext>
                </a:extLst>
              </a:tr>
              <a:tr h="349521">
                <a:tc>
                  <a:txBody>
                    <a:bodyPr/>
                    <a:lstStyle/>
                    <a:p>
                      <a:pPr algn="ctr"/>
                      <a:r>
                        <a:rPr lang="en-US" sz="1800" b="1" dirty="0">
                          <a:effectLst/>
                        </a:rPr>
                        <a:t>'t'</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effectLst/>
                        </a:rPr>
                        <a:t>Open in text mode. (default)</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313028"/>
                  </a:ext>
                </a:extLst>
              </a:tr>
              <a:tr h="349521">
                <a:tc>
                  <a:txBody>
                    <a:bodyPr/>
                    <a:lstStyle/>
                    <a:p>
                      <a:pPr algn="ctr"/>
                      <a:r>
                        <a:rPr lang="en-US" sz="1800" b="1" dirty="0">
                          <a:effectLst/>
                        </a:rPr>
                        <a:t>'b'</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effectLst/>
                        </a:rPr>
                        <a:t>Open in binary mode.</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918683"/>
                  </a:ext>
                </a:extLst>
              </a:tr>
              <a:tr h="564022">
                <a:tc>
                  <a:txBody>
                    <a:bodyPr/>
                    <a:lstStyle/>
                    <a:p>
                      <a:pPr algn="ctr"/>
                      <a:r>
                        <a:rPr lang="en-US" sz="1800" b="1" dirty="0">
                          <a:effectLst/>
                        </a:rPr>
                        <a:t>'+'</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Open a file for updating (reading and writing)</a:t>
                      </a:r>
                    </a:p>
                  </a:txBody>
                  <a:tcPr marL="90880" marR="72704" marT="90880" marB="817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765632"/>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975" y="537176"/>
            <a:ext cx="5005250" cy="5383235"/>
          </a:xfrm>
          <a:prstGeom prst="rect">
            <a:avLst/>
          </a:prstGeom>
        </p:spPr>
      </p:pic>
      <p:pic>
        <p:nvPicPr>
          <p:cNvPr id="7" name="Shape 32"/>
          <p:cNvPicPr preferRelativeResize="0"/>
          <p:nvPr/>
        </p:nvPicPr>
        <p:blipFill>
          <a:blip r:embed="rId5">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3624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Read and Write Operations</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891921"/>
            <a:ext cx="5778500" cy="4524315"/>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Closing a file in Python –</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6858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When we are done with operations to the file, we need to properly close the file.</a:t>
            </a:r>
          </a:p>
          <a:p>
            <a:pPr marL="6858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858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Closing a file will free up the resources that were tied with the file and is done using Python close() method.</a:t>
            </a:r>
          </a:p>
          <a:p>
            <a:pPr marL="6858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858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Python has a garbage collector to clean up unreferenced objects but, we must not rely on it to close the file.</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f = open("employee.dat</a:t>
            </a: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 encoding </a:t>
            </a: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 'utf-8')</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 perform file operations</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err="1">
                <a:ln>
                  <a:noFill/>
                </a:ln>
                <a:solidFill>
                  <a:srgbClr val="000000"/>
                </a:solidFill>
                <a:effectLst/>
                <a:uLnTx/>
                <a:uFillTx/>
                <a:latin typeface="Calibri" panose="020F0502020204030204"/>
                <a:ea typeface="+mn-ea"/>
                <a:cs typeface="+mn-cs"/>
              </a:rPr>
              <a:t>f.close</a:t>
            </a: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938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796279" y="4016467"/>
            <a:ext cx="5080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black"/>
                </a:solidFill>
                <a:effectLst/>
                <a:uLnTx/>
                <a:uFillTx/>
                <a:latin typeface="Calibri (Headings)"/>
                <a:ea typeface="+mn-ea"/>
                <a:cs typeface="+mn-cs"/>
              </a:rPr>
              <a:t>File Read and Write </a:t>
            </a:r>
            <a:r>
              <a:rPr kumimoji="0" lang="en-GB" sz="3600" b="1" i="0" u="none" strike="noStrike" kern="1200" cap="none" spc="0" normalizeH="0" baseline="0" noProof="0" dirty="0" smtClean="0">
                <a:ln>
                  <a:noFill/>
                </a:ln>
                <a:solidFill>
                  <a:prstClr val="black"/>
                </a:solidFill>
                <a:effectLst/>
                <a:uLnTx/>
                <a:uFillTx/>
                <a:latin typeface="Calibri (Headings)"/>
                <a:ea typeface="+mn-ea"/>
                <a:cs typeface="+mn-cs"/>
              </a:rPr>
              <a:t>Operations</a:t>
            </a:r>
            <a:r>
              <a:rPr kumimoji="0" lang="en-US" sz="3600" b="1" i="0" u="none" strike="noStrike" kern="1200" cap="none" spc="0" normalizeH="0" baseline="0" noProof="0" dirty="0">
                <a:ln>
                  <a:noFill/>
                </a:ln>
                <a:solidFill>
                  <a:prstClr val="black"/>
                </a:solidFill>
                <a:effectLst/>
                <a:uLnTx/>
                <a:uFillTx/>
                <a:latin typeface="Calibri (Headings)"/>
                <a:ea typeface="+mn-ea"/>
                <a:cs typeface="+mn-cs"/>
              </a:rPr>
              <a:t> </a:t>
            </a:r>
            <a:r>
              <a:rPr kumimoji="0" lang="en-US" sz="3600" b="1" i="0" u="none" strike="noStrike" kern="1200" cap="none" spc="0" normalizeH="0" baseline="0" noProof="0" dirty="0" smtClean="0">
                <a:ln>
                  <a:noFill/>
                </a:ln>
                <a:solidFill>
                  <a:prstClr val="black"/>
                </a:solidFill>
                <a:effectLst/>
                <a:uLnTx/>
                <a:uFillTx/>
                <a:latin typeface="Calibri (Headings)"/>
                <a:ea typeface="+mn-ea"/>
                <a:cs typeface="+mn-cs"/>
              </a:rPr>
              <a:t>- Example</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532817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13400" y="138370"/>
            <a:ext cx="6273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smtClean="0">
                <a:ln>
                  <a:noFill/>
                </a:ln>
                <a:solidFill>
                  <a:prstClr val="black"/>
                </a:solidFill>
                <a:effectLst/>
                <a:uLnTx/>
                <a:uFillTx/>
                <a:latin typeface="Calibri (Headings)"/>
                <a:ea typeface="+mj-ea"/>
                <a:cs typeface="+mj-cs"/>
              </a:rPr>
              <a:t>File </a:t>
            </a:r>
            <a:r>
              <a:rPr kumimoji="0" lang="en-GB" sz="2800" b="0" i="0" u="none" strike="noStrike" kern="1200" cap="none" spc="0" normalizeH="0" baseline="0" noProof="0" dirty="0">
                <a:ln>
                  <a:noFill/>
                </a:ln>
                <a:solidFill>
                  <a:prstClr val="black"/>
                </a:solidFill>
                <a:effectLst/>
                <a:uLnTx/>
                <a:uFillTx/>
                <a:latin typeface="Calibri (Headings)"/>
                <a:ea typeface="+mj-ea"/>
                <a:cs typeface="+mj-cs"/>
              </a:rPr>
              <a:t>Read and Write </a:t>
            </a:r>
            <a:r>
              <a:rPr kumimoji="0" lang="en-GB" sz="2800" b="0" i="0" u="none" strike="noStrike" kern="1200" cap="none" spc="0" normalizeH="0" baseline="0" noProof="0" dirty="0" smtClean="0">
                <a:ln>
                  <a:noFill/>
                </a:ln>
                <a:solidFill>
                  <a:prstClr val="black"/>
                </a:solidFill>
                <a:effectLst/>
                <a:uLnTx/>
                <a:uFillTx/>
                <a:latin typeface="Calibri (Headings)"/>
                <a:ea typeface="+mj-ea"/>
                <a:cs typeface="+mj-cs"/>
              </a:rPr>
              <a:t>Operations</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5613400" y="764921"/>
            <a:ext cx="6273800" cy="5355312"/>
          </a:xfrm>
          <a:prstGeom prst="rect">
            <a:avLst/>
          </a:prstGeom>
          <a:ln w="28575">
            <a:solidFill>
              <a:srgbClr val="3FAD86"/>
            </a:solidFill>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Closing a file in Python –</a:t>
            </a:r>
            <a:endParaRPr kumimoji="0" lang="en-US"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 safer way is to use a try...finally block</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try:</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   f = </a:t>
            </a: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open("employee.</a:t>
            </a:r>
            <a:r>
              <a:rPr kumimoji="0" lang="en-GB" sz="2000" b="1" i="0" u="none" strike="noStrike" kern="1200" cap="none" spc="0" normalizeH="0" baseline="0" noProof="0" dirty="0" err="1">
                <a:ln>
                  <a:noFill/>
                </a:ln>
                <a:solidFill>
                  <a:srgbClr val="000000"/>
                </a:solidFill>
                <a:effectLst/>
                <a:uLnTx/>
                <a:uFillTx/>
                <a:latin typeface="Calibri" panose="020F0502020204030204"/>
                <a:ea typeface="+mn-ea"/>
                <a:cs typeface="+mn-cs"/>
              </a:rPr>
              <a:t>dat</a:t>
            </a: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",encoding = 'utf-8')</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   # perform file operations</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finally:</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   </a:t>
            </a:r>
            <a:r>
              <a:rPr kumimoji="0" lang="en-GB" sz="2000" b="1" i="0" u="none" strike="noStrike" kern="1200" cap="none" spc="0" normalizeH="0" baseline="0" noProof="0" dirty="0" err="1" smtClean="0">
                <a:ln>
                  <a:noFill/>
                </a:ln>
                <a:solidFill>
                  <a:srgbClr val="000000"/>
                </a:solidFill>
                <a:effectLst/>
                <a:uLnTx/>
                <a:uFillTx/>
                <a:latin typeface="Calibri" panose="020F0502020204030204"/>
                <a:ea typeface="+mn-ea"/>
                <a:cs typeface="+mn-cs"/>
              </a:rPr>
              <a:t>f.close</a:t>
            </a: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This way, we are guaranteed that the file is properly closed even if an exception is raised, causing program flow to stop.</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The best way to do this is using the with statement. This ensures that the file is closed when the block inside with is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exited without explicitly calling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the close() method</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with open("</a:t>
            </a:r>
            <a:r>
              <a:rPr kumimoji="0" lang="en-GB" sz="2000" b="1" i="0" u="none" strike="noStrike" kern="1200" cap="none" spc="0" normalizeH="0" baseline="0" noProof="0" dirty="0" err="1">
                <a:ln>
                  <a:noFill/>
                </a:ln>
                <a:solidFill>
                  <a:srgbClr val="000000"/>
                </a:solidFill>
                <a:effectLst/>
                <a:uLnTx/>
                <a:uFillTx/>
                <a:latin typeface="Calibri" panose="020F0502020204030204"/>
                <a:ea typeface="+mn-ea"/>
                <a:cs typeface="+mn-cs"/>
              </a:rPr>
              <a:t>test.txt",encoding</a:t>
            </a: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 = 'utf-8') as f:</a:t>
            </a:r>
          </a:p>
          <a:p>
            <a:pPr marL="914400" marR="0" lvl="2"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   # perform file </a:t>
            </a: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operations</a:t>
            </a:r>
          </a:p>
          <a:p>
            <a:pPr marL="914400" marR="0" lvl="2" indent="0" algn="just" defTabSz="914400" rtl="0" eaLnBrk="1" fontAlgn="auto" latinLnBrk="0" hangingPunct="1">
              <a:lnSpc>
                <a:spcPct val="90000"/>
              </a:lnSpc>
              <a:spcBef>
                <a:spcPts val="0"/>
              </a:spcBef>
              <a:spcAft>
                <a:spcPts val="0"/>
              </a:spcAft>
              <a:buClrTx/>
              <a:buSzTx/>
              <a:buFontTx/>
              <a:buNone/>
              <a:tabLst/>
              <a:defRPr/>
            </a:pPr>
            <a:endPar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Let us go for a demonstration…</a:t>
            </a:r>
            <a:endPar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5972539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13273" y="4016467"/>
            <a:ext cx="584601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smtClean="0">
                <a:ln>
                  <a:noFill/>
                </a:ln>
                <a:solidFill>
                  <a:prstClr val="black"/>
                </a:solidFill>
                <a:effectLst/>
                <a:uLnTx/>
                <a:uFillTx/>
                <a:latin typeface="Calibri (Headings)"/>
                <a:ea typeface="+mn-ea"/>
                <a:cs typeface="+mn-cs"/>
              </a:rPr>
              <a:t>File Methods in Python</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0688650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220269" y="138370"/>
            <a:ext cx="666693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a:t>
            </a:r>
            <a:r>
              <a:rPr kumimoji="0" lang="en-GB" sz="2800" b="0" i="0" u="none" strike="noStrike" kern="1200" cap="none" spc="0" normalizeH="0" baseline="0" noProof="0" dirty="0" smtClean="0">
                <a:ln>
                  <a:noFill/>
                </a:ln>
                <a:solidFill>
                  <a:prstClr val="black"/>
                </a:solidFill>
                <a:effectLst/>
                <a:uLnTx/>
                <a:uFillTx/>
                <a:latin typeface="Calibri (Headings)"/>
                <a:ea typeface="+mj-ea"/>
                <a:cs typeface="+mj-cs"/>
              </a:rPr>
              <a:t>Methods in Python</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graphicFrame>
        <p:nvGraphicFramePr>
          <p:cNvPr id="3" name="Table 2"/>
          <p:cNvGraphicFramePr>
            <a:graphicFrameLocks noGrp="1"/>
          </p:cNvGraphicFramePr>
          <p:nvPr>
            <p:extLst/>
          </p:nvPr>
        </p:nvGraphicFramePr>
        <p:xfrm>
          <a:off x="5220269" y="855793"/>
          <a:ext cx="6666931" cy="4685166"/>
        </p:xfrm>
        <a:graphic>
          <a:graphicData uri="http://schemas.openxmlformats.org/drawingml/2006/table">
            <a:tbl>
              <a:tblPr/>
              <a:tblGrid>
                <a:gridCol w="1371600">
                  <a:extLst>
                    <a:ext uri="{9D8B030D-6E8A-4147-A177-3AD203B41FA5}">
                      <a16:colId xmlns:a16="http://schemas.microsoft.com/office/drawing/2014/main" val="1930316772"/>
                    </a:ext>
                  </a:extLst>
                </a:gridCol>
                <a:gridCol w="5295331">
                  <a:extLst>
                    <a:ext uri="{9D8B030D-6E8A-4147-A177-3AD203B41FA5}">
                      <a16:colId xmlns:a16="http://schemas.microsoft.com/office/drawing/2014/main" val="2305629455"/>
                    </a:ext>
                  </a:extLst>
                </a:gridCol>
              </a:tblGrid>
              <a:tr h="232490">
                <a:tc gridSpan="2">
                  <a:txBody>
                    <a:bodyPr/>
                    <a:lstStyle/>
                    <a:p>
                      <a:pPr algn="ctr"/>
                      <a:r>
                        <a:rPr lang="en-GB" sz="1800" b="1" dirty="0" smtClean="0">
                          <a:solidFill>
                            <a:srgbClr val="000000"/>
                          </a:solidFill>
                        </a:rPr>
                        <a:t>Python file Methods</a:t>
                      </a:r>
                      <a:endParaRPr lang="en-US" sz="1800" b="1" dirty="0">
                        <a:effectLst/>
                        <a:latin typeface="+mn-lt"/>
                      </a:endParaRP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600" b="1" dirty="0">
                        <a:effectLst/>
                        <a:latin typeface="+mn-lt"/>
                      </a:endParaRP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3388097454"/>
                  </a:ext>
                </a:extLst>
              </a:tr>
              <a:tr h="232490">
                <a:tc>
                  <a:txBody>
                    <a:bodyPr/>
                    <a:lstStyle/>
                    <a:p>
                      <a:pPr algn="ctr"/>
                      <a:r>
                        <a:rPr lang="en-US" sz="1800" b="1" dirty="0">
                          <a:effectLst/>
                          <a:latin typeface="+mn-lt"/>
                        </a:rPr>
                        <a:t>Method</a:t>
                      </a: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latin typeface="+mn-lt"/>
                        </a:rPr>
                        <a:t>Description</a:t>
                      </a: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102931348"/>
                  </a:ext>
                </a:extLst>
              </a:tr>
              <a:tr h="308109">
                <a:tc>
                  <a:txBody>
                    <a:bodyPr/>
                    <a:lstStyle/>
                    <a:p>
                      <a:r>
                        <a:rPr lang="en-US" sz="1800" dirty="0">
                          <a:effectLst/>
                          <a:latin typeface="+mn-lt"/>
                        </a:rPr>
                        <a:t>close()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Close an open file. It has no effect if the file is already closed.</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579843"/>
                  </a:ext>
                </a:extLst>
              </a:tr>
              <a:tr h="308109">
                <a:tc>
                  <a:txBody>
                    <a:bodyPr/>
                    <a:lstStyle/>
                    <a:p>
                      <a:r>
                        <a:rPr lang="en-US" sz="1800" dirty="0">
                          <a:effectLst/>
                          <a:latin typeface="+mn-lt"/>
                        </a:rPr>
                        <a:t>detach()</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Separate the underlying binary buffer from the </a:t>
                      </a:r>
                      <a:r>
                        <a:rPr lang="en-GB" sz="1800" dirty="0" err="1">
                          <a:effectLst/>
                          <a:latin typeface="+mn-lt"/>
                        </a:rPr>
                        <a:t>TextIOBase</a:t>
                      </a:r>
                      <a:r>
                        <a:rPr lang="en-GB" sz="1800" dirty="0">
                          <a:effectLst/>
                          <a:latin typeface="+mn-lt"/>
                        </a:rPr>
                        <a:t> and return it.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584261"/>
                  </a:ext>
                </a:extLst>
              </a:tr>
              <a:tr h="192267">
                <a:tc>
                  <a:txBody>
                    <a:bodyPr/>
                    <a:lstStyle/>
                    <a:p>
                      <a:r>
                        <a:rPr lang="en-US" sz="1800" dirty="0" err="1">
                          <a:effectLst/>
                          <a:latin typeface="+mn-lt"/>
                        </a:rPr>
                        <a:t>fileno</a:t>
                      </a:r>
                      <a:r>
                        <a:rPr lang="en-US" sz="1800" dirty="0">
                          <a:effectLst/>
                          <a:latin typeface="+mn-lt"/>
                        </a:rPr>
                        <a: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Return an integer number (file descriptor) of the file.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983087"/>
                  </a:ext>
                </a:extLst>
              </a:tr>
              <a:tr h="192267">
                <a:tc>
                  <a:txBody>
                    <a:bodyPr/>
                    <a:lstStyle/>
                    <a:p>
                      <a:r>
                        <a:rPr lang="en-US" sz="1800" dirty="0">
                          <a:effectLst/>
                          <a:latin typeface="+mn-lt"/>
                        </a:rPr>
                        <a:t>flush()</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Flush the write buffer of the file stream.</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129321"/>
                  </a:ext>
                </a:extLst>
              </a:tr>
              <a:tr h="192267">
                <a:tc>
                  <a:txBody>
                    <a:bodyPr/>
                    <a:lstStyle/>
                    <a:p>
                      <a:r>
                        <a:rPr lang="en-US" sz="1800" dirty="0" err="1">
                          <a:effectLst/>
                          <a:latin typeface="+mn-lt"/>
                        </a:rPr>
                        <a:t>isatty</a:t>
                      </a:r>
                      <a:r>
                        <a:rPr lang="en-US" sz="1800" dirty="0">
                          <a:effectLst/>
                          <a:latin typeface="+mn-lt"/>
                        </a:rPr>
                        <a: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Return True if the file stream is interactive.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664003"/>
                  </a:ext>
                </a:extLst>
              </a:tr>
              <a:tr h="308109">
                <a:tc>
                  <a:txBody>
                    <a:bodyPr/>
                    <a:lstStyle/>
                    <a:p>
                      <a:r>
                        <a:rPr lang="en-US" sz="1800" dirty="0">
                          <a:effectLst/>
                          <a:latin typeface="+mn-lt"/>
                        </a:rPr>
                        <a:t>read(</a:t>
                      </a:r>
                      <a:r>
                        <a:rPr lang="en-US" sz="1800" b="0" i="0" dirty="0">
                          <a:effectLst/>
                          <a:latin typeface="+mn-lt"/>
                        </a:rPr>
                        <a:t>n</a:t>
                      </a:r>
                      <a:r>
                        <a:rPr lang="en-US" sz="1800" dirty="0">
                          <a:effectLst/>
                          <a:latin typeface="+mn-lt"/>
                        </a:rPr>
                        <a: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Read </a:t>
                      </a:r>
                      <a:r>
                        <a:rPr lang="en-GB" sz="1800" dirty="0" err="1">
                          <a:effectLst/>
                          <a:latin typeface="+mn-lt"/>
                        </a:rPr>
                        <a:t>atmost</a:t>
                      </a:r>
                      <a:r>
                        <a:rPr lang="en-GB" sz="1800" dirty="0">
                          <a:effectLst/>
                          <a:latin typeface="+mn-lt"/>
                        </a:rPr>
                        <a:t> </a:t>
                      </a:r>
                      <a:r>
                        <a:rPr lang="en-GB" sz="1800" b="0" i="0" dirty="0">
                          <a:effectLst/>
                          <a:latin typeface="+mn-lt"/>
                        </a:rPr>
                        <a:t>n</a:t>
                      </a:r>
                      <a:r>
                        <a:rPr lang="en-GB" sz="1800" dirty="0">
                          <a:effectLst/>
                          <a:latin typeface="+mn-lt"/>
                        </a:rPr>
                        <a:t> characters form the file. Reads till end of file if it is negative or None.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475108"/>
                  </a:ext>
                </a:extLst>
              </a:tr>
              <a:tr h="192267">
                <a:tc>
                  <a:txBody>
                    <a:bodyPr/>
                    <a:lstStyle/>
                    <a:p>
                      <a:r>
                        <a:rPr lang="en-US" sz="1800" dirty="0">
                          <a:effectLst/>
                          <a:latin typeface="+mn-lt"/>
                        </a:rPr>
                        <a:t>readable()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Returns True if the file stream can be read from.</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60540"/>
                  </a:ext>
                </a:extLst>
              </a:tr>
              <a:tr h="308109">
                <a:tc>
                  <a:txBody>
                    <a:bodyPr/>
                    <a:lstStyle/>
                    <a:p>
                      <a:r>
                        <a:rPr lang="en-US" sz="1800" dirty="0" err="1">
                          <a:effectLst/>
                          <a:latin typeface="+mn-lt"/>
                        </a:rPr>
                        <a:t>readline</a:t>
                      </a:r>
                      <a:r>
                        <a:rPr lang="en-US" sz="1800" dirty="0">
                          <a:effectLst/>
                          <a:latin typeface="+mn-lt"/>
                        </a:rPr>
                        <a:t>(</a:t>
                      </a:r>
                      <a:r>
                        <a:rPr lang="en-US" sz="1800" b="0" i="0" dirty="0">
                          <a:effectLst/>
                          <a:latin typeface="+mn-lt"/>
                        </a:rPr>
                        <a:t>n</a:t>
                      </a:r>
                      <a:r>
                        <a:rPr lang="en-US" sz="1800" dirty="0">
                          <a:effectLst/>
                          <a:latin typeface="+mn-lt"/>
                        </a:rPr>
                        <a:t>=-1)</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Read and return one line from the file. Reads in at most </a:t>
                      </a:r>
                      <a:r>
                        <a:rPr lang="en-GB" sz="1800" b="0" i="0" dirty="0">
                          <a:effectLst/>
                          <a:latin typeface="+mn-lt"/>
                        </a:rPr>
                        <a:t>n</a:t>
                      </a:r>
                      <a:r>
                        <a:rPr lang="en-GB" sz="1800" dirty="0">
                          <a:effectLst/>
                          <a:latin typeface="+mn-lt"/>
                        </a:rPr>
                        <a:t> bytes if specified.</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831182"/>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8639383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091980" y="138370"/>
            <a:ext cx="679522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a:t>
            </a:r>
            <a:r>
              <a:rPr kumimoji="0" lang="en-GB" sz="2800" b="0" i="0" u="none" strike="noStrike" kern="1200" cap="none" spc="0" normalizeH="0" baseline="0" noProof="0" dirty="0" smtClean="0">
                <a:ln>
                  <a:noFill/>
                </a:ln>
                <a:solidFill>
                  <a:prstClr val="black"/>
                </a:solidFill>
                <a:effectLst/>
                <a:uLnTx/>
                <a:uFillTx/>
                <a:latin typeface="Calibri (Headings)"/>
                <a:ea typeface="+mj-ea"/>
                <a:cs typeface="+mj-cs"/>
              </a:rPr>
              <a:t>Methods in Python</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graphicFrame>
        <p:nvGraphicFramePr>
          <p:cNvPr id="3" name="Table 2"/>
          <p:cNvGraphicFramePr>
            <a:graphicFrameLocks noGrp="1"/>
          </p:cNvGraphicFramePr>
          <p:nvPr>
            <p:extLst/>
          </p:nvPr>
        </p:nvGraphicFramePr>
        <p:xfrm>
          <a:off x="5091980" y="868417"/>
          <a:ext cx="6795220" cy="4685166"/>
        </p:xfrm>
        <a:graphic>
          <a:graphicData uri="http://schemas.openxmlformats.org/drawingml/2006/table">
            <a:tbl>
              <a:tblPr/>
              <a:tblGrid>
                <a:gridCol w="1554480">
                  <a:extLst>
                    <a:ext uri="{9D8B030D-6E8A-4147-A177-3AD203B41FA5}">
                      <a16:colId xmlns:a16="http://schemas.microsoft.com/office/drawing/2014/main" val="1930316772"/>
                    </a:ext>
                  </a:extLst>
                </a:gridCol>
                <a:gridCol w="5240740">
                  <a:extLst>
                    <a:ext uri="{9D8B030D-6E8A-4147-A177-3AD203B41FA5}">
                      <a16:colId xmlns:a16="http://schemas.microsoft.com/office/drawing/2014/main" val="2305629455"/>
                    </a:ext>
                  </a:extLst>
                </a:gridCol>
              </a:tblGrid>
              <a:tr h="23249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t>Python files Methods</a:t>
                      </a:r>
                      <a:r>
                        <a:rPr lang="en-US" sz="1800" b="1" baseline="0" dirty="0" smtClean="0"/>
                        <a:t> (Contd.)</a:t>
                      </a:r>
                      <a:endParaRPr lang="en-US" sz="1800" b="1" dirty="0" smtClean="0"/>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600" b="1" dirty="0">
                        <a:effectLst/>
                        <a:latin typeface="+mn-lt"/>
                      </a:endParaRP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331488"/>
                  </a:ext>
                </a:extLst>
              </a:tr>
              <a:tr h="232490">
                <a:tc>
                  <a:txBody>
                    <a:bodyPr/>
                    <a:lstStyle/>
                    <a:p>
                      <a:pPr algn="ctr"/>
                      <a:r>
                        <a:rPr lang="en-US" sz="1800" b="1" dirty="0">
                          <a:effectLst/>
                          <a:latin typeface="+mn-lt"/>
                        </a:rPr>
                        <a:t>Method</a:t>
                      </a: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latin typeface="+mn-lt"/>
                        </a:rPr>
                        <a:t>Description</a:t>
                      </a: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102931348"/>
                  </a:ext>
                </a:extLst>
              </a:tr>
              <a:tr h="308109">
                <a:tc>
                  <a:txBody>
                    <a:bodyPr/>
                    <a:lstStyle/>
                    <a:p>
                      <a:r>
                        <a:rPr lang="en-US" sz="1800" dirty="0" err="1">
                          <a:effectLst/>
                          <a:latin typeface="+mn-lt"/>
                        </a:rPr>
                        <a:t>readlines</a:t>
                      </a:r>
                      <a:r>
                        <a:rPr lang="en-US" sz="1800" dirty="0">
                          <a:effectLst/>
                          <a:latin typeface="+mn-lt"/>
                        </a:rPr>
                        <a:t>(</a:t>
                      </a:r>
                      <a:r>
                        <a:rPr lang="en-US" sz="1800" b="0" i="0" dirty="0">
                          <a:effectLst/>
                          <a:latin typeface="+mn-lt"/>
                        </a:rPr>
                        <a:t>n</a:t>
                      </a:r>
                      <a:r>
                        <a:rPr lang="en-US" sz="1800" dirty="0">
                          <a:effectLst/>
                          <a:latin typeface="+mn-lt"/>
                        </a:rPr>
                        <a:t>=-1)</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Read and return a list of lines from the file. Reads in at most </a:t>
                      </a:r>
                      <a:r>
                        <a:rPr lang="en-GB" sz="1800" b="0" i="0" dirty="0" err="1">
                          <a:effectLst/>
                          <a:latin typeface="+mn-lt"/>
                        </a:rPr>
                        <a:t>n</a:t>
                      </a:r>
                      <a:r>
                        <a:rPr lang="en-GB" sz="1800" dirty="0" err="1">
                          <a:effectLst/>
                          <a:latin typeface="+mn-lt"/>
                        </a:rPr>
                        <a:t>bytes</a:t>
                      </a:r>
                      <a:r>
                        <a:rPr lang="en-GB" sz="1800" dirty="0">
                          <a:effectLst/>
                          <a:latin typeface="+mn-lt"/>
                        </a:rPr>
                        <a:t>/characters if specified.</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584873"/>
                  </a:ext>
                </a:extLst>
              </a:tr>
              <a:tr h="308109">
                <a:tc>
                  <a:txBody>
                    <a:bodyPr/>
                    <a:lstStyle/>
                    <a:p>
                      <a:r>
                        <a:rPr lang="en-US" sz="1800" dirty="0">
                          <a:effectLst/>
                          <a:latin typeface="+mn-lt"/>
                        </a:rPr>
                        <a:t>seek(</a:t>
                      </a:r>
                      <a:r>
                        <a:rPr lang="en-US" sz="1800" b="0" i="0" dirty="0" err="1">
                          <a:effectLst/>
                          <a:latin typeface="+mn-lt"/>
                        </a:rPr>
                        <a:t>offset</a:t>
                      </a:r>
                      <a:r>
                        <a:rPr lang="en-US" sz="1800" dirty="0" err="1">
                          <a:effectLst/>
                          <a:latin typeface="+mn-lt"/>
                        </a:rPr>
                        <a:t>,</a:t>
                      </a:r>
                      <a:r>
                        <a:rPr lang="en-US" sz="1800" b="0" i="0" dirty="0" err="1">
                          <a:effectLst/>
                          <a:latin typeface="+mn-lt"/>
                        </a:rPr>
                        <a:t>from</a:t>
                      </a:r>
                      <a:r>
                        <a:rPr lang="en-US" sz="1800" dirty="0">
                          <a:effectLst/>
                          <a:latin typeface="+mn-lt"/>
                        </a:rPr>
                        <a:t>=SEEK_SET)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Change the file position to </a:t>
                      </a:r>
                      <a:r>
                        <a:rPr lang="en-GB" sz="1800" b="0" i="0" dirty="0">
                          <a:effectLst/>
                          <a:latin typeface="+mn-lt"/>
                        </a:rPr>
                        <a:t>offset</a:t>
                      </a:r>
                      <a:r>
                        <a:rPr lang="en-GB" sz="1800" dirty="0">
                          <a:effectLst/>
                          <a:latin typeface="+mn-lt"/>
                        </a:rPr>
                        <a:t> bytes, in reference to </a:t>
                      </a:r>
                      <a:r>
                        <a:rPr lang="en-GB" sz="1800" b="0" i="0" dirty="0">
                          <a:effectLst/>
                          <a:latin typeface="+mn-lt"/>
                        </a:rPr>
                        <a:t>from</a:t>
                      </a:r>
                      <a:r>
                        <a:rPr lang="en-GB" sz="1800" dirty="0">
                          <a:effectLst/>
                          <a:latin typeface="+mn-lt"/>
                        </a:rPr>
                        <a:t> (start, current, end).</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0447280"/>
                  </a:ext>
                </a:extLst>
              </a:tr>
              <a:tr h="308109">
                <a:tc>
                  <a:txBody>
                    <a:bodyPr/>
                    <a:lstStyle/>
                    <a:p>
                      <a:r>
                        <a:rPr lang="en-US" sz="1800" dirty="0" err="1">
                          <a:effectLst/>
                          <a:latin typeface="+mn-lt"/>
                        </a:rPr>
                        <a:t>seekable</a:t>
                      </a:r>
                      <a:r>
                        <a:rPr lang="en-US" sz="1800" dirty="0">
                          <a:effectLst/>
                          <a:latin typeface="+mn-lt"/>
                        </a:rPr>
                        <a: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Returns True if the file stream supports random access.</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574734"/>
                  </a:ext>
                </a:extLst>
              </a:tr>
              <a:tr h="192267">
                <a:tc>
                  <a:txBody>
                    <a:bodyPr/>
                    <a:lstStyle/>
                    <a:p>
                      <a:r>
                        <a:rPr lang="en-US" sz="1800" dirty="0">
                          <a:effectLst/>
                          <a:latin typeface="+mn-lt"/>
                        </a:rPr>
                        <a:t>tell()</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Returns the current file location.</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530441"/>
                  </a:ext>
                </a:extLst>
              </a:tr>
              <a:tr h="308109">
                <a:tc>
                  <a:txBody>
                    <a:bodyPr/>
                    <a:lstStyle/>
                    <a:p>
                      <a:r>
                        <a:rPr lang="en-US" sz="1800" dirty="0">
                          <a:effectLst/>
                          <a:latin typeface="+mn-lt"/>
                        </a:rPr>
                        <a:t>truncate(</a:t>
                      </a:r>
                      <a:r>
                        <a:rPr lang="en-US" sz="1800" b="0" i="0" dirty="0">
                          <a:effectLst/>
                          <a:latin typeface="+mn-lt"/>
                        </a:rPr>
                        <a:t>size</a:t>
                      </a:r>
                      <a:r>
                        <a:rPr lang="en-US" sz="1800" dirty="0">
                          <a:effectLst/>
                          <a:latin typeface="+mn-lt"/>
                        </a:rPr>
                        <a:t>=None)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Resize the file stream to </a:t>
                      </a:r>
                      <a:r>
                        <a:rPr lang="en-GB" sz="1800" b="0" i="0" dirty="0">
                          <a:effectLst/>
                          <a:latin typeface="+mn-lt"/>
                        </a:rPr>
                        <a:t>size</a:t>
                      </a:r>
                      <a:r>
                        <a:rPr lang="en-GB" sz="1800" dirty="0">
                          <a:effectLst/>
                          <a:latin typeface="+mn-lt"/>
                        </a:rPr>
                        <a:t> bytes. If </a:t>
                      </a:r>
                      <a:r>
                        <a:rPr lang="en-GB" sz="1800" b="0" i="0" dirty="0">
                          <a:effectLst/>
                          <a:latin typeface="+mn-lt"/>
                        </a:rPr>
                        <a:t>size</a:t>
                      </a:r>
                      <a:r>
                        <a:rPr lang="en-GB" sz="1800" dirty="0">
                          <a:effectLst/>
                          <a:latin typeface="+mn-lt"/>
                        </a:rPr>
                        <a:t> is not specified, resize to current location.</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0320"/>
                  </a:ext>
                </a:extLst>
              </a:tr>
              <a:tr h="192267">
                <a:tc>
                  <a:txBody>
                    <a:bodyPr/>
                    <a:lstStyle/>
                    <a:p>
                      <a:r>
                        <a:rPr lang="en-US" sz="1800" dirty="0">
                          <a:effectLst/>
                          <a:latin typeface="+mn-lt"/>
                        </a:rPr>
                        <a:t>writable()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Returns True if the file stream can be written to.</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166904"/>
                  </a:ext>
                </a:extLst>
              </a:tr>
              <a:tr h="308109">
                <a:tc>
                  <a:txBody>
                    <a:bodyPr/>
                    <a:lstStyle/>
                    <a:p>
                      <a:r>
                        <a:rPr lang="en-US" sz="1800" dirty="0">
                          <a:effectLst/>
                          <a:latin typeface="+mn-lt"/>
                        </a:rPr>
                        <a:t>write(</a:t>
                      </a:r>
                      <a:r>
                        <a:rPr lang="en-US" sz="1800" b="0" i="0" dirty="0">
                          <a:effectLst/>
                          <a:latin typeface="+mn-lt"/>
                        </a:rPr>
                        <a:t>s</a:t>
                      </a:r>
                      <a:r>
                        <a:rPr lang="en-US" sz="1800" dirty="0">
                          <a:effectLst/>
                          <a:latin typeface="+mn-lt"/>
                        </a:rPr>
                        <a: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Write string </a:t>
                      </a:r>
                      <a:r>
                        <a:rPr lang="en-GB" sz="1800" b="0" i="0" dirty="0">
                          <a:effectLst/>
                          <a:latin typeface="+mn-lt"/>
                        </a:rPr>
                        <a:t>s</a:t>
                      </a:r>
                      <a:r>
                        <a:rPr lang="en-GB" sz="1800" dirty="0">
                          <a:effectLst/>
                          <a:latin typeface="+mn-lt"/>
                        </a:rPr>
                        <a:t> to the file and return the number of characters written.</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299331"/>
                  </a:ext>
                </a:extLst>
              </a:tr>
              <a:tr h="192267">
                <a:tc>
                  <a:txBody>
                    <a:bodyPr/>
                    <a:lstStyle/>
                    <a:p>
                      <a:r>
                        <a:rPr lang="en-US" sz="1800" dirty="0" err="1">
                          <a:effectLst/>
                          <a:latin typeface="+mn-lt"/>
                        </a:rPr>
                        <a:t>writelines</a:t>
                      </a:r>
                      <a:r>
                        <a:rPr lang="en-US" sz="1800" dirty="0">
                          <a:effectLst/>
                          <a:latin typeface="+mn-lt"/>
                        </a:rPr>
                        <a:t>(</a:t>
                      </a:r>
                      <a:r>
                        <a:rPr lang="en-US" sz="1800" b="0" i="0" dirty="0">
                          <a:effectLst/>
                          <a:latin typeface="+mn-lt"/>
                        </a:rPr>
                        <a:t>lines</a:t>
                      </a:r>
                      <a:r>
                        <a:rPr lang="en-US" sz="1800" dirty="0">
                          <a:effectLst/>
                          <a:latin typeface="+mn-lt"/>
                        </a:rPr>
                        <a:t>)</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latin typeface="+mn-lt"/>
                        </a:rPr>
                        <a:t>Write a list of </a:t>
                      </a:r>
                      <a:r>
                        <a:rPr lang="en-GB" sz="1800" b="0" i="0" dirty="0">
                          <a:effectLst/>
                          <a:latin typeface="+mn-lt"/>
                        </a:rPr>
                        <a:t>lines</a:t>
                      </a:r>
                      <a:r>
                        <a:rPr lang="en-GB" sz="1800" dirty="0">
                          <a:effectLst/>
                          <a:latin typeface="+mn-lt"/>
                        </a:rPr>
                        <a:t> to the file.</a:t>
                      </a:r>
                    </a:p>
                  </a:txBody>
                  <a:tcPr marL="40223" marR="32179" marT="40223" marB="362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1249201"/>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108312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018471" y="138370"/>
            <a:ext cx="686872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File </a:t>
            </a:r>
            <a:r>
              <a:rPr kumimoji="0" lang="en-GB" sz="2800" b="0" i="0" u="none" strike="noStrike" kern="1200" cap="none" spc="0" normalizeH="0" baseline="0" noProof="0" dirty="0" smtClean="0">
                <a:ln>
                  <a:noFill/>
                </a:ln>
                <a:solidFill>
                  <a:prstClr val="black"/>
                </a:solidFill>
                <a:effectLst/>
                <a:uLnTx/>
                <a:uFillTx/>
                <a:latin typeface="Calibri (Headings)"/>
                <a:ea typeface="+mj-ea"/>
                <a:cs typeface="+mj-cs"/>
              </a:rPr>
              <a:t>Methods in Python</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graphicFrame>
        <p:nvGraphicFramePr>
          <p:cNvPr id="6" name="Table 5"/>
          <p:cNvGraphicFramePr>
            <a:graphicFrameLocks noGrp="1"/>
          </p:cNvGraphicFramePr>
          <p:nvPr>
            <p:extLst>
              <p:ext uri="{D42A27DB-BD31-4B8C-83A1-F6EECF244321}">
                <p14:modId xmlns:p14="http://schemas.microsoft.com/office/powerpoint/2010/main" val="2992167997"/>
              </p:ext>
            </p:extLst>
          </p:nvPr>
        </p:nvGraphicFramePr>
        <p:xfrm>
          <a:off x="2624894" y="689005"/>
          <a:ext cx="6868729" cy="5822110"/>
        </p:xfrm>
        <a:graphic>
          <a:graphicData uri="http://schemas.openxmlformats.org/drawingml/2006/table">
            <a:tbl>
              <a:tblPr firstRow="1" bandRow="1">
                <a:tableStyleId>{5940675A-B579-460E-94D1-54222C63F5DA}</a:tableStyleId>
              </a:tblPr>
              <a:tblGrid>
                <a:gridCol w="1696228">
                  <a:extLst>
                    <a:ext uri="{9D8B030D-6E8A-4147-A177-3AD203B41FA5}">
                      <a16:colId xmlns:a16="http://schemas.microsoft.com/office/drawing/2014/main" val="2530384002"/>
                    </a:ext>
                  </a:extLst>
                </a:gridCol>
                <a:gridCol w="5172501">
                  <a:extLst>
                    <a:ext uri="{9D8B030D-6E8A-4147-A177-3AD203B41FA5}">
                      <a16:colId xmlns:a16="http://schemas.microsoft.com/office/drawing/2014/main" val="1734688186"/>
                    </a:ext>
                  </a:extLst>
                </a:gridCol>
              </a:tblGrid>
              <a:tr h="396326">
                <a:tc gridSpan="2">
                  <a:txBody>
                    <a:bodyPr/>
                    <a:lstStyle/>
                    <a:p>
                      <a:pPr algn="ctr"/>
                      <a:r>
                        <a:rPr lang="en-US" sz="1800" b="1" dirty="0" smtClean="0"/>
                        <a:t>Python files Methods</a:t>
                      </a:r>
                      <a:r>
                        <a:rPr lang="en-US" sz="1800" b="1" baseline="0" dirty="0" smtClean="0"/>
                        <a:t> (Contd.)</a:t>
                      </a:r>
                      <a:endParaRPr lang="en-US" sz="18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sz="1600"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334627"/>
                  </a:ext>
                </a:extLst>
              </a:tr>
              <a:tr h="396326">
                <a:tc>
                  <a:txBody>
                    <a:bodyPr/>
                    <a:lstStyle/>
                    <a:p>
                      <a:pPr algn="ctr"/>
                      <a:r>
                        <a:rPr lang="en-US" sz="1800" b="1" dirty="0">
                          <a:effectLst/>
                          <a:latin typeface="+mn-lt"/>
                        </a:rPr>
                        <a:t>Method</a:t>
                      </a: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FAD86"/>
                    </a:solidFill>
                  </a:tcPr>
                </a:tc>
                <a:tc>
                  <a:txBody>
                    <a:bodyPr/>
                    <a:lstStyle/>
                    <a:p>
                      <a:pPr algn="ctr"/>
                      <a:r>
                        <a:rPr lang="en-US" sz="1800" b="1" dirty="0">
                          <a:effectLst/>
                          <a:latin typeface="+mn-lt"/>
                        </a:rPr>
                        <a:t>Description</a:t>
                      </a:r>
                    </a:p>
                  </a:txBody>
                  <a:tcPr marL="40223" marR="32179" marT="60335" marB="5631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FAD86"/>
                    </a:solidFill>
                  </a:tcPr>
                </a:tc>
                <a:extLst>
                  <a:ext uri="{0D108BD9-81ED-4DB2-BD59-A6C34878D82A}">
                    <a16:rowId xmlns:a16="http://schemas.microsoft.com/office/drawing/2014/main" val="635796995"/>
                  </a:ext>
                </a:extLst>
              </a:tr>
              <a:tr h="396326">
                <a:tc>
                  <a:txBody>
                    <a:bodyPr/>
                    <a:lstStyle/>
                    <a:p>
                      <a:r>
                        <a:rPr lang="en-US" sz="1800" dirty="0" err="1" smtClean="0"/>
                        <a:t>readline</a:t>
                      </a:r>
                      <a:r>
                        <a:rPr lang="en-US" sz="1800" dirty="0" smtClean="0"/>
                        <a:t>(n=.1)</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Read</a:t>
                      </a:r>
                      <a:r>
                        <a:rPr lang="en-US" sz="1800" baseline="0" dirty="0" smtClean="0"/>
                        <a:t> and return one line from the file. Reads in at most </a:t>
                      </a:r>
                      <a:r>
                        <a:rPr lang="en-US" sz="1800" b="1" baseline="0" dirty="0" smtClean="0"/>
                        <a:t>n </a:t>
                      </a:r>
                      <a:r>
                        <a:rPr lang="en-US" sz="1800" b="0" baseline="0" dirty="0" smtClean="0"/>
                        <a:t>bytes if specified.</a:t>
                      </a:r>
                      <a:endParaRPr lang="en-US" sz="1800"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860952"/>
                  </a:ext>
                </a:extLst>
              </a:tr>
              <a:tr h="396326">
                <a:tc>
                  <a:txBody>
                    <a:bodyPr/>
                    <a:lstStyle/>
                    <a:p>
                      <a:r>
                        <a:rPr lang="en-US" sz="1800" dirty="0" err="1" smtClean="0"/>
                        <a:t>readlines</a:t>
                      </a:r>
                      <a:r>
                        <a:rPr lang="en-US" sz="1800" dirty="0" smtClean="0"/>
                        <a:t>(n=.1)</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Read and return a list of lines from the file.</a:t>
                      </a:r>
                      <a:r>
                        <a:rPr lang="en-US" sz="1800" baseline="0" dirty="0" smtClean="0"/>
                        <a:t> Reads in at most </a:t>
                      </a:r>
                      <a:r>
                        <a:rPr lang="en-US" sz="1800" b="1" baseline="0" dirty="0" smtClean="0"/>
                        <a:t>n</a:t>
                      </a:r>
                      <a:r>
                        <a:rPr lang="en-US" sz="1800" baseline="0" dirty="0" smtClean="0"/>
                        <a:t> bytes/characters if specified.</a:t>
                      </a:r>
                      <a:endParaRPr lang="en-US" sz="1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913433"/>
                  </a:ext>
                </a:extLst>
              </a:tr>
              <a:tr h="396326">
                <a:tc>
                  <a:txBody>
                    <a:bodyPr/>
                    <a:lstStyle/>
                    <a:p>
                      <a:r>
                        <a:rPr lang="en-US" sz="1800" dirty="0" smtClean="0"/>
                        <a:t>seek(</a:t>
                      </a:r>
                      <a:r>
                        <a:rPr lang="en-US" sz="1800" dirty="0" err="1" smtClean="0"/>
                        <a:t>offset,from</a:t>
                      </a:r>
                      <a:r>
                        <a:rPr lang="en-US" sz="1800" dirty="0" smtClean="0"/>
                        <a:t>=SEEK,SET)</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Change the file position to offset bytes, in reference to from (start,</a:t>
                      </a:r>
                      <a:r>
                        <a:rPr lang="en-US" sz="1800" baseline="0" dirty="0" smtClean="0"/>
                        <a:t> current, end.)</a:t>
                      </a:r>
                      <a:endParaRPr lang="en-US" sz="1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763256"/>
                  </a:ext>
                </a:extLst>
              </a:tr>
              <a:tr h="396326">
                <a:tc>
                  <a:txBody>
                    <a:bodyPr/>
                    <a:lstStyle/>
                    <a:p>
                      <a:r>
                        <a:rPr lang="en-US" sz="1800" dirty="0" err="1" smtClean="0"/>
                        <a:t>seekable</a:t>
                      </a:r>
                      <a:r>
                        <a:rPr lang="en-US" sz="1800" dirty="0" smtClean="0"/>
                        <a:t>()</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Return True if the file stream supports random access.</a:t>
                      </a:r>
                      <a:endParaRPr lang="en-US" sz="1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1064939"/>
                  </a:ext>
                </a:extLst>
              </a:tr>
              <a:tr h="396326">
                <a:tc>
                  <a:txBody>
                    <a:bodyPr/>
                    <a:lstStyle/>
                    <a:p>
                      <a:r>
                        <a:rPr lang="en-US" sz="1800" dirty="0" smtClean="0"/>
                        <a:t>tell()</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Returns the current file</a:t>
                      </a:r>
                      <a:r>
                        <a:rPr lang="en-US" sz="1800" baseline="0" dirty="0" smtClean="0"/>
                        <a:t> location.</a:t>
                      </a:r>
                      <a:endParaRPr lang="en-US" sz="1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167092"/>
                  </a:ext>
                </a:extLst>
              </a:tr>
              <a:tr h="396326">
                <a:tc>
                  <a:txBody>
                    <a:bodyPr/>
                    <a:lstStyle/>
                    <a:p>
                      <a:r>
                        <a:rPr lang="en-US" sz="1800" dirty="0" smtClean="0"/>
                        <a:t>truncate(</a:t>
                      </a:r>
                      <a:r>
                        <a:rPr lang="en-US" sz="1800" b="1" dirty="0" smtClean="0"/>
                        <a:t>size</a:t>
                      </a:r>
                      <a:r>
                        <a:rPr lang="en-US" sz="1800" dirty="0" smtClean="0"/>
                        <a:t>=</a:t>
                      </a:r>
                      <a:r>
                        <a:rPr lang="en-US" sz="1800" b="1" dirty="0" smtClean="0"/>
                        <a:t>none</a:t>
                      </a:r>
                      <a:r>
                        <a:rPr lang="en-US" sz="1800" dirty="0" smtClean="0"/>
                        <a:t>)</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Resize the file stream to </a:t>
                      </a:r>
                      <a:r>
                        <a:rPr lang="en-US" sz="1800" b="1" dirty="0" smtClean="0"/>
                        <a:t>size</a:t>
                      </a:r>
                      <a:r>
                        <a:rPr lang="en-US" sz="1800" dirty="0" smtClean="0"/>
                        <a:t> bytes. If </a:t>
                      </a:r>
                      <a:r>
                        <a:rPr lang="en-US" sz="1800" b="1" dirty="0" smtClean="0"/>
                        <a:t>size</a:t>
                      </a:r>
                      <a:r>
                        <a:rPr lang="en-US" sz="1800" baseline="0" dirty="0" smtClean="0"/>
                        <a:t> is not specified, resize to current location.</a:t>
                      </a:r>
                      <a:endParaRPr lang="en-US" sz="1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779385"/>
                  </a:ext>
                </a:extLst>
              </a:tr>
              <a:tr h="396326">
                <a:tc>
                  <a:txBody>
                    <a:bodyPr/>
                    <a:lstStyle/>
                    <a:p>
                      <a:r>
                        <a:rPr lang="en-US" sz="1800" dirty="0" smtClean="0"/>
                        <a:t>writable()</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Returns </a:t>
                      </a:r>
                      <a:r>
                        <a:rPr lang="en-US" sz="1800" b="1" dirty="0" smtClean="0"/>
                        <a:t>True</a:t>
                      </a:r>
                      <a:r>
                        <a:rPr lang="en-US" sz="1800" baseline="0" dirty="0" smtClean="0"/>
                        <a:t> if the file stream can be written to.</a:t>
                      </a:r>
                      <a:endParaRPr lang="en-US" sz="1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99717"/>
                  </a:ext>
                </a:extLst>
              </a:tr>
              <a:tr h="396326">
                <a:tc>
                  <a:txBody>
                    <a:bodyPr/>
                    <a:lstStyle/>
                    <a:p>
                      <a:r>
                        <a:rPr lang="en-US" sz="1800" dirty="0" smtClean="0"/>
                        <a:t>write(</a:t>
                      </a:r>
                      <a:r>
                        <a:rPr lang="en-US" sz="1800" b="1" dirty="0" smtClean="0"/>
                        <a:t>s</a:t>
                      </a:r>
                      <a:r>
                        <a:rPr lang="en-US" sz="1800" dirty="0" smtClean="0"/>
                        <a:t>)</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Write string </a:t>
                      </a:r>
                      <a:r>
                        <a:rPr lang="en-US" sz="1800" b="1" dirty="0" smtClean="0"/>
                        <a:t>s </a:t>
                      </a:r>
                      <a:r>
                        <a:rPr lang="en-US" sz="1800" b="0" dirty="0" smtClean="0"/>
                        <a:t>to the file and return the number of character written.</a:t>
                      </a:r>
                      <a:endParaRPr lang="en-US" sz="1800"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316332"/>
                  </a:ext>
                </a:extLst>
              </a:tr>
              <a:tr h="396326">
                <a:tc>
                  <a:txBody>
                    <a:bodyPr/>
                    <a:lstStyle/>
                    <a:p>
                      <a:r>
                        <a:rPr lang="en-US" sz="1800" dirty="0" err="1" smtClean="0"/>
                        <a:t>writelines</a:t>
                      </a:r>
                      <a:r>
                        <a:rPr lang="en-US" sz="1800" dirty="0" smtClean="0"/>
                        <a:t>(lines)</a:t>
                      </a:r>
                      <a:endParaRPr 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smtClean="0"/>
                        <a:t>Write</a:t>
                      </a:r>
                      <a:r>
                        <a:rPr lang="en-US" sz="1800" baseline="0" dirty="0" smtClean="0"/>
                        <a:t> a list of </a:t>
                      </a:r>
                      <a:r>
                        <a:rPr lang="en-US" sz="1800" b="1" baseline="0" dirty="0" smtClean="0"/>
                        <a:t>lines</a:t>
                      </a:r>
                      <a:r>
                        <a:rPr lang="en-US" sz="1800" b="0" baseline="0" dirty="0" smtClean="0"/>
                        <a:t> to the file.</a:t>
                      </a:r>
                      <a:endParaRPr lang="en-US" sz="1800"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857765"/>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4238345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50668" y="4016467"/>
            <a:ext cx="494582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black"/>
                </a:solidFill>
                <a:effectLst/>
                <a:uLnTx/>
                <a:uFillTx/>
                <a:latin typeface="Calibri (Headings)"/>
                <a:ea typeface="+mn-ea"/>
                <a:cs typeface="+mn-cs"/>
              </a:rPr>
              <a:t>Python Directory and File Management</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43860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707134" y="138370"/>
            <a:ext cx="718006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8" t="8619" b="5170"/>
          <a:stretch/>
        </p:blipFill>
        <p:spPr>
          <a:xfrm>
            <a:off x="4708478" y="1378424"/>
            <a:ext cx="7178721" cy="3480179"/>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371333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3700" y="138370"/>
            <a:ext cx="6413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Python Directory and File Management</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5473700" y="764921"/>
            <a:ext cx="6413500" cy="4801314"/>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If there are a large number of files to handle in your Python program,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we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can arrange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our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code within different directories to make things more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manageable and reachable.</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 directory or folder is a collection of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or set of files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and sub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directories.</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Python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has the </a:t>
            </a:r>
            <a:r>
              <a:rPr kumimoji="0" lang="en-GB" sz="2000" b="0" i="0" u="none" strike="noStrike" kern="1200" cap="none" spc="0" normalizeH="0" baseline="0" noProof="0" dirty="0" err="1">
                <a:ln>
                  <a:noFill/>
                </a:ln>
                <a:solidFill>
                  <a:srgbClr val="000000"/>
                </a:solidFill>
                <a:effectLst/>
                <a:uLnTx/>
                <a:uFillTx/>
                <a:latin typeface="Calibri" panose="020F0502020204030204"/>
                <a:ea typeface="+mn-ea"/>
                <a:cs typeface="+mn-cs"/>
              </a:rPr>
              <a:t>os</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 module, which provides us with many useful methods to work with directories (and files as well).</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Directory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management in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Python means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creating a directory, renaming it, listing all directories and working with them</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Let us go for a demonstration…</a:t>
            </a:r>
            <a:endPar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2807484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324600" y="4029167"/>
            <a:ext cx="41757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Headings)"/>
                <a:ea typeface="+mn-ea"/>
                <a:cs typeface="+mn-cs"/>
              </a:rPr>
              <a:t>Python Errors and Exceptions</a:t>
            </a: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12168213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a:t>
            </a: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Errors</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891921"/>
            <a:ext cx="5778500" cy="2862322"/>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When writing a </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program and executing it we often encounter </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errors</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Error caused by not following the proper structure (syntax) of the language is called syntax error or parsing error</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0" u="none" strike="noStrike" kern="1200" cap="none" spc="0" normalizeH="0" baseline="0" noProof="0" dirty="0" smtClean="0">
                <a:ln>
                  <a:noFill/>
                </a:ln>
                <a:solidFill>
                  <a:prstClr val="black"/>
                </a:solidFill>
                <a:effectLst/>
                <a:uLnTx/>
                <a:uFillTx/>
                <a:latin typeface="Calibri" panose="020F0502020204030204"/>
                <a:ea typeface="+mn-ea"/>
                <a:cs typeface="+mn-cs"/>
              </a:rPr>
              <a:t>Example –</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if We miss : in the if statement, if imports are not proper etc.</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82189592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99343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a:t>
            </a: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Built-in </a:t>
            </a:r>
            <a:r>
              <a:rPr kumimoji="0" lang="en-US" sz="2800" b="0" i="0" u="none" strike="noStrike" kern="1200" cap="none" spc="0" normalizeH="0" baseline="0" noProof="0" dirty="0">
                <a:ln>
                  <a:noFill/>
                </a:ln>
                <a:solidFill>
                  <a:prstClr val="black"/>
                </a:solidFill>
                <a:effectLst/>
                <a:uLnTx/>
                <a:uFillTx/>
                <a:latin typeface="Calibri (Headings)"/>
                <a:ea typeface="+mj-ea"/>
                <a:cs typeface="+mj-cs"/>
              </a:rPr>
              <a:t>Exceptions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27559"/>
            <a:ext cx="5791200" cy="5586645"/>
          </a:xfrm>
          <a:prstGeom prst="rect">
            <a:avLst/>
          </a:prstGeom>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07388747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a:t>
            </a: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Built-in </a:t>
            </a:r>
            <a:r>
              <a:rPr kumimoji="0" lang="en-US" sz="2800" b="0" i="0" u="none" strike="noStrike" kern="1200" cap="none" spc="0" normalizeH="0" baseline="0" noProof="0" dirty="0">
                <a:ln>
                  <a:noFill/>
                </a:ln>
                <a:solidFill>
                  <a:prstClr val="black"/>
                </a:solidFill>
                <a:effectLst/>
                <a:uLnTx/>
                <a:uFillTx/>
                <a:latin typeface="Calibri (Headings)"/>
                <a:ea typeface="+mj-ea"/>
                <a:cs typeface="+mj-cs"/>
              </a:rPr>
              <a:t>Exceptions</a:t>
            </a:r>
          </a:p>
        </p:txBody>
      </p:sp>
      <p:sp>
        <p:nvSpPr>
          <p:cNvPr id="5" name="Rectangle 4"/>
          <p:cNvSpPr/>
          <p:nvPr/>
        </p:nvSpPr>
        <p:spPr>
          <a:xfrm>
            <a:off x="317500" y="828421"/>
            <a:ext cx="4758193" cy="4524315"/>
          </a:xfrm>
          <a:prstGeom prst="rect">
            <a:avLst/>
          </a:prstGeom>
          <a:ln w="28575">
            <a:solidFill>
              <a:srgbClr val="3FAD86"/>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panose="020F0502020204030204"/>
                <a:ea typeface="+mn-ea"/>
                <a:cs typeface="+mn-cs"/>
              </a:rPr>
              <a:t>Examples of Python Built-in Exceptions: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Calibri" panose="020F0502020204030204"/>
                <a:ea typeface="+mn-ea"/>
                <a:cs typeface="+mn-cs"/>
              </a:rPr>
              <a:t>Let us go for the demonstration…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2" name="Table 1"/>
          <p:cNvGraphicFramePr>
            <a:graphicFrameLocks noGrp="1"/>
          </p:cNvGraphicFramePr>
          <p:nvPr>
            <p:extLst/>
          </p:nvPr>
        </p:nvGraphicFramePr>
        <p:xfrm>
          <a:off x="5525290" y="828421"/>
          <a:ext cx="6351338" cy="6294120"/>
        </p:xfrm>
        <a:graphic>
          <a:graphicData uri="http://schemas.openxmlformats.org/drawingml/2006/table">
            <a:tbl>
              <a:tblPr/>
              <a:tblGrid>
                <a:gridCol w="1943100">
                  <a:extLst>
                    <a:ext uri="{9D8B030D-6E8A-4147-A177-3AD203B41FA5}">
                      <a16:colId xmlns:a16="http://schemas.microsoft.com/office/drawing/2014/main" val="1397815613"/>
                    </a:ext>
                  </a:extLst>
                </a:gridCol>
                <a:gridCol w="4408238">
                  <a:extLst>
                    <a:ext uri="{9D8B030D-6E8A-4147-A177-3AD203B41FA5}">
                      <a16:colId xmlns:a16="http://schemas.microsoft.com/office/drawing/2014/main" val="2280100949"/>
                    </a:ext>
                  </a:extLst>
                </a:gridCol>
              </a:tblGrid>
              <a:tr h="640080">
                <a:tc gridSpan="2">
                  <a:txBody>
                    <a:bodyPr/>
                    <a:lstStyle/>
                    <a:p>
                      <a:pPr algn="l"/>
                      <a:r>
                        <a:rPr lang="en-US" b="1" dirty="0" smtClean="0">
                          <a:effectLst/>
                        </a:rPr>
                        <a:t>Examples</a:t>
                      </a:r>
                      <a:r>
                        <a:rPr lang="en-US" b="1" baseline="0" dirty="0" smtClean="0">
                          <a:effectLst/>
                        </a:rPr>
                        <a:t> of Python Built-in-Exceptions:</a:t>
                      </a: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1606343"/>
                  </a:ext>
                </a:extLst>
              </a:tr>
              <a:tr h="640080">
                <a:tc>
                  <a:txBody>
                    <a:bodyPr/>
                    <a:lstStyle/>
                    <a:p>
                      <a:pPr algn="ctr"/>
                      <a:r>
                        <a:rPr lang="en-US" b="1" dirty="0">
                          <a:effectLst/>
                        </a:rPr>
                        <a:t>Exception</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Cause of Error</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4125753243"/>
                  </a:ext>
                </a:extLst>
              </a:tr>
              <a:tr h="0">
                <a:tc>
                  <a:txBody>
                    <a:bodyPr/>
                    <a:lstStyle/>
                    <a:p>
                      <a:r>
                        <a:rPr lang="en-US" dirty="0" err="1">
                          <a:effectLst/>
                        </a:rPr>
                        <a:t>AssertionError</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Raised when assert statement fails.</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048818"/>
                  </a:ext>
                </a:extLst>
              </a:tr>
              <a:tr h="0">
                <a:tc>
                  <a:txBody>
                    <a:bodyPr/>
                    <a:lstStyle/>
                    <a:p>
                      <a:r>
                        <a:rPr lang="en-US">
                          <a:effectLst/>
                        </a:rPr>
                        <a:t>AttributeError</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Raised when attribute assignment or reference fails.</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112205"/>
                  </a:ext>
                </a:extLst>
              </a:tr>
              <a:tr h="0">
                <a:tc>
                  <a:txBody>
                    <a:bodyPr/>
                    <a:lstStyle/>
                    <a:p>
                      <a:r>
                        <a:rPr lang="en-US" dirty="0" err="1">
                          <a:effectLst/>
                        </a:rPr>
                        <a:t>EOFError</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Raised when the input() functions hits end-of-file condition.</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998699"/>
                  </a:ext>
                </a:extLst>
              </a:tr>
              <a:tr h="0">
                <a:tc>
                  <a:txBody>
                    <a:bodyPr/>
                    <a:lstStyle/>
                    <a:p>
                      <a:r>
                        <a:rPr lang="en-US" dirty="0" err="1">
                          <a:effectLst/>
                        </a:rPr>
                        <a:t>FloatingPointError</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Raised when a floating point operation fails.</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477802"/>
                  </a:ext>
                </a:extLst>
              </a:tr>
              <a:tr h="0">
                <a:tc>
                  <a:txBody>
                    <a:bodyPr/>
                    <a:lstStyle/>
                    <a:p>
                      <a:r>
                        <a:rPr lang="en-US">
                          <a:effectLst/>
                        </a:rPr>
                        <a:t>GeneratorExit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 when a generator's close() method is called.</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8308429"/>
                  </a:ext>
                </a:extLst>
              </a:tr>
              <a:tr h="0">
                <a:tc>
                  <a:txBody>
                    <a:bodyPr/>
                    <a:lstStyle/>
                    <a:p>
                      <a:r>
                        <a:rPr lang="en-US">
                          <a:effectLst/>
                        </a:rPr>
                        <a:t>ImportError</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Raised when the imported module is not found.</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277518"/>
                  </a:ext>
                </a:extLst>
              </a:tr>
              <a:tr h="0">
                <a:tc>
                  <a:txBody>
                    <a:bodyPr/>
                    <a:lstStyle/>
                    <a:p>
                      <a:r>
                        <a:rPr lang="en-US" dirty="0" err="1">
                          <a:effectLst/>
                        </a:rPr>
                        <a:t>IndexError</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Raised when index of a sequence is out of range.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04749"/>
                  </a:ext>
                </a:extLst>
              </a:tr>
              <a:tr h="365760">
                <a:tc gridSpan="2">
                  <a:txBody>
                    <a:bodyPr/>
                    <a:lstStyle/>
                    <a:p>
                      <a:r>
                        <a:rPr lang="en-US" b="1" dirty="0" smtClean="0">
                          <a:effectLst/>
                        </a:rPr>
                        <a:t>Let us go for the demonstration</a:t>
                      </a:r>
                      <a:endParaRPr lang="en-US" b="1"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GB"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284327"/>
                  </a:ext>
                </a:extLst>
              </a:tr>
            </a:tbl>
          </a:graphicData>
        </a:graphic>
      </p:graphicFrame>
      <p:pic>
        <p:nvPicPr>
          <p:cNvPr id="3" name="Picture 2"/>
          <p:cNvPicPr>
            <a:picLocks noChangeAspect="1"/>
          </p:cNvPicPr>
          <p:nvPr/>
        </p:nvPicPr>
        <p:blipFill>
          <a:blip r:embed="rId3"/>
          <a:stretch>
            <a:fillRect/>
          </a:stretch>
        </p:blipFill>
        <p:spPr>
          <a:xfrm>
            <a:off x="-132097" y="1272059"/>
            <a:ext cx="5207790" cy="27805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471" y="1272059"/>
            <a:ext cx="6395258" cy="6364776"/>
          </a:xfrm>
          <a:prstGeom prst="rect">
            <a:avLst/>
          </a:prstGeom>
        </p:spPr>
      </p:pic>
      <p:pic>
        <p:nvPicPr>
          <p:cNvPr id="7" name="Shape 32"/>
          <p:cNvPicPr preferRelativeResize="0"/>
          <p:nvPr/>
        </p:nvPicPr>
        <p:blipFill>
          <a:blip r:embed="rId5">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612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767068" y="4016467"/>
            <a:ext cx="5113021"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black"/>
                </a:solidFill>
                <a:effectLst/>
                <a:uLnTx/>
                <a:uFillTx/>
                <a:latin typeface="Calibri (Headings)"/>
                <a:ea typeface="+mn-ea"/>
                <a:cs typeface="+mn-cs"/>
              </a:rPr>
              <a:t>Python Exception Handling - Try, Except and Finally</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219153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492500" y="138370"/>
            <a:ext cx="83947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Headings)"/>
                <a:ea typeface="+mj-ea"/>
                <a:cs typeface="+mj-cs"/>
              </a:rPr>
              <a:t>Python Exception Handling - Try, Except and Finally</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1120521"/>
            <a:ext cx="5778500" cy="2862322"/>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Python has many built-in exceptions which enables our program to output an error message when something in it goes wrong.</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When these exceptions occur, it causes the current process to stop and passes it to the calling process until it is handled. If not handled, our program will crash</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7665385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622824" y="4005521"/>
            <a:ext cx="54015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smtClean="0">
                <a:ln>
                  <a:noFill/>
                </a:ln>
                <a:solidFill>
                  <a:prstClr val="black"/>
                </a:solidFill>
                <a:effectLst/>
                <a:uLnTx/>
                <a:uFillTx/>
                <a:latin typeface="Calibri (Headings)"/>
                <a:ea typeface="+mn-ea"/>
                <a:cs typeface="+mn-cs"/>
              </a:rPr>
              <a:t>User-Defined </a:t>
            </a:r>
            <a:r>
              <a:rPr kumimoji="0" lang="en-GB" sz="3600" b="1" i="0" u="none" strike="noStrike" kern="1200" cap="none" spc="0" normalizeH="0" baseline="0" noProof="0" dirty="0">
                <a:ln>
                  <a:noFill/>
                </a:ln>
                <a:solidFill>
                  <a:prstClr val="black"/>
                </a:solidFill>
                <a:effectLst/>
                <a:uLnTx/>
                <a:uFillTx/>
                <a:latin typeface="Calibri (Headings)"/>
                <a:ea typeface="+mn-ea"/>
                <a:cs typeface="+mn-cs"/>
              </a:rPr>
              <a:t>Exception</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04532767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746749" y="4016467"/>
            <a:ext cx="515365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black"/>
                </a:solidFill>
                <a:effectLst/>
                <a:uLnTx/>
                <a:uFillTx/>
                <a:latin typeface="Calibri (Headings)"/>
                <a:ea typeface="+mn-ea"/>
                <a:cs typeface="+mn-cs"/>
              </a:rPr>
              <a:t>Python OOP Approach</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838273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Python OOP Approach</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891921"/>
            <a:ext cx="5778500" cy="2585323"/>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Python is a multi-paradigm programming language as it supports different programming approach. One of the popular approaches to solve a programming problem is by creating objects. This is known as </a:t>
            </a: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Object-Oriented Programming (OOP)</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An object has two characteristics:</a:t>
            </a:r>
          </a:p>
          <a:p>
            <a:pPr marL="635000" marR="0" lvl="1"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Attributes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or messages</a:t>
            </a:r>
          </a:p>
          <a:p>
            <a:pPr marL="635000" marR="0" lvl="1"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err="1" smtClean="0">
                <a:ln>
                  <a:noFill/>
                </a:ln>
                <a:solidFill>
                  <a:srgbClr val="000000"/>
                </a:solidFill>
                <a:effectLst/>
                <a:uLnTx/>
                <a:uFillTx/>
                <a:latin typeface="Calibri" panose="020F0502020204030204"/>
                <a:ea typeface="+mn-ea"/>
                <a:cs typeface="+mn-cs"/>
              </a:rPr>
              <a:t>Behaviors</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or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methods</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524613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760979" y="138370"/>
            <a:ext cx="712622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492" b="4986"/>
          <a:stretch/>
        </p:blipFill>
        <p:spPr>
          <a:xfrm>
            <a:off x="4760979" y="1337481"/>
            <a:ext cx="7126221" cy="3466531"/>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4094265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Python OOP Approach</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891921"/>
            <a:ext cx="5778500" cy="2585323"/>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Let's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take an example:</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Dog</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 is an object</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 as it has</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35000" marR="0" lvl="1"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name</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 age, height,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weight, </a:t>
            </a:r>
            <a:r>
              <a:rPr kumimoji="0" lang="en-GB" sz="2000" b="0" i="0" u="none" strike="noStrike" kern="1200" cap="none" spc="0" normalizeH="0" baseline="0" noProof="0" dirty="0" err="1" smtClean="0">
                <a:ln>
                  <a:noFill/>
                </a:ln>
                <a:solidFill>
                  <a:srgbClr val="000000"/>
                </a:solidFill>
                <a:effectLst/>
                <a:uLnTx/>
                <a:uFillTx/>
                <a:latin typeface="Calibri" panose="020F0502020204030204"/>
                <a:ea typeface="+mn-ea"/>
                <a:cs typeface="+mn-cs"/>
              </a:rPr>
              <a:t>color</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are attributes</a:t>
            </a:r>
          </a:p>
          <a:p>
            <a:pPr marL="635000" marR="0" lvl="1"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barking, wagging,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running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are </a:t>
            </a:r>
            <a:r>
              <a:rPr kumimoji="0" lang="en-GB" sz="2000" b="0" i="0" u="none" strike="noStrike" kern="1200" cap="none" spc="0" normalizeH="0" baseline="0" noProof="0" dirty="0" err="1">
                <a:ln>
                  <a:noFill/>
                </a:ln>
                <a:solidFill>
                  <a:srgbClr val="000000"/>
                </a:solidFill>
                <a:effectLst/>
                <a:uLnTx/>
                <a:uFillTx/>
                <a:latin typeface="Calibri" panose="020F0502020204030204"/>
                <a:ea typeface="+mn-ea"/>
                <a:cs typeface="+mn-cs"/>
              </a:rPr>
              <a:t>behaviors</a:t>
            </a: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The concept of OOP in Python focuses on creating reusable code. This concept is also known as DRY (Don't Repeat Yourself</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10152468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Python OOP Approach</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5" name="Rectangle 4"/>
          <p:cNvSpPr/>
          <p:nvPr/>
        </p:nvSpPr>
        <p:spPr>
          <a:xfrm>
            <a:off x="6108700" y="891921"/>
            <a:ext cx="5778500" cy="3970318"/>
          </a:xfrm>
          <a:prstGeom prst="rect">
            <a:avLst/>
          </a:prstGeom>
          <a:ln w="28575">
            <a:solidFill>
              <a:srgbClr val="3FAD86"/>
            </a:solidFill>
          </a:ln>
        </p:spPr>
        <p:txBody>
          <a:bodyPr wrap="square">
            <a:spAutoFit/>
          </a:bodyPr>
          <a:lstStyle/>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In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Python, the concept of OOP follows some basic principles</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571500" marR="0" lvl="0"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Inheritance –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process of using details from a new class without modifying existing class</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571500" marR="0" lvl="0"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571500" marR="0" lvl="0"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Encapsulation</a:t>
            </a: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 –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Hiding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the private details of a class from other objects</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571500" marR="0" lvl="0"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571500" marR="0" lvl="0"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Polymorphism</a:t>
            </a:r>
            <a:r>
              <a:rPr kumimoji="0" lang="en-GB" sz="2000" b="1" i="0" u="none" strike="noStrike" kern="1200" cap="none" spc="0" normalizeH="0" baseline="0" noProof="0" dirty="0">
                <a:ln>
                  <a:noFill/>
                </a:ln>
                <a:solidFill>
                  <a:srgbClr val="000000"/>
                </a:solidFill>
                <a:effectLst/>
                <a:uLnTx/>
                <a:uFillTx/>
                <a:latin typeface="Calibri" panose="020F0502020204030204"/>
                <a:ea typeface="+mn-ea"/>
                <a:cs typeface="+mn-cs"/>
              </a:rPr>
              <a:t> – </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 </a:t>
            </a: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concept of using common operation in different ways for different data input</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ü"/>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Let us go for demonstration…</a:t>
            </a:r>
            <a:endPar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63132347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523229" y="4016467"/>
            <a:ext cx="56007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Headings)"/>
                <a:ea typeface="+mn-ea"/>
                <a:cs typeface="+mn-cs"/>
              </a:rPr>
              <a:t>Python Class and Objects</a:t>
            </a: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3594153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Class and Objects</a:t>
            </a:r>
          </a:p>
        </p:txBody>
      </p:sp>
      <p:sp>
        <p:nvSpPr>
          <p:cNvPr id="5" name="Rectangle 4"/>
          <p:cNvSpPr/>
          <p:nvPr/>
        </p:nvSpPr>
        <p:spPr>
          <a:xfrm>
            <a:off x="6108700" y="891921"/>
            <a:ext cx="5778500" cy="2862322"/>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Python is an OOP language. Object is simply a collection of data (variables) and methods (functions) that act on those data. And, class is a blueprint for the object</a:t>
            </a:r>
            <a:r>
              <a:rPr kumimoji="0" lang="en-GB" sz="20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An object is also called an instance of a class and the process of creating this object is called instantiation.</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a:ea typeface="+mn-ea"/>
                <a:cs typeface="+mn-cs"/>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8178644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80429" y="4016467"/>
            <a:ext cx="46863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black"/>
                </a:solidFill>
                <a:effectLst/>
                <a:uLnTx/>
                <a:uFillTx/>
                <a:latin typeface="Calibri (Headings)"/>
                <a:ea typeface="+mn-ea"/>
                <a:cs typeface="+mn-cs"/>
              </a:rPr>
              <a:t>Python Inheritance</a:t>
            </a:r>
            <a:endParaRPr kumimoji="0" lang="en-US" sz="3600" b="1" i="0" u="none" strike="noStrike" kern="1200" cap="none" spc="0" normalizeH="0" baseline="0" noProof="0" dirty="0">
              <a:ln>
                <a:noFill/>
              </a:ln>
              <a:solidFill>
                <a:prstClr val="black"/>
              </a:solidFill>
              <a:effectLst/>
              <a:uLnTx/>
              <a:uFillTx/>
              <a:latin typeface="Calibri (Headings)"/>
              <a:ea typeface="+mn-ea"/>
              <a:cs typeface="+mn-c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53066756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303520" y="790321"/>
            <a:ext cx="6583680" cy="4829014"/>
          </a:xfrm>
          <a:prstGeom prst="rect">
            <a:avLst/>
          </a:prstGeom>
          <a:ln w="28575">
            <a:solidFill>
              <a:srgbClr val="3FAD86"/>
            </a:solidFill>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It refers to defining a new class with little or no modification to an existing class. The new class is called </a:t>
            </a: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derived (or child) class</a:t>
            </a:r>
            <a:r>
              <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rPr>
              <a:t> and the one from which it inherits is called the </a:t>
            </a: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base (or parent) class</a:t>
            </a:r>
            <a:r>
              <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Calibri" panose="020F0502020204030204"/>
                <a:ea typeface="+mn-ea"/>
                <a:cs typeface="+mn-cs"/>
              </a:rPr>
              <a:t>Let us go for the demonstration…</a:t>
            </a:r>
            <a:endPar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3" name="Straight Connector 32"/>
          <p:cNvCxnSpPr>
            <a:stCxn id="31" idx="2"/>
            <a:endCxn id="32" idx="0"/>
          </p:cNvCxnSpPr>
          <p:nvPr/>
        </p:nvCxnSpPr>
        <p:spPr>
          <a:xfrm>
            <a:off x="7092701" y="3708400"/>
            <a:ext cx="0" cy="29889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5" idx="0"/>
          </p:cNvCxnSpPr>
          <p:nvPr/>
        </p:nvCxnSpPr>
        <p:spPr>
          <a:xfrm flipH="1">
            <a:off x="7092701" y="4289614"/>
            <a:ext cx="249" cy="29889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6200000" flipV="1">
            <a:off x="10044738" y="4128242"/>
            <a:ext cx="365760" cy="73152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a:off x="10943410" y="4123674"/>
            <a:ext cx="365760" cy="731520"/>
          </a:xfrm>
          <a:prstGeom prst="bentConnector3">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5400000">
            <a:off x="10065328" y="3443004"/>
            <a:ext cx="365760" cy="731520"/>
          </a:xfrm>
          <a:prstGeom prst="bentConnector3">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V="1">
            <a:off x="10943410" y="3445986"/>
            <a:ext cx="365760" cy="73152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10102760" y="2262122"/>
            <a:ext cx="457200" cy="457200"/>
          </a:xfrm>
          <a:prstGeom prst="bentConnector3">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6200000" flipV="1">
            <a:off x="10798496" y="2259136"/>
            <a:ext cx="457200" cy="45720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678052" y="2259136"/>
            <a:ext cx="0" cy="4572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7820780" y="2150312"/>
            <a:ext cx="457200" cy="548640"/>
          </a:xfrm>
          <a:prstGeom prst="bentConnector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8576734" y="2125394"/>
            <a:ext cx="457200" cy="640080"/>
          </a:xfrm>
          <a:prstGeom prst="bentConnector3">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itle 2"/>
          <p:cNvSpPr txBox="1">
            <a:spLocks/>
          </p:cNvSpPr>
          <p:nvPr/>
        </p:nvSpPr>
        <p:spPr>
          <a:xfrm>
            <a:off x="5303520" y="138370"/>
            <a:ext cx="658368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Headings)"/>
                <a:ea typeface="+mj-ea"/>
                <a:cs typeface="+mj-cs"/>
              </a:rPr>
              <a:t>Python Inheritance</a:t>
            </a:r>
            <a:endParaRPr kumimoji="0" lang="en-US" sz="2800" b="0" i="0" u="none" strike="noStrike" kern="1200" cap="none" spc="0" normalizeH="0" baseline="0" noProof="0" dirty="0">
              <a:ln>
                <a:noFill/>
              </a:ln>
              <a:solidFill>
                <a:prstClr val="black"/>
              </a:solidFill>
              <a:effectLst/>
              <a:uLnTx/>
              <a:uFillTx/>
              <a:latin typeface="Calibri (Headings)"/>
              <a:ea typeface="+mj-ea"/>
              <a:cs typeface="+mj-cs"/>
            </a:endParaRPr>
          </a:p>
        </p:txBody>
      </p:sp>
      <p:sp>
        <p:nvSpPr>
          <p:cNvPr id="8" name="Rectangle 7"/>
          <p:cNvSpPr/>
          <p:nvPr/>
        </p:nvSpPr>
        <p:spPr>
          <a:xfrm>
            <a:off x="8991127" y="1921120"/>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7" name="Rectangle 6"/>
          <p:cNvSpPr/>
          <p:nvPr/>
        </p:nvSpPr>
        <p:spPr>
          <a:xfrm>
            <a:off x="7650609" y="1919329"/>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9" name="Rectangle 8"/>
          <p:cNvSpPr/>
          <p:nvPr/>
        </p:nvSpPr>
        <p:spPr>
          <a:xfrm>
            <a:off x="8263834" y="2694835"/>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p:cNvSpPr/>
          <p:nvPr/>
        </p:nvSpPr>
        <p:spPr>
          <a:xfrm>
            <a:off x="10375163" y="1957345"/>
            <a:ext cx="54864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11" name="Rectangle 10"/>
          <p:cNvSpPr/>
          <p:nvPr/>
        </p:nvSpPr>
        <p:spPr>
          <a:xfrm>
            <a:off x="10017540" y="2703636"/>
            <a:ext cx="266700" cy="279400"/>
          </a:xfrm>
          <a:prstGeom prst="rect">
            <a:avLst/>
          </a:prstGeom>
          <a:solidFill>
            <a:schemeClr val="bg1"/>
          </a:solid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B</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p:cNvSpPr/>
          <p:nvPr/>
        </p:nvSpPr>
        <p:spPr>
          <a:xfrm>
            <a:off x="10543754" y="2703636"/>
            <a:ext cx="266700" cy="279400"/>
          </a:xfrm>
          <a:prstGeom prst="rect">
            <a:avLst/>
          </a:prstGeom>
          <a:solidFill>
            <a:schemeClr val="bg1"/>
          </a:solid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p:cNvSpPr/>
          <p:nvPr/>
        </p:nvSpPr>
        <p:spPr>
          <a:xfrm>
            <a:off x="11060577" y="2703636"/>
            <a:ext cx="266700" cy="279400"/>
          </a:xfrm>
          <a:prstGeom prst="rect">
            <a:avLst/>
          </a:prstGeom>
          <a:solidFill>
            <a:schemeClr val="bg1"/>
          </a:solid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D</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30"/>
          <p:cNvSpPr/>
          <p:nvPr/>
        </p:nvSpPr>
        <p:spPr>
          <a:xfrm>
            <a:off x="6959351" y="3429000"/>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32" name="Rectangle 31"/>
          <p:cNvSpPr/>
          <p:nvPr/>
        </p:nvSpPr>
        <p:spPr>
          <a:xfrm>
            <a:off x="6959351" y="4007293"/>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B</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Rectangle 34"/>
          <p:cNvSpPr/>
          <p:nvPr/>
        </p:nvSpPr>
        <p:spPr>
          <a:xfrm>
            <a:off x="6959351" y="4588507"/>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p:cNvSpPr/>
          <p:nvPr/>
        </p:nvSpPr>
        <p:spPr>
          <a:xfrm>
            <a:off x="10543754" y="3341554"/>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38" name="Rectangle 37"/>
          <p:cNvSpPr/>
          <p:nvPr/>
        </p:nvSpPr>
        <p:spPr>
          <a:xfrm>
            <a:off x="10544344" y="4697691"/>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D</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p:cNvSpPr/>
          <p:nvPr/>
        </p:nvSpPr>
        <p:spPr>
          <a:xfrm>
            <a:off x="9762458" y="4020941"/>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B</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Rectangle 39"/>
          <p:cNvSpPr/>
          <p:nvPr/>
        </p:nvSpPr>
        <p:spPr>
          <a:xfrm>
            <a:off x="11300795" y="4020941"/>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2" name="Group 51"/>
          <p:cNvGrpSpPr/>
          <p:nvPr/>
        </p:nvGrpSpPr>
        <p:grpSpPr>
          <a:xfrm>
            <a:off x="5317580" y="1933644"/>
            <a:ext cx="2027735" cy="1388051"/>
            <a:chOff x="6074787" y="1968500"/>
            <a:chExt cx="2027735" cy="1388051"/>
          </a:xfrm>
        </p:grpSpPr>
        <p:grpSp>
          <p:nvGrpSpPr>
            <p:cNvPr id="50" name="Group 49"/>
            <p:cNvGrpSpPr/>
            <p:nvPr/>
          </p:nvGrpSpPr>
          <p:grpSpPr>
            <a:xfrm>
              <a:off x="6959351" y="1968500"/>
              <a:ext cx="266949" cy="1000314"/>
              <a:chOff x="6959351" y="1968500"/>
              <a:chExt cx="266949" cy="1000314"/>
            </a:xfrm>
          </p:grpSpPr>
          <p:cxnSp>
            <p:nvCxnSpPr>
              <p:cNvPr id="15" name="Straight Connector 14"/>
              <p:cNvCxnSpPr>
                <a:stCxn id="2" idx="2"/>
                <a:endCxn id="6" idx="0"/>
              </p:cNvCxnSpPr>
              <p:nvPr/>
            </p:nvCxnSpPr>
            <p:spPr>
              <a:xfrm flipH="1">
                <a:off x="7092701" y="2247900"/>
                <a:ext cx="249" cy="441514"/>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959600" y="1968500"/>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A</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p:cNvSpPr/>
              <p:nvPr/>
            </p:nvSpPr>
            <p:spPr>
              <a:xfrm>
                <a:off x="6959351" y="2689414"/>
                <a:ext cx="266700" cy="279400"/>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B</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 name="TextBox 44"/>
            <p:cNvSpPr txBox="1"/>
            <p:nvPr/>
          </p:nvSpPr>
          <p:spPr>
            <a:xfrm>
              <a:off x="6074787" y="3017997"/>
              <a:ext cx="20277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(a) Single inheritance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6" name="TextBox 45"/>
          <p:cNvSpPr txBox="1"/>
          <p:nvPr/>
        </p:nvSpPr>
        <p:spPr>
          <a:xfrm>
            <a:off x="7284995" y="2986062"/>
            <a:ext cx="225215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(b) Multiple inheritance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p:cNvSpPr txBox="1"/>
          <p:nvPr/>
        </p:nvSpPr>
        <p:spPr>
          <a:xfrm>
            <a:off x="9426870" y="2988675"/>
            <a:ext cx="251126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(c) Hierarchical inheritance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TextBox 47"/>
          <p:cNvSpPr txBox="1"/>
          <p:nvPr/>
        </p:nvSpPr>
        <p:spPr>
          <a:xfrm>
            <a:off x="5898367" y="4867907"/>
            <a:ext cx="238866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(d) Multilevel inheritance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Box 48"/>
          <p:cNvSpPr txBox="1"/>
          <p:nvPr/>
        </p:nvSpPr>
        <p:spPr>
          <a:xfrm>
            <a:off x="9614889" y="5066140"/>
            <a:ext cx="209345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(e) Hybrid inheritance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3"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82738932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15744" y="4016467"/>
            <a:ext cx="41757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Headings)"/>
                <a:ea typeface="+mn-ea"/>
                <a:cs typeface="+mn-cs"/>
              </a:rPr>
              <a:t>Python Multiple Inheritance</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5438505"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88143725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51500" y="138370"/>
            <a:ext cx="62357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Multiple Inheritance</a:t>
            </a:r>
          </a:p>
        </p:txBody>
      </p:sp>
      <p:sp>
        <p:nvSpPr>
          <p:cNvPr id="5" name="Rectangle 4"/>
          <p:cNvSpPr/>
          <p:nvPr/>
        </p:nvSpPr>
        <p:spPr>
          <a:xfrm>
            <a:off x="5651500" y="891921"/>
            <a:ext cx="6235700" cy="4524315"/>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Like C++, a class can be derived from more than one base classes in Python. This is called multiple inheritance.</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In multiple inheritance, the features of all the base classes are inherited into the derived class. The syntax for multiple inheritance is similar to single inheritance.</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smtClean="0">
              <a:ln>
                <a:noFill/>
              </a:ln>
              <a:solidFill>
                <a:srgbClr val="000000"/>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panose="020F0502020204030204"/>
                <a:ea typeface="+mn-ea"/>
                <a:cs typeface="+mn-cs"/>
              </a:rPr>
              <a:t>Let us go for the demonstration…</a:t>
            </a:r>
          </a:p>
        </p:txBody>
      </p:sp>
      <p:grpSp>
        <p:nvGrpSpPr>
          <p:cNvPr id="14" name="Group 13"/>
          <p:cNvGrpSpPr/>
          <p:nvPr/>
        </p:nvGrpSpPr>
        <p:grpSpPr>
          <a:xfrm>
            <a:off x="6496112" y="3154078"/>
            <a:ext cx="4546476" cy="1680516"/>
            <a:chOff x="6723092" y="3144872"/>
            <a:chExt cx="4546476" cy="1680516"/>
          </a:xfrm>
        </p:grpSpPr>
        <p:sp>
          <p:nvSpPr>
            <p:cNvPr id="6" name="Rectangle 5"/>
            <p:cNvSpPr/>
            <p:nvPr/>
          </p:nvSpPr>
          <p:spPr>
            <a:xfrm>
              <a:off x="6723092" y="3144872"/>
              <a:ext cx="1136619" cy="568256"/>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2</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p:cNvSpPr/>
            <p:nvPr/>
          </p:nvSpPr>
          <p:spPr>
            <a:xfrm>
              <a:off x="10132949" y="3144872"/>
              <a:ext cx="1136619" cy="568256"/>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4</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p:cNvSpPr/>
            <p:nvPr/>
          </p:nvSpPr>
          <p:spPr>
            <a:xfrm>
              <a:off x="7859711" y="3910923"/>
              <a:ext cx="1136619" cy="568256"/>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2</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p:cNvSpPr/>
            <p:nvPr/>
          </p:nvSpPr>
          <p:spPr>
            <a:xfrm>
              <a:off x="8996330" y="3910923"/>
              <a:ext cx="1136619" cy="568256"/>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4</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Elbow Connector 9"/>
            <p:cNvCxnSpPr/>
            <p:nvPr/>
          </p:nvCxnSpPr>
          <p:spPr>
            <a:xfrm rot="16200000" flipH="1">
              <a:off x="7493951" y="3815896"/>
              <a:ext cx="457200" cy="274320"/>
            </a:xfrm>
            <a:prstGeom prst="bentConnector3">
              <a:avLst>
                <a:gd name="adj1" fmla="val 9996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10041509" y="3815896"/>
              <a:ext cx="457200" cy="274320"/>
            </a:xfrm>
            <a:prstGeom prst="bentConnector3">
              <a:avLst>
                <a:gd name="adj1" fmla="val 9996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428020" y="4528560"/>
              <a:ext cx="1136619" cy="296828"/>
            </a:xfrm>
            <a:prstGeom prst="rect">
              <a:avLst/>
            </a:prstGeom>
            <a:noFill/>
            <a:ln w="28575">
              <a:solidFill>
                <a:srgbClr val="53B3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Feature 5</a:t>
              </a:r>
            </a:p>
          </p:txBody>
        </p:sp>
      </p:grpSp>
      <p:pic>
        <p:nvPicPr>
          <p:cNvPr id="1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30380030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8399" y="4016467"/>
            <a:ext cx="41757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Headings)"/>
                <a:ea typeface="+mn-ea"/>
                <a:cs typeface="+mn-cs"/>
              </a:rPr>
              <a:t>Python Operator Overloading</a:t>
            </a: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smtClean="0">
                <a:ln w="0"/>
                <a:solidFill>
                  <a:srgbClr val="37AA84"/>
                </a:solidFill>
                <a:effectLst>
                  <a:reflection stA="51000" endPos="36000" dir="5400000" sy="-90000" algn="bl" rotWithShape="0"/>
                </a:effectLst>
                <a:uLnTx/>
                <a:uFillTx/>
                <a:latin typeface="Calibri" panose="020F0502020204030204"/>
                <a:ea typeface="+mn-ea"/>
                <a:cs typeface="+mn-cs"/>
              </a:rPr>
              <a:t>Python Essentials</a:t>
            </a:r>
            <a:endParaRPr kumimoji="0" lang="en-US" sz="5400" b="1" i="0" u="none" strike="noStrike" kern="1200" cap="none" spc="0" normalizeH="0" baseline="0" noProof="0" dirty="0">
              <a:ln w="0"/>
              <a:solidFill>
                <a:srgbClr val="37AA84"/>
              </a:solidFill>
              <a:effectLst>
                <a:reflection stA="51000" endPos="36000" dir="5400000" sy="-90000" algn="bl" rotWithShape="0"/>
              </a:effectLst>
              <a:uLnTx/>
              <a:uFillTx/>
              <a:latin typeface="Calibri" panose="020F0502020204030204"/>
              <a:ea typeface="+mn-ea"/>
              <a:cs typeface="+mn-cs"/>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04346127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Operator Overloading</a:t>
            </a:r>
          </a:p>
        </p:txBody>
      </p:sp>
      <p:sp>
        <p:nvSpPr>
          <p:cNvPr id="5" name="Rectangle 4"/>
          <p:cNvSpPr/>
          <p:nvPr/>
        </p:nvSpPr>
        <p:spPr>
          <a:xfrm>
            <a:off x="6108700" y="853821"/>
            <a:ext cx="5778500" cy="2585323"/>
          </a:xfrm>
          <a:prstGeom prst="rect">
            <a:avLst/>
          </a:prstGeom>
          <a:ln w="28575">
            <a:solidFill>
              <a:srgbClr val="3FAD86"/>
            </a:solidFill>
          </a:ln>
        </p:spPr>
        <p:txBody>
          <a:bodyPr wrap="square">
            <a:spAutoFit/>
          </a:bodyPr>
          <a:lstStyle/>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Python operators work for built-in classes. But same operator behaves differently with different types. For example, the + operator will, perform arithmetic addition on two numbers, merge two lists and concatenate two strings.</a:t>
            </a: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342900" marR="0" lvl="0" indent="-3429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Calibri" panose="020F0502020204030204"/>
                <a:ea typeface="+mn-ea"/>
                <a:cs typeface="+mn-cs"/>
              </a:rPr>
              <a:t>This feature in Python, that allows same operator to have different meaning according to the context is called operator overloading</a:t>
            </a:r>
            <a:r>
              <a:rPr kumimoji="0" lang="en-GB" sz="2000" b="0" i="0" u="none" strike="noStrike" kern="1200" cap="none" spc="0" normalizeH="0" baseline="0" noProof="0" dirty="0" smtClean="0">
                <a:ln>
                  <a:noFill/>
                </a:ln>
                <a:solidFill>
                  <a:srgbClr val="000000"/>
                </a:solidFill>
                <a:effectLst/>
                <a:uLnTx/>
                <a:uFillTx/>
                <a:latin typeface="Calibri" panose="020F0502020204030204"/>
                <a:ea typeface="+mn-ea"/>
                <a:cs typeface="+mn-cs"/>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029916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99479" y="4016467"/>
            <a:ext cx="4673600" cy="1200329"/>
          </a:xfrm>
          <a:prstGeom prst="rect">
            <a:avLst/>
          </a:prstGeom>
          <a:noFill/>
        </p:spPr>
        <p:txBody>
          <a:bodyPr wrap="square" rtlCol="0">
            <a:spAutoFit/>
          </a:bodyPr>
          <a:lstStyle/>
          <a:p>
            <a:pPr algn="ctr"/>
            <a:r>
              <a:rPr lang="en-US" sz="3600" b="1" dirty="0" smtClean="0">
                <a:latin typeface="Calibri (Headings)"/>
              </a:rPr>
              <a:t>Python Keywords &amp; Identifiers</a:t>
            </a:r>
            <a:endParaRPr lang="en-US" sz="3600" b="1" dirty="0">
              <a:latin typeface="Calibri (Heading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2797696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99724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Operator Overloading</a:t>
            </a:r>
          </a:p>
        </p:txBody>
      </p:sp>
      <p:graphicFrame>
        <p:nvGraphicFramePr>
          <p:cNvPr id="3" name="Table 2"/>
          <p:cNvGraphicFramePr>
            <a:graphicFrameLocks noGrp="1"/>
          </p:cNvGraphicFramePr>
          <p:nvPr>
            <p:extLst/>
          </p:nvPr>
        </p:nvGraphicFramePr>
        <p:xfrm>
          <a:off x="6413500" y="831342"/>
          <a:ext cx="5156200" cy="5611605"/>
        </p:xfrm>
        <a:graphic>
          <a:graphicData uri="http://schemas.openxmlformats.org/drawingml/2006/table">
            <a:tbl>
              <a:tblPr/>
              <a:tblGrid>
                <a:gridCol w="1930824">
                  <a:extLst>
                    <a:ext uri="{9D8B030D-6E8A-4147-A177-3AD203B41FA5}">
                      <a16:colId xmlns:a16="http://schemas.microsoft.com/office/drawing/2014/main" val="587478091"/>
                    </a:ext>
                  </a:extLst>
                </a:gridCol>
                <a:gridCol w="1360098">
                  <a:extLst>
                    <a:ext uri="{9D8B030D-6E8A-4147-A177-3AD203B41FA5}">
                      <a16:colId xmlns:a16="http://schemas.microsoft.com/office/drawing/2014/main" val="101810302"/>
                    </a:ext>
                  </a:extLst>
                </a:gridCol>
                <a:gridCol w="1865278">
                  <a:extLst>
                    <a:ext uri="{9D8B030D-6E8A-4147-A177-3AD203B41FA5}">
                      <a16:colId xmlns:a16="http://schemas.microsoft.com/office/drawing/2014/main" val="2402161394"/>
                    </a:ext>
                  </a:extLst>
                </a:gridCol>
              </a:tblGrid>
              <a:tr h="391868">
                <a:tc gridSpan="3">
                  <a:txBody>
                    <a:bodyPr/>
                    <a:lstStyle/>
                    <a:p>
                      <a:pPr algn="ctr"/>
                      <a:r>
                        <a:rPr lang="en-GB" sz="1600" b="1" dirty="0" smtClean="0"/>
                        <a:t>Operator Overloading Special Functions in Python</a:t>
                      </a:r>
                      <a:endParaRPr lang="en-US" sz="1600" b="1" dirty="0">
                        <a:effectLst/>
                      </a:endParaRP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600" b="1" dirty="0">
                        <a:effectLst/>
                      </a:endParaRP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sz="1600" b="1" dirty="0">
                        <a:effectLst/>
                      </a:endParaRP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3020388969"/>
                  </a:ext>
                </a:extLst>
              </a:tr>
              <a:tr h="391868">
                <a:tc>
                  <a:txBody>
                    <a:bodyPr/>
                    <a:lstStyle/>
                    <a:p>
                      <a:pPr algn="ctr"/>
                      <a:r>
                        <a:rPr lang="en-US" sz="1600" b="1" dirty="0">
                          <a:effectLst/>
                        </a:rPr>
                        <a:t>Operator</a:t>
                      </a: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600" b="1" dirty="0">
                          <a:effectLst/>
                        </a:rPr>
                        <a:t>Expression</a:t>
                      </a: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600" b="1" dirty="0">
                          <a:effectLst/>
                        </a:rPr>
                        <a:t>Internally</a:t>
                      </a: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734059247"/>
                  </a:ext>
                </a:extLst>
              </a:tr>
              <a:tr h="323772">
                <a:tc>
                  <a:txBody>
                    <a:bodyPr/>
                    <a:lstStyle/>
                    <a:p>
                      <a:r>
                        <a:rPr lang="en-US" sz="1600" dirty="0">
                          <a:effectLst/>
                        </a:rPr>
                        <a:t>Addition</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p1.__add__(p2)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750533"/>
                  </a:ext>
                </a:extLst>
              </a:tr>
              <a:tr h="323772">
                <a:tc>
                  <a:txBody>
                    <a:bodyPr/>
                    <a:lstStyle/>
                    <a:p>
                      <a:r>
                        <a:rPr lang="en-US" sz="1600" dirty="0">
                          <a:effectLst/>
                        </a:rPr>
                        <a:t>Subtraction</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p1.__sub__(p2)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591224"/>
                  </a:ext>
                </a:extLst>
              </a:tr>
              <a:tr h="323772">
                <a:tc>
                  <a:txBody>
                    <a:bodyPr/>
                    <a:lstStyle/>
                    <a:p>
                      <a:r>
                        <a:rPr lang="en-US" sz="1600" dirty="0">
                          <a:effectLst/>
                        </a:rPr>
                        <a:t>Multiplication</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p1.__mul__(p2)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2287370"/>
                  </a:ext>
                </a:extLst>
              </a:tr>
              <a:tr h="323772">
                <a:tc>
                  <a:txBody>
                    <a:bodyPr/>
                    <a:lstStyle/>
                    <a:p>
                      <a:r>
                        <a:rPr lang="en-US" sz="1600" dirty="0">
                          <a:effectLst/>
                        </a:rPr>
                        <a:t>Power</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p1.__pow__(p2)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346855"/>
                  </a:ext>
                </a:extLst>
              </a:tr>
              <a:tr h="274320">
                <a:tc>
                  <a:txBody>
                    <a:bodyPr/>
                    <a:lstStyle/>
                    <a:p>
                      <a:r>
                        <a:rPr lang="en-US" sz="1600" dirty="0">
                          <a:effectLst/>
                        </a:rPr>
                        <a:t>Division</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p1.__truediv__(p2)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427653"/>
                  </a:ext>
                </a:extLst>
              </a:tr>
              <a:tr h="274320">
                <a:tc>
                  <a:txBody>
                    <a:bodyPr/>
                    <a:lstStyle/>
                    <a:p>
                      <a:r>
                        <a:rPr lang="en-US" sz="1600" dirty="0">
                          <a:effectLst/>
                        </a:rPr>
                        <a:t>Floor Division</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p1.__floordiv__(p2)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23412"/>
                  </a:ext>
                </a:extLst>
              </a:tr>
              <a:tr h="274320">
                <a:tc>
                  <a:txBody>
                    <a:bodyPr/>
                    <a:lstStyle/>
                    <a:p>
                      <a:r>
                        <a:rPr lang="en-US" sz="1600">
                          <a:effectLst/>
                        </a:rPr>
                        <a:t>Remainder (modulo)</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p1.__mod__(p2)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2650790"/>
                  </a:ext>
                </a:extLst>
              </a:tr>
              <a:tr h="323772">
                <a:tc>
                  <a:txBody>
                    <a:bodyPr/>
                    <a:lstStyle/>
                    <a:p>
                      <a:r>
                        <a:rPr lang="en-US" sz="1600">
                          <a:effectLst/>
                        </a:rPr>
                        <a:t>Bitwise Left Shift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&lt;&lt;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p1.__lshift__(p2)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220600"/>
                  </a:ext>
                </a:extLst>
              </a:tr>
              <a:tr h="274320">
                <a:tc>
                  <a:txBody>
                    <a:bodyPr/>
                    <a:lstStyle/>
                    <a:p>
                      <a:r>
                        <a:rPr lang="en-US" sz="1600" dirty="0">
                          <a:effectLst/>
                        </a:rPr>
                        <a:t>Bitwise Right Shift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 &gt;&gt;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p1.__rshift__(p2)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4626499"/>
                  </a:ext>
                </a:extLst>
              </a:tr>
              <a:tr h="323772">
                <a:tc>
                  <a:txBody>
                    <a:bodyPr/>
                    <a:lstStyle/>
                    <a:p>
                      <a:r>
                        <a:rPr lang="en-US" sz="1600">
                          <a:effectLst/>
                        </a:rPr>
                        <a:t>Bitwise AND</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&amp;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p1.__and__(p2)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024825"/>
                  </a:ext>
                </a:extLst>
              </a:tr>
              <a:tr h="323772">
                <a:tc>
                  <a:txBody>
                    <a:bodyPr/>
                    <a:lstStyle/>
                    <a:p>
                      <a:r>
                        <a:rPr lang="en-US" sz="1600">
                          <a:effectLst/>
                        </a:rPr>
                        <a:t>Bitwise OR</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p1.__or__(p2)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412587"/>
                  </a:ext>
                </a:extLst>
              </a:tr>
              <a:tr h="323772">
                <a:tc>
                  <a:txBody>
                    <a:bodyPr/>
                    <a:lstStyle/>
                    <a:p>
                      <a:r>
                        <a:rPr lang="en-US" sz="1600">
                          <a:effectLst/>
                        </a:rPr>
                        <a:t>Bitwise XOR</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 ^ 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p1.__xor__(p2)</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5290267"/>
                  </a:ext>
                </a:extLst>
              </a:tr>
              <a:tr h="323772">
                <a:tc>
                  <a:txBody>
                    <a:bodyPr/>
                    <a:lstStyle/>
                    <a:p>
                      <a:r>
                        <a:rPr lang="en-US" sz="1600">
                          <a:effectLst/>
                        </a:rPr>
                        <a:t>Bitwise NOT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a:effectLst/>
                        </a:rPr>
                        <a:t>~p1</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p1.__invert__()</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1015120"/>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7383752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589676" y="138370"/>
            <a:ext cx="621792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Headings)"/>
                <a:ea typeface="+mj-ea"/>
                <a:cs typeface="+mj-cs"/>
              </a:rPr>
              <a:t>Python Operator Overloading</a:t>
            </a:r>
          </a:p>
        </p:txBody>
      </p:sp>
      <p:graphicFrame>
        <p:nvGraphicFramePr>
          <p:cNvPr id="7" name="Table 6"/>
          <p:cNvGraphicFramePr>
            <a:graphicFrameLocks noGrp="1"/>
          </p:cNvGraphicFramePr>
          <p:nvPr>
            <p:extLst/>
          </p:nvPr>
        </p:nvGraphicFramePr>
        <p:xfrm>
          <a:off x="5589676" y="1010320"/>
          <a:ext cx="6217920" cy="4288155"/>
        </p:xfrm>
        <a:graphic>
          <a:graphicData uri="http://schemas.openxmlformats.org/drawingml/2006/table">
            <a:tbl>
              <a:tblPr/>
              <a:tblGrid>
                <a:gridCol w="3095594">
                  <a:extLst>
                    <a:ext uri="{9D8B030D-6E8A-4147-A177-3AD203B41FA5}">
                      <a16:colId xmlns:a16="http://schemas.microsoft.com/office/drawing/2014/main" val="430538319"/>
                    </a:ext>
                  </a:extLst>
                </a:gridCol>
                <a:gridCol w="1385831">
                  <a:extLst>
                    <a:ext uri="{9D8B030D-6E8A-4147-A177-3AD203B41FA5}">
                      <a16:colId xmlns:a16="http://schemas.microsoft.com/office/drawing/2014/main" val="472287852"/>
                    </a:ext>
                  </a:extLst>
                </a:gridCol>
                <a:gridCol w="1736495">
                  <a:extLst>
                    <a:ext uri="{9D8B030D-6E8A-4147-A177-3AD203B41FA5}">
                      <a16:colId xmlns:a16="http://schemas.microsoft.com/office/drawing/2014/main" val="3055696971"/>
                    </a:ext>
                  </a:extLst>
                </a:gridCol>
              </a:tblGrid>
              <a:tr h="457200">
                <a:tc gridSpan="3">
                  <a:txBody>
                    <a:bodyPr/>
                    <a:lstStyle/>
                    <a:p>
                      <a:pPr algn="ctr"/>
                      <a:r>
                        <a:rPr lang="en-GB" b="1" dirty="0" smtClean="0"/>
                        <a:t>Comparison Operator Overloading in Python</a:t>
                      </a:r>
                      <a:endParaRPr lang="en-US" dirty="0"/>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051978470"/>
                  </a:ext>
                </a:extLst>
              </a:tr>
              <a:tr h="540028">
                <a:tc>
                  <a:txBody>
                    <a:bodyPr/>
                    <a:lstStyle/>
                    <a:p>
                      <a:pPr algn="ctr"/>
                      <a:r>
                        <a:rPr lang="en-US" b="1" dirty="0">
                          <a:effectLst/>
                        </a:rPr>
                        <a:t>Operator</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Expression</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Internally</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53256234"/>
                  </a:ext>
                </a:extLst>
              </a:tr>
              <a:tr h="446598">
                <a:tc>
                  <a:txBody>
                    <a:bodyPr/>
                    <a:lstStyle/>
                    <a:p>
                      <a:r>
                        <a:rPr lang="en-US" dirty="0">
                          <a:effectLst/>
                        </a:rPr>
                        <a:t>Less than</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 &lt; 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effectLst/>
                        </a:rPr>
                        <a:t>p1.__lt__(p2)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75983"/>
                  </a:ext>
                </a:extLst>
              </a:tr>
              <a:tr h="446598">
                <a:tc>
                  <a:txBody>
                    <a:bodyPr/>
                    <a:lstStyle/>
                    <a:p>
                      <a:r>
                        <a:rPr lang="en-GB" dirty="0">
                          <a:effectLst/>
                        </a:rPr>
                        <a:t>Less than or equal to</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 &lt;= 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effectLst/>
                        </a:rPr>
                        <a:t>p1.__le__(p2)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672644"/>
                  </a:ext>
                </a:extLst>
              </a:tr>
              <a:tr h="446598">
                <a:tc>
                  <a:txBody>
                    <a:bodyPr/>
                    <a:lstStyle/>
                    <a:p>
                      <a:r>
                        <a:rPr lang="en-US" dirty="0">
                          <a:effectLst/>
                        </a:rPr>
                        <a:t>Equal to</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 == 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effectLst/>
                        </a:rPr>
                        <a:t>p1.__eq__(p2)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1442011"/>
                  </a:ext>
                </a:extLst>
              </a:tr>
              <a:tr h="446598">
                <a:tc>
                  <a:txBody>
                    <a:bodyPr/>
                    <a:lstStyle/>
                    <a:p>
                      <a:r>
                        <a:rPr lang="en-US" dirty="0">
                          <a:effectLst/>
                        </a:rPr>
                        <a:t>Not equal to</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 != 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p1.__ne__(p2)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892886"/>
                  </a:ext>
                </a:extLst>
              </a:tr>
              <a:tr h="446598">
                <a:tc>
                  <a:txBody>
                    <a:bodyPr/>
                    <a:lstStyle/>
                    <a:p>
                      <a:r>
                        <a:rPr lang="en-US" dirty="0">
                          <a:effectLst/>
                        </a:rPr>
                        <a:t>Greater than</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effectLst/>
                        </a:rPr>
                        <a:t>p1 &gt; 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p1.__gt__(p2)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386710"/>
                  </a:ext>
                </a:extLst>
              </a:tr>
              <a:tr h="446598">
                <a:tc>
                  <a:txBody>
                    <a:bodyPr/>
                    <a:lstStyle/>
                    <a:p>
                      <a:r>
                        <a:rPr lang="en-GB" dirty="0">
                          <a:effectLst/>
                        </a:rPr>
                        <a:t>Greater than or equal to</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 &gt;= 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p1.__ge__(p2)</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916363"/>
                  </a:ext>
                </a:extLst>
              </a:tr>
              <a:tr h="446598">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000000"/>
                          </a:solidFill>
                        </a:rPr>
                        <a:t>Let us go for a demonstration…</a:t>
                      </a:r>
                      <a:endParaRPr lang="en-GB" dirty="0" smtClean="0">
                        <a:solidFill>
                          <a:srgbClr val="000000"/>
                        </a:solidFill>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5431571"/>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1279762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22999" y="4018221"/>
            <a:ext cx="4175759" cy="646331"/>
          </a:xfrm>
          <a:prstGeom prst="rect">
            <a:avLst/>
          </a:prstGeom>
          <a:noFill/>
        </p:spPr>
        <p:txBody>
          <a:bodyPr wrap="square" rtlCol="0">
            <a:spAutoFit/>
          </a:bodyPr>
          <a:lstStyle/>
          <a:p>
            <a:pPr algn="ctr"/>
            <a:r>
              <a:rPr lang="en-US" sz="3600" b="1" dirty="0" smtClean="0">
                <a:latin typeface="Calibri (Headings)"/>
              </a:rPr>
              <a:t>Python Iterators</a:t>
            </a:r>
            <a:endParaRPr lang="en-US" sz="3600" b="1" dirty="0">
              <a:latin typeface="Calibri (Headings)"/>
            </a:endParaRPr>
          </a:p>
        </p:txBody>
      </p:sp>
      <p:sp>
        <p:nvSpPr>
          <p:cNvPr id="7" name="TextBox 6"/>
          <p:cNvSpPr txBox="1"/>
          <p:nvPr/>
        </p:nvSpPr>
        <p:spPr>
          <a:xfrm>
            <a:off x="54457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63857818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Iterators</a:t>
            </a:r>
            <a:endParaRPr lang="en-US" sz="2800" dirty="0">
              <a:latin typeface="Calibri (Headings)"/>
            </a:endParaRPr>
          </a:p>
        </p:txBody>
      </p:sp>
      <p:sp>
        <p:nvSpPr>
          <p:cNvPr id="5" name="Rectangle 4"/>
          <p:cNvSpPr/>
          <p:nvPr/>
        </p:nvSpPr>
        <p:spPr>
          <a:xfrm>
            <a:off x="6108700" y="891921"/>
            <a:ext cx="5778500" cy="3416320"/>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dirty="0">
                <a:solidFill>
                  <a:srgbClr val="000000"/>
                </a:solidFill>
              </a:rPr>
              <a:t>Iterators are present in Python. They are mostly implemented within for loops, comprehensions, generators etc. but hidden in plain sight.</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Iterator in Python is simply an object that can be iterated upon. An object which will return data, one element at a time.</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Technically speaking, Python iterator object must implement two special methods, __</a:t>
            </a:r>
            <a:r>
              <a:rPr lang="en-GB" sz="2000" dirty="0" err="1">
                <a:solidFill>
                  <a:srgbClr val="000000"/>
                </a:solidFill>
              </a:rPr>
              <a:t>iter</a:t>
            </a:r>
            <a:r>
              <a:rPr lang="en-GB" sz="2000" dirty="0">
                <a:solidFill>
                  <a:srgbClr val="000000"/>
                </a:solidFill>
              </a:rPr>
              <a:t>__() and __next__(), collectively called the iterator protocol</a:t>
            </a:r>
            <a:r>
              <a:rPr lang="en-GB" sz="2000" dirty="0" smtClean="0">
                <a:solidFill>
                  <a:srgbClr val="000000"/>
                </a:solidFill>
              </a:rPr>
              <a:t>.</a:t>
            </a:r>
            <a:endParaRPr lang="en-GB" sz="2000"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6652738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Iterators</a:t>
            </a:r>
            <a:endParaRPr lang="en-US" sz="2800" dirty="0">
              <a:latin typeface="Calibri (Headings)"/>
            </a:endParaRPr>
          </a:p>
        </p:txBody>
      </p:sp>
      <p:sp>
        <p:nvSpPr>
          <p:cNvPr id="5" name="Rectangle 4"/>
          <p:cNvSpPr/>
          <p:nvPr/>
        </p:nvSpPr>
        <p:spPr>
          <a:xfrm>
            <a:off x="6108700" y="891921"/>
            <a:ext cx="5778500" cy="3139321"/>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dirty="0" smtClean="0">
                <a:solidFill>
                  <a:srgbClr val="000000"/>
                </a:solidFill>
              </a:rPr>
              <a:t>An </a:t>
            </a:r>
            <a:r>
              <a:rPr lang="en-GB" sz="2000" dirty="0">
                <a:solidFill>
                  <a:srgbClr val="000000"/>
                </a:solidFill>
              </a:rPr>
              <a:t>object is called </a:t>
            </a:r>
            <a:r>
              <a:rPr lang="en-GB" sz="2000" dirty="0" err="1">
                <a:solidFill>
                  <a:srgbClr val="000000"/>
                </a:solidFill>
              </a:rPr>
              <a:t>iterable</a:t>
            </a:r>
            <a:r>
              <a:rPr lang="en-GB" sz="2000" dirty="0">
                <a:solidFill>
                  <a:srgbClr val="000000"/>
                </a:solidFill>
              </a:rPr>
              <a:t> if we can get an iterator from it. Most of built-in containers in Python like: list, tuple, string etc. are </a:t>
            </a:r>
            <a:r>
              <a:rPr lang="en-GB" sz="2000" dirty="0" err="1">
                <a:solidFill>
                  <a:srgbClr val="000000"/>
                </a:solidFill>
              </a:rPr>
              <a:t>iterables</a:t>
            </a:r>
            <a:r>
              <a:rPr lang="en-GB" sz="2000" dirty="0">
                <a:solidFill>
                  <a:srgbClr val="000000"/>
                </a:solidFill>
              </a:rPr>
              <a:t>.</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The </a:t>
            </a:r>
            <a:r>
              <a:rPr lang="en-GB" sz="2000" dirty="0" err="1">
                <a:solidFill>
                  <a:srgbClr val="000000"/>
                </a:solidFill>
              </a:rPr>
              <a:t>iter</a:t>
            </a:r>
            <a:r>
              <a:rPr lang="en-GB" sz="2000" dirty="0">
                <a:solidFill>
                  <a:srgbClr val="000000"/>
                </a:solidFill>
              </a:rPr>
              <a:t>() function (which in turn calls the __</a:t>
            </a:r>
            <a:r>
              <a:rPr lang="en-GB" sz="2000" dirty="0" err="1">
                <a:solidFill>
                  <a:srgbClr val="000000"/>
                </a:solidFill>
              </a:rPr>
              <a:t>iter</a:t>
            </a:r>
            <a:r>
              <a:rPr lang="en-GB" sz="2000" dirty="0">
                <a:solidFill>
                  <a:srgbClr val="000000"/>
                </a:solidFill>
              </a:rPr>
              <a:t>__() method) returns an iterator from them. The __next__() method must return the next item in the sequence. On reaching the end, and in subsequent calls, it must raise </a:t>
            </a:r>
            <a:r>
              <a:rPr lang="en-GB" sz="2000" dirty="0" err="1">
                <a:solidFill>
                  <a:srgbClr val="000000"/>
                </a:solidFill>
              </a:rPr>
              <a:t>StopIteration</a:t>
            </a:r>
            <a:r>
              <a:rPr lang="en-GB" sz="2000" dirty="0" smtClean="0">
                <a:solidFill>
                  <a:srgbClr val="000000"/>
                </a:solidFill>
              </a:rPr>
              <a:t>.</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b="1" dirty="0" smtClean="0">
                <a:solidFill>
                  <a:srgbClr val="000000"/>
                </a:solidFill>
              </a:rPr>
              <a:t>Let us go for the demonstration…</a:t>
            </a:r>
            <a:endParaRPr lang="en-GB" sz="2000" b="1"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35972381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076949" y="4016467"/>
            <a:ext cx="4493259" cy="646331"/>
          </a:xfrm>
          <a:prstGeom prst="rect">
            <a:avLst/>
          </a:prstGeom>
          <a:noFill/>
        </p:spPr>
        <p:txBody>
          <a:bodyPr wrap="square" rtlCol="0">
            <a:spAutoFit/>
          </a:bodyPr>
          <a:lstStyle/>
          <a:p>
            <a:pPr algn="ctr"/>
            <a:r>
              <a:rPr lang="en-US" sz="3600" b="1" dirty="0">
                <a:latin typeface="Calibri (Headings)"/>
              </a:rPr>
              <a:t>Python Generators</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62832614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59400" y="138370"/>
            <a:ext cx="6527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Generators</a:t>
            </a:r>
          </a:p>
        </p:txBody>
      </p:sp>
      <p:sp>
        <p:nvSpPr>
          <p:cNvPr id="5" name="Rectangle 4"/>
          <p:cNvSpPr/>
          <p:nvPr/>
        </p:nvSpPr>
        <p:spPr>
          <a:xfrm>
            <a:off x="5359400" y="803021"/>
            <a:ext cx="6527800" cy="4801314"/>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Why Generators?</a:t>
            </a:r>
            <a:endParaRPr lang="en-US" sz="2000" dirty="0">
              <a:solidFill>
                <a:srgbClr val="000000"/>
              </a:solidFill>
            </a:endParaRPr>
          </a:p>
          <a:p>
            <a:pPr marL="571500" indent="-285750" algn="just">
              <a:lnSpc>
                <a:spcPct val="90000"/>
              </a:lnSpc>
              <a:buFont typeface="Arial" panose="020B0604020202020204" pitchFamily="34" charset="0"/>
              <a:buChar char="•"/>
            </a:pPr>
            <a:r>
              <a:rPr lang="en-US" sz="2000" i="0" dirty="0" smtClean="0">
                <a:solidFill>
                  <a:srgbClr val="000000"/>
                </a:solidFill>
                <a:effectLst/>
              </a:rPr>
              <a:t>Iterators in Python incur lots of overheads. </a:t>
            </a:r>
            <a:r>
              <a:rPr lang="en-GB" sz="2000" dirty="0">
                <a:solidFill>
                  <a:srgbClr val="000000"/>
                </a:solidFill>
              </a:rPr>
              <a:t>Implementing a class with __</a:t>
            </a:r>
            <a:r>
              <a:rPr lang="en-GB" sz="2000" dirty="0" err="1">
                <a:solidFill>
                  <a:srgbClr val="000000"/>
                </a:solidFill>
              </a:rPr>
              <a:t>iter</a:t>
            </a:r>
            <a:r>
              <a:rPr lang="en-GB" sz="2000" dirty="0">
                <a:solidFill>
                  <a:srgbClr val="000000"/>
                </a:solidFill>
              </a:rPr>
              <a:t>__() and __next__() method, then keeping track of internal states, raise </a:t>
            </a:r>
            <a:r>
              <a:rPr lang="en-GB" sz="2000" dirty="0" err="1">
                <a:solidFill>
                  <a:srgbClr val="000000"/>
                </a:solidFill>
              </a:rPr>
              <a:t>StopIteration</a:t>
            </a:r>
            <a:r>
              <a:rPr lang="en-GB" sz="2000" dirty="0">
                <a:solidFill>
                  <a:srgbClr val="000000"/>
                </a:solidFill>
              </a:rPr>
              <a:t> when there was no values to be returned etc.</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This is both lengthy and counter intuitive. Generator comes with more </a:t>
            </a:r>
            <a:r>
              <a:rPr lang="en-GB" sz="2000" dirty="0" err="1">
                <a:solidFill>
                  <a:srgbClr val="000000"/>
                </a:solidFill>
              </a:rPr>
              <a:t>simplycities</a:t>
            </a:r>
            <a:r>
              <a:rPr lang="en-GB" sz="2000" dirty="0">
                <a:solidFill>
                  <a:srgbClr val="000000"/>
                </a:solidFill>
              </a:rPr>
              <a:t>.</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Python generators are a simple way of creating iterators. All the overhead we mentioned above are automatically handled by generators in Python.</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Simply speaking, a generator is a function that returns an object (iterator) which we can iterate over (one value at a time</a:t>
            </a:r>
            <a:r>
              <a:rPr lang="en-GB" sz="2000" dirty="0" smtClean="0">
                <a:solidFill>
                  <a:srgbClr val="000000"/>
                </a:solidFill>
              </a:rPr>
              <a:t>).</a:t>
            </a:r>
            <a:endParaRPr lang="en-GB" sz="2000"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16435409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575300" y="138370"/>
            <a:ext cx="63119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Generators</a:t>
            </a:r>
          </a:p>
        </p:txBody>
      </p:sp>
      <p:sp>
        <p:nvSpPr>
          <p:cNvPr id="5" name="Rectangle 4"/>
          <p:cNvSpPr/>
          <p:nvPr/>
        </p:nvSpPr>
        <p:spPr>
          <a:xfrm>
            <a:off x="5575300" y="777621"/>
            <a:ext cx="6311900" cy="4801314"/>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GB" sz="2000" b="1" dirty="0">
                <a:solidFill>
                  <a:srgbClr val="000000"/>
                </a:solidFill>
              </a:rPr>
              <a:t>Differences between Generator function and a Normal </a:t>
            </a:r>
            <a:r>
              <a:rPr lang="en-GB" sz="2000" b="1" dirty="0" smtClean="0">
                <a:solidFill>
                  <a:srgbClr val="000000"/>
                </a:solidFill>
              </a:rPr>
              <a:t>function:</a:t>
            </a:r>
            <a:endParaRPr lang="en-GB" sz="2000" b="1"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Generator function contains one or more yield statement.</a:t>
            </a:r>
          </a:p>
          <a:p>
            <a:pPr marL="685800" indent="-342900" algn="just">
              <a:lnSpc>
                <a:spcPct val="90000"/>
              </a:lnSpc>
              <a:buFont typeface="Arial" panose="020B0604020202020204" pitchFamily="34" charset="0"/>
              <a:buChar char="•"/>
            </a:pPr>
            <a:r>
              <a:rPr lang="en-GB" sz="2000" dirty="0">
                <a:solidFill>
                  <a:srgbClr val="000000"/>
                </a:solidFill>
              </a:rPr>
              <a:t>When called, it returns an object (iterator) but does not start execution immediately.</a:t>
            </a:r>
          </a:p>
          <a:p>
            <a:pPr marL="685800" indent="-342900" algn="just">
              <a:lnSpc>
                <a:spcPct val="90000"/>
              </a:lnSpc>
              <a:buFont typeface="Arial" panose="020B0604020202020204" pitchFamily="34" charset="0"/>
              <a:buChar char="•"/>
            </a:pPr>
            <a:r>
              <a:rPr lang="en-GB" sz="2000" dirty="0">
                <a:solidFill>
                  <a:srgbClr val="000000"/>
                </a:solidFill>
              </a:rPr>
              <a:t>Methods like __</a:t>
            </a:r>
            <a:r>
              <a:rPr lang="en-GB" sz="2000" dirty="0" err="1">
                <a:solidFill>
                  <a:srgbClr val="000000"/>
                </a:solidFill>
              </a:rPr>
              <a:t>iter</a:t>
            </a:r>
            <a:r>
              <a:rPr lang="en-GB" sz="2000" dirty="0">
                <a:solidFill>
                  <a:srgbClr val="000000"/>
                </a:solidFill>
              </a:rPr>
              <a:t>__() and __next__() are implemented automatically. So we can iterate through the items using next().</a:t>
            </a:r>
          </a:p>
          <a:p>
            <a:pPr marL="685800" indent="-342900" algn="just">
              <a:lnSpc>
                <a:spcPct val="90000"/>
              </a:lnSpc>
              <a:buFont typeface="Arial" panose="020B0604020202020204" pitchFamily="34" charset="0"/>
              <a:buChar char="•"/>
            </a:pPr>
            <a:r>
              <a:rPr lang="en-GB" sz="2000" dirty="0">
                <a:solidFill>
                  <a:srgbClr val="000000"/>
                </a:solidFill>
              </a:rPr>
              <a:t>Once the function yields, the function is paused and the control is transferred to the caller.</a:t>
            </a:r>
          </a:p>
          <a:p>
            <a:pPr marL="685800" indent="-342900" algn="just">
              <a:lnSpc>
                <a:spcPct val="90000"/>
              </a:lnSpc>
              <a:buFont typeface="Arial" panose="020B0604020202020204" pitchFamily="34" charset="0"/>
              <a:buChar char="•"/>
            </a:pPr>
            <a:r>
              <a:rPr lang="en-GB" sz="2000" dirty="0">
                <a:solidFill>
                  <a:srgbClr val="000000"/>
                </a:solidFill>
              </a:rPr>
              <a:t>Local variables and their states are remembered between successive calls.</a:t>
            </a:r>
          </a:p>
          <a:p>
            <a:pPr marL="685800" indent="-342900" algn="just">
              <a:lnSpc>
                <a:spcPct val="90000"/>
              </a:lnSpc>
              <a:buFont typeface="Arial" panose="020B0604020202020204" pitchFamily="34" charset="0"/>
              <a:buChar char="•"/>
            </a:pPr>
            <a:r>
              <a:rPr lang="en-GB" sz="2000" dirty="0">
                <a:solidFill>
                  <a:srgbClr val="000000"/>
                </a:solidFill>
              </a:rPr>
              <a:t>Finally, when the function terminates, </a:t>
            </a:r>
            <a:r>
              <a:rPr lang="en-GB" sz="2000" dirty="0" err="1">
                <a:solidFill>
                  <a:srgbClr val="000000"/>
                </a:solidFill>
              </a:rPr>
              <a:t>StopIteration</a:t>
            </a:r>
            <a:r>
              <a:rPr lang="en-GB" sz="2000" dirty="0">
                <a:solidFill>
                  <a:srgbClr val="000000"/>
                </a:solidFill>
              </a:rPr>
              <a:t> is raised automatically on further </a:t>
            </a:r>
            <a:r>
              <a:rPr lang="en-GB" sz="2000" dirty="0" smtClean="0">
                <a:solidFill>
                  <a:srgbClr val="000000"/>
                </a:solidFill>
              </a:rPr>
              <a:t>calls.</a:t>
            </a:r>
          </a:p>
          <a:p>
            <a:pPr marL="285750" indent="-285750" algn="just">
              <a:lnSpc>
                <a:spcPct val="90000"/>
              </a:lnSpc>
              <a:buFont typeface="Wingdings" panose="05000000000000000000" pitchFamily="2" charset="2"/>
              <a:buChar char="ü"/>
            </a:pPr>
            <a:endParaRPr lang="en-GB" sz="2000" dirty="0">
              <a:solidFill>
                <a:srgbClr val="000000"/>
              </a:solidFill>
            </a:endParaRPr>
          </a:p>
          <a:p>
            <a:pPr algn="just">
              <a:lnSpc>
                <a:spcPct val="90000"/>
              </a:lnSpc>
            </a:pPr>
            <a:r>
              <a:rPr lang="en-GB" sz="2000" b="1" dirty="0" smtClean="0">
                <a:solidFill>
                  <a:srgbClr val="000000"/>
                </a:solidFill>
              </a:rPr>
              <a:t>Let us go for a demonstration…</a:t>
            </a:r>
            <a:endParaRPr lang="en-GB" sz="2000" b="1"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2301784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48399" y="4016467"/>
            <a:ext cx="4175759" cy="646331"/>
          </a:xfrm>
          <a:prstGeom prst="rect">
            <a:avLst/>
          </a:prstGeom>
          <a:noFill/>
        </p:spPr>
        <p:txBody>
          <a:bodyPr wrap="square" rtlCol="0">
            <a:spAutoFit/>
          </a:bodyPr>
          <a:lstStyle/>
          <a:p>
            <a:pPr algn="ctr"/>
            <a:r>
              <a:rPr lang="en-US" sz="3600" b="1" dirty="0">
                <a:latin typeface="Calibri (Headings)"/>
              </a:rPr>
              <a:t>Python Closures</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95505683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Closures</a:t>
            </a:r>
          </a:p>
        </p:txBody>
      </p:sp>
      <p:sp>
        <p:nvSpPr>
          <p:cNvPr id="5" name="Rectangle 4"/>
          <p:cNvSpPr/>
          <p:nvPr/>
        </p:nvSpPr>
        <p:spPr>
          <a:xfrm>
            <a:off x="6108700" y="843677"/>
            <a:ext cx="5778500" cy="1477328"/>
          </a:xfrm>
          <a:prstGeom prst="rect">
            <a:avLst/>
          </a:prstGeom>
          <a:ln w="28575">
            <a:solidFill>
              <a:srgbClr val="3FAD86"/>
            </a:solidFill>
          </a:ln>
        </p:spPr>
        <p:txBody>
          <a:bodyPr wrap="square">
            <a:spAutoFit/>
          </a:bodyPr>
          <a:lstStyle/>
          <a:p>
            <a:pPr algn="just">
              <a:lnSpc>
                <a:spcPct val="90000"/>
              </a:lnSpc>
            </a:pPr>
            <a:r>
              <a:rPr lang="en-GB" sz="2000" dirty="0" smtClean="0"/>
              <a:t>A</a:t>
            </a:r>
            <a:r>
              <a:rPr lang="en-GB" sz="2000" dirty="0"/>
              <a:t> </a:t>
            </a:r>
            <a:r>
              <a:rPr lang="en-GB" sz="2000" b="1" dirty="0"/>
              <a:t>Closure</a:t>
            </a:r>
            <a:r>
              <a:rPr lang="en-GB" sz="2000" dirty="0"/>
              <a:t> is a function object that remembers values in enclosing scopes even if they are not present in memory</a:t>
            </a:r>
            <a:r>
              <a:rPr lang="en-GB" sz="2000" dirty="0" smtClean="0"/>
              <a:t>.</a:t>
            </a:r>
          </a:p>
          <a:p>
            <a:pPr algn="just">
              <a:lnSpc>
                <a:spcPct val="90000"/>
              </a:lnSpc>
            </a:pPr>
            <a:endParaRPr lang="en-GB" sz="2000" i="0" dirty="0">
              <a:solidFill>
                <a:srgbClr val="000000"/>
              </a:solidFill>
              <a:effectLst/>
            </a:endParaRPr>
          </a:p>
          <a:p>
            <a:pPr algn="just">
              <a:lnSpc>
                <a:spcPct val="90000"/>
              </a:lnSpc>
            </a:pPr>
            <a:r>
              <a:rPr lang="en-GB" sz="2000" b="1" dirty="0" smtClean="0">
                <a:solidFill>
                  <a:srgbClr val="000000"/>
                </a:solidFill>
              </a:rPr>
              <a:t>Let us go for the demonstration…</a:t>
            </a:r>
            <a:endParaRPr lang="en-US" sz="2000" b="1"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038477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Keywords and Identifiers</a:t>
            </a:r>
            <a:endParaRPr lang="en-US" sz="2800" dirty="0">
              <a:latin typeface="Calibri (Headings)"/>
            </a:endParaRPr>
          </a:p>
        </p:txBody>
      </p:sp>
      <p:sp>
        <p:nvSpPr>
          <p:cNvPr id="5" name="Rectangle 4"/>
          <p:cNvSpPr/>
          <p:nvPr/>
        </p:nvSpPr>
        <p:spPr>
          <a:xfrm>
            <a:off x="6108700" y="891921"/>
            <a:ext cx="5778500" cy="2862322"/>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Python Keywords –</a:t>
            </a:r>
          </a:p>
          <a:p>
            <a:pPr algn="just">
              <a:lnSpc>
                <a:spcPct val="90000"/>
              </a:lnSpc>
            </a:pPr>
            <a:endParaRPr lang="en-US" sz="2000" i="0" dirty="0" smtClean="0">
              <a:solidFill>
                <a:srgbClr val="000000"/>
              </a:solidFill>
              <a:effectLst/>
            </a:endParaRPr>
          </a:p>
          <a:p>
            <a:pPr marL="571500" indent="-285750" algn="just">
              <a:lnSpc>
                <a:spcPct val="90000"/>
              </a:lnSpc>
              <a:buFont typeface="Arial" panose="020B0604020202020204" pitchFamily="34" charset="0"/>
              <a:buChar char="•"/>
            </a:pPr>
            <a:r>
              <a:rPr lang="en-GB" sz="2000" dirty="0">
                <a:solidFill>
                  <a:srgbClr val="000000"/>
                </a:solidFill>
              </a:rPr>
              <a:t>Keywords are the reserved words in Python.</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smtClean="0">
                <a:solidFill>
                  <a:srgbClr val="000000"/>
                </a:solidFill>
              </a:rPr>
              <a:t>During coding keywords can’t be used </a:t>
            </a:r>
            <a:r>
              <a:rPr lang="en-GB" sz="2000" dirty="0">
                <a:solidFill>
                  <a:srgbClr val="000000"/>
                </a:solidFill>
              </a:rPr>
              <a:t>as variable name, function name or any other identifier. They are used to define the syntax and structure of the Python language.</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smtClean="0">
                <a:solidFill>
                  <a:srgbClr val="000000"/>
                </a:solidFill>
              </a:rPr>
              <a:t>Keywords </a:t>
            </a:r>
            <a:r>
              <a:rPr lang="en-GB" sz="2000" dirty="0">
                <a:solidFill>
                  <a:srgbClr val="000000"/>
                </a:solidFill>
              </a:rPr>
              <a:t>are case </a:t>
            </a:r>
            <a:r>
              <a:rPr lang="en-GB" sz="2000" dirty="0" smtClean="0">
                <a:solidFill>
                  <a:srgbClr val="000000"/>
                </a:solidFill>
              </a:rPr>
              <a:t>sensitive in Python.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1261410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075679" y="4016467"/>
            <a:ext cx="4495800" cy="646331"/>
          </a:xfrm>
          <a:prstGeom prst="rect">
            <a:avLst/>
          </a:prstGeom>
          <a:noFill/>
        </p:spPr>
        <p:txBody>
          <a:bodyPr wrap="square" rtlCol="0">
            <a:spAutoFit/>
          </a:bodyPr>
          <a:lstStyle/>
          <a:p>
            <a:pPr algn="ctr"/>
            <a:r>
              <a:rPr lang="en-US" sz="3600" b="1" dirty="0">
                <a:latin typeface="Calibri (Headings)"/>
              </a:rPr>
              <a:t>Python Decorators</a:t>
            </a: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9737912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Decorators</a:t>
            </a:r>
          </a:p>
        </p:txBody>
      </p:sp>
      <p:sp>
        <p:nvSpPr>
          <p:cNvPr id="5" name="Rectangle 4"/>
          <p:cNvSpPr/>
          <p:nvPr/>
        </p:nvSpPr>
        <p:spPr>
          <a:xfrm>
            <a:off x="6108700" y="843677"/>
            <a:ext cx="5778500" cy="2585323"/>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solidFill>
                  <a:srgbClr val="000000"/>
                </a:solidFill>
              </a:rPr>
              <a:t>Python has an additional and interesting feature called decorators to add functionality to an existing code.</a:t>
            </a:r>
          </a:p>
          <a:p>
            <a:pPr marL="285750" indent="-285750" algn="just">
              <a:lnSpc>
                <a:spcPct val="90000"/>
              </a:lnSpc>
              <a:buFont typeface="Arial" panose="020B0604020202020204" pitchFamily="34" charset="0"/>
              <a:buChar char="•"/>
            </a:pPr>
            <a:endParaRPr lang="en-GB" sz="2000" dirty="0">
              <a:solidFill>
                <a:srgbClr val="000000"/>
              </a:solidFill>
            </a:endParaRPr>
          </a:p>
          <a:p>
            <a:pPr marL="285750" indent="-285750" algn="just">
              <a:lnSpc>
                <a:spcPct val="90000"/>
              </a:lnSpc>
              <a:buFont typeface="Arial" panose="020B0604020202020204" pitchFamily="34" charset="0"/>
              <a:buChar char="•"/>
            </a:pPr>
            <a:r>
              <a:rPr lang="en-GB" sz="2000" dirty="0">
                <a:solidFill>
                  <a:srgbClr val="000000"/>
                </a:solidFill>
              </a:rPr>
              <a:t>This is also called metaprogramming as a part of the program tries to modify another part of the program at compile time.</a:t>
            </a:r>
          </a:p>
          <a:p>
            <a:pPr algn="just">
              <a:lnSpc>
                <a:spcPct val="90000"/>
              </a:lnSpc>
            </a:pPr>
            <a:endParaRPr lang="en-GB" sz="2000" dirty="0">
              <a:solidFill>
                <a:srgbClr val="000000"/>
              </a:solidFill>
            </a:endParaRPr>
          </a:p>
          <a:p>
            <a:pPr algn="just">
              <a:lnSpc>
                <a:spcPct val="90000"/>
              </a:lnSpc>
            </a:pPr>
            <a:r>
              <a:rPr lang="en-GB" sz="2000" b="1" dirty="0">
                <a:solidFill>
                  <a:srgbClr val="000000"/>
                </a:solidFill>
              </a:rPr>
              <a:t>Let us go for the demonstration</a:t>
            </a:r>
            <a:r>
              <a:rPr lang="en-GB" sz="2000" b="1" dirty="0" smtClean="0">
                <a:solidFill>
                  <a:srgbClr val="000000"/>
                </a:solidFill>
              </a:rPr>
              <a:t>...</a:t>
            </a:r>
            <a:endParaRPr lang="en-GB" sz="2000" b="1"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8879483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85179" y="4016467"/>
            <a:ext cx="4876799" cy="1200329"/>
          </a:xfrm>
          <a:prstGeom prst="rect">
            <a:avLst/>
          </a:prstGeom>
          <a:noFill/>
        </p:spPr>
        <p:txBody>
          <a:bodyPr wrap="square" rtlCol="0">
            <a:spAutoFit/>
          </a:bodyPr>
          <a:lstStyle/>
          <a:p>
            <a:pPr algn="ctr"/>
            <a:r>
              <a:rPr lang="en-GB" sz="3600" b="1" dirty="0">
                <a:latin typeface="Calibri (Headings)"/>
              </a:rPr>
              <a:t>Python Shallow and Deep Copy</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5588936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48399" y="4016467"/>
            <a:ext cx="4175759" cy="646331"/>
          </a:xfrm>
          <a:prstGeom prst="rect">
            <a:avLst/>
          </a:prstGeom>
          <a:noFill/>
        </p:spPr>
        <p:txBody>
          <a:bodyPr wrap="square" rtlCol="0">
            <a:spAutoFit/>
          </a:bodyPr>
          <a:lstStyle/>
          <a:p>
            <a:pPr algn="ctr"/>
            <a:r>
              <a:rPr lang="en-US" sz="3600" b="1" dirty="0" smtClean="0">
                <a:latin typeface="Calibri (Headings)"/>
              </a:rPr>
              <a:t>Python </a:t>
            </a:r>
            <a:r>
              <a:rPr lang="en-US" sz="3600" b="1" dirty="0">
                <a:latin typeface="Calibri (Headings)"/>
              </a:rPr>
              <a:t>@property</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98776381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35699" y="4019734"/>
            <a:ext cx="4175759" cy="646331"/>
          </a:xfrm>
          <a:prstGeom prst="rect">
            <a:avLst/>
          </a:prstGeom>
          <a:noFill/>
        </p:spPr>
        <p:txBody>
          <a:bodyPr wrap="square" rtlCol="0">
            <a:spAutoFit/>
          </a:bodyPr>
          <a:lstStyle/>
          <a:p>
            <a:pPr algn="ctr"/>
            <a:r>
              <a:rPr lang="en-US" sz="3600" b="1" dirty="0">
                <a:latin typeface="Calibri (Headings)"/>
              </a:rPr>
              <a:t>Python Assert</a:t>
            </a: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75339465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Assert</a:t>
            </a:r>
          </a:p>
        </p:txBody>
      </p:sp>
      <p:sp>
        <p:nvSpPr>
          <p:cNvPr id="5" name="Rectangle 4"/>
          <p:cNvSpPr/>
          <p:nvPr/>
        </p:nvSpPr>
        <p:spPr>
          <a:xfrm>
            <a:off x="6108700" y="891921"/>
            <a:ext cx="5778500" cy="3139321"/>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solidFill>
                  <a:srgbClr val="000000"/>
                </a:solidFill>
              </a:rPr>
              <a:t>Assertions are statements that assert or state a fact confidently in our program. For example, while writing a division function, we're confident the divisor shouldn't be zero, we assert divisor is not equal to zero.</a:t>
            </a:r>
          </a:p>
          <a:p>
            <a:pPr marL="285750" indent="-285750" algn="just">
              <a:lnSpc>
                <a:spcPct val="90000"/>
              </a:lnSpc>
              <a:buFont typeface="Arial" panose="020B0604020202020204" pitchFamily="34" charset="0"/>
              <a:buChar char="•"/>
            </a:pPr>
            <a:endParaRPr lang="en-GB" sz="2000" dirty="0">
              <a:solidFill>
                <a:srgbClr val="000000"/>
              </a:solidFill>
            </a:endParaRPr>
          </a:p>
          <a:p>
            <a:pPr marL="285750" indent="-285750" algn="just">
              <a:lnSpc>
                <a:spcPct val="90000"/>
              </a:lnSpc>
              <a:buFont typeface="Arial" panose="020B0604020202020204" pitchFamily="34" charset="0"/>
              <a:buChar char="•"/>
            </a:pPr>
            <a:r>
              <a:rPr lang="en-GB" sz="2000" dirty="0">
                <a:solidFill>
                  <a:srgbClr val="000000"/>
                </a:solidFill>
              </a:rPr>
              <a:t>Assertions are simply </a:t>
            </a:r>
            <a:r>
              <a:rPr lang="en-GB" sz="2000" dirty="0" err="1">
                <a:solidFill>
                  <a:srgbClr val="000000"/>
                </a:solidFill>
              </a:rPr>
              <a:t>boolean</a:t>
            </a:r>
            <a:r>
              <a:rPr lang="en-GB" sz="2000" dirty="0">
                <a:solidFill>
                  <a:srgbClr val="000000"/>
                </a:solidFill>
              </a:rPr>
              <a:t> expressions that checks if the conditions return true or not. If it is true, the program does nothing and move to the next line of code. However, if it's false, the program stops and throws an error</a:t>
            </a:r>
            <a:r>
              <a:rPr lang="en-GB" sz="2000"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35784879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Assert</a:t>
            </a:r>
          </a:p>
        </p:txBody>
      </p:sp>
      <p:sp>
        <p:nvSpPr>
          <p:cNvPr id="5" name="Rectangle 4"/>
          <p:cNvSpPr/>
          <p:nvPr/>
        </p:nvSpPr>
        <p:spPr>
          <a:xfrm>
            <a:off x="6108700" y="764921"/>
            <a:ext cx="5778500" cy="4801314"/>
          </a:xfrm>
          <a:prstGeom prst="rect">
            <a:avLst/>
          </a:prstGeom>
          <a:ln w="28575">
            <a:solidFill>
              <a:srgbClr val="3FAD86"/>
            </a:solidFill>
          </a:ln>
        </p:spPr>
        <p:txBody>
          <a:bodyPr wrap="square">
            <a:spAutoFit/>
          </a:bodyPr>
          <a:lstStyle/>
          <a:p>
            <a:pPr algn="just">
              <a:lnSpc>
                <a:spcPct val="90000"/>
              </a:lnSpc>
            </a:pPr>
            <a:r>
              <a:rPr lang="en-GB" sz="2000" dirty="0" smtClean="0">
                <a:solidFill>
                  <a:srgbClr val="000000"/>
                </a:solidFill>
              </a:rPr>
              <a:t>It </a:t>
            </a:r>
            <a:r>
              <a:rPr lang="en-GB" sz="2000" dirty="0">
                <a:solidFill>
                  <a:srgbClr val="000000"/>
                </a:solidFill>
              </a:rPr>
              <a:t>is also a debugging tool as it brings the program on halt as soon as any error is occurred and shows on which point of the program error has occurred</a:t>
            </a:r>
            <a:r>
              <a:rPr lang="en-GB" sz="2000" dirty="0" smtClean="0">
                <a:solidFill>
                  <a:srgbClr val="000000"/>
                </a:solidFill>
              </a:rPr>
              <a:t>.</a:t>
            </a:r>
          </a:p>
          <a:p>
            <a:pPr algn="just">
              <a:lnSpc>
                <a:spcPct val="90000"/>
              </a:lnSpc>
            </a:pPr>
            <a:endParaRPr lang="en-GB" sz="2000" i="0" dirty="0">
              <a:solidFill>
                <a:srgbClr val="000000"/>
              </a:solidFill>
              <a:effectLst/>
            </a:endParaRPr>
          </a:p>
          <a:p>
            <a:pPr algn="just">
              <a:lnSpc>
                <a:spcPct val="90000"/>
              </a:lnSpc>
            </a:pPr>
            <a:endParaRPr lang="en-GB" sz="2000" dirty="0" smtClean="0">
              <a:solidFill>
                <a:srgbClr val="000000"/>
              </a:solidFill>
            </a:endParaRPr>
          </a:p>
          <a:p>
            <a:pPr algn="just">
              <a:lnSpc>
                <a:spcPct val="90000"/>
              </a:lnSpc>
            </a:pPr>
            <a:endParaRPr lang="en-GB" sz="2000" i="0" dirty="0">
              <a:solidFill>
                <a:srgbClr val="000000"/>
              </a:solidFill>
              <a:effectLst/>
            </a:endParaRPr>
          </a:p>
          <a:p>
            <a:pPr algn="just">
              <a:lnSpc>
                <a:spcPct val="90000"/>
              </a:lnSpc>
            </a:pPr>
            <a:endParaRPr lang="en-GB" sz="2000" dirty="0" smtClean="0">
              <a:solidFill>
                <a:srgbClr val="000000"/>
              </a:solidFill>
            </a:endParaRPr>
          </a:p>
          <a:p>
            <a:pPr algn="just">
              <a:lnSpc>
                <a:spcPct val="90000"/>
              </a:lnSpc>
            </a:pPr>
            <a:endParaRPr lang="en-GB" sz="2000" dirty="0">
              <a:solidFill>
                <a:srgbClr val="000000"/>
              </a:solidFill>
            </a:endParaRPr>
          </a:p>
          <a:p>
            <a:pPr algn="just">
              <a:lnSpc>
                <a:spcPct val="90000"/>
              </a:lnSpc>
            </a:pPr>
            <a:endParaRPr lang="en-GB" sz="2000" dirty="0" smtClean="0">
              <a:solidFill>
                <a:srgbClr val="000000"/>
              </a:solidFill>
            </a:endParaRPr>
          </a:p>
          <a:p>
            <a:pPr algn="just">
              <a:lnSpc>
                <a:spcPct val="90000"/>
              </a:lnSpc>
            </a:pPr>
            <a:endParaRPr lang="en-GB" sz="2000" dirty="0">
              <a:solidFill>
                <a:srgbClr val="000000"/>
              </a:solidFill>
            </a:endParaRPr>
          </a:p>
          <a:p>
            <a:pPr algn="just">
              <a:lnSpc>
                <a:spcPct val="90000"/>
              </a:lnSpc>
            </a:pPr>
            <a:endParaRPr lang="en-GB" sz="2000" dirty="0" smtClean="0">
              <a:solidFill>
                <a:srgbClr val="000000"/>
              </a:solidFill>
            </a:endParaRPr>
          </a:p>
          <a:p>
            <a:pPr algn="just">
              <a:lnSpc>
                <a:spcPct val="90000"/>
              </a:lnSpc>
            </a:pPr>
            <a:endParaRPr lang="en-GB" sz="2000" dirty="0">
              <a:solidFill>
                <a:srgbClr val="000000"/>
              </a:solidFill>
            </a:endParaRPr>
          </a:p>
          <a:p>
            <a:pPr algn="just">
              <a:lnSpc>
                <a:spcPct val="90000"/>
              </a:lnSpc>
            </a:pPr>
            <a:endParaRPr lang="en-GB" sz="2000" dirty="0" smtClean="0">
              <a:solidFill>
                <a:srgbClr val="000000"/>
              </a:solidFill>
            </a:endParaRPr>
          </a:p>
          <a:p>
            <a:pPr algn="just">
              <a:lnSpc>
                <a:spcPct val="90000"/>
              </a:lnSpc>
            </a:pPr>
            <a:endParaRPr lang="en-GB" sz="2000" i="0" dirty="0">
              <a:solidFill>
                <a:srgbClr val="000000"/>
              </a:solidFill>
              <a:effectLst/>
            </a:endParaRPr>
          </a:p>
          <a:p>
            <a:pPr algn="just">
              <a:lnSpc>
                <a:spcPct val="90000"/>
              </a:lnSpc>
            </a:pPr>
            <a:endParaRPr lang="en-GB" sz="2000" dirty="0" smtClean="0">
              <a:solidFill>
                <a:srgbClr val="000000"/>
              </a:solidFill>
            </a:endParaRPr>
          </a:p>
          <a:p>
            <a:pPr algn="just">
              <a:lnSpc>
                <a:spcPct val="90000"/>
              </a:lnSpc>
            </a:pPr>
            <a:endParaRPr lang="en-GB" sz="2000" b="1" dirty="0" smtClean="0">
              <a:solidFill>
                <a:srgbClr val="000000"/>
              </a:solidFill>
            </a:endParaRPr>
          </a:p>
          <a:p>
            <a:pPr algn="just">
              <a:lnSpc>
                <a:spcPct val="90000"/>
              </a:lnSpc>
            </a:pPr>
            <a:r>
              <a:rPr lang="en-GB" sz="2000" b="1" dirty="0" smtClean="0">
                <a:solidFill>
                  <a:srgbClr val="000000"/>
                </a:solidFill>
              </a:rPr>
              <a:t>Let us go for the demonstration…</a:t>
            </a:r>
            <a:endParaRPr lang="en-US" sz="2000" b="1" i="0" dirty="0" smtClean="0">
              <a:solidFill>
                <a:srgbClr val="000000"/>
              </a:solidFill>
              <a:effectLst/>
            </a:endParaRPr>
          </a:p>
        </p:txBody>
      </p:sp>
      <p:sp>
        <p:nvSpPr>
          <p:cNvPr id="3" name="Oval 2"/>
          <p:cNvSpPr/>
          <p:nvPr/>
        </p:nvSpPr>
        <p:spPr>
          <a:xfrm>
            <a:off x="8788400" y="1790700"/>
            <a:ext cx="419100" cy="457200"/>
          </a:xfrm>
          <a:prstGeom prst="ellipse">
            <a:avLst/>
          </a:prstGeom>
          <a:solidFill>
            <a:schemeClr val="accent2">
              <a:lumMod val="20000"/>
              <a:lumOff val="80000"/>
            </a:schemeClr>
          </a:solidFill>
          <a:ln w="28575">
            <a:solidFill>
              <a:srgbClr val="3FAD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7861300" y="2639678"/>
            <a:ext cx="2273300" cy="1333500"/>
          </a:xfrm>
          <a:prstGeom prst="diamond">
            <a:avLst/>
          </a:prstGeom>
          <a:solidFill>
            <a:schemeClr val="accent2">
              <a:lumMod val="20000"/>
              <a:lumOff val="80000"/>
            </a:schemeClr>
          </a:solidFill>
          <a:ln w="28575">
            <a:solidFill>
              <a:srgbClr val="3FAD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3" idx="4"/>
          </p:cNvCxnSpPr>
          <p:nvPr/>
        </p:nvCxnSpPr>
        <p:spPr>
          <a:xfrm>
            <a:off x="8997950" y="2247900"/>
            <a:ext cx="0" cy="3917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526378" y="3306428"/>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65411" y="3110539"/>
            <a:ext cx="0" cy="3917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0330489" y="3114006"/>
            <a:ext cx="0" cy="3917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3172" y="3306428"/>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3990" y="4200927"/>
            <a:ext cx="1714500" cy="886968"/>
          </a:xfrm>
          <a:prstGeom prst="rect">
            <a:avLst/>
          </a:prstGeom>
          <a:solidFill>
            <a:schemeClr val="accent2">
              <a:lumMod val="20000"/>
              <a:lumOff val="80000"/>
            </a:schemeClr>
          </a:solidFill>
          <a:ln w="28575">
            <a:solidFill>
              <a:srgbClr val="3F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ysClr val="windowText" lastClr="000000"/>
                </a:solidFill>
              </a:rPr>
              <a:t>Program continue to run</a:t>
            </a:r>
            <a:endParaRPr lang="en-US" dirty="0">
              <a:solidFill>
                <a:sysClr val="windowText" lastClr="000000"/>
              </a:solidFill>
            </a:endParaRPr>
          </a:p>
        </p:txBody>
      </p:sp>
      <p:sp>
        <p:nvSpPr>
          <p:cNvPr id="15" name="Rectangle 14"/>
          <p:cNvSpPr/>
          <p:nvPr/>
        </p:nvSpPr>
        <p:spPr>
          <a:xfrm>
            <a:off x="9524665" y="4198895"/>
            <a:ext cx="2003425" cy="889000"/>
          </a:xfrm>
          <a:prstGeom prst="rect">
            <a:avLst/>
          </a:prstGeom>
          <a:solidFill>
            <a:schemeClr val="accent2">
              <a:lumMod val="20000"/>
              <a:lumOff val="80000"/>
            </a:schemeClr>
          </a:solidFill>
          <a:ln w="28575">
            <a:solidFill>
              <a:srgbClr val="3F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ysClr val="windowText" lastClr="000000"/>
                </a:solidFill>
              </a:rPr>
              <a:t>Assertion stops the program and gives assertion error</a:t>
            </a:r>
            <a:endParaRPr lang="en-US" dirty="0">
              <a:solidFill>
                <a:sysClr val="windowText" lastClr="000000"/>
              </a:solidFill>
            </a:endParaRPr>
          </a:p>
        </p:txBody>
      </p:sp>
      <p:sp>
        <p:nvSpPr>
          <p:cNvPr id="16" name="TextBox 15"/>
          <p:cNvSpPr txBox="1"/>
          <p:nvPr/>
        </p:nvSpPr>
        <p:spPr>
          <a:xfrm>
            <a:off x="10019569" y="2980912"/>
            <a:ext cx="660887" cy="369332"/>
          </a:xfrm>
          <a:prstGeom prst="rect">
            <a:avLst/>
          </a:prstGeom>
          <a:noFill/>
        </p:spPr>
        <p:txBody>
          <a:bodyPr wrap="none" rtlCol="0">
            <a:spAutoFit/>
          </a:bodyPr>
          <a:lstStyle/>
          <a:p>
            <a:r>
              <a:rPr lang="en-US" b="1" dirty="0" smtClean="0"/>
              <a:t>False</a:t>
            </a:r>
            <a:endParaRPr lang="en-US" b="1" dirty="0"/>
          </a:p>
        </p:txBody>
      </p:sp>
      <p:sp>
        <p:nvSpPr>
          <p:cNvPr id="17" name="TextBox 16"/>
          <p:cNvSpPr txBox="1"/>
          <p:nvPr/>
        </p:nvSpPr>
        <p:spPr>
          <a:xfrm>
            <a:off x="7358628" y="2980912"/>
            <a:ext cx="607218" cy="369332"/>
          </a:xfrm>
          <a:prstGeom prst="rect">
            <a:avLst/>
          </a:prstGeom>
          <a:noFill/>
        </p:spPr>
        <p:txBody>
          <a:bodyPr wrap="none" rtlCol="0">
            <a:spAutoFit/>
          </a:bodyPr>
          <a:lstStyle/>
          <a:p>
            <a:r>
              <a:rPr lang="en-US" b="1" dirty="0" smtClean="0"/>
              <a:t>True</a:t>
            </a:r>
            <a:endParaRPr lang="en-US" b="1" dirty="0"/>
          </a:p>
        </p:txBody>
      </p:sp>
      <p:sp>
        <p:nvSpPr>
          <p:cNvPr id="18" name="TextBox 17"/>
          <p:cNvSpPr txBox="1"/>
          <p:nvPr/>
        </p:nvSpPr>
        <p:spPr>
          <a:xfrm>
            <a:off x="9789802" y="1832078"/>
            <a:ext cx="1515095" cy="369332"/>
          </a:xfrm>
          <a:prstGeom prst="rect">
            <a:avLst/>
          </a:prstGeom>
          <a:noFill/>
        </p:spPr>
        <p:txBody>
          <a:bodyPr wrap="none" rtlCol="0">
            <a:spAutoFit/>
          </a:bodyPr>
          <a:lstStyle/>
          <a:p>
            <a:r>
              <a:rPr lang="en-US" b="1" dirty="0" smtClean="0"/>
              <a:t>Previous code</a:t>
            </a:r>
            <a:endParaRPr lang="en-US" b="1" dirty="0"/>
          </a:p>
        </p:txBody>
      </p:sp>
      <p:cxnSp>
        <p:nvCxnSpPr>
          <p:cNvPr id="20" name="Straight Arrow Connector 19"/>
          <p:cNvCxnSpPr/>
          <p:nvPr/>
        </p:nvCxnSpPr>
        <p:spPr>
          <a:xfrm>
            <a:off x="9207500" y="2016744"/>
            <a:ext cx="54864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39751" y="2939445"/>
            <a:ext cx="1716398" cy="646331"/>
          </a:xfrm>
          <a:prstGeom prst="rect">
            <a:avLst/>
          </a:prstGeom>
          <a:noFill/>
        </p:spPr>
        <p:txBody>
          <a:bodyPr wrap="square" rtlCol="0">
            <a:spAutoFit/>
          </a:bodyPr>
          <a:lstStyle/>
          <a:p>
            <a:pPr algn="ctr"/>
            <a:r>
              <a:rPr lang="en-US" dirty="0" smtClean="0"/>
              <a:t>Assertion condition</a:t>
            </a:r>
            <a:endParaRPr lang="en-US" dirty="0"/>
          </a:p>
        </p:txBody>
      </p:sp>
      <p:pic>
        <p:nvPicPr>
          <p:cNvPr id="19"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046900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35699" y="4016467"/>
            <a:ext cx="4175759" cy="1200329"/>
          </a:xfrm>
          <a:prstGeom prst="rect">
            <a:avLst/>
          </a:prstGeom>
          <a:noFill/>
        </p:spPr>
        <p:txBody>
          <a:bodyPr wrap="square" rtlCol="0">
            <a:spAutoFit/>
          </a:bodyPr>
          <a:lstStyle/>
          <a:p>
            <a:pPr algn="ctr"/>
            <a:r>
              <a:rPr lang="en-US" sz="3600" b="1" dirty="0">
                <a:latin typeface="Calibri (Headings)"/>
              </a:rPr>
              <a:t>Python Regular Expressions</a:t>
            </a: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223844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108700" y="1120521"/>
            <a:ext cx="5778500" cy="3083921"/>
          </a:xfrm>
          <a:prstGeom prst="rect">
            <a:avLst/>
          </a:prstGeom>
          <a:ln w="28575">
            <a:solidFill>
              <a:srgbClr val="3FAD86"/>
            </a:solidFill>
          </a:ln>
        </p:spPr>
        <p:txBody>
          <a:bodyPr wrap="square">
            <a:spAutoFit/>
          </a:bodyPr>
          <a:lstStyle/>
          <a:p>
            <a:pPr algn="just">
              <a:lnSpc>
                <a:spcPct val="90000"/>
              </a:lnSpc>
            </a:pPr>
            <a:r>
              <a:rPr lang="en-US" b="1" i="0" dirty="0" smtClean="0">
                <a:solidFill>
                  <a:srgbClr val="000000"/>
                </a:solidFill>
                <a:effectLst/>
              </a:rPr>
              <a:t>List of Python Keywords –</a:t>
            </a:r>
          </a:p>
          <a:p>
            <a:pPr algn="just">
              <a:lnSpc>
                <a:spcPct val="90000"/>
              </a:lnSpc>
            </a:pPr>
            <a:endParaRPr lang="en-US" i="0" dirty="0" smtClean="0">
              <a:solidFill>
                <a:srgbClr val="000000"/>
              </a:solidFill>
              <a:effectLst/>
            </a:endParaRPr>
          </a:p>
          <a:p>
            <a:pPr algn="just">
              <a:lnSpc>
                <a:spcPct val="90000"/>
              </a:lnSpc>
            </a:pPr>
            <a:endParaRPr lang="en-GB" dirty="0" smtClean="0">
              <a:solidFill>
                <a:srgbClr val="000000"/>
              </a:solidFill>
            </a:endParaRPr>
          </a:p>
          <a:p>
            <a:pPr algn="just">
              <a:lnSpc>
                <a:spcPct val="90000"/>
              </a:lnSpc>
            </a:pPr>
            <a:endParaRPr lang="en-GB" i="0" dirty="0">
              <a:solidFill>
                <a:srgbClr val="000000"/>
              </a:solidFill>
              <a:effectLst/>
            </a:endParaRPr>
          </a:p>
          <a:p>
            <a:pPr algn="just">
              <a:lnSpc>
                <a:spcPct val="90000"/>
              </a:lnSpc>
            </a:pPr>
            <a:endParaRPr lang="en-GB" dirty="0" smtClean="0">
              <a:solidFill>
                <a:srgbClr val="000000"/>
              </a:solidFill>
            </a:endParaRPr>
          </a:p>
          <a:p>
            <a:pPr algn="just">
              <a:lnSpc>
                <a:spcPct val="90000"/>
              </a:lnSpc>
            </a:pPr>
            <a:endParaRPr lang="en-GB" i="0" dirty="0">
              <a:solidFill>
                <a:srgbClr val="000000"/>
              </a:solidFill>
              <a:effectLst/>
            </a:endParaRPr>
          </a:p>
          <a:p>
            <a:pPr algn="just">
              <a:lnSpc>
                <a:spcPct val="90000"/>
              </a:lnSpc>
            </a:pPr>
            <a:endParaRPr lang="en-GB" dirty="0" smtClean="0">
              <a:solidFill>
                <a:srgbClr val="000000"/>
              </a:solidFill>
            </a:endParaRPr>
          </a:p>
          <a:p>
            <a:pPr algn="just">
              <a:lnSpc>
                <a:spcPct val="90000"/>
              </a:lnSpc>
            </a:pPr>
            <a:endParaRPr lang="en-GB" i="0" dirty="0">
              <a:solidFill>
                <a:srgbClr val="000000"/>
              </a:solidFill>
              <a:effectLst/>
            </a:endParaRPr>
          </a:p>
          <a:p>
            <a:pPr algn="just">
              <a:lnSpc>
                <a:spcPct val="90000"/>
              </a:lnSpc>
            </a:pPr>
            <a:endParaRPr lang="en-GB" dirty="0" smtClean="0">
              <a:solidFill>
                <a:srgbClr val="000000"/>
              </a:solidFill>
            </a:endParaRPr>
          </a:p>
          <a:p>
            <a:pPr algn="just">
              <a:lnSpc>
                <a:spcPct val="90000"/>
              </a:lnSpc>
            </a:pPr>
            <a:endParaRPr lang="en-GB" i="0" dirty="0">
              <a:solidFill>
                <a:srgbClr val="000000"/>
              </a:solidFill>
              <a:effectLst/>
            </a:endParaRPr>
          </a:p>
          <a:p>
            <a:pPr algn="just">
              <a:lnSpc>
                <a:spcPct val="90000"/>
              </a:lnSpc>
            </a:pPr>
            <a:endParaRPr lang="en-GB" dirty="0" smtClean="0">
              <a:solidFill>
                <a:srgbClr val="000000"/>
              </a:solidFill>
            </a:endParaRPr>
          </a:p>
          <a:p>
            <a:pPr algn="just">
              <a:lnSpc>
                <a:spcPct val="90000"/>
              </a:lnSpc>
            </a:pPr>
            <a:endParaRPr lang="en-GB" i="0" dirty="0">
              <a:solidFill>
                <a:srgbClr val="000000"/>
              </a:solidFill>
              <a:effectLst/>
            </a:endParaRPr>
          </a:p>
        </p:txBody>
      </p:sp>
      <p:sp>
        <p:nvSpPr>
          <p:cNvPr id="6"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Keywords and Identifiers</a:t>
            </a:r>
            <a:endParaRPr lang="en-US" sz="2800" dirty="0">
              <a:latin typeface="Calibri (Headings)"/>
            </a:endParaRPr>
          </a:p>
        </p:txBody>
      </p:sp>
      <p:graphicFrame>
        <p:nvGraphicFramePr>
          <p:cNvPr id="3" name="Table 2"/>
          <p:cNvGraphicFramePr>
            <a:graphicFrameLocks noGrp="1"/>
          </p:cNvGraphicFramePr>
          <p:nvPr>
            <p:extLst>
              <p:ext uri="{D42A27DB-BD31-4B8C-83A1-F6EECF244321}">
                <p14:modId xmlns:p14="http://schemas.microsoft.com/office/powerpoint/2010/main" val="3895138684"/>
              </p:ext>
            </p:extLst>
          </p:nvPr>
        </p:nvGraphicFramePr>
        <p:xfrm>
          <a:off x="6197600" y="1488283"/>
          <a:ext cx="5600700" cy="3134360"/>
        </p:xfrm>
        <a:graphic>
          <a:graphicData uri="http://schemas.openxmlformats.org/drawingml/2006/table">
            <a:tbl>
              <a:tblPr firstRow="1" bandRow="1">
                <a:tableStyleId>{5940675A-B579-460E-94D1-54222C63F5DA}</a:tableStyleId>
              </a:tblPr>
              <a:tblGrid>
                <a:gridCol w="1120140">
                  <a:extLst>
                    <a:ext uri="{9D8B030D-6E8A-4147-A177-3AD203B41FA5}">
                      <a16:colId xmlns:a16="http://schemas.microsoft.com/office/drawing/2014/main" val="2598614389"/>
                    </a:ext>
                  </a:extLst>
                </a:gridCol>
                <a:gridCol w="1120140">
                  <a:extLst>
                    <a:ext uri="{9D8B030D-6E8A-4147-A177-3AD203B41FA5}">
                      <a16:colId xmlns:a16="http://schemas.microsoft.com/office/drawing/2014/main" val="3823110009"/>
                    </a:ext>
                  </a:extLst>
                </a:gridCol>
                <a:gridCol w="1120140">
                  <a:extLst>
                    <a:ext uri="{9D8B030D-6E8A-4147-A177-3AD203B41FA5}">
                      <a16:colId xmlns:a16="http://schemas.microsoft.com/office/drawing/2014/main" val="1080098543"/>
                    </a:ext>
                  </a:extLst>
                </a:gridCol>
                <a:gridCol w="1120140">
                  <a:extLst>
                    <a:ext uri="{9D8B030D-6E8A-4147-A177-3AD203B41FA5}">
                      <a16:colId xmlns:a16="http://schemas.microsoft.com/office/drawing/2014/main" val="3413047085"/>
                    </a:ext>
                  </a:extLst>
                </a:gridCol>
                <a:gridCol w="1120140">
                  <a:extLst>
                    <a:ext uri="{9D8B030D-6E8A-4147-A177-3AD203B41FA5}">
                      <a16:colId xmlns:a16="http://schemas.microsoft.com/office/drawing/2014/main" val="1012851059"/>
                    </a:ext>
                  </a:extLst>
                </a:gridCol>
              </a:tblGrid>
              <a:tr h="370840">
                <a:tc>
                  <a:txBody>
                    <a:bodyPr/>
                    <a:lstStyle/>
                    <a:p>
                      <a:r>
                        <a:rPr lang="en-US" dirty="0" smtClean="0"/>
                        <a:t>False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smtClean="0"/>
                        <a:t>class</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smtClean="0"/>
                        <a:t>finally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smtClean="0"/>
                        <a:t>is</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smtClean="0"/>
                        <a:t>return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850160"/>
                  </a:ext>
                </a:extLst>
              </a:tr>
              <a:tr h="370840">
                <a:tc>
                  <a:txBody>
                    <a:bodyPr/>
                    <a:lstStyle/>
                    <a:p>
                      <a:r>
                        <a:rPr lang="en-US" dirty="0" smtClean="0"/>
                        <a:t>None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continue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for</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lambda</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try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2276786"/>
                  </a:ext>
                </a:extLst>
              </a:tr>
              <a:tr h="370840">
                <a:tc>
                  <a:txBody>
                    <a:bodyPr/>
                    <a:lstStyle/>
                    <a:p>
                      <a:r>
                        <a:rPr lang="en-US" dirty="0" smtClean="0"/>
                        <a:t>True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err="1" smtClean="0"/>
                        <a:t>def</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from</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nonlocal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while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311743"/>
                  </a:ext>
                </a:extLst>
              </a:tr>
              <a:tr h="370840">
                <a:tc>
                  <a:txBody>
                    <a:bodyPr/>
                    <a:lstStyle/>
                    <a:p>
                      <a:r>
                        <a:rPr lang="en-US" dirty="0" smtClean="0"/>
                        <a:t>and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del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global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not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with</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756271"/>
                  </a:ext>
                </a:extLst>
              </a:tr>
              <a:tr h="370840">
                <a:tc>
                  <a:txBody>
                    <a:bodyPr/>
                    <a:lstStyle/>
                    <a:p>
                      <a:r>
                        <a:rPr lang="en-US" dirty="0" smtClean="0"/>
                        <a:t>as</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err="1" smtClean="0"/>
                        <a:t>elif</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if</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or</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yield</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902961"/>
                  </a:ext>
                </a:extLst>
              </a:tr>
              <a:tr h="370840">
                <a:tc>
                  <a:txBody>
                    <a:bodyPr/>
                    <a:lstStyle/>
                    <a:p>
                      <a:r>
                        <a:rPr lang="en-US" dirty="0" smtClean="0"/>
                        <a:t>assert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else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import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pass</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7301261"/>
                  </a:ext>
                </a:extLst>
              </a:tr>
              <a:tr h="370840">
                <a:tc>
                  <a:txBody>
                    <a:bodyPr/>
                    <a:lstStyle/>
                    <a:p>
                      <a:r>
                        <a:rPr lang="en-US" dirty="0" smtClean="0"/>
                        <a:t>break</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except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in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raise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317932"/>
                  </a:ext>
                </a:extLst>
              </a:tr>
            </a:tbl>
          </a:graphicData>
        </a:graphic>
      </p:graphicFrame>
      <p:pic>
        <p:nvPicPr>
          <p:cNvPr id="7"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389288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108700" y="980821"/>
            <a:ext cx="5778500" cy="5355312"/>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Python Identifier – </a:t>
            </a:r>
            <a:r>
              <a:rPr lang="en-GB" sz="2000" dirty="0" smtClean="0">
                <a:solidFill>
                  <a:srgbClr val="000000"/>
                </a:solidFill>
              </a:rPr>
              <a:t>Identifier </a:t>
            </a:r>
            <a:r>
              <a:rPr lang="en-GB" sz="2000" dirty="0">
                <a:solidFill>
                  <a:srgbClr val="000000"/>
                </a:solidFill>
              </a:rPr>
              <a:t>is nothing but the names given to entities like class, functions, variables etc. in Python. It helps us in differentiating one entity from another.</a:t>
            </a:r>
          </a:p>
          <a:p>
            <a:pPr algn="just">
              <a:lnSpc>
                <a:spcPct val="90000"/>
              </a:lnSpc>
            </a:pPr>
            <a:endParaRPr lang="en-GB" sz="2000" dirty="0">
              <a:solidFill>
                <a:srgbClr val="000000"/>
              </a:solidFill>
            </a:endParaRPr>
          </a:p>
          <a:p>
            <a:pPr marL="285750" indent="-285750" algn="just">
              <a:lnSpc>
                <a:spcPct val="90000"/>
              </a:lnSpc>
              <a:buFont typeface="Wingdings" panose="05000000000000000000" pitchFamily="2" charset="2"/>
              <a:buChar char="Ø"/>
            </a:pPr>
            <a:r>
              <a:rPr lang="en-GB" sz="2000" b="1" dirty="0">
                <a:solidFill>
                  <a:srgbClr val="000000"/>
                </a:solidFill>
              </a:rPr>
              <a:t>Rules for writing </a:t>
            </a:r>
            <a:r>
              <a:rPr lang="en-GB" sz="2000" b="1" dirty="0" smtClean="0">
                <a:solidFill>
                  <a:srgbClr val="000000"/>
                </a:solidFill>
              </a:rPr>
              <a:t>identifiers:</a:t>
            </a:r>
          </a:p>
          <a:p>
            <a:pPr algn="just">
              <a:lnSpc>
                <a:spcPct val="90000"/>
              </a:lnSpc>
            </a:pPr>
            <a:endParaRPr lang="en-GB" sz="2000" b="1"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Identifiers can be a combination of letters in lowercase (a to z) or uppercase (A to Z) or digits (0 to 9) or an underscore (_). Names like </a:t>
            </a:r>
            <a:r>
              <a:rPr lang="en-GB" sz="2000" dirty="0" smtClean="0">
                <a:solidFill>
                  <a:srgbClr val="000000"/>
                </a:solidFill>
              </a:rPr>
              <a:t>myClass1, var_2 </a:t>
            </a:r>
            <a:r>
              <a:rPr lang="en-GB" sz="2000" dirty="0">
                <a:solidFill>
                  <a:srgbClr val="000000"/>
                </a:solidFill>
              </a:rPr>
              <a:t>and </a:t>
            </a:r>
            <a:r>
              <a:rPr lang="en-GB" sz="2000" dirty="0" err="1" smtClean="0">
                <a:solidFill>
                  <a:srgbClr val="000000"/>
                </a:solidFill>
              </a:rPr>
              <a:t>display_to_screen</a:t>
            </a:r>
            <a:r>
              <a:rPr lang="en-GB" sz="2000" dirty="0">
                <a:solidFill>
                  <a:srgbClr val="000000"/>
                </a:solidFill>
              </a:rPr>
              <a:t>, all are valid example.</a:t>
            </a:r>
          </a:p>
          <a:p>
            <a:pPr marL="571500" indent="-285750" algn="just">
              <a:lnSpc>
                <a:spcPct val="90000"/>
              </a:lnSpc>
              <a:buFont typeface="Arial" panose="020B0604020202020204" pitchFamily="34" charset="0"/>
              <a:buChar char="•"/>
            </a:pPr>
            <a:r>
              <a:rPr lang="en-GB" sz="2000" dirty="0">
                <a:solidFill>
                  <a:srgbClr val="000000"/>
                </a:solidFill>
              </a:rPr>
              <a:t>An identifier cannot start with a digit. 1variable is invalid, but variable1 is perfectly fine.</a:t>
            </a:r>
          </a:p>
          <a:p>
            <a:pPr marL="571500" indent="-285750" algn="just">
              <a:lnSpc>
                <a:spcPct val="90000"/>
              </a:lnSpc>
              <a:buFont typeface="Arial" panose="020B0604020202020204" pitchFamily="34" charset="0"/>
              <a:buChar char="•"/>
            </a:pPr>
            <a:r>
              <a:rPr lang="en-GB" sz="2000" dirty="0">
                <a:solidFill>
                  <a:srgbClr val="000000"/>
                </a:solidFill>
              </a:rPr>
              <a:t>Keywords cannot be used as identifiers</a:t>
            </a:r>
            <a:r>
              <a:rPr lang="en-GB" sz="2000" dirty="0" smtClean="0">
                <a:solidFill>
                  <a:srgbClr val="000000"/>
                </a:solidFill>
              </a:rPr>
              <a:t>.</a:t>
            </a:r>
          </a:p>
          <a:p>
            <a:pPr marL="571500" indent="-285750" algn="just">
              <a:lnSpc>
                <a:spcPct val="90000"/>
              </a:lnSpc>
              <a:buFont typeface="Arial" panose="020B0604020202020204" pitchFamily="34" charset="0"/>
              <a:buChar char="•"/>
            </a:pPr>
            <a:r>
              <a:rPr lang="en-GB" sz="2000" dirty="0"/>
              <a:t>We cannot use special symbols like !, @, #, $, % etc. in our identifier.</a:t>
            </a:r>
            <a:endParaRPr lang="en-US" sz="2000" dirty="0">
              <a:solidFill>
                <a:srgbClr val="000000"/>
              </a:solidFill>
            </a:endParaRPr>
          </a:p>
          <a:p>
            <a:pPr algn="just">
              <a:lnSpc>
                <a:spcPct val="90000"/>
              </a:lnSpc>
            </a:pPr>
            <a:endParaRPr lang="en-US" sz="2000" i="0" dirty="0" smtClean="0">
              <a:solidFill>
                <a:srgbClr val="000000"/>
              </a:solidFill>
              <a:effectLst/>
            </a:endParaRPr>
          </a:p>
          <a:p>
            <a:pPr algn="just">
              <a:lnSpc>
                <a:spcPct val="90000"/>
              </a:lnSpc>
            </a:pPr>
            <a:r>
              <a:rPr lang="en-US" sz="2000" b="1" dirty="0" smtClean="0">
                <a:solidFill>
                  <a:srgbClr val="000000"/>
                </a:solidFill>
              </a:rPr>
              <a:t>Let us go for a demonstration…</a:t>
            </a:r>
            <a:endParaRPr lang="en-US" sz="2000" b="1" i="0" dirty="0" smtClean="0">
              <a:solidFill>
                <a:srgbClr val="000000"/>
              </a:solidFill>
              <a:effectLst/>
            </a:endParaRPr>
          </a:p>
        </p:txBody>
      </p:sp>
      <p:sp>
        <p:nvSpPr>
          <p:cNvPr id="6"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Keywords and Identifiers</a:t>
            </a:r>
            <a:endParaRPr lang="en-US" sz="2800" dirty="0">
              <a:latin typeface="Calibri (Headings)"/>
            </a:endParaRPr>
          </a:p>
        </p:txBody>
      </p:sp>
      <p:pic>
        <p:nvPicPr>
          <p:cNvPr id="4"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576801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043929" y="4016467"/>
            <a:ext cx="4559300" cy="1200329"/>
          </a:xfrm>
          <a:prstGeom prst="rect">
            <a:avLst/>
          </a:prstGeom>
          <a:noFill/>
        </p:spPr>
        <p:txBody>
          <a:bodyPr wrap="square" rtlCol="0">
            <a:spAutoFit/>
          </a:bodyPr>
          <a:lstStyle/>
          <a:p>
            <a:pPr algn="ctr"/>
            <a:r>
              <a:rPr lang="en-US" sz="3600" b="1" dirty="0" smtClean="0">
                <a:latin typeface="Calibri (Headings)"/>
              </a:rPr>
              <a:t>Python Statements &amp; Comments</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878744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Introduction to </a:t>
            </a:r>
            <a:r>
              <a:rPr lang="en-US" sz="2800" dirty="0" smtClean="0">
                <a:latin typeface="Calibri (Headings)"/>
              </a:rPr>
              <a:t>Python Essentials</a:t>
            </a:r>
            <a:endParaRPr lang="en-US" sz="2800" dirty="0">
              <a:latin typeface="Calibri (Headings)"/>
            </a:endParaRPr>
          </a:p>
        </p:txBody>
      </p:sp>
      <p:sp>
        <p:nvSpPr>
          <p:cNvPr id="5" name="Rectangle 4"/>
          <p:cNvSpPr/>
          <p:nvPr/>
        </p:nvSpPr>
        <p:spPr>
          <a:xfrm>
            <a:off x="6108700" y="942721"/>
            <a:ext cx="5778500" cy="3170099"/>
          </a:xfrm>
          <a:prstGeom prst="rect">
            <a:avLst/>
          </a:prstGeom>
          <a:ln w="28575">
            <a:solidFill>
              <a:srgbClr val="3FAD86"/>
            </a:solidFill>
          </a:ln>
        </p:spPr>
        <p:txBody>
          <a:bodyPr wrap="square">
            <a:spAutoFit/>
          </a:bodyPr>
          <a:lstStyle/>
          <a:p>
            <a:pPr marL="285750" indent="-285750" algn="just">
              <a:buFont typeface="Wingdings" panose="05000000000000000000" pitchFamily="2" charset="2"/>
              <a:buChar char="Ø"/>
            </a:pPr>
            <a:r>
              <a:rPr lang="en-US" sz="2000" i="0" dirty="0" smtClean="0">
                <a:solidFill>
                  <a:srgbClr val="000000"/>
                </a:solidFill>
                <a:effectLst/>
              </a:rPr>
              <a:t>In this Tutorial we are going to Cover –</a:t>
            </a:r>
          </a:p>
          <a:p>
            <a:pPr marL="571500" lvl="1" indent="-285750" algn="just">
              <a:buFont typeface="Arial" panose="020B0604020202020204" pitchFamily="34" charset="0"/>
              <a:buChar char="•"/>
              <a:tabLst>
                <a:tab pos="292100" algn="l"/>
              </a:tabLst>
            </a:pPr>
            <a:r>
              <a:rPr lang="en-US" sz="2000" dirty="0">
                <a:solidFill>
                  <a:srgbClr val="000000"/>
                </a:solidFill>
              </a:rPr>
              <a:t>Introduction</a:t>
            </a:r>
          </a:p>
          <a:p>
            <a:pPr marL="571500" lvl="1" indent="-285750" algn="just">
              <a:buFont typeface="Arial" panose="020B0604020202020204" pitchFamily="34" charset="0"/>
              <a:buChar char="•"/>
              <a:tabLst>
                <a:tab pos="292100" algn="l"/>
              </a:tabLst>
            </a:pPr>
            <a:r>
              <a:rPr lang="en-US" sz="2000" dirty="0">
                <a:solidFill>
                  <a:srgbClr val="000000"/>
                </a:solidFill>
              </a:rPr>
              <a:t>Python Basics</a:t>
            </a:r>
          </a:p>
          <a:p>
            <a:pPr marL="571500" lvl="1" indent="-285750" algn="just">
              <a:buFont typeface="Arial" panose="020B0604020202020204" pitchFamily="34" charset="0"/>
              <a:buChar char="•"/>
              <a:tabLst>
                <a:tab pos="292100" algn="l"/>
              </a:tabLst>
            </a:pPr>
            <a:r>
              <a:rPr lang="en-US" sz="2000" dirty="0">
                <a:solidFill>
                  <a:srgbClr val="000000"/>
                </a:solidFill>
              </a:rPr>
              <a:t>Python Flow Control</a:t>
            </a:r>
          </a:p>
          <a:p>
            <a:pPr marL="571500" lvl="1" indent="-285750" algn="just">
              <a:buFont typeface="Arial" panose="020B0604020202020204" pitchFamily="34" charset="0"/>
              <a:buChar char="•"/>
              <a:tabLst>
                <a:tab pos="292100" algn="l"/>
              </a:tabLst>
            </a:pPr>
            <a:r>
              <a:rPr lang="en-US" sz="2000" dirty="0">
                <a:solidFill>
                  <a:srgbClr val="000000"/>
                </a:solidFill>
              </a:rPr>
              <a:t>Python Functions</a:t>
            </a:r>
          </a:p>
          <a:p>
            <a:pPr marL="571500" lvl="1" indent="-285750" algn="just">
              <a:buFont typeface="Arial" panose="020B0604020202020204" pitchFamily="34" charset="0"/>
              <a:buChar char="•"/>
              <a:tabLst>
                <a:tab pos="292100" algn="l"/>
              </a:tabLst>
            </a:pPr>
            <a:r>
              <a:rPr lang="en-US" sz="2000" dirty="0">
                <a:solidFill>
                  <a:srgbClr val="000000"/>
                </a:solidFill>
              </a:rPr>
              <a:t>Python Datatypes</a:t>
            </a:r>
          </a:p>
          <a:p>
            <a:pPr marL="571500" lvl="1" indent="-285750" algn="just">
              <a:buFont typeface="Arial" panose="020B0604020202020204" pitchFamily="34" charset="0"/>
              <a:buChar char="•"/>
              <a:tabLst>
                <a:tab pos="292100" algn="l"/>
              </a:tabLst>
            </a:pPr>
            <a:r>
              <a:rPr lang="en-US" sz="2000" dirty="0">
                <a:solidFill>
                  <a:srgbClr val="000000"/>
                </a:solidFill>
              </a:rPr>
              <a:t>Python File Handling and Exception</a:t>
            </a:r>
          </a:p>
          <a:p>
            <a:pPr marL="571500" lvl="1" indent="-285750" algn="just">
              <a:buFont typeface="Arial" panose="020B0604020202020204" pitchFamily="34" charset="0"/>
              <a:buChar char="•"/>
              <a:tabLst>
                <a:tab pos="292100" algn="l"/>
              </a:tabLst>
            </a:pPr>
            <a:r>
              <a:rPr lang="en-US" sz="2000" dirty="0">
                <a:solidFill>
                  <a:srgbClr val="000000"/>
                </a:solidFill>
              </a:rPr>
              <a:t>Python Class and Objects</a:t>
            </a:r>
          </a:p>
          <a:p>
            <a:pPr marL="571500" lvl="1" indent="-285750" algn="just">
              <a:buFont typeface="Arial" panose="020B0604020202020204" pitchFamily="34" charset="0"/>
              <a:buChar char="•"/>
              <a:tabLst>
                <a:tab pos="292100" algn="l"/>
              </a:tabLst>
            </a:pPr>
            <a:r>
              <a:rPr lang="en-US" sz="2000" dirty="0">
                <a:solidFill>
                  <a:srgbClr val="000000"/>
                </a:solidFill>
              </a:rPr>
              <a:t>Python </a:t>
            </a:r>
            <a:r>
              <a:rPr lang="en-US" sz="2000" dirty="0" smtClean="0">
                <a:solidFill>
                  <a:srgbClr val="000000"/>
                </a:solidFill>
              </a:rPr>
              <a:t>Miscellaneous</a:t>
            </a:r>
          </a:p>
          <a:p>
            <a:pPr lvl="1" algn="just">
              <a:tabLst>
                <a:tab pos="292100" algn="l"/>
              </a:tabLst>
            </a:pPr>
            <a:r>
              <a:rPr lang="en-US" sz="2000" dirty="0" smtClean="0">
                <a:solidFill>
                  <a:srgbClr val="000000"/>
                </a:solidFill>
              </a:rPr>
              <a:t>Etc.</a:t>
            </a:r>
            <a:endParaRPr lang="en-US" sz="2000"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97625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a:t>
            </a:r>
            <a:r>
              <a:rPr lang="en-US" sz="2800" dirty="0">
                <a:latin typeface="Calibri (Headings)"/>
              </a:rPr>
              <a:t>Statements </a:t>
            </a:r>
            <a:r>
              <a:rPr lang="en-US" sz="2800" dirty="0" smtClean="0">
                <a:latin typeface="Calibri (Headings)"/>
              </a:rPr>
              <a:t>and </a:t>
            </a:r>
            <a:r>
              <a:rPr lang="en-US" sz="2800" dirty="0">
                <a:latin typeface="Calibri (Headings)"/>
              </a:rPr>
              <a:t>Comments</a:t>
            </a:r>
          </a:p>
        </p:txBody>
      </p:sp>
      <p:sp>
        <p:nvSpPr>
          <p:cNvPr id="5" name="Rectangle 4"/>
          <p:cNvSpPr/>
          <p:nvPr/>
        </p:nvSpPr>
        <p:spPr>
          <a:xfrm>
            <a:off x="6108700" y="891921"/>
            <a:ext cx="5778500" cy="3970318"/>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Python Statement </a:t>
            </a:r>
            <a:r>
              <a:rPr lang="en-US" sz="2000" b="1" dirty="0">
                <a:solidFill>
                  <a:srgbClr val="000000"/>
                </a:solidFill>
              </a:rPr>
              <a:t>-</a:t>
            </a:r>
            <a:r>
              <a:rPr lang="en-US" sz="2000" b="1" i="0" dirty="0" smtClean="0">
                <a:solidFill>
                  <a:srgbClr val="000000"/>
                </a:solidFill>
                <a:effectLst/>
              </a:rPr>
              <a:t> </a:t>
            </a:r>
            <a:r>
              <a:rPr lang="en-GB" sz="2000" dirty="0" smtClean="0">
                <a:solidFill>
                  <a:srgbClr val="000000"/>
                </a:solidFill>
              </a:rPr>
              <a:t>Instructions </a:t>
            </a:r>
            <a:r>
              <a:rPr lang="en-GB" sz="2000" dirty="0">
                <a:solidFill>
                  <a:srgbClr val="000000"/>
                </a:solidFill>
              </a:rPr>
              <a:t>that a Python interpreter can execute are called statements. For example, </a:t>
            </a:r>
            <a:r>
              <a:rPr lang="en-GB" sz="2000" b="1" dirty="0" err="1" smtClean="0">
                <a:solidFill>
                  <a:srgbClr val="000000"/>
                </a:solidFill>
              </a:rPr>
              <a:t>kount</a:t>
            </a:r>
            <a:r>
              <a:rPr lang="en-GB" sz="2000" b="1" dirty="0" smtClean="0">
                <a:solidFill>
                  <a:srgbClr val="000000"/>
                </a:solidFill>
              </a:rPr>
              <a:t> = 10</a:t>
            </a:r>
            <a:r>
              <a:rPr lang="en-GB" sz="2000" dirty="0" smtClean="0">
                <a:solidFill>
                  <a:srgbClr val="000000"/>
                </a:solidFill>
              </a:rPr>
              <a:t> </a:t>
            </a:r>
            <a:r>
              <a:rPr lang="en-GB" sz="2000" dirty="0">
                <a:solidFill>
                  <a:srgbClr val="000000"/>
                </a:solidFill>
              </a:rPr>
              <a:t>is an assignment statement. </a:t>
            </a:r>
            <a:r>
              <a:rPr lang="en-GB" sz="2000" b="1" dirty="0">
                <a:solidFill>
                  <a:srgbClr val="000000"/>
                </a:solidFill>
              </a:rPr>
              <a:t>if</a:t>
            </a:r>
            <a:r>
              <a:rPr lang="en-GB" sz="2000" dirty="0">
                <a:solidFill>
                  <a:srgbClr val="000000"/>
                </a:solidFill>
              </a:rPr>
              <a:t> statement, </a:t>
            </a:r>
            <a:r>
              <a:rPr lang="en-GB" sz="2000" b="1" dirty="0">
                <a:solidFill>
                  <a:srgbClr val="000000"/>
                </a:solidFill>
              </a:rPr>
              <a:t>for</a:t>
            </a:r>
            <a:r>
              <a:rPr lang="en-GB" sz="2000" dirty="0">
                <a:solidFill>
                  <a:srgbClr val="000000"/>
                </a:solidFill>
              </a:rPr>
              <a:t> statement, </a:t>
            </a:r>
            <a:r>
              <a:rPr lang="en-GB" sz="2000" b="1" dirty="0">
                <a:solidFill>
                  <a:srgbClr val="000000"/>
                </a:solidFill>
              </a:rPr>
              <a:t>while</a:t>
            </a:r>
            <a:r>
              <a:rPr lang="en-GB" sz="2000" dirty="0">
                <a:solidFill>
                  <a:srgbClr val="000000"/>
                </a:solidFill>
              </a:rPr>
              <a:t> statement etc</a:t>
            </a:r>
            <a:r>
              <a:rPr lang="en-GB" sz="2000" dirty="0" smtClean="0">
                <a:solidFill>
                  <a:srgbClr val="000000"/>
                </a:solidFill>
              </a:rPr>
              <a:t>.</a:t>
            </a:r>
          </a:p>
          <a:p>
            <a:pPr algn="just">
              <a:lnSpc>
                <a:spcPct val="90000"/>
              </a:lnSpc>
            </a:pPr>
            <a:endParaRPr lang="en-GB" sz="2000" dirty="0">
              <a:solidFill>
                <a:srgbClr val="000000"/>
              </a:solidFill>
            </a:endParaRPr>
          </a:p>
          <a:p>
            <a:pPr marL="285750" indent="-285750" algn="just">
              <a:lnSpc>
                <a:spcPct val="90000"/>
              </a:lnSpc>
              <a:buFont typeface="Wingdings" panose="05000000000000000000" pitchFamily="2" charset="2"/>
              <a:buChar char="Ø"/>
            </a:pPr>
            <a:r>
              <a:rPr lang="en-GB" sz="2000" b="1" dirty="0" smtClean="0">
                <a:solidFill>
                  <a:srgbClr val="000000"/>
                </a:solidFill>
              </a:rPr>
              <a:t>Multi-line statement - </a:t>
            </a:r>
            <a:r>
              <a:rPr lang="en-GB" sz="2000" dirty="0" smtClean="0">
                <a:solidFill>
                  <a:srgbClr val="000000"/>
                </a:solidFill>
              </a:rPr>
              <a:t>In </a:t>
            </a:r>
            <a:r>
              <a:rPr lang="en-GB" sz="2000" dirty="0">
                <a:solidFill>
                  <a:srgbClr val="000000"/>
                </a:solidFill>
              </a:rPr>
              <a:t>Python, end of a statement is marked by a newline character. But we can make a statement extend over multiple lines with the line continuation character (\). For example</a:t>
            </a:r>
            <a:r>
              <a:rPr lang="en-GB" sz="2000" dirty="0" smtClean="0">
                <a:solidFill>
                  <a:srgbClr val="000000"/>
                </a:solidFill>
              </a:rPr>
              <a:t>:</a:t>
            </a:r>
          </a:p>
          <a:p>
            <a:pPr algn="just">
              <a:lnSpc>
                <a:spcPct val="90000"/>
              </a:lnSpc>
            </a:pPr>
            <a:endParaRPr lang="en-GB" sz="2000" i="0" dirty="0">
              <a:solidFill>
                <a:srgbClr val="000000"/>
              </a:solidFill>
              <a:effectLst/>
            </a:endParaRPr>
          </a:p>
          <a:p>
            <a:pPr lvl="2" algn="just">
              <a:lnSpc>
                <a:spcPct val="90000"/>
              </a:lnSpc>
            </a:pPr>
            <a:r>
              <a:rPr lang="en-GB" sz="2000" b="1" dirty="0" smtClean="0">
                <a:solidFill>
                  <a:srgbClr val="000000"/>
                </a:solidFill>
              </a:rPr>
              <a:t>print(‘Welcome to \</a:t>
            </a:r>
          </a:p>
          <a:p>
            <a:pPr lvl="2" algn="just">
              <a:lnSpc>
                <a:spcPct val="90000"/>
              </a:lnSpc>
            </a:pPr>
            <a:r>
              <a:rPr lang="en-GB" sz="2000" b="1" i="0" dirty="0" smtClean="0">
                <a:solidFill>
                  <a:srgbClr val="000000"/>
                </a:solidFill>
                <a:effectLst/>
              </a:rPr>
              <a:t>the world \</a:t>
            </a:r>
          </a:p>
          <a:p>
            <a:pPr lvl="2" algn="just">
              <a:lnSpc>
                <a:spcPct val="90000"/>
              </a:lnSpc>
            </a:pPr>
            <a:r>
              <a:rPr lang="en-GB" sz="2000" b="1" dirty="0" smtClean="0">
                <a:solidFill>
                  <a:srgbClr val="000000"/>
                </a:solidFill>
              </a:rPr>
              <a:t>of programming”)</a:t>
            </a:r>
            <a:endParaRPr lang="en-US" sz="2000" b="1"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63521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a:t>
            </a:r>
            <a:r>
              <a:rPr lang="en-US" sz="2800" dirty="0">
                <a:latin typeface="Calibri (Headings)"/>
              </a:rPr>
              <a:t>Statements and Comments</a:t>
            </a:r>
          </a:p>
        </p:txBody>
      </p:sp>
      <p:sp>
        <p:nvSpPr>
          <p:cNvPr id="5" name="Rectangle 4"/>
          <p:cNvSpPr/>
          <p:nvPr/>
        </p:nvSpPr>
        <p:spPr>
          <a:xfrm>
            <a:off x="6108700" y="1120676"/>
            <a:ext cx="5778500" cy="2308324"/>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Python Indentation – </a:t>
            </a:r>
            <a:r>
              <a:rPr lang="en-GB" sz="2000" dirty="0" smtClean="0">
                <a:solidFill>
                  <a:srgbClr val="000000"/>
                </a:solidFill>
              </a:rPr>
              <a:t>Like </a:t>
            </a:r>
            <a:r>
              <a:rPr lang="en-GB" sz="2000" dirty="0">
                <a:solidFill>
                  <a:srgbClr val="000000"/>
                </a:solidFill>
              </a:rPr>
              <a:t>other programming languages e.g. C, C++, Java use braces { } to define a block of code. Python uses indentation.</a:t>
            </a:r>
          </a:p>
          <a:p>
            <a:pPr algn="just">
              <a:lnSpc>
                <a:spcPct val="90000"/>
              </a:lnSpc>
            </a:pPr>
            <a:endParaRPr lang="en-GB" sz="2000" dirty="0">
              <a:solidFill>
                <a:srgbClr val="000000"/>
              </a:solidFill>
            </a:endParaRPr>
          </a:p>
          <a:p>
            <a:pPr marL="342900" indent="-342900" algn="just">
              <a:lnSpc>
                <a:spcPct val="90000"/>
              </a:lnSpc>
              <a:buFont typeface="Wingdings" panose="05000000000000000000" pitchFamily="2" charset="2"/>
              <a:buChar char="Ø"/>
            </a:pPr>
            <a:r>
              <a:rPr lang="en-GB" sz="2000" dirty="0">
                <a:solidFill>
                  <a:srgbClr val="000000"/>
                </a:solidFill>
              </a:rPr>
              <a:t>As example</a:t>
            </a:r>
            <a:r>
              <a:rPr lang="en-GB" sz="2000" dirty="0" smtClean="0">
                <a:solidFill>
                  <a:srgbClr val="000000"/>
                </a:solidFill>
              </a:rPr>
              <a:t>:</a:t>
            </a:r>
            <a:endParaRPr lang="en-GB" sz="2000" dirty="0">
              <a:solidFill>
                <a:srgbClr val="000000"/>
              </a:solidFill>
            </a:endParaRPr>
          </a:p>
          <a:p>
            <a:pPr lvl="2" algn="just">
              <a:lnSpc>
                <a:spcPct val="90000"/>
              </a:lnSpc>
            </a:pPr>
            <a:r>
              <a:rPr lang="en-GB" sz="2000" b="1" dirty="0">
                <a:solidFill>
                  <a:srgbClr val="000000"/>
                </a:solidFill>
              </a:rPr>
              <a:t>for </a:t>
            </a:r>
            <a:r>
              <a:rPr lang="en-GB" sz="2000" b="1" dirty="0" err="1">
                <a:solidFill>
                  <a:srgbClr val="000000"/>
                </a:solidFill>
              </a:rPr>
              <a:t>i</a:t>
            </a:r>
            <a:r>
              <a:rPr lang="en-GB" sz="2000" b="1" dirty="0">
                <a:solidFill>
                  <a:srgbClr val="000000"/>
                </a:solidFill>
              </a:rPr>
              <a:t> in range(1,10):</a:t>
            </a:r>
          </a:p>
          <a:p>
            <a:pPr lvl="2" algn="just">
              <a:lnSpc>
                <a:spcPct val="90000"/>
              </a:lnSpc>
            </a:pPr>
            <a:r>
              <a:rPr lang="en-GB" sz="2000" b="1" dirty="0">
                <a:solidFill>
                  <a:srgbClr val="000000"/>
                </a:solidFill>
              </a:rPr>
              <a:t>    for j in range(1,5):</a:t>
            </a:r>
          </a:p>
          <a:p>
            <a:pPr lvl="2" algn="just">
              <a:lnSpc>
                <a:spcPct val="90000"/>
              </a:lnSpc>
            </a:pPr>
            <a:r>
              <a:rPr lang="en-GB" sz="2000" b="1" dirty="0">
                <a:solidFill>
                  <a:srgbClr val="000000"/>
                </a:solidFill>
              </a:rPr>
              <a:t>        print(</a:t>
            </a:r>
            <a:r>
              <a:rPr lang="en-GB" sz="2000" b="1" dirty="0" err="1">
                <a:solidFill>
                  <a:srgbClr val="000000"/>
                </a:solidFill>
              </a:rPr>
              <a:t>i,j</a:t>
            </a:r>
            <a:r>
              <a:rPr lang="en-GB" sz="2000" b="1" dirty="0">
                <a:solidFill>
                  <a:srgbClr val="000000"/>
                </a:solidFill>
              </a:rPr>
              <a:t>)</a:t>
            </a:r>
            <a:endParaRPr lang="en-US" sz="2000" b="1"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70078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a:t>
            </a:r>
            <a:r>
              <a:rPr lang="en-US" sz="2800" dirty="0">
                <a:latin typeface="Calibri (Headings)"/>
              </a:rPr>
              <a:t>Statements and Comments</a:t>
            </a:r>
          </a:p>
        </p:txBody>
      </p:sp>
      <p:sp>
        <p:nvSpPr>
          <p:cNvPr id="5" name="Rectangle 4"/>
          <p:cNvSpPr/>
          <p:nvPr/>
        </p:nvSpPr>
        <p:spPr>
          <a:xfrm>
            <a:off x="6108700" y="1374521"/>
            <a:ext cx="5778500" cy="1754326"/>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Python Comments </a:t>
            </a:r>
            <a:endParaRPr lang="en-US"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In Python, we use the hash (#) symbol to start writing a line comment.</a:t>
            </a:r>
          </a:p>
          <a:p>
            <a:pPr algn="just">
              <a:lnSpc>
                <a:spcPct val="90000"/>
              </a:lnSpc>
            </a:pPr>
            <a:endParaRPr lang="en-GB" sz="2000" dirty="0">
              <a:solidFill>
                <a:srgbClr val="000000"/>
              </a:solidFill>
            </a:endParaRPr>
          </a:p>
          <a:p>
            <a:pPr marL="285750" indent="-285750" algn="just">
              <a:lnSpc>
                <a:spcPct val="90000"/>
              </a:lnSpc>
              <a:buFont typeface="Wingdings" panose="05000000000000000000" pitchFamily="2" charset="2"/>
              <a:buChar char="Ø"/>
            </a:pPr>
            <a:r>
              <a:rPr lang="en-GB" sz="2000" dirty="0">
                <a:solidFill>
                  <a:srgbClr val="000000"/>
                </a:solidFill>
              </a:rPr>
              <a:t>As example:</a:t>
            </a:r>
          </a:p>
          <a:p>
            <a:pPr lvl="2" algn="just">
              <a:lnSpc>
                <a:spcPct val="90000"/>
              </a:lnSpc>
            </a:pPr>
            <a:r>
              <a:rPr lang="en-GB" sz="2000" b="1" dirty="0">
                <a:solidFill>
                  <a:srgbClr val="000000"/>
                </a:solidFill>
              </a:rPr>
              <a:t># this is a line </a:t>
            </a:r>
            <a:r>
              <a:rPr lang="en-GB" sz="2000" b="1" dirty="0" smtClean="0">
                <a:solidFill>
                  <a:srgbClr val="000000"/>
                </a:solidFill>
              </a:rPr>
              <a:t>comment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024520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143500" y="138370"/>
            <a:ext cx="67437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a:t>
            </a:r>
            <a:r>
              <a:rPr lang="en-US" sz="2800" dirty="0">
                <a:latin typeface="Calibri (Headings)"/>
              </a:rPr>
              <a:t>Statements and Comments</a:t>
            </a:r>
          </a:p>
        </p:txBody>
      </p:sp>
      <p:sp>
        <p:nvSpPr>
          <p:cNvPr id="5" name="Rectangle 4"/>
          <p:cNvSpPr/>
          <p:nvPr/>
        </p:nvSpPr>
        <p:spPr>
          <a:xfrm>
            <a:off x="5143500" y="891921"/>
            <a:ext cx="6743700" cy="4330416"/>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b="1" dirty="0" smtClean="0">
                <a:solidFill>
                  <a:srgbClr val="000000"/>
                </a:solidFill>
              </a:rPr>
              <a:t>Multi-line comments</a:t>
            </a:r>
            <a:r>
              <a:rPr lang="en-US" b="1" dirty="0">
                <a:solidFill>
                  <a:srgbClr val="000000"/>
                </a:solidFill>
              </a:rPr>
              <a:t> –</a:t>
            </a:r>
            <a:endParaRPr lang="en-GB" b="1" dirty="0">
              <a:solidFill>
                <a:srgbClr val="000000"/>
              </a:solidFill>
            </a:endParaRPr>
          </a:p>
          <a:p>
            <a:pPr algn="just">
              <a:lnSpc>
                <a:spcPct val="90000"/>
              </a:lnSpc>
            </a:pPr>
            <a:endParaRPr lang="en-GB" dirty="0" smtClean="0">
              <a:solidFill>
                <a:srgbClr val="000000"/>
              </a:solidFill>
            </a:endParaRPr>
          </a:p>
          <a:p>
            <a:pPr marL="571500" indent="-285750" algn="just">
              <a:lnSpc>
                <a:spcPct val="90000"/>
              </a:lnSpc>
              <a:buFont typeface="Arial" panose="020B0604020202020204" pitchFamily="34" charset="0"/>
              <a:buChar char="•"/>
            </a:pPr>
            <a:r>
              <a:rPr lang="en-GB" dirty="0" smtClean="0">
                <a:solidFill>
                  <a:srgbClr val="000000"/>
                </a:solidFill>
              </a:rPr>
              <a:t>If </a:t>
            </a:r>
            <a:r>
              <a:rPr lang="en-GB" dirty="0">
                <a:solidFill>
                  <a:srgbClr val="000000"/>
                </a:solidFill>
              </a:rPr>
              <a:t>we have comments that extend multiple lines, one way of doing it is to use hash (#) in the beginning of each line. For example</a:t>
            </a:r>
            <a:r>
              <a:rPr lang="en-GB" dirty="0" smtClean="0">
                <a:solidFill>
                  <a:srgbClr val="000000"/>
                </a:solidFill>
              </a:rPr>
              <a:t>:</a:t>
            </a:r>
            <a:endParaRPr lang="en-GB" dirty="0">
              <a:solidFill>
                <a:srgbClr val="000000"/>
              </a:solidFill>
            </a:endParaRPr>
          </a:p>
          <a:p>
            <a:pPr lvl="2" algn="just">
              <a:lnSpc>
                <a:spcPct val="90000"/>
              </a:lnSpc>
            </a:pPr>
            <a:r>
              <a:rPr lang="en-GB" b="1" dirty="0" smtClean="0">
                <a:solidFill>
                  <a:srgbClr val="000000"/>
                </a:solidFill>
              </a:rPr>
              <a:t># In this program, we have</a:t>
            </a:r>
            <a:endParaRPr lang="en-GB" b="1" dirty="0">
              <a:solidFill>
                <a:srgbClr val="000000"/>
              </a:solidFill>
            </a:endParaRPr>
          </a:p>
          <a:p>
            <a:pPr lvl="2" algn="just">
              <a:lnSpc>
                <a:spcPct val="90000"/>
              </a:lnSpc>
            </a:pPr>
            <a:r>
              <a:rPr lang="en-GB" b="1" dirty="0" smtClean="0">
                <a:solidFill>
                  <a:srgbClr val="000000"/>
                </a:solidFill>
              </a:rPr>
              <a:t># used functions and</a:t>
            </a:r>
            <a:endParaRPr lang="en-GB" b="1" dirty="0">
              <a:solidFill>
                <a:srgbClr val="000000"/>
              </a:solidFill>
            </a:endParaRPr>
          </a:p>
          <a:p>
            <a:pPr lvl="2" algn="just">
              <a:lnSpc>
                <a:spcPct val="90000"/>
              </a:lnSpc>
            </a:pPr>
            <a:r>
              <a:rPr lang="en-GB" b="1" dirty="0" smtClean="0">
                <a:solidFill>
                  <a:srgbClr val="000000"/>
                </a:solidFill>
              </a:rPr>
              <a:t># iterations</a:t>
            </a:r>
            <a:endParaRPr lang="en-GB" b="1" dirty="0">
              <a:solidFill>
                <a:srgbClr val="000000"/>
              </a:solidFill>
            </a:endParaRPr>
          </a:p>
          <a:p>
            <a:pPr algn="just">
              <a:lnSpc>
                <a:spcPct val="90000"/>
              </a:lnSpc>
            </a:pP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Another way of doing this is to use triple quotes, either ''' or """.</a:t>
            </a:r>
          </a:p>
          <a:p>
            <a:pPr marL="571500" algn="just">
              <a:lnSpc>
                <a:spcPct val="90000"/>
              </a:lnSpc>
            </a:pPr>
            <a:r>
              <a:rPr lang="en-GB" dirty="0" smtClean="0">
                <a:solidFill>
                  <a:srgbClr val="000000"/>
                </a:solidFill>
              </a:rPr>
              <a:t>These </a:t>
            </a:r>
            <a:r>
              <a:rPr lang="en-GB" dirty="0">
                <a:solidFill>
                  <a:srgbClr val="000000"/>
                </a:solidFill>
              </a:rPr>
              <a:t>triple quotes are generally used for multi-line strings. But they can be used as multi-line comment as well. Unless they are not </a:t>
            </a:r>
            <a:r>
              <a:rPr lang="en-GB" dirty="0" err="1">
                <a:solidFill>
                  <a:srgbClr val="000000"/>
                </a:solidFill>
              </a:rPr>
              <a:t>docstrings</a:t>
            </a:r>
            <a:r>
              <a:rPr lang="en-GB" dirty="0">
                <a:solidFill>
                  <a:srgbClr val="000000"/>
                </a:solidFill>
              </a:rPr>
              <a:t>, they do not generate any extra code. As example:</a:t>
            </a:r>
          </a:p>
          <a:p>
            <a:pPr algn="just">
              <a:lnSpc>
                <a:spcPct val="90000"/>
              </a:lnSpc>
            </a:pPr>
            <a:endParaRPr lang="en-GB" dirty="0">
              <a:solidFill>
                <a:srgbClr val="000000"/>
              </a:solidFill>
            </a:endParaRPr>
          </a:p>
          <a:p>
            <a:pPr lvl="2" algn="just">
              <a:lnSpc>
                <a:spcPct val="90000"/>
              </a:lnSpc>
            </a:pPr>
            <a:r>
              <a:rPr lang="en-GB" b="1" dirty="0">
                <a:solidFill>
                  <a:srgbClr val="000000"/>
                </a:solidFill>
              </a:rPr>
              <a:t>'''This is a</a:t>
            </a:r>
          </a:p>
          <a:p>
            <a:pPr lvl="2" algn="just">
              <a:lnSpc>
                <a:spcPct val="90000"/>
              </a:lnSpc>
            </a:pPr>
            <a:r>
              <a:rPr lang="en-GB" b="1" dirty="0">
                <a:solidFill>
                  <a:srgbClr val="000000"/>
                </a:solidFill>
              </a:rPr>
              <a:t>multiline comment</a:t>
            </a:r>
            <a:r>
              <a:rPr lang="en-GB" b="1" dirty="0" smtClean="0">
                <a:solidFill>
                  <a:srgbClr val="000000"/>
                </a:solidFill>
              </a:rPr>
              <a:t>'''</a:t>
            </a:r>
            <a:endParaRPr lang="en-GB" b="1"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63734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a:t>
            </a:r>
            <a:r>
              <a:rPr lang="en-US" sz="2800" dirty="0">
                <a:latin typeface="Calibri (Headings)"/>
              </a:rPr>
              <a:t>Statements and Comments</a:t>
            </a:r>
          </a:p>
        </p:txBody>
      </p:sp>
      <p:sp>
        <p:nvSpPr>
          <p:cNvPr id="5" name="Rectangle 4"/>
          <p:cNvSpPr/>
          <p:nvPr/>
        </p:nvSpPr>
        <p:spPr>
          <a:xfrm>
            <a:off x="6108700" y="891921"/>
            <a:ext cx="5778500" cy="2585323"/>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b="1" dirty="0" err="1" smtClean="0">
                <a:solidFill>
                  <a:srgbClr val="000000"/>
                </a:solidFill>
              </a:rPr>
              <a:t>Docstring</a:t>
            </a:r>
            <a:r>
              <a:rPr lang="en-GB" b="1" dirty="0" smtClean="0">
                <a:solidFill>
                  <a:srgbClr val="000000"/>
                </a:solidFill>
              </a:rPr>
              <a:t> in Python</a:t>
            </a:r>
            <a:r>
              <a:rPr lang="en-US" b="1" dirty="0" smtClean="0">
                <a:solidFill>
                  <a:srgbClr val="000000"/>
                </a:solidFill>
              </a:rPr>
              <a:t> </a:t>
            </a:r>
            <a:r>
              <a:rPr lang="en-US" b="1" dirty="0">
                <a:solidFill>
                  <a:srgbClr val="000000"/>
                </a:solidFill>
              </a:rPr>
              <a:t>–</a:t>
            </a:r>
            <a:endParaRPr lang="en-GB" b="1" dirty="0">
              <a:solidFill>
                <a:srgbClr val="000000"/>
              </a:solidFill>
            </a:endParaRPr>
          </a:p>
          <a:p>
            <a:pPr algn="just">
              <a:lnSpc>
                <a:spcPct val="90000"/>
              </a:lnSpc>
            </a:pPr>
            <a:endParaRPr lang="en-GB" dirty="0" smtClean="0">
              <a:solidFill>
                <a:srgbClr val="000000"/>
              </a:solidFill>
            </a:endParaRPr>
          </a:p>
          <a:p>
            <a:pPr marL="571500" indent="-285750" algn="just">
              <a:lnSpc>
                <a:spcPct val="90000"/>
              </a:lnSpc>
              <a:buFont typeface="Arial" panose="020B0604020202020204" pitchFamily="34" charset="0"/>
              <a:buChar char="•"/>
            </a:pPr>
            <a:r>
              <a:rPr lang="en-GB" dirty="0" err="1">
                <a:solidFill>
                  <a:srgbClr val="000000"/>
                </a:solidFill>
              </a:rPr>
              <a:t>Docstring</a:t>
            </a:r>
            <a:r>
              <a:rPr lang="en-GB" dirty="0">
                <a:solidFill>
                  <a:srgbClr val="000000"/>
                </a:solidFill>
              </a:rPr>
              <a:t> is short for documentation string.</a:t>
            </a:r>
          </a:p>
          <a:p>
            <a:pPr marL="571500" indent="-285750" algn="just">
              <a:lnSpc>
                <a:spcPct val="90000"/>
              </a:lnSpc>
              <a:buFont typeface="Arial" panose="020B0604020202020204" pitchFamily="34" charset="0"/>
              <a:buChar char="•"/>
            </a:pP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It is a string that occurs as the first statement in a module, function, class, or method definition. We must write what a function/class does in the </a:t>
            </a:r>
            <a:r>
              <a:rPr lang="en-GB" dirty="0" err="1">
                <a:solidFill>
                  <a:srgbClr val="000000"/>
                </a:solidFill>
              </a:rPr>
              <a:t>docstring</a:t>
            </a:r>
            <a:r>
              <a:rPr lang="en-GB" dirty="0" smtClean="0">
                <a:solidFill>
                  <a:srgbClr val="000000"/>
                </a:solidFill>
              </a:rPr>
              <a:t>.</a:t>
            </a:r>
          </a:p>
          <a:p>
            <a:pPr algn="just">
              <a:lnSpc>
                <a:spcPct val="90000"/>
              </a:lnSpc>
            </a:pPr>
            <a:endParaRPr lang="en-US" b="1" i="0" dirty="0" smtClean="0">
              <a:solidFill>
                <a:srgbClr val="000000"/>
              </a:solidFill>
              <a:effectLst/>
            </a:endParaRPr>
          </a:p>
          <a:p>
            <a:pPr algn="just">
              <a:lnSpc>
                <a:spcPct val="90000"/>
              </a:lnSpc>
            </a:pPr>
            <a:r>
              <a:rPr lang="en-US" b="1" dirty="0" smtClean="0">
                <a:solidFill>
                  <a:srgbClr val="000000"/>
                </a:solidFill>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032100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8399" y="4016467"/>
            <a:ext cx="4175759" cy="1200329"/>
          </a:xfrm>
          <a:prstGeom prst="rect">
            <a:avLst/>
          </a:prstGeom>
          <a:noFill/>
        </p:spPr>
        <p:txBody>
          <a:bodyPr wrap="square" rtlCol="0">
            <a:spAutoFit/>
          </a:bodyPr>
          <a:lstStyle/>
          <a:p>
            <a:pPr algn="ctr"/>
            <a:r>
              <a:rPr lang="en-US" sz="3600" b="1" dirty="0" smtClean="0">
                <a:latin typeface="Calibri (Headings)"/>
              </a:rPr>
              <a:t>Python </a:t>
            </a:r>
            <a:r>
              <a:rPr lang="en-US" sz="3600" b="1" dirty="0">
                <a:latin typeface="Calibri (Headings)"/>
              </a:rPr>
              <a:t>Variables and Constants</a:t>
            </a: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006210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Variables</a:t>
            </a:r>
            <a:endParaRPr lang="en-US" sz="2800" dirty="0">
              <a:latin typeface="Calibri (Headings)"/>
            </a:endParaRPr>
          </a:p>
        </p:txBody>
      </p:sp>
      <p:sp>
        <p:nvSpPr>
          <p:cNvPr id="5" name="Rectangle 4"/>
          <p:cNvSpPr/>
          <p:nvPr/>
        </p:nvSpPr>
        <p:spPr>
          <a:xfrm>
            <a:off x="6108700" y="891921"/>
            <a:ext cx="5778500" cy="3665619"/>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dirty="0">
                <a:solidFill>
                  <a:srgbClr val="000000"/>
                </a:solidFill>
              </a:rPr>
              <a:t>In Python variable is a named location used to store data in the memory. Each variable must have a unique name called identifier.</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In Python, variables do not need declaration to reserve memory space. The "variable declaration" or "variable initialization" happens automatically when we assign a value to a variable.</a:t>
            </a:r>
          </a:p>
          <a:p>
            <a:pPr algn="just">
              <a:lnSpc>
                <a:spcPct val="90000"/>
              </a:lnSpc>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As example:</a:t>
            </a:r>
          </a:p>
          <a:p>
            <a:pPr lvl="2" algn="just">
              <a:lnSpc>
                <a:spcPct val="90000"/>
              </a:lnSpc>
            </a:pPr>
            <a:r>
              <a:rPr lang="en-GB" sz="2000" b="1" dirty="0" err="1" smtClean="0">
                <a:solidFill>
                  <a:srgbClr val="000000"/>
                </a:solidFill>
              </a:rPr>
              <a:t>kount</a:t>
            </a:r>
            <a:r>
              <a:rPr lang="en-GB" sz="2000" b="1" dirty="0" smtClean="0">
                <a:solidFill>
                  <a:srgbClr val="000000"/>
                </a:solidFill>
              </a:rPr>
              <a:t> </a:t>
            </a:r>
            <a:r>
              <a:rPr lang="en-GB" sz="2000" b="1" dirty="0">
                <a:solidFill>
                  <a:srgbClr val="000000"/>
                </a:solidFill>
              </a:rPr>
              <a:t>= 100</a:t>
            </a:r>
          </a:p>
          <a:p>
            <a:pPr lvl="2" algn="just">
              <a:lnSpc>
                <a:spcPct val="90000"/>
              </a:lnSpc>
            </a:pPr>
            <a:r>
              <a:rPr lang="en-GB" sz="2000" b="1" dirty="0" err="1">
                <a:solidFill>
                  <a:srgbClr val="000000"/>
                </a:solidFill>
              </a:rPr>
              <a:t>emp_name</a:t>
            </a:r>
            <a:r>
              <a:rPr lang="en-GB" sz="2000" b="1" dirty="0">
                <a:solidFill>
                  <a:srgbClr val="000000"/>
                </a:solidFill>
              </a:rPr>
              <a:t> = "</a:t>
            </a:r>
            <a:r>
              <a:rPr lang="en-GB" sz="2000" b="1" dirty="0" smtClean="0">
                <a:solidFill>
                  <a:srgbClr val="000000"/>
                </a:solidFill>
              </a:rPr>
              <a:t>Robin“</a:t>
            </a:r>
          </a:p>
          <a:p>
            <a:pPr lvl="2" algn="just">
              <a:lnSpc>
                <a:spcPct val="90000"/>
              </a:lnSpc>
            </a:pPr>
            <a:r>
              <a:rPr lang="en-GB" sz="2000" b="1" i="0" dirty="0" smtClean="0">
                <a:solidFill>
                  <a:srgbClr val="000000"/>
                </a:solidFill>
                <a:effectLst/>
              </a:rPr>
              <a:t>age1, age2, age3 = 44, 37, 22</a:t>
            </a:r>
            <a:endParaRPr lang="en-US" sz="2000" b="1"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04090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Constants</a:t>
            </a:r>
            <a:endParaRPr lang="en-US" sz="2800" dirty="0">
              <a:latin typeface="Calibri (Headings)"/>
            </a:endParaRPr>
          </a:p>
        </p:txBody>
      </p:sp>
      <p:sp>
        <p:nvSpPr>
          <p:cNvPr id="5" name="Rectangle 4"/>
          <p:cNvSpPr/>
          <p:nvPr/>
        </p:nvSpPr>
        <p:spPr>
          <a:xfrm>
            <a:off x="6108700" y="891921"/>
            <a:ext cx="5778500" cy="4579715"/>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dirty="0">
                <a:solidFill>
                  <a:srgbClr val="000000"/>
                </a:solidFill>
              </a:rPr>
              <a:t>A constant is a type of variable whose value cannot be changed. It is helpful to think of constants as containers that hold information which cannot be changed later</a:t>
            </a:r>
            <a:r>
              <a:rPr lang="en-GB" dirty="0" smtClean="0">
                <a:solidFill>
                  <a:srgbClr val="000000"/>
                </a:solidFill>
              </a:rPr>
              <a:t>.</a:t>
            </a:r>
          </a:p>
          <a:p>
            <a:pPr algn="just">
              <a:lnSpc>
                <a:spcPct val="90000"/>
              </a:lnSpc>
            </a:pPr>
            <a:endParaRPr lang="en-GB" dirty="0">
              <a:solidFill>
                <a:srgbClr val="000000"/>
              </a:solidFill>
            </a:endParaRPr>
          </a:p>
          <a:p>
            <a:pPr marL="285750" indent="-285750" algn="just">
              <a:lnSpc>
                <a:spcPct val="90000"/>
              </a:lnSpc>
              <a:buFont typeface="Wingdings" panose="05000000000000000000" pitchFamily="2" charset="2"/>
              <a:buChar char="Ø"/>
            </a:pPr>
            <a:r>
              <a:rPr lang="en-GB" dirty="0" smtClean="0">
                <a:solidFill>
                  <a:srgbClr val="000000"/>
                </a:solidFill>
              </a:rPr>
              <a:t>Naming conventions for variables and constants in Python:</a:t>
            </a:r>
          </a:p>
          <a:p>
            <a:pPr marL="571500" indent="-285750" algn="just">
              <a:lnSpc>
                <a:spcPct val="90000"/>
              </a:lnSpc>
              <a:buFont typeface="Arial" panose="020B0604020202020204" pitchFamily="34" charset="0"/>
              <a:buChar char="•"/>
            </a:pPr>
            <a:r>
              <a:rPr lang="en-GB" dirty="0" smtClean="0">
                <a:solidFill>
                  <a:srgbClr val="000000"/>
                </a:solidFill>
              </a:rPr>
              <a:t>Nomenclature should be purpose</a:t>
            </a:r>
          </a:p>
          <a:p>
            <a:pPr marL="571500" indent="-285750" algn="just">
              <a:lnSpc>
                <a:spcPct val="90000"/>
              </a:lnSpc>
              <a:buFont typeface="Arial" panose="020B0604020202020204" pitchFamily="34" charset="0"/>
              <a:buChar char="•"/>
            </a:pPr>
            <a:r>
              <a:rPr lang="en-GB" dirty="0" smtClean="0">
                <a:solidFill>
                  <a:srgbClr val="000000"/>
                </a:solidFill>
              </a:rPr>
              <a:t>Use </a:t>
            </a:r>
            <a:r>
              <a:rPr lang="en-GB" dirty="0" err="1" smtClean="0">
                <a:solidFill>
                  <a:srgbClr val="000000"/>
                </a:solidFill>
              </a:rPr>
              <a:t>camelCase</a:t>
            </a:r>
            <a:r>
              <a:rPr lang="en-GB" dirty="0" smtClean="0">
                <a:solidFill>
                  <a:srgbClr val="000000"/>
                </a:solidFill>
              </a:rPr>
              <a:t> notation</a:t>
            </a:r>
          </a:p>
          <a:p>
            <a:pPr marL="571500" indent="-285750" algn="just">
              <a:lnSpc>
                <a:spcPct val="90000"/>
              </a:lnSpc>
              <a:buFont typeface="Arial" panose="020B0604020202020204" pitchFamily="34" charset="0"/>
              <a:buChar char="•"/>
            </a:pPr>
            <a:r>
              <a:rPr lang="en-GB" dirty="0" smtClean="0">
                <a:solidFill>
                  <a:srgbClr val="000000"/>
                </a:solidFill>
              </a:rPr>
              <a:t>Use capital letters to represent a constant</a:t>
            </a:r>
          </a:p>
          <a:p>
            <a:pPr marL="571500" indent="-285750" algn="just">
              <a:lnSpc>
                <a:spcPct val="90000"/>
              </a:lnSpc>
              <a:buFont typeface="Arial" panose="020B0604020202020204" pitchFamily="34" charset="0"/>
              <a:buChar char="•"/>
            </a:pPr>
            <a:r>
              <a:rPr lang="en-GB" dirty="0" smtClean="0">
                <a:solidFill>
                  <a:srgbClr val="000000"/>
                </a:solidFill>
              </a:rPr>
              <a:t>Symbols like @, #, !, $ % etc. should not be used</a:t>
            </a:r>
          </a:p>
          <a:p>
            <a:pPr marL="571500" indent="-285750" algn="just">
              <a:lnSpc>
                <a:spcPct val="90000"/>
              </a:lnSpc>
              <a:buFont typeface="Arial" panose="020B0604020202020204" pitchFamily="34" charset="0"/>
              <a:buChar char="•"/>
            </a:pPr>
            <a:r>
              <a:rPr lang="en-GB" dirty="0" smtClean="0">
                <a:solidFill>
                  <a:srgbClr val="000000"/>
                </a:solidFill>
              </a:rPr>
              <a:t>Don’t start with a digit</a:t>
            </a:r>
          </a:p>
          <a:p>
            <a:pPr marL="571500" indent="-285750" algn="just">
              <a:lnSpc>
                <a:spcPct val="90000"/>
              </a:lnSpc>
              <a:buFont typeface="Arial" panose="020B0604020202020204" pitchFamily="34" charset="0"/>
              <a:buChar char="•"/>
            </a:pPr>
            <a:r>
              <a:rPr lang="en-GB" dirty="0">
                <a:solidFill>
                  <a:srgbClr val="000000"/>
                </a:solidFill>
              </a:rPr>
              <a:t>Constants are put into Python modules and meant not be changed.</a:t>
            </a:r>
          </a:p>
          <a:p>
            <a:pPr marL="571500" indent="-285750" algn="just">
              <a:lnSpc>
                <a:spcPct val="90000"/>
              </a:lnSpc>
              <a:buFont typeface="Arial" panose="020B0604020202020204" pitchFamily="34" charset="0"/>
              <a:buChar char="•"/>
            </a:pPr>
            <a:r>
              <a:rPr lang="en-GB" dirty="0">
                <a:solidFill>
                  <a:srgbClr val="000000"/>
                </a:solidFill>
              </a:rPr>
              <a:t>Constant and variable names should have combination of letters in lowercase (a to z) or uppercase (A to Z) or digits (0 to 9) or an underscore </a:t>
            </a:r>
            <a:r>
              <a:rPr lang="en-GB" dirty="0" smtClean="0">
                <a:solidFill>
                  <a:srgbClr val="000000"/>
                </a:solidFill>
              </a:rPr>
              <a:t>(_).</a:t>
            </a:r>
            <a:endParaRPr lang="en-GB" dirty="0">
              <a:solidFill>
                <a:srgbClr val="000000"/>
              </a:solidFill>
            </a:endParaRPr>
          </a:p>
          <a:p>
            <a:pPr algn="just">
              <a:lnSpc>
                <a:spcPct val="90000"/>
              </a:lnSpc>
            </a:pPr>
            <a:r>
              <a:rPr lang="en-GB" b="1" dirty="0" smtClean="0">
                <a:solidFill>
                  <a:srgbClr val="000000"/>
                </a:solidFill>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648218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35699" y="4029167"/>
            <a:ext cx="4175759" cy="1200329"/>
          </a:xfrm>
          <a:prstGeom prst="rect">
            <a:avLst/>
          </a:prstGeom>
          <a:noFill/>
        </p:spPr>
        <p:txBody>
          <a:bodyPr wrap="square" rtlCol="0">
            <a:spAutoFit/>
          </a:bodyPr>
          <a:lstStyle/>
          <a:p>
            <a:pPr algn="ctr"/>
            <a:r>
              <a:rPr lang="en-US" sz="3600" b="1" dirty="0" smtClean="0">
                <a:latin typeface="Calibri (Headings)"/>
              </a:rPr>
              <a:t>Python Different Datatypes</a:t>
            </a:r>
            <a:endParaRPr lang="en-US" sz="3600" b="1" dirty="0">
              <a:latin typeface="Calibri (Headings)"/>
            </a:endParaRPr>
          </a:p>
        </p:txBody>
      </p:sp>
      <p:sp>
        <p:nvSpPr>
          <p:cNvPr id="7" name="TextBox 6"/>
          <p:cNvSpPr txBox="1"/>
          <p:nvPr/>
        </p:nvSpPr>
        <p:spPr>
          <a:xfrm>
            <a:off x="54584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791125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Different Datatypes</a:t>
            </a:r>
            <a:endParaRPr lang="en-US" sz="2800" dirty="0">
              <a:latin typeface="Calibri (Headings)"/>
            </a:endParaRPr>
          </a:p>
        </p:txBody>
      </p:sp>
      <p:sp>
        <p:nvSpPr>
          <p:cNvPr id="5" name="Rectangle 4"/>
          <p:cNvSpPr/>
          <p:nvPr/>
        </p:nvSpPr>
        <p:spPr>
          <a:xfrm>
            <a:off x="6108700" y="891921"/>
            <a:ext cx="5778500" cy="3416320"/>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i="0" dirty="0" smtClean="0">
                <a:solidFill>
                  <a:srgbClr val="000000"/>
                </a:solidFill>
                <a:effectLst/>
              </a:rPr>
              <a:t>Each value in Python has got a datatype. Following is the list of some important datatypes:</a:t>
            </a:r>
          </a:p>
          <a:p>
            <a:pPr algn="just">
              <a:lnSpc>
                <a:spcPct val="90000"/>
              </a:lnSpc>
            </a:pPr>
            <a:endParaRPr lang="en-US" sz="2000" dirty="0">
              <a:solidFill>
                <a:srgbClr val="000000"/>
              </a:solidFill>
            </a:endParaRPr>
          </a:p>
          <a:p>
            <a:pPr marL="635000" lvl="1" indent="-285750" algn="just">
              <a:lnSpc>
                <a:spcPct val="90000"/>
              </a:lnSpc>
              <a:buFont typeface="Arial" panose="020B0604020202020204" pitchFamily="34" charset="0"/>
              <a:buChar char="•"/>
            </a:pPr>
            <a:r>
              <a:rPr lang="en-US" sz="2000" i="0" dirty="0" smtClean="0">
                <a:solidFill>
                  <a:srgbClr val="000000"/>
                </a:solidFill>
                <a:effectLst/>
              </a:rPr>
              <a:t>Python Numbers</a:t>
            </a:r>
          </a:p>
          <a:p>
            <a:pPr marL="635000" lvl="1" indent="-285750" algn="just">
              <a:lnSpc>
                <a:spcPct val="90000"/>
              </a:lnSpc>
              <a:buFont typeface="Arial" panose="020B0604020202020204" pitchFamily="34" charset="0"/>
              <a:buChar char="•"/>
            </a:pPr>
            <a:r>
              <a:rPr lang="en-US" sz="2000" dirty="0" smtClean="0">
                <a:solidFill>
                  <a:srgbClr val="000000"/>
                </a:solidFill>
              </a:rPr>
              <a:t>Python List</a:t>
            </a:r>
          </a:p>
          <a:p>
            <a:pPr marL="635000" lvl="1" indent="-285750" algn="just">
              <a:lnSpc>
                <a:spcPct val="90000"/>
              </a:lnSpc>
              <a:buFont typeface="Arial" panose="020B0604020202020204" pitchFamily="34" charset="0"/>
              <a:buChar char="•"/>
            </a:pPr>
            <a:r>
              <a:rPr lang="en-US" sz="2000" i="0" dirty="0" smtClean="0">
                <a:solidFill>
                  <a:srgbClr val="000000"/>
                </a:solidFill>
                <a:effectLst/>
              </a:rPr>
              <a:t>Python Tuple</a:t>
            </a:r>
          </a:p>
          <a:p>
            <a:pPr marL="635000" lvl="1" indent="-285750" algn="just">
              <a:lnSpc>
                <a:spcPct val="90000"/>
              </a:lnSpc>
              <a:buFont typeface="Arial" panose="020B0604020202020204" pitchFamily="34" charset="0"/>
              <a:buChar char="•"/>
            </a:pPr>
            <a:r>
              <a:rPr lang="en-US" sz="2000" dirty="0" smtClean="0">
                <a:solidFill>
                  <a:srgbClr val="000000"/>
                </a:solidFill>
              </a:rPr>
              <a:t>Python Strings</a:t>
            </a:r>
          </a:p>
          <a:p>
            <a:pPr marL="635000" lvl="1" indent="-285750" algn="just">
              <a:lnSpc>
                <a:spcPct val="90000"/>
              </a:lnSpc>
              <a:buFont typeface="Arial" panose="020B0604020202020204" pitchFamily="34" charset="0"/>
              <a:buChar char="•"/>
            </a:pPr>
            <a:r>
              <a:rPr lang="en-US" sz="2000" dirty="0" smtClean="0">
                <a:solidFill>
                  <a:srgbClr val="000000"/>
                </a:solidFill>
              </a:rPr>
              <a:t>Python Set</a:t>
            </a:r>
          </a:p>
          <a:p>
            <a:pPr marL="635000" lvl="1" indent="-285750" algn="just">
              <a:lnSpc>
                <a:spcPct val="90000"/>
              </a:lnSpc>
              <a:buFont typeface="Arial" panose="020B0604020202020204" pitchFamily="34" charset="0"/>
              <a:buChar char="•"/>
            </a:pPr>
            <a:r>
              <a:rPr lang="en-US" sz="2000" i="0" dirty="0" smtClean="0">
                <a:solidFill>
                  <a:srgbClr val="000000"/>
                </a:solidFill>
                <a:effectLst/>
              </a:rPr>
              <a:t>Python Dictionary</a:t>
            </a:r>
          </a:p>
          <a:p>
            <a:pPr marL="742950" lvl="1" indent="-285750" algn="just">
              <a:lnSpc>
                <a:spcPct val="90000"/>
              </a:lnSpc>
              <a:buFont typeface="Arial" panose="020B0604020202020204" pitchFamily="34" charset="0"/>
              <a:buChar char="•"/>
            </a:pPr>
            <a:endParaRPr lang="en-US" sz="2000" dirty="0">
              <a:solidFill>
                <a:srgbClr val="000000"/>
              </a:solidFill>
            </a:endParaRPr>
          </a:p>
          <a:p>
            <a:pPr algn="just">
              <a:lnSpc>
                <a:spcPct val="90000"/>
              </a:lnSpc>
            </a:pPr>
            <a:r>
              <a:rPr lang="en-US" sz="2000" i="0" dirty="0" smtClean="0">
                <a:solidFill>
                  <a:srgbClr val="000000"/>
                </a:solidFill>
                <a:effectLst/>
              </a:rPr>
              <a:t>Also in Python conversion between datatypes are possible.</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410037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096000" y="4046704"/>
            <a:ext cx="4656162" cy="646331"/>
          </a:xfrm>
          <a:prstGeom prst="rect">
            <a:avLst/>
          </a:prstGeom>
          <a:noFill/>
        </p:spPr>
        <p:txBody>
          <a:bodyPr wrap="square" rtlCol="0">
            <a:spAutoFit/>
          </a:bodyPr>
          <a:lstStyle/>
          <a:p>
            <a:pPr algn="ctr"/>
            <a:r>
              <a:rPr lang="en-US" sz="3600" b="1" dirty="0" smtClean="0">
                <a:latin typeface="Calibri (Headings)"/>
              </a:rPr>
              <a:t>Overview of  Python</a:t>
            </a:r>
            <a:endParaRPr lang="en-US" sz="3600" b="1" dirty="0">
              <a:latin typeface="Calibri (Headings)"/>
            </a:endParaRPr>
          </a:p>
        </p:txBody>
      </p:sp>
      <p:sp>
        <p:nvSpPr>
          <p:cNvPr id="7" name="TextBox 6"/>
          <p:cNvSpPr txBox="1"/>
          <p:nvPr/>
        </p:nvSpPr>
        <p:spPr>
          <a:xfrm>
            <a:off x="54711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241012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037579" y="4019734"/>
            <a:ext cx="4572000" cy="1569660"/>
          </a:xfrm>
          <a:prstGeom prst="rect">
            <a:avLst/>
          </a:prstGeom>
          <a:noFill/>
        </p:spPr>
        <p:txBody>
          <a:bodyPr wrap="square" rtlCol="0">
            <a:spAutoFit/>
          </a:bodyPr>
          <a:lstStyle/>
          <a:p>
            <a:pPr algn="ctr"/>
            <a:r>
              <a:rPr lang="en-GB" sz="3200" b="1" dirty="0">
                <a:latin typeface="Calibri (Headings)"/>
              </a:rPr>
              <a:t>Python Datatype Conversion and Type Casting</a:t>
            </a:r>
            <a:endParaRPr lang="en-US" sz="32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64165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635500" y="138370"/>
            <a:ext cx="72517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Calibri (Headings)"/>
              </a:rPr>
              <a:t>Python Datatype Conversion </a:t>
            </a:r>
            <a:r>
              <a:rPr lang="en-GB" sz="2800" dirty="0" smtClean="0">
                <a:latin typeface="Calibri (Headings)"/>
              </a:rPr>
              <a:t>&amp; </a:t>
            </a:r>
            <a:r>
              <a:rPr lang="en-GB" sz="2800" dirty="0">
                <a:latin typeface="Calibri (Headings)"/>
              </a:rPr>
              <a:t>Type Casting</a:t>
            </a:r>
            <a:endParaRPr lang="en-US" sz="2800" dirty="0">
              <a:latin typeface="Calibri (Headings)"/>
            </a:endParaRPr>
          </a:p>
        </p:txBody>
      </p:sp>
      <p:sp>
        <p:nvSpPr>
          <p:cNvPr id="5" name="Rectangle 4"/>
          <p:cNvSpPr/>
          <p:nvPr/>
        </p:nvSpPr>
        <p:spPr>
          <a:xfrm>
            <a:off x="5372100" y="1260221"/>
            <a:ext cx="5778500" cy="2862322"/>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Datatype Conversion in Python:</a:t>
            </a:r>
          </a:p>
          <a:p>
            <a:pPr algn="just">
              <a:lnSpc>
                <a:spcPct val="90000"/>
              </a:lnSpc>
            </a:pPr>
            <a:endParaRPr lang="en-US"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The process of converting the value of one data type (integer, string, float, etc.) to another data type is called type conversion. Python has two types of type conversion</a:t>
            </a:r>
            <a:r>
              <a:rPr lang="en-GB" sz="2000" dirty="0" smtClean="0">
                <a:solidFill>
                  <a:srgbClr val="000000"/>
                </a:solidFill>
              </a:rPr>
              <a:t>.</a:t>
            </a:r>
            <a:endParaRPr lang="en-GB" sz="2000" dirty="0">
              <a:solidFill>
                <a:srgbClr val="000000"/>
              </a:solidFill>
            </a:endParaRPr>
          </a:p>
          <a:p>
            <a:pPr marL="1200150" lvl="2" indent="-285750" algn="just">
              <a:lnSpc>
                <a:spcPct val="90000"/>
              </a:lnSpc>
              <a:buFont typeface="Wingdings" panose="05000000000000000000" pitchFamily="2" charset="2"/>
              <a:buChar char="ü"/>
            </a:pPr>
            <a:r>
              <a:rPr lang="en-GB" sz="2000" dirty="0">
                <a:solidFill>
                  <a:srgbClr val="000000"/>
                </a:solidFill>
              </a:rPr>
              <a:t>Implicit Type Conversion</a:t>
            </a:r>
          </a:p>
          <a:p>
            <a:pPr marL="1200150" lvl="2" indent="-285750" algn="just">
              <a:lnSpc>
                <a:spcPct val="90000"/>
              </a:lnSpc>
              <a:buFont typeface="Wingdings" panose="05000000000000000000" pitchFamily="2" charset="2"/>
              <a:buChar char="ü"/>
            </a:pPr>
            <a:r>
              <a:rPr lang="en-GB" sz="2000" dirty="0">
                <a:solidFill>
                  <a:srgbClr val="000000"/>
                </a:solidFill>
              </a:rPr>
              <a:t>Explicit Type </a:t>
            </a:r>
            <a:r>
              <a:rPr lang="en-GB" sz="2000" dirty="0" smtClean="0">
                <a:solidFill>
                  <a:srgbClr val="000000"/>
                </a:solidFill>
              </a:rPr>
              <a:t>Conversion</a:t>
            </a:r>
          </a:p>
          <a:p>
            <a:pPr marL="1200150" lvl="2" indent="-285750" algn="just">
              <a:lnSpc>
                <a:spcPct val="90000"/>
              </a:lnSpc>
              <a:buFont typeface="Arial" panose="020B0604020202020204" pitchFamily="34" charset="0"/>
              <a:buChar char="•"/>
            </a:pPr>
            <a:endParaRPr lang="en-GB" sz="2000" dirty="0">
              <a:solidFill>
                <a:srgbClr val="000000"/>
              </a:solidFill>
            </a:endParaRPr>
          </a:p>
          <a:p>
            <a:pPr algn="just">
              <a:lnSpc>
                <a:spcPct val="90000"/>
              </a:lnSpc>
            </a:pPr>
            <a:r>
              <a:rPr lang="en-GB" sz="2000" b="1" dirty="0" smtClean="0">
                <a:solidFill>
                  <a:srgbClr val="000000"/>
                </a:solidFill>
              </a:rPr>
              <a:t>Let us go for the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6949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35699" y="4019734"/>
            <a:ext cx="4175759" cy="1200329"/>
          </a:xfrm>
          <a:prstGeom prst="rect">
            <a:avLst/>
          </a:prstGeom>
          <a:noFill/>
        </p:spPr>
        <p:txBody>
          <a:bodyPr wrap="square" rtlCol="0">
            <a:spAutoFit/>
          </a:bodyPr>
          <a:lstStyle/>
          <a:p>
            <a:pPr algn="ctr"/>
            <a:r>
              <a:rPr lang="en-US" sz="3600" b="1" dirty="0" smtClean="0">
                <a:latin typeface="Calibri (Headings)"/>
              </a:rPr>
              <a:t>Python Input, Output and Import</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506949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Input, Output and Import</a:t>
            </a:r>
            <a:endParaRPr lang="en-US" sz="2800" dirty="0">
              <a:latin typeface="Calibri (Headings)"/>
            </a:endParaRPr>
          </a:p>
        </p:txBody>
      </p:sp>
      <p:sp>
        <p:nvSpPr>
          <p:cNvPr id="5" name="Rectangle 4"/>
          <p:cNvSpPr/>
          <p:nvPr/>
        </p:nvSpPr>
        <p:spPr>
          <a:xfrm>
            <a:off x="6108700" y="891921"/>
            <a:ext cx="5778500" cy="3693319"/>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solidFill>
                  <a:srgbClr val="000000"/>
                </a:solidFill>
              </a:rPr>
              <a:t>Some of the functions like </a:t>
            </a:r>
            <a:r>
              <a:rPr lang="en-GB" sz="2000" b="1" dirty="0">
                <a:solidFill>
                  <a:srgbClr val="000000"/>
                </a:solidFill>
              </a:rPr>
              <a:t>input() </a:t>
            </a:r>
            <a:r>
              <a:rPr lang="en-GB" sz="2000" dirty="0">
                <a:solidFill>
                  <a:srgbClr val="000000"/>
                </a:solidFill>
              </a:rPr>
              <a:t>and </a:t>
            </a:r>
            <a:r>
              <a:rPr lang="en-GB" sz="2000" b="1" dirty="0">
                <a:solidFill>
                  <a:srgbClr val="000000"/>
                </a:solidFill>
              </a:rPr>
              <a:t>print() </a:t>
            </a:r>
            <a:r>
              <a:rPr lang="en-GB" sz="2000" dirty="0">
                <a:solidFill>
                  <a:srgbClr val="000000"/>
                </a:solidFill>
              </a:rPr>
              <a:t>are widely used for standard input and output operations respectively</a:t>
            </a:r>
            <a:r>
              <a:rPr lang="en-GB" sz="2000" dirty="0" smtClean="0">
                <a:solidFill>
                  <a:srgbClr val="000000"/>
                </a:solidFill>
              </a:rPr>
              <a:t>.</a:t>
            </a:r>
          </a:p>
          <a:p>
            <a:pPr marL="285750" indent="-285750" algn="just">
              <a:lnSpc>
                <a:spcPct val="90000"/>
              </a:lnSpc>
              <a:buFont typeface="Arial" panose="020B0604020202020204" pitchFamily="34" charset="0"/>
              <a:buChar char="•"/>
            </a:pPr>
            <a:endParaRPr lang="en-GB" sz="2000" i="0" dirty="0">
              <a:solidFill>
                <a:srgbClr val="000000"/>
              </a:solidFill>
              <a:effectLst/>
            </a:endParaRPr>
          </a:p>
          <a:p>
            <a:pPr marL="285750" indent="-285750" algn="just">
              <a:lnSpc>
                <a:spcPct val="90000"/>
              </a:lnSpc>
              <a:buFont typeface="Arial" panose="020B0604020202020204" pitchFamily="34" charset="0"/>
              <a:buChar char="•"/>
            </a:pPr>
            <a:r>
              <a:rPr lang="en-GB" sz="2000" dirty="0">
                <a:solidFill>
                  <a:srgbClr val="000000"/>
                </a:solidFill>
              </a:rPr>
              <a:t>When our program grows bigger, it is a good idea to break it into different modules.</a:t>
            </a:r>
          </a:p>
          <a:p>
            <a:pPr marL="285750" indent="-285750" algn="just">
              <a:lnSpc>
                <a:spcPct val="90000"/>
              </a:lnSpc>
              <a:buFont typeface="Arial" panose="020B0604020202020204" pitchFamily="34" charset="0"/>
              <a:buChar char="•"/>
            </a:pPr>
            <a:endParaRPr lang="en-GB" sz="2000" dirty="0">
              <a:solidFill>
                <a:srgbClr val="000000"/>
              </a:solidFill>
            </a:endParaRPr>
          </a:p>
          <a:p>
            <a:pPr marL="285750" indent="-285750" algn="just">
              <a:lnSpc>
                <a:spcPct val="90000"/>
              </a:lnSpc>
              <a:buFont typeface="Arial" panose="020B0604020202020204" pitchFamily="34" charset="0"/>
              <a:buChar char="•"/>
            </a:pPr>
            <a:r>
              <a:rPr lang="en-GB" sz="2000" dirty="0" smtClean="0">
                <a:solidFill>
                  <a:srgbClr val="000000"/>
                </a:solidFill>
              </a:rPr>
              <a:t>For the ease of program development, definitions </a:t>
            </a:r>
            <a:r>
              <a:rPr lang="en-GB" sz="2000" dirty="0">
                <a:solidFill>
                  <a:srgbClr val="000000"/>
                </a:solidFill>
              </a:rPr>
              <a:t>inside a module can be imported to another module or the interactive interpreter in Python. We use the </a:t>
            </a:r>
            <a:r>
              <a:rPr lang="en-GB" sz="2000" b="1" dirty="0">
                <a:solidFill>
                  <a:srgbClr val="000000"/>
                </a:solidFill>
              </a:rPr>
              <a:t>import</a:t>
            </a:r>
            <a:r>
              <a:rPr lang="en-GB" sz="2000" dirty="0">
                <a:solidFill>
                  <a:srgbClr val="000000"/>
                </a:solidFill>
              </a:rPr>
              <a:t> keyword to do this</a:t>
            </a:r>
            <a:r>
              <a:rPr lang="en-GB" sz="2000" dirty="0" smtClean="0">
                <a:solidFill>
                  <a:srgbClr val="000000"/>
                </a:solidFill>
              </a:rPr>
              <a:t>.</a:t>
            </a:r>
          </a:p>
          <a:p>
            <a:pPr algn="just">
              <a:lnSpc>
                <a:spcPct val="90000"/>
              </a:lnSpc>
            </a:pPr>
            <a:endParaRPr lang="en-GB" sz="2000" i="0" dirty="0">
              <a:solidFill>
                <a:srgbClr val="000000"/>
              </a:solidFill>
              <a:effectLst/>
            </a:endParaRPr>
          </a:p>
          <a:p>
            <a:pPr algn="just">
              <a:lnSpc>
                <a:spcPct val="90000"/>
              </a:lnSpc>
            </a:pPr>
            <a:r>
              <a:rPr lang="en-GB" sz="2000" b="1" dirty="0" smtClean="0">
                <a:solidFill>
                  <a:srgbClr val="000000"/>
                </a:solidFill>
              </a:rPr>
              <a:t>Let us go for the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208254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35699" y="4019734"/>
            <a:ext cx="4175759" cy="646331"/>
          </a:xfrm>
          <a:prstGeom prst="rect">
            <a:avLst/>
          </a:prstGeom>
          <a:noFill/>
        </p:spPr>
        <p:txBody>
          <a:bodyPr wrap="square" rtlCol="0">
            <a:spAutoFit/>
          </a:bodyPr>
          <a:lstStyle/>
          <a:p>
            <a:pPr algn="ctr"/>
            <a:r>
              <a:rPr lang="en-US" sz="3600" b="1" dirty="0" smtClean="0">
                <a:latin typeface="Calibri (Headings)"/>
              </a:rPr>
              <a:t>Python Operators</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40475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sp>
        <p:nvSpPr>
          <p:cNvPr id="5" name="Rectangle 4"/>
          <p:cNvSpPr/>
          <p:nvPr/>
        </p:nvSpPr>
        <p:spPr>
          <a:xfrm>
            <a:off x="6108700" y="891921"/>
            <a:ext cx="5778500" cy="4247317"/>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smtClean="0">
                <a:solidFill>
                  <a:srgbClr val="000000"/>
                </a:solidFill>
              </a:rPr>
              <a:t>Operators </a:t>
            </a:r>
            <a:r>
              <a:rPr lang="en-GB" sz="2000" dirty="0">
                <a:solidFill>
                  <a:srgbClr val="000000"/>
                </a:solidFill>
              </a:rPr>
              <a:t>are special symbols in Python that carry out arithmetic or logical computation. The value that the operator operates on is called the operand</a:t>
            </a:r>
            <a:r>
              <a:rPr lang="en-GB" sz="2000" dirty="0" smtClean="0">
                <a:solidFill>
                  <a:srgbClr val="000000"/>
                </a:solidFill>
              </a:rPr>
              <a:t>.</a:t>
            </a:r>
          </a:p>
          <a:p>
            <a:pPr algn="just">
              <a:lnSpc>
                <a:spcPct val="90000"/>
              </a:lnSpc>
            </a:pPr>
            <a:endParaRPr lang="en-GB" sz="2000" i="0" dirty="0">
              <a:solidFill>
                <a:srgbClr val="000000"/>
              </a:solidFill>
              <a:effectLst/>
            </a:endParaRPr>
          </a:p>
          <a:p>
            <a:pPr marL="285750" indent="-285750" algn="just">
              <a:lnSpc>
                <a:spcPct val="90000"/>
              </a:lnSpc>
              <a:buFont typeface="Wingdings" panose="05000000000000000000" pitchFamily="2" charset="2"/>
              <a:buChar char="Ø"/>
            </a:pPr>
            <a:r>
              <a:rPr lang="en-GB" sz="2000" dirty="0" smtClean="0">
                <a:solidFill>
                  <a:srgbClr val="000000"/>
                </a:solidFill>
              </a:rPr>
              <a:t>In Python operators can be classified as below:</a:t>
            </a:r>
          </a:p>
          <a:p>
            <a:pPr algn="just">
              <a:lnSpc>
                <a:spcPct val="90000"/>
              </a:lnSpc>
            </a:pPr>
            <a:endParaRPr lang="en-GB" sz="2000" dirty="0" smtClean="0">
              <a:solidFill>
                <a:srgbClr val="000000"/>
              </a:solidFill>
            </a:endParaRPr>
          </a:p>
          <a:p>
            <a:pPr marL="571500" lvl="2" indent="-285750" algn="just">
              <a:lnSpc>
                <a:spcPct val="90000"/>
              </a:lnSpc>
              <a:buFont typeface="Arial" panose="020B0604020202020204" pitchFamily="34" charset="0"/>
              <a:buChar char="•"/>
            </a:pPr>
            <a:r>
              <a:rPr lang="en-GB" sz="2000" dirty="0">
                <a:solidFill>
                  <a:srgbClr val="000000"/>
                </a:solidFill>
              </a:rPr>
              <a:t>Arithmetic operators</a:t>
            </a:r>
          </a:p>
          <a:p>
            <a:pPr marL="571500" lvl="2" indent="-285750" algn="just">
              <a:lnSpc>
                <a:spcPct val="90000"/>
              </a:lnSpc>
              <a:buFont typeface="Arial" panose="020B0604020202020204" pitchFamily="34" charset="0"/>
              <a:buChar char="•"/>
            </a:pPr>
            <a:r>
              <a:rPr lang="en-GB" sz="2000" dirty="0">
                <a:solidFill>
                  <a:srgbClr val="000000"/>
                </a:solidFill>
              </a:rPr>
              <a:t>Comparison operators</a:t>
            </a:r>
          </a:p>
          <a:p>
            <a:pPr marL="571500" lvl="2" indent="-285750" algn="just">
              <a:lnSpc>
                <a:spcPct val="90000"/>
              </a:lnSpc>
              <a:buFont typeface="Arial" panose="020B0604020202020204" pitchFamily="34" charset="0"/>
              <a:buChar char="•"/>
            </a:pPr>
            <a:r>
              <a:rPr lang="en-GB" sz="2000" dirty="0">
                <a:solidFill>
                  <a:srgbClr val="000000"/>
                </a:solidFill>
              </a:rPr>
              <a:t>Logical operators</a:t>
            </a:r>
          </a:p>
          <a:p>
            <a:pPr marL="571500" lvl="2" indent="-285750" algn="just">
              <a:lnSpc>
                <a:spcPct val="90000"/>
              </a:lnSpc>
              <a:buFont typeface="Arial" panose="020B0604020202020204" pitchFamily="34" charset="0"/>
              <a:buChar char="•"/>
            </a:pPr>
            <a:r>
              <a:rPr lang="en-GB" sz="2000" dirty="0">
                <a:solidFill>
                  <a:srgbClr val="000000"/>
                </a:solidFill>
              </a:rPr>
              <a:t>Bitwise operators</a:t>
            </a:r>
          </a:p>
          <a:p>
            <a:pPr marL="571500" lvl="2" indent="-285750" algn="just">
              <a:lnSpc>
                <a:spcPct val="90000"/>
              </a:lnSpc>
              <a:buFont typeface="Arial" panose="020B0604020202020204" pitchFamily="34" charset="0"/>
              <a:buChar char="•"/>
            </a:pPr>
            <a:r>
              <a:rPr lang="en-GB" sz="2000" dirty="0">
                <a:solidFill>
                  <a:srgbClr val="000000"/>
                </a:solidFill>
              </a:rPr>
              <a:t>Assignment operators</a:t>
            </a:r>
          </a:p>
          <a:p>
            <a:pPr marL="571500" lvl="2" indent="-285750" algn="just">
              <a:lnSpc>
                <a:spcPct val="90000"/>
              </a:lnSpc>
              <a:buFont typeface="Arial" panose="020B0604020202020204" pitchFamily="34" charset="0"/>
              <a:buChar char="•"/>
            </a:pPr>
            <a:r>
              <a:rPr lang="en-GB" sz="2000" dirty="0">
                <a:solidFill>
                  <a:srgbClr val="000000"/>
                </a:solidFill>
              </a:rPr>
              <a:t>Special operators</a:t>
            </a:r>
          </a:p>
          <a:p>
            <a:pPr marL="800100" lvl="3" indent="-285750" algn="just">
              <a:lnSpc>
                <a:spcPct val="90000"/>
              </a:lnSpc>
              <a:buFont typeface="Wingdings" panose="05000000000000000000" pitchFamily="2" charset="2"/>
              <a:buChar char="ü"/>
            </a:pPr>
            <a:r>
              <a:rPr lang="en-GB" sz="2000" dirty="0" smtClean="0">
                <a:solidFill>
                  <a:srgbClr val="000000"/>
                </a:solidFill>
              </a:rPr>
              <a:t>Identity </a:t>
            </a:r>
            <a:r>
              <a:rPr lang="en-GB" sz="2000" dirty="0">
                <a:solidFill>
                  <a:srgbClr val="000000"/>
                </a:solidFill>
              </a:rPr>
              <a:t>operators</a:t>
            </a:r>
          </a:p>
          <a:p>
            <a:pPr marL="800100" lvl="3" indent="-285750" algn="just">
              <a:lnSpc>
                <a:spcPct val="90000"/>
              </a:lnSpc>
              <a:buFont typeface="Wingdings" panose="05000000000000000000" pitchFamily="2" charset="2"/>
              <a:buChar char="ü"/>
            </a:pPr>
            <a:r>
              <a:rPr lang="en-GB" sz="2000" dirty="0" smtClean="0">
                <a:solidFill>
                  <a:srgbClr val="000000"/>
                </a:solidFill>
              </a:rPr>
              <a:t>Membership operators</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62619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293359" y="138370"/>
            <a:ext cx="659384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6" name="Table 5"/>
          <p:cNvGraphicFramePr>
            <a:graphicFrameLocks noGrp="1"/>
          </p:cNvGraphicFramePr>
          <p:nvPr>
            <p:extLst>
              <p:ext uri="{D42A27DB-BD31-4B8C-83A1-F6EECF244321}">
                <p14:modId xmlns:p14="http://schemas.microsoft.com/office/powerpoint/2010/main" val="2870739867"/>
              </p:ext>
            </p:extLst>
          </p:nvPr>
        </p:nvGraphicFramePr>
        <p:xfrm>
          <a:off x="5293358" y="760547"/>
          <a:ext cx="6593841" cy="5513966"/>
        </p:xfrm>
        <a:graphic>
          <a:graphicData uri="http://schemas.openxmlformats.org/drawingml/2006/table">
            <a:tbl>
              <a:tblPr/>
              <a:tblGrid>
                <a:gridCol w="1005840">
                  <a:extLst>
                    <a:ext uri="{9D8B030D-6E8A-4147-A177-3AD203B41FA5}">
                      <a16:colId xmlns:a16="http://schemas.microsoft.com/office/drawing/2014/main" val="728478529"/>
                    </a:ext>
                  </a:extLst>
                </a:gridCol>
                <a:gridCol w="3784600">
                  <a:extLst>
                    <a:ext uri="{9D8B030D-6E8A-4147-A177-3AD203B41FA5}">
                      <a16:colId xmlns:a16="http://schemas.microsoft.com/office/drawing/2014/main" val="2786811944"/>
                    </a:ext>
                  </a:extLst>
                </a:gridCol>
                <a:gridCol w="1803401">
                  <a:extLst>
                    <a:ext uri="{9D8B030D-6E8A-4147-A177-3AD203B41FA5}">
                      <a16:colId xmlns:a16="http://schemas.microsoft.com/office/drawing/2014/main" val="3500186805"/>
                    </a:ext>
                  </a:extLst>
                </a:gridCol>
              </a:tblGrid>
              <a:tr h="43033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rgbClr val="000000"/>
                          </a:solidFill>
                        </a:rPr>
                        <a:t>Arithmetic Operators in Python:</a:t>
                      </a:r>
                    </a:p>
                  </a:txBody>
                  <a:tcPr marL="73255" marR="58604" marT="109882" marB="10255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800" b="1" dirty="0">
                        <a:effectLst/>
                      </a:endParaRPr>
                    </a:p>
                  </a:txBody>
                  <a:tcPr marL="73255" marR="58604" marT="109882" marB="10255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sz="1800" b="1" dirty="0">
                        <a:effectLst/>
                      </a:endParaRPr>
                    </a:p>
                  </a:txBody>
                  <a:tcPr marL="73255" marR="58604" marT="109882" marB="10255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817707162"/>
                  </a:ext>
                </a:extLst>
              </a:tr>
              <a:tr h="430332">
                <a:tc>
                  <a:txBody>
                    <a:bodyPr/>
                    <a:lstStyle/>
                    <a:p>
                      <a:pPr algn="ctr"/>
                      <a:r>
                        <a:rPr lang="en-US" sz="1800" b="1" dirty="0">
                          <a:effectLst/>
                        </a:rPr>
                        <a:t>Operator</a:t>
                      </a:r>
                    </a:p>
                  </a:txBody>
                  <a:tcPr marL="73255" marR="58604" marT="109882" marB="10255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rPr>
                        <a:t>Meaning</a:t>
                      </a:r>
                    </a:p>
                  </a:txBody>
                  <a:tcPr marL="73255" marR="58604" marT="109882" marB="10255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rPr>
                        <a:t>Example</a:t>
                      </a:r>
                    </a:p>
                  </a:txBody>
                  <a:tcPr marL="73255" marR="58604" marT="109882" marB="10255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628543306"/>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Add two operands or unary plus</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 </a:t>
                      </a:r>
                      <a:r>
                        <a:rPr lang="en-US" sz="1800" b="1" dirty="0" smtClean="0">
                          <a:effectLst/>
                        </a:rPr>
                        <a:t>y,    </a:t>
                      </a:r>
                      <a:r>
                        <a:rPr lang="en-US" sz="1800" b="1" baseline="0" dirty="0" smtClean="0">
                          <a:effectLst/>
                        </a:rPr>
                        <a:t> </a:t>
                      </a:r>
                      <a:r>
                        <a:rPr lang="en-US" sz="1800" b="1" dirty="0" smtClean="0">
                          <a:effectLst/>
                        </a:rPr>
                        <a:t>+2</a:t>
                      </a:r>
                      <a:endParaRPr lang="en-US" sz="1800" b="1" dirty="0">
                        <a:effectLst/>
                      </a:endParaRP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371922"/>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Subtract right operand from the left or unary minus</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a:t>
                      </a:r>
                      <a:r>
                        <a:rPr lang="en-US" sz="1800" b="1" dirty="0" smtClean="0">
                          <a:effectLst/>
                        </a:rPr>
                        <a:t>– y,    </a:t>
                      </a:r>
                      <a:r>
                        <a:rPr lang="en-US" sz="1800" b="1" baseline="0" dirty="0" smtClean="0">
                          <a:effectLst/>
                        </a:rPr>
                        <a:t> </a:t>
                      </a:r>
                      <a:r>
                        <a:rPr lang="en-US" sz="1800" b="1" dirty="0" smtClean="0">
                          <a:effectLst/>
                        </a:rPr>
                        <a:t>-2</a:t>
                      </a:r>
                      <a:endParaRPr lang="en-US" sz="1800" b="1" dirty="0">
                        <a:effectLst/>
                      </a:endParaRP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0954030"/>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effectLst/>
                        </a:rPr>
                        <a:t>Multiply two operands</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 y</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610853"/>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Divide left operand by the right one (always results into float)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 y</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808749"/>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Modulus - remainder of the division of left operand by the right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b="1" dirty="0">
                          <a:effectLst/>
                        </a:rPr>
                        <a:t>x % y </a:t>
                      </a:r>
                      <a:r>
                        <a:rPr lang="en-GB" sz="1800" b="1" dirty="0" smtClean="0">
                          <a:effectLst/>
                        </a:rPr>
                        <a:t>(</a:t>
                      </a:r>
                      <a:r>
                        <a:rPr lang="en-GB" sz="1800" b="1" dirty="0">
                          <a:effectLst/>
                        </a:rPr>
                        <a:t>remainder of x/y)</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257356"/>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Floor division - division that results into whole number adjusted to the left in the number line</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 y</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971254"/>
                  </a:ext>
                </a:extLst>
              </a:tr>
              <a:tr h="0">
                <a:tc>
                  <a:txBody>
                    <a:bodyPr/>
                    <a:lstStyle/>
                    <a:p>
                      <a:pPr algn="ctr"/>
                      <a:r>
                        <a:rPr lang="en-US" sz="1800" b="1" dirty="0">
                          <a:effectLst/>
                        </a:rPr>
                        <a: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a:effectLst/>
                        </a:rPr>
                        <a:t>Exponent - left operand raised to the power of right</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b="1" dirty="0">
                          <a:effectLst/>
                        </a:rPr>
                        <a:t>x**y (x to the power y)</a:t>
                      </a:r>
                    </a:p>
                  </a:txBody>
                  <a:tcPr marL="73255" marR="58604" marT="73255" marB="6592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254220"/>
                  </a:ext>
                </a:extLst>
              </a:tr>
            </a:tbl>
          </a:graphicData>
        </a:graphic>
      </p:graphicFrame>
    </p:spTree>
    <p:extLst>
      <p:ext uri="{BB962C8B-B14F-4D97-AF65-F5344CB8AC3E}">
        <p14:creationId xmlns:p14="http://schemas.microsoft.com/office/powerpoint/2010/main" val="4067970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10200" y="138370"/>
            <a:ext cx="64770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8" name="Table 7"/>
          <p:cNvGraphicFramePr>
            <a:graphicFrameLocks noGrp="1"/>
          </p:cNvGraphicFramePr>
          <p:nvPr>
            <p:extLst>
              <p:ext uri="{D42A27DB-BD31-4B8C-83A1-F6EECF244321}">
                <p14:modId xmlns:p14="http://schemas.microsoft.com/office/powerpoint/2010/main" val="947031874"/>
              </p:ext>
            </p:extLst>
          </p:nvPr>
        </p:nvGraphicFramePr>
        <p:xfrm>
          <a:off x="5410200" y="788868"/>
          <a:ext cx="6477000" cy="4715512"/>
        </p:xfrm>
        <a:graphic>
          <a:graphicData uri="http://schemas.openxmlformats.org/drawingml/2006/table">
            <a:tbl>
              <a:tblPr/>
              <a:tblGrid>
                <a:gridCol w="1087557">
                  <a:extLst>
                    <a:ext uri="{9D8B030D-6E8A-4147-A177-3AD203B41FA5}">
                      <a16:colId xmlns:a16="http://schemas.microsoft.com/office/drawing/2014/main" val="3321790631"/>
                    </a:ext>
                  </a:extLst>
                </a:gridCol>
                <a:gridCol w="4360743">
                  <a:extLst>
                    <a:ext uri="{9D8B030D-6E8A-4147-A177-3AD203B41FA5}">
                      <a16:colId xmlns:a16="http://schemas.microsoft.com/office/drawing/2014/main" val="299703121"/>
                    </a:ext>
                  </a:extLst>
                </a:gridCol>
                <a:gridCol w="1028700">
                  <a:extLst>
                    <a:ext uri="{9D8B030D-6E8A-4147-A177-3AD203B41FA5}">
                      <a16:colId xmlns:a16="http://schemas.microsoft.com/office/drawing/2014/main" val="852900996"/>
                    </a:ext>
                  </a:extLst>
                </a:gridCol>
              </a:tblGrid>
              <a:tr h="361537">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rgbClr val="000000"/>
                          </a:solidFill>
                        </a:rPr>
                        <a:t>Comparison Operators in Python:</a:t>
                      </a:r>
                    </a:p>
                  </a:txBody>
                  <a:tcPr marL="75675" marR="60540" marT="113513" marB="105946"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800" b="1" dirty="0">
                        <a:effectLst/>
                      </a:endParaRPr>
                    </a:p>
                  </a:txBody>
                  <a:tcPr marL="75675" marR="60540" marT="113513" marB="105946"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sz="1800" b="1" dirty="0">
                        <a:effectLst/>
                      </a:endParaRPr>
                    </a:p>
                  </a:txBody>
                  <a:tcPr marL="75675" marR="60540" marT="113513" marB="105946"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542914020"/>
                  </a:ext>
                </a:extLst>
              </a:tr>
              <a:tr h="361537">
                <a:tc>
                  <a:txBody>
                    <a:bodyPr/>
                    <a:lstStyle/>
                    <a:p>
                      <a:pPr algn="ctr"/>
                      <a:r>
                        <a:rPr lang="en-US" sz="1800" b="1" dirty="0">
                          <a:effectLst/>
                        </a:rPr>
                        <a:t>Operator</a:t>
                      </a:r>
                    </a:p>
                  </a:txBody>
                  <a:tcPr marL="75675" marR="60540" marT="113513" marB="105946"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rPr>
                        <a:t>Meaning</a:t>
                      </a:r>
                    </a:p>
                  </a:txBody>
                  <a:tcPr marL="75675" marR="60540" marT="113513" marB="105946"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800" b="1" dirty="0">
                          <a:effectLst/>
                        </a:rPr>
                        <a:t>Example</a:t>
                      </a:r>
                    </a:p>
                  </a:txBody>
                  <a:tcPr marL="75675" marR="60540" marT="113513" marB="105946"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021622309"/>
                  </a:ext>
                </a:extLst>
              </a:tr>
              <a:tr h="479131">
                <a:tc>
                  <a:txBody>
                    <a:bodyPr/>
                    <a:lstStyle/>
                    <a:p>
                      <a:pPr algn="ctr"/>
                      <a:r>
                        <a:rPr lang="en-US" sz="1800" b="1" dirty="0">
                          <a:effectLst/>
                        </a:rPr>
                        <a:t>&gt;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Greater that - True if left operand is greater than the right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&gt; y</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883756"/>
                  </a:ext>
                </a:extLst>
              </a:tr>
              <a:tr h="479131">
                <a:tc>
                  <a:txBody>
                    <a:bodyPr/>
                    <a:lstStyle/>
                    <a:p>
                      <a:pPr algn="ctr"/>
                      <a:r>
                        <a:rPr lang="en-US" sz="1800" b="1" dirty="0">
                          <a:effectLst/>
                        </a:rPr>
                        <a:t>&lt;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Less that - True if left operand is less than the right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&lt; y</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503136"/>
                  </a:ext>
                </a:extLst>
              </a:tr>
              <a:tr h="479131">
                <a:tc>
                  <a:txBody>
                    <a:bodyPr/>
                    <a:lstStyle/>
                    <a:p>
                      <a:pPr algn="ctr"/>
                      <a:r>
                        <a:rPr lang="en-US" sz="1800" b="1" dirty="0">
                          <a:effectLst/>
                        </a:rPr>
                        <a: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Equal to - True if both operands are equal</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 y</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984035"/>
                  </a:ext>
                </a:extLst>
              </a:tr>
              <a:tr h="479131">
                <a:tc>
                  <a:txBody>
                    <a:bodyPr/>
                    <a:lstStyle/>
                    <a:p>
                      <a:pPr algn="ctr"/>
                      <a:r>
                        <a:rPr lang="en-US" sz="1800" b="1" dirty="0">
                          <a:effectLst/>
                        </a:rPr>
                        <a: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Not equal to - True if operands are not equal</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 y</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69182"/>
                  </a:ext>
                </a:extLst>
              </a:tr>
              <a:tr h="659274">
                <a:tc>
                  <a:txBody>
                    <a:bodyPr/>
                    <a:lstStyle/>
                    <a:p>
                      <a:pPr algn="ctr"/>
                      <a:r>
                        <a:rPr lang="en-US" sz="1800" b="1" dirty="0">
                          <a:effectLst/>
                        </a:rPr>
                        <a:t>&gt;=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dirty="0">
                          <a:effectLst/>
                        </a:rPr>
                        <a:t>Greater than or equal to - True if left operand is greater than or equal to the right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&gt;= y</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412435"/>
                  </a:ext>
                </a:extLst>
              </a:tr>
              <a:tr h="659274">
                <a:tc>
                  <a:txBody>
                    <a:bodyPr/>
                    <a:lstStyle/>
                    <a:p>
                      <a:pPr algn="ctr"/>
                      <a:r>
                        <a:rPr lang="en-US" sz="1800" b="1" dirty="0">
                          <a:effectLst/>
                        </a:rPr>
                        <a:t>&lt;=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sz="1800">
                          <a:effectLst/>
                        </a:rPr>
                        <a:t>Less than or equal to - True if left operand is less than or equal to the right</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1" dirty="0">
                          <a:effectLst/>
                        </a:rPr>
                        <a:t>x &lt;= y</a:t>
                      </a:r>
                    </a:p>
                  </a:txBody>
                  <a:tcPr marL="75675" marR="60540" marT="75675" marB="681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1959819"/>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084909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7" name="Table 6"/>
          <p:cNvGraphicFramePr>
            <a:graphicFrameLocks noGrp="1"/>
          </p:cNvGraphicFramePr>
          <p:nvPr>
            <p:extLst>
              <p:ext uri="{D42A27DB-BD31-4B8C-83A1-F6EECF244321}">
                <p14:modId xmlns:p14="http://schemas.microsoft.com/office/powerpoint/2010/main" val="638108923"/>
              </p:ext>
            </p:extLst>
          </p:nvPr>
        </p:nvGraphicFramePr>
        <p:xfrm>
          <a:off x="6096000" y="1006221"/>
          <a:ext cx="5791200" cy="3291840"/>
        </p:xfrm>
        <a:graphic>
          <a:graphicData uri="http://schemas.openxmlformats.org/drawingml/2006/table">
            <a:tbl>
              <a:tblPr>
                <a:tableStyleId>{5940675A-B579-460E-94D1-54222C63F5DA}</a:tableStyleId>
              </a:tblPr>
              <a:tblGrid>
                <a:gridCol w="1244600">
                  <a:extLst>
                    <a:ext uri="{9D8B030D-6E8A-4147-A177-3AD203B41FA5}">
                      <a16:colId xmlns:a16="http://schemas.microsoft.com/office/drawing/2014/main" val="1007467215"/>
                    </a:ext>
                  </a:extLst>
                </a:gridCol>
                <a:gridCol w="3200400">
                  <a:extLst>
                    <a:ext uri="{9D8B030D-6E8A-4147-A177-3AD203B41FA5}">
                      <a16:colId xmlns:a16="http://schemas.microsoft.com/office/drawing/2014/main" val="657718405"/>
                    </a:ext>
                  </a:extLst>
                </a:gridCol>
                <a:gridCol w="1346200">
                  <a:extLst>
                    <a:ext uri="{9D8B030D-6E8A-4147-A177-3AD203B41FA5}">
                      <a16:colId xmlns:a16="http://schemas.microsoft.com/office/drawing/2014/main" val="3840617675"/>
                    </a:ext>
                  </a:extLst>
                </a:gridCol>
              </a:tblGrid>
              <a:tr h="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rgbClr val="000000"/>
                          </a:solidFill>
                        </a:rPr>
                        <a:t>Logical Operators in Python:</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907508755"/>
                  </a:ext>
                </a:extLst>
              </a:tr>
              <a:tr h="0">
                <a:tc>
                  <a:txBody>
                    <a:bodyPr/>
                    <a:lstStyle/>
                    <a:p>
                      <a:pPr algn="ctr"/>
                      <a:r>
                        <a:rPr lang="en-US" b="1" dirty="0">
                          <a:effectLst/>
                        </a:rPr>
                        <a:t>Operator</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Meaning</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Example</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378416223"/>
                  </a:ext>
                </a:extLst>
              </a:tr>
              <a:tr h="0">
                <a:tc>
                  <a:txBody>
                    <a:bodyPr/>
                    <a:lstStyle/>
                    <a:p>
                      <a:pPr algn="ctr"/>
                      <a:r>
                        <a:rPr lang="en-US" dirty="0">
                          <a:effectLst/>
                        </a:rPr>
                        <a:t>and</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both the operands are true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x and y</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149260"/>
                  </a:ext>
                </a:extLst>
              </a:tr>
              <a:tr h="0">
                <a:tc>
                  <a:txBody>
                    <a:bodyPr/>
                    <a:lstStyle/>
                    <a:p>
                      <a:pPr algn="ctr"/>
                      <a:r>
                        <a:rPr lang="en-US" dirty="0">
                          <a:effectLst/>
                        </a:rPr>
                        <a:t>or</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either of the operands is true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x or y</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093561"/>
                  </a:ext>
                </a:extLst>
              </a:tr>
              <a:tr h="731520">
                <a:tc>
                  <a:txBody>
                    <a:bodyPr/>
                    <a:lstStyle/>
                    <a:p>
                      <a:pPr algn="ctr"/>
                      <a:r>
                        <a:rPr lang="en-US" dirty="0">
                          <a:effectLst/>
                        </a:rPr>
                        <a:t>not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operand is false (complements the operand)</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not x</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467694"/>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6257983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6" name="Table 5"/>
          <p:cNvGraphicFramePr>
            <a:graphicFrameLocks noGrp="1"/>
          </p:cNvGraphicFramePr>
          <p:nvPr>
            <p:extLst>
              <p:ext uri="{D42A27DB-BD31-4B8C-83A1-F6EECF244321}">
                <p14:modId xmlns:p14="http://schemas.microsoft.com/office/powerpoint/2010/main" val="3960551714"/>
              </p:ext>
            </p:extLst>
          </p:nvPr>
        </p:nvGraphicFramePr>
        <p:xfrm>
          <a:off x="6096000" y="706826"/>
          <a:ext cx="5791200" cy="4941570"/>
        </p:xfrm>
        <a:graphic>
          <a:graphicData uri="http://schemas.openxmlformats.org/drawingml/2006/table">
            <a:tbl>
              <a:tblPr/>
              <a:tblGrid>
                <a:gridCol w="1104900">
                  <a:extLst>
                    <a:ext uri="{9D8B030D-6E8A-4147-A177-3AD203B41FA5}">
                      <a16:colId xmlns:a16="http://schemas.microsoft.com/office/drawing/2014/main" val="2405326070"/>
                    </a:ext>
                  </a:extLst>
                </a:gridCol>
                <a:gridCol w="1790700">
                  <a:extLst>
                    <a:ext uri="{9D8B030D-6E8A-4147-A177-3AD203B41FA5}">
                      <a16:colId xmlns:a16="http://schemas.microsoft.com/office/drawing/2014/main" val="1928439029"/>
                    </a:ext>
                  </a:extLst>
                </a:gridCol>
                <a:gridCol w="2895600">
                  <a:extLst>
                    <a:ext uri="{9D8B030D-6E8A-4147-A177-3AD203B41FA5}">
                      <a16:colId xmlns:a16="http://schemas.microsoft.com/office/drawing/2014/main" val="3807080183"/>
                    </a:ext>
                  </a:extLst>
                </a:gridCol>
              </a:tblGrid>
              <a:tr h="4572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rgbClr val="000000"/>
                          </a:solidFill>
                        </a:rPr>
                        <a:t>Bitwise Operators in Python:</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62109004"/>
                  </a:ext>
                </a:extLst>
              </a:tr>
              <a:tr h="457200">
                <a:tc>
                  <a:txBody>
                    <a:bodyPr/>
                    <a:lstStyle/>
                    <a:p>
                      <a:pPr algn="ctr"/>
                      <a:r>
                        <a:rPr lang="en-US" b="1" dirty="0">
                          <a:effectLst/>
                        </a:rPr>
                        <a:t>Operator</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Meaning</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Example</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586263104"/>
                  </a:ext>
                </a:extLst>
              </a:tr>
              <a:tr h="640080">
                <a:tc>
                  <a:txBody>
                    <a:bodyPr/>
                    <a:lstStyle/>
                    <a:p>
                      <a:pPr algn="ctr"/>
                      <a:r>
                        <a:rPr lang="en-US" b="1" dirty="0">
                          <a:effectLst/>
                        </a:rPr>
                        <a:t>&amp;</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Bitwise AND</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s-ES" dirty="0" smtClean="0">
                          <a:effectLst/>
                        </a:rPr>
                        <a:t>x &amp; y</a:t>
                      </a:r>
                      <a:endParaRPr lang="es-E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519809"/>
                  </a:ext>
                </a:extLst>
              </a:tr>
              <a:tr h="640080">
                <a:tc>
                  <a:txBody>
                    <a:bodyPr/>
                    <a:lstStyle/>
                    <a:p>
                      <a:pPr algn="ctr"/>
                      <a:r>
                        <a:rPr lang="en-US" b="1" dirty="0">
                          <a:effectLst/>
                        </a:rPr>
                        <a: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Bitwise OR</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s-ES" dirty="0">
                          <a:effectLst/>
                        </a:rPr>
                        <a:t>x | </a:t>
                      </a:r>
                      <a:r>
                        <a:rPr lang="es-ES" dirty="0" smtClean="0">
                          <a:effectLst/>
                        </a:rPr>
                        <a:t>y</a:t>
                      </a:r>
                      <a:endParaRPr lang="es-E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511328"/>
                  </a:ext>
                </a:extLst>
              </a:tr>
              <a:tr h="640080">
                <a:tc>
                  <a:txBody>
                    <a:bodyPr/>
                    <a:lstStyle/>
                    <a:p>
                      <a:pPr algn="ctr"/>
                      <a:r>
                        <a:rPr lang="en-US" b="1" dirty="0">
                          <a:effectLst/>
                        </a:rPr>
                        <a: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Bitwise NOT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a:t>
                      </a:r>
                      <a:r>
                        <a:rPr lang="en-US" dirty="0" smtClean="0">
                          <a:effectLst/>
                        </a:rPr>
                        <a:t>x</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835156"/>
                  </a:ext>
                </a:extLst>
              </a:tr>
              <a:tr h="640080">
                <a:tc>
                  <a:txBody>
                    <a:bodyPr/>
                    <a:lstStyle/>
                    <a:p>
                      <a:pPr algn="ctr"/>
                      <a:r>
                        <a:rPr lang="en-US" b="1" dirty="0">
                          <a:effectLst/>
                        </a:rPr>
                        <a: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Bitwise XOR</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s-ES" dirty="0">
                          <a:effectLst/>
                        </a:rPr>
                        <a:t>x ^ </a:t>
                      </a:r>
                      <a:r>
                        <a:rPr lang="es-ES" dirty="0" smtClean="0">
                          <a:effectLst/>
                        </a:rPr>
                        <a:t>y</a:t>
                      </a:r>
                      <a:endParaRPr lang="es-E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977758"/>
                  </a:ext>
                </a:extLst>
              </a:tr>
              <a:tr h="640080">
                <a:tc>
                  <a:txBody>
                    <a:bodyPr/>
                    <a:lstStyle/>
                    <a:p>
                      <a:pPr algn="ctr"/>
                      <a:r>
                        <a:rPr lang="en-US" b="1" dirty="0">
                          <a:effectLst/>
                        </a:rPr>
                        <a:t>&gt;&gt;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Bitwise right shift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effectLst/>
                        </a:rPr>
                        <a:t>x &gt;&gt; 2</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219726"/>
                  </a:ext>
                </a:extLst>
              </a:tr>
              <a:tr h="640080">
                <a:tc>
                  <a:txBody>
                    <a:bodyPr/>
                    <a:lstStyle/>
                    <a:p>
                      <a:pPr algn="ctr"/>
                      <a:r>
                        <a:rPr lang="en-US" b="1" dirty="0">
                          <a:effectLst/>
                        </a:rPr>
                        <a:t>&lt;&lt;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effectLst/>
                        </a:rPr>
                        <a:t>Bitwise left shift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effectLst/>
                        </a:rPr>
                        <a:t>x &lt;&lt; 2</a:t>
                      </a:r>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5356812"/>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69585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47079" y="4032434"/>
            <a:ext cx="4953000" cy="1200329"/>
          </a:xfrm>
          <a:prstGeom prst="rect">
            <a:avLst/>
          </a:prstGeom>
          <a:noFill/>
        </p:spPr>
        <p:txBody>
          <a:bodyPr wrap="square" rtlCol="0">
            <a:spAutoFit/>
          </a:bodyPr>
          <a:lstStyle/>
          <a:p>
            <a:pPr algn="ctr"/>
            <a:r>
              <a:rPr lang="en-US" sz="3600" b="1" dirty="0">
                <a:latin typeface="Calibri (Headings)"/>
              </a:rPr>
              <a:t>Getting Started with Anaconda</a:t>
            </a:r>
          </a:p>
        </p:txBody>
      </p:sp>
      <p:sp>
        <p:nvSpPr>
          <p:cNvPr id="7" name="TextBox 6"/>
          <p:cNvSpPr txBox="1"/>
          <p:nvPr/>
        </p:nvSpPr>
        <p:spPr>
          <a:xfrm>
            <a:off x="54584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807815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7" name="Table 6"/>
          <p:cNvGraphicFramePr>
            <a:graphicFrameLocks noGrp="1"/>
          </p:cNvGraphicFramePr>
          <p:nvPr>
            <p:extLst>
              <p:ext uri="{D42A27DB-BD31-4B8C-83A1-F6EECF244321}">
                <p14:modId xmlns:p14="http://schemas.microsoft.com/office/powerpoint/2010/main" val="4193472225"/>
              </p:ext>
            </p:extLst>
          </p:nvPr>
        </p:nvGraphicFramePr>
        <p:xfrm>
          <a:off x="6685095" y="814595"/>
          <a:ext cx="4613010" cy="5708656"/>
        </p:xfrm>
        <a:graphic>
          <a:graphicData uri="http://schemas.openxmlformats.org/drawingml/2006/table">
            <a:tbl>
              <a:tblPr/>
              <a:tblGrid>
                <a:gridCol w="1537670">
                  <a:extLst>
                    <a:ext uri="{9D8B030D-6E8A-4147-A177-3AD203B41FA5}">
                      <a16:colId xmlns:a16="http://schemas.microsoft.com/office/drawing/2014/main" val="71685266"/>
                    </a:ext>
                  </a:extLst>
                </a:gridCol>
                <a:gridCol w="1537670">
                  <a:extLst>
                    <a:ext uri="{9D8B030D-6E8A-4147-A177-3AD203B41FA5}">
                      <a16:colId xmlns:a16="http://schemas.microsoft.com/office/drawing/2014/main" val="4051307184"/>
                    </a:ext>
                  </a:extLst>
                </a:gridCol>
                <a:gridCol w="1537670">
                  <a:extLst>
                    <a:ext uri="{9D8B030D-6E8A-4147-A177-3AD203B41FA5}">
                      <a16:colId xmlns:a16="http://schemas.microsoft.com/office/drawing/2014/main" val="827403017"/>
                    </a:ext>
                  </a:extLst>
                </a:gridCol>
              </a:tblGrid>
              <a:tr h="432805">
                <a:tc gridSpan="3">
                  <a:txBody>
                    <a:bodyPr/>
                    <a:lstStyle/>
                    <a:p>
                      <a:pPr algn="ctr"/>
                      <a:r>
                        <a:rPr lang="en-GB" sz="1600" b="1" dirty="0" smtClean="0">
                          <a:solidFill>
                            <a:srgbClr val="000000"/>
                          </a:solidFill>
                        </a:rPr>
                        <a:t>Assignment Operators in Python</a:t>
                      </a:r>
                      <a:endParaRPr lang="en-US" sz="1600" b="1" dirty="0">
                        <a:effectLst/>
                      </a:endParaRP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800" b="1" dirty="0">
                        <a:effectLst/>
                      </a:endParaRP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sz="1800" b="1" dirty="0">
                        <a:effectLst/>
                      </a:endParaRP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066565098"/>
                  </a:ext>
                </a:extLst>
              </a:tr>
              <a:tr h="432805">
                <a:tc>
                  <a:txBody>
                    <a:bodyPr/>
                    <a:lstStyle/>
                    <a:p>
                      <a:pPr algn="ctr"/>
                      <a:r>
                        <a:rPr lang="en-US" sz="1600" b="1" dirty="0">
                          <a:effectLst/>
                        </a:rPr>
                        <a:t>Operator</a:t>
                      </a: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600" b="1" dirty="0">
                          <a:effectLst/>
                        </a:rPr>
                        <a:t>Example</a:t>
                      </a: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sz="1600" b="1" dirty="0" err="1">
                          <a:effectLst/>
                        </a:rPr>
                        <a:t>Equivatent</a:t>
                      </a:r>
                      <a:r>
                        <a:rPr lang="en-US" sz="1600" b="1" dirty="0">
                          <a:effectLst/>
                        </a:rPr>
                        <a:t> to</a:t>
                      </a:r>
                    </a:p>
                  </a:txBody>
                  <a:tcPr marL="64066" marR="51253" marT="96098" marB="89692"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407106680"/>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511913"/>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364870"/>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a:t>
                      </a:r>
                      <a:r>
                        <a:rPr lang="en-US" sz="1600" dirty="0" smtClean="0">
                          <a:effectLst/>
                        </a:rPr>
                        <a:t>– 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697585"/>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514185"/>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411100"/>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31520"/>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09319"/>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309741"/>
                  </a:ext>
                </a:extLst>
              </a:tr>
              <a:tr h="372542">
                <a:tc>
                  <a:txBody>
                    <a:bodyPr/>
                    <a:lstStyle/>
                    <a:p>
                      <a:pPr algn="ctr"/>
                      <a:r>
                        <a:rPr lang="en-US" sz="1600" b="1" dirty="0">
                          <a:effectLst/>
                        </a:rPr>
                        <a:t>&amp;=</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&amp;=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&amp;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0445679"/>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538433"/>
                  </a:ext>
                </a:extLst>
              </a:tr>
              <a:tr h="372542">
                <a:tc>
                  <a:txBody>
                    <a:bodyPr/>
                    <a:lstStyle/>
                    <a:p>
                      <a:pPr algn="ctr"/>
                      <a:r>
                        <a:rPr lang="en-US" sz="1600" b="1" dirty="0">
                          <a:effectLst/>
                        </a:rPr>
                        <a: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927790"/>
                  </a:ext>
                </a:extLst>
              </a:tr>
              <a:tr h="372542">
                <a:tc>
                  <a:txBody>
                    <a:bodyPr/>
                    <a:lstStyle/>
                    <a:p>
                      <a:pPr algn="ctr"/>
                      <a:r>
                        <a:rPr lang="en-US" sz="1600" b="1" dirty="0">
                          <a:effectLst/>
                        </a:rPr>
                        <a:t>&gt;&gt;=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&gt;&gt;=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&gt;&gt;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550768"/>
                  </a:ext>
                </a:extLst>
              </a:tr>
              <a:tr h="372542">
                <a:tc>
                  <a:txBody>
                    <a:bodyPr/>
                    <a:lstStyle/>
                    <a:p>
                      <a:pPr algn="ctr"/>
                      <a:r>
                        <a:rPr lang="en-US" sz="1600" b="1" dirty="0">
                          <a:effectLst/>
                        </a:rPr>
                        <a:t>&lt;&lt;=</a:t>
                      </a: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&lt;&lt;=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600" dirty="0">
                          <a:effectLst/>
                        </a:rPr>
                        <a:t>x = x &lt;&lt; </a:t>
                      </a:r>
                      <a:r>
                        <a:rPr lang="en-US" sz="1600" dirty="0" smtClean="0">
                          <a:effectLst/>
                        </a:rPr>
                        <a:t>2</a:t>
                      </a:r>
                      <a:endParaRPr lang="en-US" sz="1600" dirty="0">
                        <a:effectLst/>
                      </a:endParaRPr>
                    </a:p>
                  </a:txBody>
                  <a:tcPr marL="64066" marR="51253" marT="64066" marB="5765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656297"/>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554217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6" name="Table 5"/>
          <p:cNvGraphicFramePr>
            <a:graphicFrameLocks noGrp="1"/>
          </p:cNvGraphicFramePr>
          <p:nvPr>
            <p:extLst>
              <p:ext uri="{D42A27DB-BD31-4B8C-83A1-F6EECF244321}">
                <p14:modId xmlns:p14="http://schemas.microsoft.com/office/powerpoint/2010/main" val="1122931400"/>
              </p:ext>
            </p:extLst>
          </p:nvPr>
        </p:nvGraphicFramePr>
        <p:xfrm>
          <a:off x="6096000" y="1016250"/>
          <a:ext cx="5791200" cy="3108960"/>
        </p:xfrm>
        <a:graphic>
          <a:graphicData uri="http://schemas.openxmlformats.org/drawingml/2006/table">
            <a:tbl>
              <a:tblPr/>
              <a:tblGrid>
                <a:gridCol w="1396682">
                  <a:extLst>
                    <a:ext uri="{9D8B030D-6E8A-4147-A177-3AD203B41FA5}">
                      <a16:colId xmlns:a16="http://schemas.microsoft.com/office/drawing/2014/main" val="3362706786"/>
                    </a:ext>
                  </a:extLst>
                </a:gridCol>
                <a:gridCol w="2890771">
                  <a:extLst>
                    <a:ext uri="{9D8B030D-6E8A-4147-A177-3AD203B41FA5}">
                      <a16:colId xmlns:a16="http://schemas.microsoft.com/office/drawing/2014/main" val="3672036115"/>
                    </a:ext>
                  </a:extLst>
                </a:gridCol>
                <a:gridCol w="1503747">
                  <a:extLst>
                    <a:ext uri="{9D8B030D-6E8A-4147-A177-3AD203B41FA5}">
                      <a16:colId xmlns:a16="http://schemas.microsoft.com/office/drawing/2014/main" val="3426594570"/>
                    </a:ext>
                  </a:extLst>
                </a:gridCol>
              </a:tblGrid>
              <a:tr h="0">
                <a:tc gridSpan="3">
                  <a:txBody>
                    <a:bodyPr/>
                    <a:lstStyle/>
                    <a:p>
                      <a:pPr algn="ctr"/>
                      <a:r>
                        <a:rPr lang="en-GB" b="1" dirty="0" smtClean="0">
                          <a:solidFill>
                            <a:srgbClr val="000000"/>
                          </a:solidFill>
                        </a:rPr>
                        <a:t>Special Operators: Identify Operators in Python</a:t>
                      </a: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hMerge="1">
                  <a:txBody>
                    <a:bodyPr/>
                    <a:lstStyle/>
                    <a:p>
                      <a:pPr algn="ctr"/>
                      <a:endParaRPr lang="en-US" b="1"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2659809613"/>
                  </a:ext>
                </a:extLst>
              </a:tr>
              <a:tr h="0">
                <a:tc>
                  <a:txBody>
                    <a:bodyPr/>
                    <a:lstStyle/>
                    <a:p>
                      <a:pPr algn="ctr"/>
                      <a:r>
                        <a:rPr lang="en-US" b="1" dirty="0">
                          <a:effectLst/>
                        </a:rPr>
                        <a:t>Operator</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Meaning</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Example</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140780914"/>
                  </a:ext>
                </a:extLst>
              </a:tr>
              <a:tr h="444833">
                <a:tc>
                  <a:txBody>
                    <a:bodyPr/>
                    <a:lstStyle/>
                    <a:p>
                      <a:pPr algn="ctr"/>
                      <a:r>
                        <a:rPr lang="en-US" b="1" dirty="0">
                          <a:effectLst/>
                        </a:rPr>
                        <a:t>is</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the operands are identical (refer to the same object)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x is True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202401"/>
                  </a:ext>
                </a:extLst>
              </a:tr>
              <a:tr h="566381">
                <a:tc>
                  <a:txBody>
                    <a:bodyPr/>
                    <a:lstStyle/>
                    <a:p>
                      <a:pPr algn="ctr"/>
                      <a:r>
                        <a:rPr lang="en-US" b="1" dirty="0">
                          <a:effectLst/>
                        </a:rPr>
                        <a:t>is not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the operands are not identical (do not refer to the same object)</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x is not True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8504634"/>
                  </a:ext>
                </a:extLst>
              </a:tr>
            </a:tbl>
          </a:graphicData>
        </a:graphic>
      </p:graphicFrame>
    </p:spTree>
    <p:extLst>
      <p:ext uri="{BB962C8B-B14F-4D97-AF65-F5344CB8AC3E}">
        <p14:creationId xmlns:p14="http://schemas.microsoft.com/office/powerpoint/2010/main" val="1715509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Operators</a:t>
            </a:r>
            <a:endParaRPr lang="en-US" sz="2800" dirty="0">
              <a:latin typeface="Calibri (Headings)"/>
            </a:endParaRPr>
          </a:p>
        </p:txBody>
      </p:sp>
      <p:graphicFrame>
        <p:nvGraphicFramePr>
          <p:cNvPr id="7" name="Table 6"/>
          <p:cNvGraphicFramePr>
            <a:graphicFrameLocks noGrp="1"/>
          </p:cNvGraphicFramePr>
          <p:nvPr>
            <p:extLst>
              <p:ext uri="{D42A27DB-BD31-4B8C-83A1-F6EECF244321}">
                <p14:modId xmlns:p14="http://schemas.microsoft.com/office/powerpoint/2010/main" val="1641178027"/>
              </p:ext>
            </p:extLst>
          </p:nvPr>
        </p:nvGraphicFramePr>
        <p:xfrm>
          <a:off x="6103938" y="1059216"/>
          <a:ext cx="5783262" cy="3564255"/>
        </p:xfrm>
        <a:graphic>
          <a:graphicData uri="http://schemas.openxmlformats.org/drawingml/2006/table">
            <a:tbl>
              <a:tblPr/>
              <a:tblGrid>
                <a:gridCol w="1223962">
                  <a:extLst>
                    <a:ext uri="{9D8B030D-6E8A-4147-A177-3AD203B41FA5}">
                      <a16:colId xmlns:a16="http://schemas.microsoft.com/office/drawing/2014/main" val="1246568842"/>
                    </a:ext>
                  </a:extLst>
                </a:gridCol>
                <a:gridCol w="3162300">
                  <a:extLst>
                    <a:ext uri="{9D8B030D-6E8A-4147-A177-3AD203B41FA5}">
                      <a16:colId xmlns:a16="http://schemas.microsoft.com/office/drawing/2014/main" val="2372726264"/>
                    </a:ext>
                  </a:extLst>
                </a:gridCol>
                <a:gridCol w="1397000">
                  <a:extLst>
                    <a:ext uri="{9D8B030D-6E8A-4147-A177-3AD203B41FA5}">
                      <a16:colId xmlns:a16="http://schemas.microsoft.com/office/drawing/2014/main" val="1337290759"/>
                    </a:ext>
                  </a:extLst>
                </a:gridCol>
              </a:tblGrid>
              <a:tr h="457200">
                <a:tc gridSpan="3">
                  <a:txBody>
                    <a:bodyPr/>
                    <a:lstStyle/>
                    <a:p>
                      <a:pPr algn="ctr"/>
                      <a:r>
                        <a:rPr lang="en-GB" b="1" dirty="0" smtClean="0">
                          <a:solidFill>
                            <a:srgbClr val="000000"/>
                          </a:solidFill>
                        </a:rPr>
                        <a:t>Special Operators: Membership Operators in Python</a:t>
                      </a:r>
                      <a:endParaRPr lang="en-US" b="0"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pPr algn="l"/>
                      <a:endParaRPr lang="en-US" b="0"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C"/>
                    </a:solidFill>
                  </a:tcPr>
                </a:tc>
                <a:tc hMerge="1">
                  <a:txBody>
                    <a:bodyPr/>
                    <a:lstStyle/>
                    <a:p>
                      <a:pPr algn="l"/>
                      <a:endParaRPr lang="en-US" b="0" dirty="0">
                        <a:effectLst/>
                      </a:endParaRP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C"/>
                    </a:solidFill>
                  </a:tcPr>
                </a:tc>
                <a:extLst>
                  <a:ext uri="{0D108BD9-81ED-4DB2-BD59-A6C34878D82A}">
                    <a16:rowId xmlns:a16="http://schemas.microsoft.com/office/drawing/2014/main" val="3647377548"/>
                  </a:ext>
                </a:extLst>
              </a:tr>
              <a:tr h="0">
                <a:tc>
                  <a:txBody>
                    <a:bodyPr/>
                    <a:lstStyle/>
                    <a:p>
                      <a:pPr algn="ctr"/>
                      <a:r>
                        <a:rPr lang="en-US" b="1" dirty="0">
                          <a:effectLst/>
                        </a:rPr>
                        <a:t>Operator</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Meaning</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tc>
                  <a:txBody>
                    <a:bodyPr/>
                    <a:lstStyle/>
                    <a:p>
                      <a:pPr algn="ctr"/>
                      <a:r>
                        <a:rPr lang="en-US" b="1" dirty="0">
                          <a:effectLst/>
                        </a:rPr>
                        <a:t>Example</a:t>
                      </a:r>
                    </a:p>
                  </a:txBody>
                  <a:tcPr marL="95250" marR="76200" marT="142875"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53B389"/>
                    </a:solidFill>
                  </a:tcPr>
                </a:tc>
                <a:extLst>
                  <a:ext uri="{0D108BD9-81ED-4DB2-BD59-A6C34878D82A}">
                    <a16:rowId xmlns:a16="http://schemas.microsoft.com/office/drawing/2014/main" val="4208237036"/>
                  </a:ext>
                </a:extLst>
              </a:tr>
              <a:tr h="639127">
                <a:tc>
                  <a:txBody>
                    <a:bodyPr/>
                    <a:lstStyle/>
                    <a:p>
                      <a:pPr algn="ctr"/>
                      <a:r>
                        <a:rPr lang="en-US" b="1" dirty="0">
                          <a:effectLst/>
                        </a:rPr>
                        <a:t>in</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value/variable is found in the sequence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a:effectLst/>
                        </a:rPr>
                        <a:t>2</a:t>
                      </a:r>
                      <a:r>
                        <a:rPr lang="en-US" dirty="0" smtClean="0">
                          <a:effectLst/>
                        </a:rPr>
                        <a:t> </a:t>
                      </a:r>
                      <a:r>
                        <a:rPr lang="en-US" dirty="0">
                          <a:effectLst/>
                        </a:rPr>
                        <a:t>in x</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403366"/>
                  </a:ext>
                </a:extLst>
              </a:tr>
              <a:tr h="639127">
                <a:tc>
                  <a:txBody>
                    <a:bodyPr/>
                    <a:lstStyle/>
                    <a:p>
                      <a:pPr algn="ctr"/>
                      <a:r>
                        <a:rPr lang="en-US" b="1" dirty="0">
                          <a:effectLst/>
                        </a:rPr>
                        <a:t>not in</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GB" dirty="0">
                          <a:effectLst/>
                        </a:rPr>
                        <a:t>True if value/variable is not found in the sequence</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effectLst/>
                        </a:rPr>
                        <a:t>2 </a:t>
                      </a:r>
                      <a:r>
                        <a:rPr lang="en-US" dirty="0">
                          <a:effectLst/>
                        </a:rPr>
                        <a:t>not in x</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893871"/>
                  </a:ext>
                </a:extLst>
              </a:tr>
              <a:tr h="36576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000000"/>
                          </a:solidFill>
                        </a:rPr>
                        <a:t>Let us go for the demonstration…</a:t>
                      </a: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GB"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dirty="0">
                        <a:effectLst/>
                      </a:endParaRPr>
                    </a:p>
                  </a:txBody>
                  <a:tcPr marL="95250" marR="76200" marT="95250" marB="857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957097"/>
                  </a:ext>
                </a:extLst>
              </a:tr>
            </a:tbl>
          </a:graphicData>
        </a:graphic>
      </p:graphicFrame>
      <p:pic>
        <p:nvPicPr>
          <p:cNvPr id="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2223133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67729" y="4041867"/>
            <a:ext cx="4737100" cy="1200329"/>
          </a:xfrm>
          <a:prstGeom prst="rect">
            <a:avLst/>
          </a:prstGeom>
          <a:noFill/>
        </p:spPr>
        <p:txBody>
          <a:bodyPr wrap="square" rtlCol="0">
            <a:spAutoFit/>
          </a:bodyPr>
          <a:lstStyle/>
          <a:p>
            <a:pPr algn="ctr"/>
            <a:r>
              <a:rPr lang="en-US" sz="3600" b="1" dirty="0" smtClean="0">
                <a:latin typeface="Calibri (Headings)"/>
              </a:rPr>
              <a:t>Python </a:t>
            </a:r>
            <a:r>
              <a:rPr lang="en-US" sz="3600" b="1" dirty="0">
                <a:latin typeface="Calibri (Headings)"/>
              </a:rPr>
              <a:t>Namespace and Scope</a:t>
            </a:r>
          </a:p>
        </p:txBody>
      </p:sp>
      <p:sp>
        <p:nvSpPr>
          <p:cNvPr id="7" name="TextBox 6"/>
          <p:cNvSpPr txBox="1"/>
          <p:nvPr/>
        </p:nvSpPr>
        <p:spPr>
          <a:xfrm>
            <a:off x="5471160" y="31185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6148098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Namespace and Scope</a:t>
            </a:r>
          </a:p>
        </p:txBody>
      </p:sp>
      <p:sp>
        <p:nvSpPr>
          <p:cNvPr id="5" name="Rectangle 4"/>
          <p:cNvSpPr/>
          <p:nvPr/>
        </p:nvSpPr>
        <p:spPr>
          <a:xfrm>
            <a:off x="6108700" y="1044321"/>
            <a:ext cx="5778500" cy="3416320"/>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Name</a:t>
            </a:r>
            <a:r>
              <a:rPr lang="en-US" sz="2000" b="1" dirty="0">
                <a:solidFill>
                  <a:srgbClr val="000000"/>
                </a:solidFill>
              </a:rPr>
              <a:t>s</a:t>
            </a:r>
            <a:r>
              <a:rPr lang="en-US" sz="2000" b="1" dirty="0" smtClean="0">
                <a:solidFill>
                  <a:srgbClr val="000000"/>
                </a:solidFill>
              </a:rPr>
              <a:t>pace in Python</a:t>
            </a:r>
            <a:r>
              <a:rPr lang="en-US" sz="2000" b="1" i="0" dirty="0" smtClean="0">
                <a:solidFill>
                  <a:srgbClr val="000000"/>
                </a:solidFill>
                <a:effectLst/>
              </a:rPr>
              <a:t> –</a:t>
            </a:r>
          </a:p>
          <a:p>
            <a:pPr marL="285750" indent="-285750" algn="just">
              <a:lnSpc>
                <a:spcPct val="90000"/>
              </a:lnSpc>
              <a:buFont typeface="Wingdings" panose="05000000000000000000" pitchFamily="2" charset="2"/>
              <a:buChar char="Ø"/>
            </a:pPr>
            <a:endParaRPr lang="en-US"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In Python namespace is a collection of names. which holds as a mapping of every name, we have defined, to corresponding objects.</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Different namespaces can co-exist at a given time but are completely isolated.</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A namespace containing all the built-in names is created when we start the Python interpreter and exists as long we don't exit</a:t>
            </a:r>
            <a:r>
              <a:rPr lang="en-GB" sz="2000"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1147469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Namespace and Scope</a:t>
            </a:r>
          </a:p>
        </p:txBody>
      </p:sp>
      <p:sp>
        <p:nvSpPr>
          <p:cNvPr id="5" name="Rectangle 4"/>
          <p:cNvSpPr/>
          <p:nvPr/>
        </p:nvSpPr>
        <p:spPr>
          <a:xfrm>
            <a:off x="6108700" y="744926"/>
            <a:ext cx="5778500" cy="4801314"/>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Name</a:t>
            </a:r>
            <a:r>
              <a:rPr lang="en-US" sz="2000" b="1" dirty="0">
                <a:solidFill>
                  <a:srgbClr val="000000"/>
                </a:solidFill>
              </a:rPr>
              <a:t>s</a:t>
            </a:r>
            <a:r>
              <a:rPr lang="en-US" sz="2000" b="1" dirty="0" smtClean="0">
                <a:solidFill>
                  <a:srgbClr val="000000"/>
                </a:solidFill>
              </a:rPr>
              <a:t>pace in Python</a:t>
            </a:r>
            <a:r>
              <a:rPr lang="en-US" sz="2000" b="1" i="0" dirty="0" smtClean="0">
                <a:solidFill>
                  <a:srgbClr val="000000"/>
                </a:solidFill>
                <a:effectLst/>
              </a:rPr>
              <a:t> (Contd.) –</a:t>
            </a:r>
            <a:endParaRPr lang="en-US" sz="2000"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Modules can have various functions and classes. A local namespace is created when a function is called, which has all the names defined in it. Similar, is the case with class</a:t>
            </a:r>
            <a:r>
              <a:rPr lang="en-GB" sz="2000" dirty="0" smtClean="0">
                <a:solidFill>
                  <a:srgbClr val="000000"/>
                </a:solidFill>
              </a:rPr>
              <a:t>.</a:t>
            </a:r>
          </a:p>
          <a:p>
            <a:pPr algn="just">
              <a:lnSpc>
                <a:spcPct val="90000"/>
              </a:lnSpc>
            </a:pPr>
            <a:endParaRPr lang="en-GB" sz="2000" i="0" dirty="0">
              <a:solidFill>
                <a:srgbClr val="000000"/>
              </a:solidFill>
              <a:effectLst/>
            </a:endParaRPr>
          </a:p>
          <a:p>
            <a:pPr algn="just">
              <a:lnSpc>
                <a:spcPct val="90000"/>
              </a:lnSpc>
            </a:pPr>
            <a:endParaRPr lang="en-US" sz="2000" i="0" dirty="0" smtClean="0">
              <a:solidFill>
                <a:srgbClr val="000000"/>
              </a:solidFill>
              <a:effectLst/>
            </a:endParaRPr>
          </a:p>
          <a:p>
            <a:pPr algn="just">
              <a:lnSpc>
                <a:spcPct val="90000"/>
              </a:lnSpc>
            </a:pPr>
            <a:endParaRPr lang="en-US" sz="2000" dirty="0">
              <a:solidFill>
                <a:srgbClr val="000000"/>
              </a:solidFill>
            </a:endParaRPr>
          </a:p>
          <a:p>
            <a:pPr algn="just">
              <a:lnSpc>
                <a:spcPct val="90000"/>
              </a:lnSpc>
            </a:pPr>
            <a:endParaRPr lang="en-US" sz="2000" i="0" dirty="0" smtClean="0">
              <a:solidFill>
                <a:srgbClr val="000000"/>
              </a:solidFill>
              <a:effectLst/>
            </a:endParaRPr>
          </a:p>
          <a:p>
            <a:pPr algn="just">
              <a:lnSpc>
                <a:spcPct val="90000"/>
              </a:lnSpc>
            </a:pPr>
            <a:endParaRPr lang="en-US" sz="2000" dirty="0">
              <a:solidFill>
                <a:srgbClr val="000000"/>
              </a:solidFill>
            </a:endParaRPr>
          </a:p>
          <a:p>
            <a:pPr algn="just">
              <a:lnSpc>
                <a:spcPct val="90000"/>
              </a:lnSpc>
            </a:pPr>
            <a:endParaRPr lang="en-US" sz="2000" i="0" dirty="0" smtClean="0">
              <a:solidFill>
                <a:srgbClr val="000000"/>
              </a:solidFill>
              <a:effectLst/>
            </a:endParaRPr>
          </a:p>
          <a:p>
            <a:pPr algn="just">
              <a:lnSpc>
                <a:spcPct val="90000"/>
              </a:lnSpc>
            </a:pPr>
            <a:endParaRPr lang="en-US" sz="2000" dirty="0">
              <a:solidFill>
                <a:srgbClr val="000000"/>
              </a:solidFill>
            </a:endParaRPr>
          </a:p>
          <a:p>
            <a:pPr algn="just">
              <a:lnSpc>
                <a:spcPct val="90000"/>
              </a:lnSpc>
            </a:pPr>
            <a:endParaRPr lang="en-US" sz="2000" i="0" dirty="0" smtClean="0">
              <a:solidFill>
                <a:srgbClr val="000000"/>
              </a:solidFill>
              <a:effectLst/>
            </a:endParaRPr>
          </a:p>
          <a:p>
            <a:pPr algn="just">
              <a:lnSpc>
                <a:spcPct val="90000"/>
              </a:lnSpc>
            </a:pPr>
            <a:endParaRPr lang="en-US" sz="2000" dirty="0">
              <a:solidFill>
                <a:srgbClr val="000000"/>
              </a:solidFill>
            </a:endParaRPr>
          </a:p>
          <a:p>
            <a:pPr algn="just">
              <a:lnSpc>
                <a:spcPct val="90000"/>
              </a:lnSpc>
            </a:pPr>
            <a:endParaRPr lang="en-US" sz="2000" b="1" i="0" dirty="0" smtClean="0">
              <a:solidFill>
                <a:srgbClr val="000000"/>
              </a:solidFill>
              <a:effectLst/>
            </a:endParaRPr>
          </a:p>
          <a:p>
            <a:pPr algn="just">
              <a:lnSpc>
                <a:spcPct val="90000"/>
              </a:lnSpc>
            </a:pPr>
            <a:endParaRPr lang="en-US" sz="2000" b="1" dirty="0">
              <a:solidFill>
                <a:srgbClr val="000000"/>
              </a:solidFill>
            </a:endParaRPr>
          </a:p>
          <a:p>
            <a:pPr algn="just">
              <a:lnSpc>
                <a:spcPct val="90000"/>
              </a:lnSpc>
            </a:pPr>
            <a:r>
              <a:rPr lang="en-US" sz="2000" b="1" i="0" dirty="0" smtClean="0">
                <a:solidFill>
                  <a:srgbClr val="000000"/>
                </a:solidFill>
                <a:effectLst/>
              </a:rPr>
              <a:t>Let us go for a demonstration…</a:t>
            </a:r>
          </a:p>
        </p:txBody>
      </p:sp>
      <p:sp>
        <p:nvSpPr>
          <p:cNvPr id="3" name="Rectangle 2"/>
          <p:cNvSpPr/>
          <p:nvPr/>
        </p:nvSpPr>
        <p:spPr>
          <a:xfrm>
            <a:off x="7282892" y="2311400"/>
            <a:ext cx="3771900" cy="2759325"/>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24192" y="2705101"/>
            <a:ext cx="3172184" cy="2247900"/>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33742" y="3149602"/>
            <a:ext cx="2722396" cy="1689098"/>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73664" y="2323585"/>
            <a:ext cx="2042547" cy="369332"/>
          </a:xfrm>
          <a:prstGeom prst="rect">
            <a:avLst/>
          </a:prstGeom>
          <a:noFill/>
        </p:spPr>
        <p:txBody>
          <a:bodyPr wrap="none" rtlCol="0">
            <a:spAutoFit/>
          </a:bodyPr>
          <a:lstStyle/>
          <a:p>
            <a:r>
              <a:rPr lang="en-US" b="1" dirty="0" smtClean="0"/>
              <a:t>Built-in Namespace</a:t>
            </a:r>
            <a:endParaRPr lang="en-US" b="1" dirty="0"/>
          </a:p>
        </p:txBody>
      </p:sp>
      <p:sp>
        <p:nvSpPr>
          <p:cNvPr id="9" name="TextBox 8"/>
          <p:cNvSpPr txBox="1"/>
          <p:nvPr/>
        </p:nvSpPr>
        <p:spPr>
          <a:xfrm>
            <a:off x="7647696" y="2754872"/>
            <a:ext cx="2894484" cy="369332"/>
          </a:xfrm>
          <a:prstGeom prst="rect">
            <a:avLst/>
          </a:prstGeom>
          <a:noFill/>
        </p:spPr>
        <p:txBody>
          <a:bodyPr wrap="square" rtlCol="0">
            <a:spAutoFit/>
          </a:bodyPr>
          <a:lstStyle/>
          <a:p>
            <a:pPr algn="ctr"/>
            <a:r>
              <a:rPr lang="en-US" b="1" dirty="0" smtClean="0"/>
              <a:t>Module: Global Namespace</a:t>
            </a:r>
            <a:endParaRPr lang="en-US" b="1" dirty="0"/>
          </a:p>
        </p:txBody>
      </p:sp>
      <p:sp>
        <p:nvSpPr>
          <p:cNvPr id="10" name="TextBox 9"/>
          <p:cNvSpPr txBox="1"/>
          <p:nvPr/>
        </p:nvSpPr>
        <p:spPr>
          <a:xfrm>
            <a:off x="7704046" y="3227695"/>
            <a:ext cx="2781787" cy="369332"/>
          </a:xfrm>
          <a:prstGeom prst="rect">
            <a:avLst/>
          </a:prstGeom>
          <a:noFill/>
        </p:spPr>
        <p:txBody>
          <a:bodyPr wrap="none" rtlCol="0">
            <a:spAutoFit/>
          </a:bodyPr>
          <a:lstStyle/>
          <a:p>
            <a:r>
              <a:rPr lang="en-US" b="1" dirty="0" smtClean="0"/>
              <a:t>Function: Local Namespace</a:t>
            </a:r>
            <a:endParaRPr lang="en-US" b="1" dirty="0"/>
          </a:p>
        </p:txBody>
      </p:sp>
      <p:pic>
        <p:nvPicPr>
          <p:cNvPr id="11"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55898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5885179" y="4023202"/>
            <a:ext cx="4876799" cy="646331"/>
          </a:xfrm>
          <a:prstGeom prst="rect">
            <a:avLst/>
          </a:prstGeom>
          <a:noFill/>
        </p:spPr>
        <p:txBody>
          <a:bodyPr wrap="square" rtlCol="0">
            <a:spAutoFit/>
          </a:bodyPr>
          <a:lstStyle/>
          <a:p>
            <a:pPr algn="ctr"/>
            <a:r>
              <a:rPr lang="en-US" sz="3600" b="1" dirty="0">
                <a:latin typeface="Calibri (Headings)"/>
              </a:rPr>
              <a:t>Python if…</a:t>
            </a:r>
            <a:r>
              <a:rPr lang="en-US" sz="3600" b="1" dirty="0" err="1">
                <a:latin typeface="Calibri (Headings)"/>
              </a:rPr>
              <a:t>elif</a:t>
            </a:r>
            <a:r>
              <a:rPr lang="en-US" sz="3600" b="1" dirty="0">
                <a:latin typeface="Calibri (Headings)"/>
              </a:rPr>
              <a:t>...else</a:t>
            </a:r>
          </a:p>
        </p:txBody>
      </p:sp>
      <p:sp>
        <p:nvSpPr>
          <p:cNvPr id="7" name="TextBox 6"/>
          <p:cNvSpPr txBox="1"/>
          <p:nvPr/>
        </p:nvSpPr>
        <p:spPr>
          <a:xfrm>
            <a:off x="54584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294901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if…</a:t>
            </a:r>
            <a:r>
              <a:rPr lang="en-US" sz="2800" dirty="0" err="1">
                <a:latin typeface="Calibri (Headings)"/>
              </a:rPr>
              <a:t>elif</a:t>
            </a:r>
            <a:r>
              <a:rPr lang="en-US" sz="2800" dirty="0">
                <a:latin typeface="Calibri (Headings)"/>
              </a:rPr>
              <a:t>...else</a:t>
            </a:r>
          </a:p>
        </p:txBody>
      </p:sp>
      <p:sp>
        <p:nvSpPr>
          <p:cNvPr id="5" name="Rectangle 4"/>
          <p:cNvSpPr/>
          <p:nvPr/>
        </p:nvSpPr>
        <p:spPr>
          <a:xfrm>
            <a:off x="6108700" y="815721"/>
            <a:ext cx="5778500" cy="4579715"/>
          </a:xfrm>
          <a:prstGeom prst="rect">
            <a:avLst/>
          </a:prstGeom>
          <a:ln w="28575">
            <a:solidFill>
              <a:srgbClr val="3FAD86"/>
            </a:solidFill>
          </a:ln>
        </p:spPr>
        <p:txBody>
          <a:bodyPr wrap="square">
            <a:spAutoFit/>
          </a:bodyPr>
          <a:lstStyle/>
          <a:p>
            <a:pPr algn="just">
              <a:lnSpc>
                <a:spcPct val="90000"/>
              </a:lnSpc>
            </a:pPr>
            <a:r>
              <a:rPr lang="en-GB" b="1" dirty="0">
                <a:solidFill>
                  <a:srgbClr val="000000"/>
                </a:solidFill>
              </a:rPr>
              <a:t>Python if Statement </a:t>
            </a:r>
            <a:r>
              <a:rPr lang="en-GB" b="1" dirty="0" smtClean="0">
                <a:solidFill>
                  <a:srgbClr val="000000"/>
                </a:solidFill>
              </a:rPr>
              <a:t>Syntax:</a:t>
            </a:r>
          </a:p>
          <a:p>
            <a:pPr lvl="2" algn="just">
              <a:lnSpc>
                <a:spcPct val="90000"/>
              </a:lnSpc>
            </a:pPr>
            <a:endParaRPr lang="en-GB" b="1" dirty="0">
              <a:solidFill>
                <a:srgbClr val="000000"/>
              </a:solidFill>
            </a:endParaRPr>
          </a:p>
          <a:p>
            <a:pPr lvl="2" algn="just">
              <a:lnSpc>
                <a:spcPct val="90000"/>
              </a:lnSpc>
            </a:pPr>
            <a:r>
              <a:rPr lang="en-GB" b="1" dirty="0">
                <a:solidFill>
                  <a:srgbClr val="000000"/>
                </a:solidFill>
              </a:rPr>
              <a:t>if test expression:</a:t>
            </a:r>
          </a:p>
          <a:p>
            <a:pPr lvl="2" algn="just">
              <a:lnSpc>
                <a:spcPct val="90000"/>
              </a:lnSpc>
            </a:pPr>
            <a:r>
              <a:rPr lang="en-GB" b="1" dirty="0">
                <a:solidFill>
                  <a:srgbClr val="000000"/>
                </a:solidFill>
              </a:rPr>
              <a:t>    statement(s</a:t>
            </a:r>
            <a:r>
              <a:rPr lang="en-GB" b="1" dirty="0" smtClean="0">
                <a:solidFill>
                  <a:srgbClr val="000000"/>
                </a:solidFill>
              </a:rPr>
              <a:t>)</a:t>
            </a:r>
          </a:p>
          <a:p>
            <a:pPr marL="0" lvl="2">
              <a:lnSpc>
                <a:spcPct val="90000"/>
              </a:lnSpc>
            </a:pPr>
            <a:endParaRPr lang="en-GB" b="1" dirty="0" smtClean="0">
              <a:solidFill>
                <a:srgbClr val="000000"/>
              </a:solidFill>
            </a:endParaRPr>
          </a:p>
          <a:p>
            <a:pPr marL="285750" indent="-285750" algn="just">
              <a:lnSpc>
                <a:spcPct val="90000"/>
              </a:lnSpc>
              <a:buFont typeface="Wingdings" panose="05000000000000000000" pitchFamily="2" charset="2"/>
              <a:buChar char="Ø"/>
            </a:pPr>
            <a:r>
              <a:rPr lang="en-GB" b="1" i="0" dirty="0" smtClean="0">
                <a:solidFill>
                  <a:srgbClr val="000000"/>
                </a:solidFill>
                <a:effectLst/>
              </a:rPr>
              <a:t>Python if Statement Flowchart</a:t>
            </a:r>
            <a:endParaRPr lang="en-GB" b="1" i="0" dirty="0">
              <a:solidFill>
                <a:srgbClr val="000000"/>
              </a:solidFill>
              <a:effectLst/>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p:txBody>
      </p:sp>
      <p:sp>
        <p:nvSpPr>
          <p:cNvPr id="3" name="Diamond 2"/>
          <p:cNvSpPr/>
          <p:nvPr/>
        </p:nvSpPr>
        <p:spPr>
          <a:xfrm>
            <a:off x="7862574" y="2854688"/>
            <a:ext cx="1905000" cy="736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62574" y="4162788"/>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815074" y="2306048"/>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815074" y="3591288"/>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815074" y="4696188"/>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 idx="3"/>
          </p:cNvCxnSpPr>
          <p:nvPr/>
        </p:nvCxnSpPr>
        <p:spPr>
          <a:xfrm>
            <a:off x="9767574" y="3222988"/>
            <a:ext cx="101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13856" y="4970508"/>
            <a:ext cx="1957018"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70874" y="3210288"/>
            <a:ext cx="0" cy="1760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109987" y="2854688"/>
            <a:ext cx="660887" cy="369332"/>
          </a:xfrm>
          <a:prstGeom prst="rect">
            <a:avLst/>
          </a:prstGeom>
          <a:noFill/>
        </p:spPr>
        <p:txBody>
          <a:bodyPr wrap="none" rtlCol="0">
            <a:spAutoFit/>
          </a:bodyPr>
          <a:lstStyle/>
          <a:p>
            <a:r>
              <a:rPr lang="en-US" b="1" dirty="0" smtClean="0"/>
              <a:t>False</a:t>
            </a:r>
            <a:endParaRPr lang="en-US" b="1" dirty="0"/>
          </a:p>
        </p:txBody>
      </p:sp>
      <p:sp>
        <p:nvSpPr>
          <p:cNvPr id="18" name="TextBox 17"/>
          <p:cNvSpPr txBox="1"/>
          <p:nvPr/>
        </p:nvSpPr>
        <p:spPr>
          <a:xfrm>
            <a:off x="8111572" y="2831828"/>
            <a:ext cx="1404569" cy="646331"/>
          </a:xfrm>
          <a:prstGeom prst="rect">
            <a:avLst/>
          </a:prstGeom>
          <a:noFill/>
        </p:spPr>
        <p:txBody>
          <a:bodyPr wrap="square" rtlCol="0">
            <a:spAutoFit/>
          </a:bodyPr>
          <a:lstStyle/>
          <a:p>
            <a:pPr algn="ctr"/>
            <a:r>
              <a:rPr lang="en-US" b="1" dirty="0" smtClean="0"/>
              <a:t>Test Expression</a:t>
            </a:r>
            <a:endParaRPr lang="en-US" b="1" dirty="0"/>
          </a:p>
        </p:txBody>
      </p:sp>
      <p:sp>
        <p:nvSpPr>
          <p:cNvPr id="19" name="TextBox 18"/>
          <p:cNvSpPr txBox="1"/>
          <p:nvPr/>
        </p:nvSpPr>
        <p:spPr>
          <a:xfrm>
            <a:off x="8263481" y="4244822"/>
            <a:ext cx="1103187" cy="369332"/>
          </a:xfrm>
          <a:prstGeom prst="rect">
            <a:avLst/>
          </a:prstGeom>
          <a:noFill/>
        </p:spPr>
        <p:txBody>
          <a:bodyPr wrap="none" rtlCol="0">
            <a:spAutoFit/>
          </a:bodyPr>
          <a:lstStyle/>
          <a:p>
            <a:r>
              <a:rPr lang="en-US" b="1" dirty="0" smtClean="0"/>
              <a:t>Body of if</a:t>
            </a:r>
            <a:endParaRPr lang="en-US" b="1" dirty="0"/>
          </a:p>
        </p:txBody>
      </p:sp>
      <p:sp>
        <p:nvSpPr>
          <p:cNvPr id="21" name="TextBox 20"/>
          <p:cNvSpPr txBox="1"/>
          <p:nvPr/>
        </p:nvSpPr>
        <p:spPr>
          <a:xfrm>
            <a:off x="9019465" y="3775438"/>
            <a:ext cx="607218" cy="369332"/>
          </a:xfrm>
          <a:prstGeom prst="rect">
            <a:avLst/>
          </a:prstGeom>
          <a:noFill/>
        </p:spPr>
        <p:txBody>
          <a:bodyPr wrap="none" rtlCol="0">
            <a:spAutoFit/>
          </a:bodyPr>
          <a:lstStyle/>
          <a:p>
            <a:r>
              <a:rPr lang="en-US" b="1" dirty="0" smtClean="0"/>
              <a:t>True</a:t>
            </a:r>
            <a:endParaRPr lang="en-US" b="1" dirty="0"/>
          </a:p>
        </p:txBody>
      </p:sp>
      <p:pic>
        <p:nvPicPr>
          <p:cNvPr id="1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7555740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if…</a:t>
            </a:r>
            <a:r>
              <a:rPr lang="en-US" sz="2800" dirty="0" err="1">
                <a:latin typeface="Calibri (Headings)"/>
              </a:rPr>
              <a:t>elif</a:t>
            </a:r>
            <a:r>
              <a:rPr lang="en-US" sz="2800" dirty="0">
                <a:latin typeface="Calibri (Headings)"/>
              </a:rPr>
              <a:t>...else</a:t>
            </a:r>
          </a:p>
        </p:txBody>
      </p:sp>
      <p:sp>
        <p:nvSpPr>
          <p:cNvPr id="5" name="Rectangle 4"/>
          <p:cNvSpPr/>
          <p:nvPr/>
        </p:nvSpPr>
        <p:spPr>
          <a:xfrm>
            <a:off x="6108700" y="761526"/>
            <a:ext cx="5778500" cy="4829014"/>
          </a:xfrm>
          <a:prstGeom prst="rect">
            <a:avLst/>
          </a:prstGeom>
          <a:ln w="28575">
            <a:solidFill>
              <a:srgbClr val="3FAD86"/>
            </a:solidFill>
          </a:ln>
        </p:spPr>
        <p:txBody>
          <a:bodyPr wrap="square">
            <a:spAutoFit/>
          </a:bodyPr>
          <a:lstStyle/>
          <a:p>
            <a:pPr algn="just">
              <a:lnSpc>
                <a:spcPct val="90000"/>
              </a:lnSpc>
            </a:pPr>
            <a:r>
              <a:rPr lang="en-US" b="1" dirty="0" smtClean="0"/>
              <a:t>Python </a:t>
            </a:r>
            <a:r>
              <a:rPr lang="en-US" b="1" dirty="0"/>
              <a:t>if...else </a:t>
            </a:r>
            <a:r>
              <a:rPr lang="en-US" b="1" dirty="0" smtClean="0"/>
              <a:t>Statement</a:t>
            </a:r>
            <a:r>
              <a:rPr lang="en-GB" b="1" dirty="0" smtClean="0">
                <a:solidFill>
                  <a:srgbClr val="000000"/>
                </a:solidFill>
              </a:rPr>
              <a:t> Syntax:</a:t>
            </a:r>
          </a:p>
          <a:p>
            <a:pPr algn="just">
              <a:lnSpc>
                <a:spcPct val="90000"/>
              </a:lnSpc>
            </a:pPr>
            <a:endParaRPr lang="en-GB" b="1" dirty="0">
              <a:solidFill>
                <a:srgbClr val="000000"/>
              </a:solidFill>
            </a:endParaRPr>
          </a:p>
          <a:p>
            <a:pPr lvl="2" algn="just">
              <a:lnSpc>
                <a:spcPct val="90000"/>
              </a:lnSpc>
            </a:pPr>
            <a:r>
              <a:rPr lang="en-GB" b="1" dirty="0">
                <a:solidFill>
                  <a:srgbClr val="000000"/>
                </a:solidFill>
              </a:rPr>
              <a:t>if test expression:</a:t>
            </a:r>
          </a:p>
          <a:p>
            <a:pPr lvl="2" algn="just">
              <a:lnSpc>
                <a:spcPct val="90000"/>
              </a:lnSpc>
            </a:pPr>
            <a:r>
              <a:rPr lang="en-GB" b="1" dirty="0">
                <a:solidFill>
                  <a:srgbClr val="000000"/>
                </a:solidFill>
              </a:rPr>
              <a:t>    Body of if</a:t>
            </a:r>
          </a:p>
          <a:p>
            <a:pPr lvl="2" algn="just">
              <a:lnSpc>
                <a:spcPct val="90000"/>
              </a:lnSpc>
            </a:pPr>
            <a:r>
              <a:rPr lang="en-GB" b="1" dirty="0">
                <a:solidFill>
                  <a:srgbClr val="000000"/>
                </a:solidFill>
              </a:rPr>
              <a:t>else:</a:t>
            </a:r>
          </a:p>
          <a:p>
            <a:pPr lvl="2" algn="just">
              <a:lnSpc>
                <a:spcPct val="90000"/>
              </a:lnSpc>
            </a:pPr>
            <a:r>
              <a:rPr lang="en-GB" b="1" dirty="0">
                <a:solidFill>
                  <a:srgbClr val="000000"/>
                </a:solidFill>
              </a:rPr>
              <a:t>    Body of else</a:t>
            </a:r>
            <a:endParaRPr lang="en-GB" i="0" dirty="0">
              <a:solidFill>
                <a:srgbClr val="000000"/>
              </a:solidFill>
              <a:effectLst/>
            </a:endParaRPr>
          </a:p>
          <a:p>
            <a:pPr marL="285750" indent="-285750" algn="just">
              <a:lnSpc>
                <a:spcPct val="90000"/>
              </a:lnSpc>
              <a:buFont typeface="Wingdings" panose="05000000000000000000" pitchFamily="2" charset="2"/>
              <a:buChar char="Ø"/>
            </a:pPr>
            <a:r>
              <a:rPr lang="en-US" b="1" i="0" dirty="0" smtClean="0">
                <a:solidFill>
                  <a:srgbClr val="000000"/>
                </a:solidFill>
                <a:effectLst/>
              </a:rPr>
              <a:t>Python </a:t>
            </a:r>
            <a:r>
              <a:rPr lang="en-US" b="1" i="0" dirty="0" err="1" smtClean="0">
                <a:solidFill>
                  <a:srgbClr val="000000"/>
                </a:solidFill>
                <a:effectLst/>
              </a:rPr>
              <a:t>if..else</a:t>
            </a:r>
            <a:r>
              <a:rPr lang="en-US" b="1" i="0" dirty="0" smtClean="0">
                <a:solidFill>
                  <a:srgbClr val="000000"/>
                </a:solidFill>
                <a:effectLst/>
              </a:rPr>
              <a:t> Flowchart</a:t>
            </a: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p:txBody>
      </p:sp>
      <p:grpSp>
        <p:nvGrpSpPr>
          <p:cNvPr id="23" name="Group 22"/>
          <p:cNvGrpSpPr/>
          <p:nvPr/>
        </p:nvGrpSpPr>
        <p:grpSpPr>
          <a:xfrm>
            <a:off x="6877107" y="2537460"/>
            <a:ext cx="4228985" cy="2938780"/>
            <a:chOff x="7531100" y="2677160"/>
            <a:chExt cx="4228985" cy="2938780"/>
          </a:xfrm>
        </p:grpSpPr>
        <p:sp>
          <p:nvSpPr>
            <p:cNvPr id="8" name="Diamond 7"/>
            <p:cNvSpPr/>
            <p:nvPr/>
          </p:nvSpPr>
          <p:spPr>
            <a:xfrm>
              <a:off x="7531100" y="3225800"/>
              <a:ext cx="1905000" cy="736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31100" y="4533900"/>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8483600" y="2677160"/>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83600" y="3962400"/>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483600" y="5067300"/>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p:cNvCxnSpPr>
            <p:nvPr/>
          </p:nvCxnSpPr>
          <p:spPr>
            <a:xfrm>
              <a:off x="9436100" y="35941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82382" y="5341620"/>
              <a:ext cx="234436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9" idx="0"/>
            </p:cNvCxnSpPr>
            <p:nvPr/>
          </p:nvCxnSpPr>
          <p:spPr>
            <a:xfrm flipH="1">
              <a:off x="10825665" y="3581400"/>
              <a:ext cx="0" cy="952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78513" y="3225800"/>
              <a:ext cx="660887" cy="369332"/>
            </a:xfrm>
            <a:prstGeom prst="rect">
              <a:avLst/>
            </a:prstGeom>
            <a:noFill/>
          </p:spPr>
          <p:txBody>
            <a:bodyPr wrap="none" rtlCol="0">
              <a:spAutoFit/>
            </a:bodyPr>
            <a:lstStyle/>
            <a:p>
              <a:r>
                <a:rPr lang="en-US" b="1" dirty="0" smtClean="0"/>
                <a:t>False</a:t>
              </a:r>
              <a:endParaRPr lang="en-US" b="1" dirty="0"/>
            </a:p>
          </p:txBody>
        </p:sp>
        <p:sp>
          <p:nvSpPr>
            <p:cNvPr id="17" name="TextBox 16"/>
            <p:cNvSpPr txBox="1"/>
            <p:nvPr/>
          </p:nvSpPr>
          <p:spPr>
            <a:xfrm>
              <a:off x="7780098" y="3202940"/>
              <a:ext cx="1404569" cy="646331"/>
            </a:xfrm>
            <a:prstGeom prst="rect">
              <a:avLst/>
            </a:prstGeom>
            <a:noFill/>
          </p:spPr>
          <p:txBody>
            <a:bodyPr wrap="square" rtlCol="0">
              <a:spAutoFit/>
            </a:bodyPr>
            <a:lstStyle/>
            <a:p>
              <a:pPr algn="ctr"/>
              <a:r>
                <a:rPr lang="en-US" b="1" dirty="0" smtClean="0"/>
                <a:t>Test Expression</a:t>
              </a:r>
              <a:endParaRPr lang="en-US" b="1" dirty="0"/>
            </a:p>
          </p:txBody>
        </p:sp>
        <p:sp>
          <p:nvSpPr>
            <p:cNvPr id="18" name="TextBox 17"/>
            <p:cNvSpPr txBox="1"/>
            <p:nvPr/>
          </p:nvSpPr>
          <p:spPr>
            <a:xfrm>
              <a:off x="7932007" y="4615934"/>
              <a:ext cx="1103187" cy="369332"/>
            </a:xfrm>
            <a:prstGeom prst="rect">
              <a:avLst/>
            </a:prstGeom>
            <a:noFill/>
          </p:spPr>
          <p:txBody>
            <a:bodyPr wrap="none" rtlCol="0">
              <a:spAutoFit/>
            </a:bodyPr>
            <a:lstStyle/>
            <a:p>
              <a:r>
                <a:rPr lang="en-US" b="1" dirty="0" smtClean="0"/>
                <a:t>Body of if</a:t>
              </a:r>
              <a:endParaRPr lang="en-US" b="1" dirty="0"/>
            </a:p>
          </p:txBody>
        </p:sp>
        <p:sp>
          <p:nvSpPr>
            <p:cNvPr id="19" name="Rectangle 18"/>
            <p:cNvSpPr/>
            <p:nvPr/>
          </p:nvSpPr>
          <p:spPr>
            <a:xfrm>
              <a:off x="9891244" y="4533900"/>
              <a:ext cx="1868841"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49838" y="4614903"/>
              <a:ext cx="1351652" cy="369332"/>
            </a:xfrm>
            <a:prstGeom prst="rect">
              <a:avLst/>
            </a:prstGeom>
            <a:noFill/>
          </p:spPr>
          <p:txBody>
            <a:bodyPr wrap="none" rtlCol="0">
              <a:spAutoFit/>
            </a:bodyPr>
            <a:lstStyle/>
            <a:p>
              <a:r>
                <a:rPr lang="en-US" b="1" dirty="0" smtClean="0"/>
                <a:t>Body of else</a:t>
              </a:r>
              <a:endParaRPr lang="en-US" b="1" dirty="0"/>
            </a:p>
          </p:txBody>
        </p:sp>
        <p:cxnSp>
          <p:nvCxnSpPr>
            <p:cNvPr id="21" name="Straight Connector 20"/>
            <p:cNvCxnSpPr>
              <a:stCxn id="19" idx="2"/>
            </p:cNvCxnSpPr>
            <p:nvPr/>
          </p:nvCxnSpPr>
          <p:spPr>
            <a:xfrm flipH="1">
              <a:off x="10825664" y="5067300"/>
              <a:ext cx="1"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870390" y="3911739"/>
            <a:ext cx="607218" cy="369332"/>
          </a:xfrm>
          <a:prstGeom prst="rect">
            <a:avLst/>
          </a:prstGeom>
          <a:noFill/>
        </p:spPr>
        <p:txBody>
          <a:bodyPr wrap="none" rtlCol="0">
            <a:spAutoFit/>
          </a:bodyPr>
          <a:lstStyle/>
          <a:p>
            <a:r>
              <a:rPr lang="en-US" b="1" dirty="0" smtClean="0"/>
              <a:t>True</a:t>
            </a:r>
            <a:endParaRPr lang="en-US" b="1" dirty="0"/>
          </a:p>
        </p:txBody>
      </p:sp>
      <p:pic>
        <p:nvPicPr>
          <p:cNvPr id="24"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6304611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Rectangle 40"/>
          <p:cNvSpPr/>
          <p:nvPr/>
        </p:nvSpPr>
        <p:spPr>
          <a:xfrm>
            <a:off x="99724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if…</a:t>
            </a:r>
            <a:r>
              <a:rPr lang="en-US" sz="2800" dirty="0" err="1">
                <a:latin typeface="Calibri (Headings)"/>
              </a:rPr>
              <a:t>elif</a:t>
            </a:r>
            <a:r>
              <a:rPr lang="en-US" sz="2800" dirty="0">
                <a:latin typeface="Calibri (Headings)"/>
              </a:rPr>
              <a:t>...else</a:t>
            </a:r>
          </a:p>
        </p:txBody>
      </p:sp>
      <p:sp>
        <p:nvSpPr>
          <p:cNvPr id="5" name="Rectangle 4"/>
          <p:cNvSpPr/>
          <p:nvPr/>
        </p:nvSpPr>
        <p:spPr>
          <a:xfrm>
            <a:off x="6108700" y="748993"/>
            <a:ext cx="5778500" cy="5604611"/>
          </a:xfrm>
          <a:prstGeom prst="rect">
            <a:avLst/>
          </a:prstGeom>
          <a:ln w="28575">
            <a:solidFill>
              <a:srgbClr val="3FAD86"/>
            </a:solidFill>
          </a:ln>
        </p:spPr>
        <p:txBody>
          <a:bodyPr wrap="square">
            <a:spAutoFit/>
          </a:bodyPr>
          <a:lstStyle/>
          <a:p>
            <a:r>
              <a:rPr lang="en-US" b="1" dirty="0"/>
              <a:t>Python if...</a:t>
            </a:r>
            <a:r>
              <a:rPr lang="en-US" b="1" dirty="0" err="1"/>
              <a:t>elif</a:t>
            </a:r>
            <a:r>
              <a:rPr lang="en-US" b="1" dirty="0"/>
              <a:t>...else </a:t>
            </a:r>
            <a:r>
              <a:rPr lang="en-US" b="1" dirty="0" smtClean="0"/>
              <a:t>Statement </a:t>
            </a:r>
            <a:r>
              <a:rPr lang="en-GB" b="1" dirty="0" smtClean="0">
                <a:solidFill>
                  <a:srgbClr val="000000"/>
                </a:solidFill>
              </a:rPr>
              <a:t>Syntax:</a:t>
            </a:r>
          </a:p>
          <a:p>
            <a:pPr lvl="2" algn="just">
              <a:lnSpc>
                <a:spcPct val="90000"/>
              </a:lnSpc>
            </a:pPr>
            <a:endParaRPr lang="en-GB" b="1" dirty="0">
              <a:solidFill>
                <a:srgbClr val="000000"/>
              </a:solidFill>
            </a:endParaRPr>
          </a:p>
          <a:p>
            <a:pPr lvl="2" algn="just">
              <a:lnSpc>
                <a:spcPct val="90000"/>
              </a:lnSpc>
            </a:pPr>
            <a:r>
              <a:rPr lang="en-GB" b="1" dirty="0">
                <a:solidFill>
                  <a:srgbClr val="000000"/>
                </a:solidFill>
              </a:rPr>
              <a:t>if test expression:</a:t>
            </a:r>
          </a:p>
          <a:p>
            <a:pPr lvl="2" algn="just">
              <a:lnSpc>
                <a:spcPct val="90000"/>
              </a:lnSpc>
            </a:pPr>
            <a:r>
              <a:rPr lang="en-GB" b="1" dirty="0">
                <a:solidFill>
                  <a:srgbClr val="000000"/>
                </a:solidFill>
              </a:rPr>
              <a:t>    Body of if</a:t>
            </a:r>
          </a:p>
          <a:p>
            <a:pPr lvl="2" algn="just">
              <a:lnSpc>
                <a:spcPct val="90000"/>
              </a:lnSpc>
            </a:pPr>
            <a:r>
              <a:rPr lang="en-GB" b="1" dirty="0" err="1">
                <a:solidFill>
                  <a:srgbClr val="000000"/>
                </a:solidFill>
              </a:rPr>
              <a:t>elif</a:t>
            </a:r>
            <a:r>
              <a:rPr lang="en-GB" b="1" dirty="0">
                <a:solidFill>
                  <a:srgbClr val="000000"/>
                </a:solidFill>
              </a:rPr>
              <a:t> test expression:</a:t>
            </a:r>
          </a:p>
          <a:p>
            <a:pPr lvl="2" algn="just">
              <a:lnSpc>
                <a:spcPct val="90000"/>
              </a:lnSpc>
            </a:pPr>
            <a:r>
              <a:rPr lang="en-GB" b="1" dirty="0">
                <a:solidFill>
                  <a:srgbClr val="000000"/>
                </a:solidFill>
              </a:rPr>
              <a:t>    Body of </a:t>
            </a:r>
            <a:r>
              <a:rPr lang="en-GB" b="1" dirty="0" err="1">
                <a:solidFill>
                  <a:srgbClr val="000000"/>
                </a:solidFill>
              </a:rPr>
              <a:t>elif</a:t>
            </a:r>
            <a:endParaRPr lang="en-GB" b="1" dirty="0">
              <a:solidFill>
                <a:srgbClr val="000000"/>
              </a:solidFill>
            </a:endParaRPr>
          </a:p>
          <a:p>
            <a:pPr lvl="2" algn="just">
              <a:lnSpc>
                <a:spcPct val="90000"/>
              </a:lnSpc>
            </a:pPr>
            <a:r>
              <a:rPr lang="en-GB" b="1" dirty="0">
                <a:solidFill>
                  <a:srgbClr val="000000"/>
                </a:solidFill>
              </a:rPr>
              <a:t>else: </a:t>
            </a:r>
          </a:p>
          <a:p>
            <a:pPr lvl="2" algn="just">
              <a:lnSpc>
                <a:spcPct val="90000"/>
              </a:lnSpc>
            </a:pPr>
            <a:r>
              <a:rPr lang="en-GB" b="1" dirty="0">
                <a:solidFill>
                  <a:srgbClr val="000000"/>
                </a:solidFill>
              </a:rPr>
              <a:t>    Body of else</a:t>
            </a: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p:txBody>
      </p:sp>
      <p:grpSp>
        <p:nvGrpSpPr>
          <p:cNvPr id="40" name="Group 39"/>
          <p:cNvGrpSpPr/>
          <p:nvPr/>
        </p:nvGrpSpPr>
        <p:grpSpPr>
          <a:xfrm>
            <a:off x="6462371" y="2912251"/>
            <a:ext cx="5103047" cy="3374989"/>
            <a:chOff x="6462371" y="2912251"/>
            <a:chExt cx="5103047" cy="3374989"/>
          </a:xfrm>
        </p:grpSpPr>
        <p:sp>
          <p:nvSpPr>
            <p:cNvPr id="7" name="Diamond 6"/>
            <p:cNvSpPr/>
            <p:nvPr/>
          </p:nvSpPr>
          <p:spPr>
            <a:xfrm>
              <a:off x="6462371" y="3278011"/>
              <a:ext cx="1703730" cy="918054"/>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7314096" y="2912251"/>
              <a:ext cx="0" cy="36576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14096" y="4196065"/>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26" idx="0"/>
            </p:cNvCxnSpPr>
            <p:nvPr/>
          </p:nvCxnSpPr>
          <p:spPr>
            <a:xfrm>
              <a:off x="10942073" y="4685813"/>
              <a:ext cx="0" cy="79207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p:cNvCxnSpPr>
            <p:nvPr/>
          </p:nvCxnSpPr>
          <p:spPr>
            <a:xfrm>
              <a:off x="8166101" y="3737038"/>
              <a:ext cx="1463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491166" y="4698513"/>
              <a:ext cx="4572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639301" y="3719815"/>
              <a:ext cx="0" cy="54864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69716" y="3437064"/>
              <a:ext cx="660887" cy="369332"/>
            </a:xfrm>
            <a:prstGeom prst="rect">
              <a:avLst/>
            </a:prstGeom>
            <a:noFill/>
          </p:spPr>
          <p:txBody>
            <a:bodyPr wrap="none" rtlCol="0">
              <a:spAutoFit/>
            </a:bodyPr>
            <a:lstStyle/>
            <a:p>
              <a:r>
                <a:rPr lang="en-US" b="1" dirty="0" smtClean="0"/>
                <a:t>False</a:t>
              </a:r>
              <a:endParaRPr lang="en-US" b="1" dirty="0"/>
            </a:p>
          </p:txBody>
        </p:sp>
        <p:sp>
          <p:nvSpPr>
            <p:cNvPr id="16" name="TextBox 15"/>
            <p:cNvSpPr txBox="1"/>
            <p:nvPr/>
          </p:nvSpPr>
          <p:spPr>
            <a:xfrm>
              <a:off x="6681319" y="3303411"/>
              <a:ext cx="1252542" cy="830997"/>
            </a:xfrm>
            <a:prstGeom prst="rect">
              <a:avLst/>
            </a:prstGeom>
            <a:noFill/>
          </p:spPr>
          <p:txBody>
            <a:bodyPr wrap="square" rtlCol="0">
              <a:spAutoFit/>
            </a:bodyPr>
            <a:lstStyle/>
            <a:p>
              <a:pPr algn="ctr"/>
              <a:r>
                <a:rPr lang="en-US" sz="1600" b="1" dirty="0" smtClean="0"/>
                <a:t>Test Expression of if</a:t>
              </a:r>
              <a:endParaRPr lang="en-US" sz="1600" b="1" dirty="0"/>
            </a:p>
          </p:txBody>
        </p:sp>
        <p:grpSp>
          <p:nvGrpSpPr>
            <p:cNvPr id="31" name="Group 30"/>
            <p:cNvGrpSpPr/>
            <p:nvPr/>
          </p:nvGrpSpPr>
          <p:grpSpPr>
            <a:xfrm>
              <a:off x="6583419" y="4734540"/>
              <a:ext cx="1448197" cy="369332"/>
              <a:chOff x="6570719" y="4772640"/>
              <a:chExt cx="1448197" cy="369332"/>
            </a:xfrm>
          </p:grpSpPr>
          <p:sp>
            <p:nvSpPr>
              <p:cNvPr id="8" name="Rectangle 7"/>
              <p:cNvSpPr/>
              <p:nvPr/>
            </p:nvSpPr>
            <p:spPr>
              <a:xfrm>
                <a:off x="6570719" y="4800600"/>
                <a:ext cx="1448197" cy="3134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757313" y="4772640"/>
                <a:ext cx="1103187" cy="369332"/>
              </a:xfrm>
              <a:prstGeom prst="rect">
                <a:avLst/>
              </a:prstGeom>
              <a:noFill/>
            </p:spPr>
            <p:txBody>
              <a:bodyPr wrap="none" rtlCol="0">
                <a:spAutoFit/>
              </a:bodyPr>
              <a:lstStyle/>
              <a:p>
                <a:r>
                  <a:rPr lang="en-US" b="1" dirty="0" smtClean="0"/>
                  <a:t>Body of if</a:t>
                </a:r>
                <a:endParaRPr lang="en-US" b="1" dirty="0"/>
              </a:p>
            </p:txBody>
          </p:sp>
        </p:grpSp>
        <p:sp>
          <p:nvSpPr>
            <p:cNvPr id="19" name="TextBox 18"/>
            <p:cNvSpPr txBox="1"/>
            <p:nvPr/>
          </p:nvSpPr>
          <p:spPr>
            <a:xfrm>
              <a:off x="8917339" y="4283015"/>
              <a:ext cx="1443923" cy="830997"/>
            </a:xfrm>
            <a:prstGeom prst="rect">
              <a:avLst/>
            </a:prstGeom>
            <a:noFill/>
          </p:spPr>
          <p:txBody>
            <a:bodyPr wrap="square" rtlCol="0">
              <a:spAutoFit/>
            </a:bodyPr>
            <a:lstStyle/>
            <a:p>
              <a:pPr algn="ctr"/>
              <a:r>
                <a:rPr lang="en-US" sz="1600" b="1" dirty="0" smtClean="0"/>
                <a:t>Test Expression of </a:t>
              </a:r>
              <a:r>
                <a:rPr lang="en-US" sz="1600" b="1" dirty="0" err="1" smtClean="0"/>
                <a:t>elif</a:t>
              </a:r>
              <a:endParaRPr lang="en-US" sz="1600" b="1" dirty="0"/>
            </a:p>
          </p:txBody>
        </p:sp>
        <p:cxnSp>
          <p:nvCxnSpPr>
            <p:cNvPr id="20" name="Straight Connector 19"/>
            <p:cNvCxnSpPr/>
            <p:nvPr/>
          </p:nvCxnSpPr>
          <p:spPr>
            <a:xfrm flipH="1">
              <a:off x="10941043" y="5816437"/>
              <a:ext cx="1"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8787436" y="4239487"/>
              <a:ext cx="1703730" cy="918054"/>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9061257" y="5478012"/>
              <a:ext cx="1156086" cy="338554"/>
              <a:chOff x="8887936" y="5490841"/>
              <a:chExt cx="1156086" cy="338554"/>
            </a:xfrm>
          </p:grpSpPr>
          <p:sp>
            <p:nvSpPr>
              <p:cNvPr id="23" name="Rectangle 22"/>
              <p:cNvSpPr/>
              <p:nvPr/>
            </p:nvSpPr>
            <p:spPr>
              <a:xfrm>
                <a:off x="8917339" y="5503283"/>
                <a:ext cx="1097280" cy="3134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887936" y="5490841"/>
                <a:ext cx="1156086" cy="338554"/>
              </a:xfrm>
              <a:prstGeom prst="rect">
                <a:avLst/>
              </a:prstGeom>
              <a:noFill/>
            </p:spPr>
            <p:txBody>
              <a:bodyPr wrap="none" rtlCol="0">
                <a:spAutoFit/>
              </a:bodyPr>
              <a:lstStyle/>
              <a:p>
                <a:r>
                  <a:rPr lang="en-US" sz="1600" b="1" dirty="0" smtClean="0"/>
                  <a:t>Body of </a:t>
                </a:r>
                <a:r>
                  <a:rPr lang="en-US" sz="1600" b="1" dirty="0" err="1" smtClean="0"/>
                  <a:t>elif</a:t>
                </a:r>
                <a:endParaRPr lang="en-US" sz="1600" b="1" dirty="0"/>
              </a:p>
            </p:txBody>
          </p:sp>
        </p:grpSp>
        <p:grpSp>
          <p:nvGrpSpPr>
            <p:cNvPr id="27" name="Group 26"/>
            <p:cNvGrpSpPr/>
            <p:nvPr/>
          </p:nvGrpSpPr>
          <p:grpSpPr>
            <a:xfrm>
              <a:off x="10340403" y="5477883"/>
              <a:ext cx="1225015" cy="338554"/>
              <a:chOff x="10427298" y="5490712"/>
              <a:chExt cx="1225015" cy="338554"/>
            </a:xfrm>
          </p:grpSpPr>
          <p:sp>
            <p:nvSpPr>
              <p:cNvPr id="24" name="Rectangle 23"/>
              <p:cNvSpPr/>
              <p:nvPr/>
            </p:nvSpPr>
            <p:spPr>
              <a:xfrm>
                <a:off x="10491166" y="5503283"/>
                <a:ext cx="1097280" cy="3134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427298" y="5490712"/>
                <a:ext cx="1225015" cy="338554"/>
              </a:xfrm>
              <a:prstGeom prst="rect">
                <a:avLst/>
              </a:prstGeom>
              <a:noFill/>
            </p:spPr>
            <p:txBody>
              <a:bodyPr wrap="none" rtlCol="0">
                <a:spAutoFit/>
              </a:bodyPr>
              <a:lstStyle/>
              <a:p>
                <a:r>
                  <a:rPr lang="en-US" sz="1600" b="1" dirty="0" smtClean="0"/>
                  <a:t>Body of else</a:t>
                </a:r>
                <a:endParaRPr lang="en-US" sz="1600" b="1" dirty="0"/>
              </a:p>
            </p:txBody>
          </p:sp>
        </p:grpSp>
        <p:cxnSp>
          <p:nvCxnSpPr>
            <p:cNvPr id="29" name="Straight Arrow Connector 28"/>
            <p:cNvCxnSpPr/>
            <p:nvPr/>
          </p:nvCxnSpPr>
          <p:spPr>
            <a:xfrm>
              <a:off x="9639300" y="5124694"/>
              <a:ext cx="0" cy="36576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307517" y="5098520"/>
              <a:ext cx="0" cy="11887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9135707" y="4294977"/>
              <a:ext cx="0" cy="356616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629141" y="5092519"/>
              <a:ext cx="607218" cy="369332"/>
            </a:xfrm>
            <a:prstGeom prst="rect">
              <a:avLst/>
            </a:prstGeom>
            <a:noFill/>
          </p:spPr>
          <p:txBody>
            <a:bodyPr wrap="none" rtlCol="0">
              <a:spAutoFit/>
            </a:bodyPr>
            <a:lstStyle/>
            <a:p>
              <a:r>
                <a:rPr lang="en-US" b="1" dirty="0" smtClean="0"/>
                <a:t>True</a:t>
              </a:r>
              <a:endParaRPr lang="en-US" b="1" dirty="0"/>
            </a:p>
          </p:txBody>
        </p:sp>
        <p:sp>
          <p:nvSpPr>
            <p:cNvPr id="36" name="TextBox 35"/>
            <p:cNvSpPr txBox="1"/>
            <p:nvPr/>
          </p:nvSpPr>
          <p:spPr>
            <a:xfrm>
              <a:off x="10404271" y="4375529"/>
              <a:ext cx="660887" cy="369332"/>
            </a:xfrm>
            <a:prstGeom prst="rect">
              <a:avLst/>
            </a:prstGeom>
            <a:noFill/>
          </p:spPr>
          <p:txBody>
            <a:bodyPr wrap="none" rtlCol="0">
              <a:spAutoFit/>
            </a:bodyPr>
            <a:lstStyle/>
            <a:p>
              <a:r>
                <a:rPr lang="en-US" b="1" dirty="0" smtClean="0"/>
                <a:t>False</a:t>
              </a:r>
              <a:endParaRPr lang="en-US" b="1" dirty="0"/>
            </a:p>
          </p:txBody>
        </p:sp>
        <p:sp>
          <p:nvSpPr>
            <p:cNvPr id="37" name="TextBox 36"/>
            <p:cNvSpPr txBox="1"/>
            <p:nvPr/>
          </p:nvSpPr>
          <p:spPr>
            <a:xfrm>
              <a:off x="7268175" y="4232725"/>
              <a:ext cx="607218" cy="369332"/>
            </a:xfrm>
            <a:prstGeom prst="rect">
              <a:avLst/>
            </a:prstGeom>
            <a:noFill/>
          </p:spPr>
          <p:txBody>
            <a:bodyPr wrap="none" rtlCol="0">
              <a:spAutoFit/>
            </a:bodyPr>
            <a:lstStyle/>
            <a:p>
              <a:r>
                <a:rPr lang="en-US" b="1" dirty="0" smtClean="0"/>
                <a:t>True</a:t>
              </a:r>
              <a:endParaRPr lang="en-US" b="1" dirty="0"/>
            </a:p>
          </p:txBody>
        </p:sp>
        <p:cxnSp>
          <p:nvCxnSpPr>
            <p:cNvPr id="38" name="Straight Arrow Connector 37"/>
            <p:cNvCxnSpPr/>
            <p:nvPr/>
          </p:nvCxnSpPr>
          <p:spPr>
            <a:xfrm>
              <a:off x="9654541" y="5803866"/>
              <a:ext cx="0" cy="2743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9"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303180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01" y="1629230"/>
            <a:ext cx="6146800" cy="3510008"/>
          </a:xfrm>
          <a:prstGeom prst="rect">
            <a:avLst/>
          </a:prstGeom>
        </p:spPr>
      </p:pic>
      <p:sp>
        <p:nvSpPr>
          <p:cNvPr id="4" name="Title 2"/>
          <p:cNvSpPr txBox="1">
            <a:spLocks/>
          </p:cNvSpPr>
          <p:nvPr/>
        </p:nvSpPr>
        <p:spPr>
          <a:xfrm>
            <a:off x="5740400" y="138370"/>
            <a:ext cx="6146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sp>
        <p:nvSpPr>
          <p:cNvPr id="5" name="Rectangle 4"/>
          <p:cNvSpPr/>
          <p:nvPr/>
        </p:nvSpPr>
        <p:spPr>
          <a:xfrm>
            <a:off x="5740400" y="891921"/>
            <a:ext cx="6146800" cy="4247317"/>
          </a:xfrm>
          <a:prstGeom prst="rect">
            <a:avLst/>
          </a:prstGeom>
          <a:ln w="28575">
            <a:solidFill>
              <a:srgbClr val="3FAD86"/>
            </a:solidFill>
          </a:ln>
        </p:spPr>
        <p:txBody>
          <a:bodyPr wrap="square">
            <a:spAutoFit/>
          </a:bodyPr>
          <a:lstStyle/>
          <a:p>
            <a:pPr algn="just">
              <a:lnSpc>
                <a:spcPct val="90000"/>
              </a:lnSpc>
            </a:pPr>
            <a:r>
              <a:rPr lang="en-US" i="0" dirty="0" smtClean="0">
                <a:solidFill>
                  <a:srgbClr val="000000"/>
                </a:solidFill>
                <a:effectLst/>
              </a:rPr>
              <a:t>Anaconda download link –</a:t>
            </a:r>
          </a:p>
          <a:p>
            <a:pPr algn="ctr">
              <a:lnSpc>
                <a:spcPct val="90000"/>
              </a:lnSpc>
            </a:pPr>
            <a:r>
              <a:rPr lang="en-US" sz="2400" b="1" dirty="0">
                <a:solidFill>
                  <a:srgbClr val="0070C0"/>
                </a:solidFill>
              </a:rPr>
              <a:t>https://www.anaconda.com/download</a:t>
            </a:r>
            <a:r>
              <a:rPr lang="en-US" sz="2400" b="1" dirty="0" smtClean="0">
                <a:solidFill>
                  <a:srgbClr val="0070C0"/>
                </a:solidFill>
              </a:rPr>
              <a:t>/</a:t>
            </a:r>
          </a:p>
          <a:p>
            <a:pPr algn="ctr">
              <a:lnSpc>
                <a:spcPct val="90000"/>
              </a:lnSpc>
            </a:pPr>
            <a:endParaRPr lang="en-US" sz="2400" b="1" dirty="0">
              <a:solidFill>
                <a:srgbClr val="0070C0"/>
              </a:solidFill>
            </a:endParaRPr>
          </a:p>
          <a:p>
            <a:pPr algn="ctr">
              <a:lnSpc>
                <a:spcPct val="90000"/>
              </a:lnSpc>
            </a:pPr>
            <a:endParaRPr lang="en-US" sz="2400" b="1" dirty="0" smtClean="0">
              <a:solidFill>
                <a:srgbClr val="0070C0"/>
              </a:solidFill>
            </a:endParaRPr>
          </a:p>
          <a:p>
            <a:pPr algn="ctr">
              <a:lnSpc>
                <a:spcPct val="90000"/>
              </a:lnSpc>
            </a:pPr>
            <a:endParaRPr lang="en-US" sz="2400" b="1" dirty="0">
              <a:solidFill>
                <a:srgbClr val="0070C0"/>
              </a:solidFill>
            </a:endParaRPr>
          </a:p>
          <a:p>
            <a:pPr algn="ctr">
              <a:lnSpc>
                <a:spcPct val="90000"/>
              </a:lnSpc>
            </a:pPr>
            <a:endParaRPr lang="en-US" sz="2400" b="1" dirty="0" smtClean="0">
              <a:solidFill>
                <a:srgbClr val="0070C0"/>
              </a:solidFill>
            </a:endParaRPr>
          </a:p>
          <a:p>
            <a:pPr algn="just">
              <a:lnSpc>
                <a:spcPct val="90000"/>
              </a:lnSpc>
            </a:pPr>
            <a:endParaRPr lang="en-US" i="0" dirty="0">
              <a:solidFill>
                <a:srgbClr val="000000"/>
              </a:solidFill>
              <a:effectLst/>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dirty="0">
              <a:solidFill>
                <a:srgbClr val="000000"/>
              </a:solidFill>
            </a:endParaRPr>
          </a:p>
          <a:p>
            <a:pPr algn="just">
              <a:lnSpc>
                <a:spcPct val="90000"/>
              </a:lnSpc>
            </a:pPr>
            <a:endParaRPr lang="en-US" i="0" dirty="0" smtClean="0">
              <a:solidFill>
                <a:srgbClr val="000000"/>
              </a:solidFill>
              <a:effectLst/>
            </a:endParaRPr>
          </a:p>
          <a:p>
            <a:pPr algn="just">
              <a:lnSpc>
                <a:spcPct val="90000"/>
              </a:lnSpc>
            </a:pPr>
            <a:endParaRPr lang="en-US" i="0" dirty="0" smtClean="0">
              <a:solidFill>
                <a:srgbClr val="000000"/>
              </a:solidFill>
              <a:effectLst/>
            </a:endParaRPr>
          </a:p>
        </p:txBody>
      </p:sp>
      <p:pic>
        <p:nvPicPr>
          <p:cNvPr id="6"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92811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if…</a:t>
            </a:r>
            <a:r>
              <a:rPr lang="en-US" sz="2800" dirty="0" err="1">
                <a:latin typeface="Calibri (Headings)"/>
              </a:rPr>
              <a:t>elif</a:t>
            </a:r>
            <a:r>
              <a:rPr lang="en-US" sz="2800" dirty="0">
                <a:latin typeface="Calibri (Headings)"/>
              </a:rPr>
              <a:t>...else</a:t>
            </a:r>
          </a:p>
        </p:txBody>
      </p:sp>
      <p:sp>
        <p:nvSpPr>
          <p:cNvPr id="5" name="Rectangle 4"/>
          <p:cNvSpPr/>
          <p:nvPr/>
        </p:nvSpPr>
        <p:spPr>
          <a:xfrm>
            <a:off x="6108700" y="891921"/>
            <a:ext cx="5778500" cy="3016210"/>
          </a:xfrm>
          <a:prstGeom prst="rect">
            <a:avLst/>
          </a:prstGeom>
          <a:ln w="28575">
            <a:solidFill>
              <a:srgbClr val="3FAD86"/>
            </a:solidFill>
          </a:ln>
        </p:spPr>
        <p:txBody>
          <a:bodyPr wrap="square">
            <a:spAutoFit/>
          </a:bodyPr>
          <a:lstStyle/>
          <a:p>
            <a:pPr marL="342900" indent="-342900">
              <a:buFont typeface="Wingdings" panose="05000000000000000000" pitchFamily="2" charset="2"/>
              <a:buChar char="Ø"/>
            </a:pPr>
            <a:r>
              <a:rPr lang="en-GB" sz="2000" b="1" dirty="0"/>
              <a:t>Python Nested if </a:t>
            </a:r>
            <a:r>
              <a:rPr lang="en-GB" sz="2000" b="1" dirty="0" smtClean="0"/>
              <a:t>statements:</a:t>
            </a:r>
          </a:p>
          <a:p>
            <a:endParaRPr lang="en-GB" sz="2000" b="1" dirty="0"/>
          </a:p>
          <a:p>
            <a:pPr marL="685800" indent="-342900" algn="just">
              <a:buFont typeface="Arial" panose="020B0604020202020204" pitchFamily="34" charset="0"/>
              <a:buChar char="•"/>
            </a:pPr>
            <a:r>
              <a:rPr lang="en-GB" sz="2000" dirty="0" smtClean="0"/>
              <a:t>We can have a if...</a:t>
            </a:r>
            <a:r>
              <a:rPr lang="en-GB" sz="2000" dirty="0" err="1" smtClean="0"/>
              <a:t>elif</a:t>
            </a:r>
            <a:r>
              <a:rPr lang="en-GB" sz="2000" dirty="0" smtClean="0"/>
              <a:t>...else statement inside another if...</a:t>
            </a:r>
            <a:r>
              <a:rPr lang="en-GB" sz="2000" dirty="0" err="1" smtClean="0"/>
              <a:t>elif</a:t>
            </a:r>
            <a:r>
              <a:rPr lang="en-GB" sz="2000" dirty="0" smtClean="0"/>
              <a:t>...else statement. This is called nesting in computer programming. </a:t>
            </a:r>
            <a:endParaRPr lang="en-US" sz="2000" dirty="0" smtClean="0">
              <a:solidFill>
                <a:srgbClr val="000000"/>
              </a:solidFill>
            </a:endParaRPr>
          </a:p>
          <a:p>
            <a:pPr marL="685800" indent="-342900" algn="just">
              <a:lnSpc>
                <a:spcPct val="90000"/>
              </a:lnSpc>
              <a:buFont typeface="Arial" panose="020B0604020202020204" pitchFamily="34" charset="0"/>
              <a:buChar char="•"/>
            </a:pPr>
            <a:endParaRPr lang="en-US" sz="2000" i="0" dirty="0" smtClean="0">
              <a:solidFill>
                <a:srgbClr val="000000"/>
              </a:solidFill>
              <a:effectLst/>
            </a:endParaRPr>
          </a:p>
          <a:p>
            <a:pPr marL="685800" indent="-342900" algn="just">
              <a:lnSpc>
                <a:spcPct val="90000"/>
              </a:lnSpc>
              <a:buFont typeface="Arial" panose="020B0604020202020204" pitchFamily="34" charset="0"/>
              <a:buChar char="•"/>
            </a:pPr>
            <a:r>
              <a:rPr lang="en-GB" sz="2000" dirty="0"/>
              <a:t>Indentation is the only way to </a:t>
            </a:r>
            <a:r>
              <a:rPr lang="en-GB" sz="2000" dirty="0" smtClean="0"/>
              <a:t>demark </a:t>
            </a:r>
            <a:r>
              <a:rPr lang="en-GB" sz="2000" dirty="0"/>
              <a:t>the level of nesting.</a:t>
            </a:r>
            <a:endParaRPr lang="en-US" sz="2000" dirty="0">
              <a:solidFill>
                <a:srgbClr val="000000"/>
              </a:solidFill>
            </a:endParaRPr>
          </a:p>
          <a:p>
            <a:pPr algn="just">
              <a:lnSpc>
                <a:spcPct val="90000"/>
              </a:lnSpc>
            </a:pPr>
            <a:endParaRPr lang="en-US" sz="2000" dirty="0">
              <a:solidFill>
                <a:srgbClr val="000000"/>
              </a:solidFill>
            </a:endParaRPr>
          </a:p>
          <a:p>
            <a:pPr algn="just">
              <a:lnSpc>
                <a:spcPct val="90000"/>
              </a:lnSpc>
            </a:pPr>
            <a:r>
              <a:rPr lang="en-US" sz="2000" b="1" i="0" dirty="0" smtClean="0">
                <a:solidFill>
                  <a:srgbClr val="000000"/>
                </a:solidFill>
                <a:effectLst/>
              </a:rPr>
              <a:t>Let us go for a demonstration…</a:t>
            </a:r>
            <a:endParaRPr lang="en-US" sz="2000"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6315639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146943" y="5669238"/>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43762" y="4051959"/>
            <a:ext cx="4175759" cy="1200329"/>
          </a:xfrm>
          <a:prstGeom prst="rect">
            <a:avLst/>
          </a:prstGeom>
          <a:noFill/>
        </p:spPr>
        <p:txBody>
          <a:bodyPr wrap="square" rtlCol="0">
            <a:spAutoFit/>
          </a:bodyPr>
          <a:lstStyle/>
          <a:p>
            <a:pPr algn="ctr"/>
            <a:r>
              <a:rPr lang="en-US" sz="3600" b="1" dirty="0" smtClean="0">
                <a:latin typeface="Calibri (Headings)"/>
              </a:rPr>
              <a:t>Python Iterations Using For</a:t>
            </a:r>
            <a:endParaRPr lang="en-US" sz="3600" b="1" dirty="0">
              <a:latin typeface="Calibri (Headings)"/>
            </a:endParaRPr>
          </a:p>
        </p:txBody>
      </p:sp>
      <p:sp>
        <p:nvSpPr>
          <p:cNvPr id="7" name="TextBox 6"/>
          <p:cNvSpPr txBox="1"/>
          <p:nvPr/>
        </p:nvSpPr>
        <p:spPr>
          <a:xfrm>
            <a:off x="5466523" y="3128629"/>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072290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Iterations Using For</a:t>
            </a:r>
            <a:endParaRPr lang="en-US" sz="2800" dirty="0">
              <a:latin typeface="Calibri (Headings)"/>
            </a:endParaRPr>
          </a:p>
        </p:txBody>
      </p:sp>
      <p:sp>
        <p:nvSpPr>
          <p:cNvPr id="5" name="Rectangle 4"/>
          <p:cNvSpPr/>
          <p:nvPr/>
        </p:nvSpPr>
        <p:spPr>
          <a:xfrm>
            <a:off x="6108700" y="725944"/>
            <a:ext cx="5778500" cy="5632311"/>
          </a:xfrm>
          <a:prstGeom prst="rect">
            <a:avLst/>
          </a:prstGeom>
          <a:ln w="28575">
            <a:solidFill>
              <a:srgbClr val="3FAD86"/>
            </a:solidFill>
          </a:ln>
        </p:spPr>
        <p:txBody>
          <a:bodyPr wrap="square">
            <a:spAutoFit/>
          </a:bodyPr>
          <a:lstStyle/>
          <a:p>
            <a:r>
              <a:rPr lang="en-US" b="1" dirty="0" smtClean="0"/>
              <a:t>For </a:t>
            </a:r>
            <a:r>
              <a:rPr lang="en-US" b="1" dirty="0"/>
              <a:t>loop </a:t>
            </a:r>
            <a:r>
              <a:rPr lang="en-US" b="1" dirty="0" smtClean="0"/>
              <a:t>syntax in Python:</a:t>
            </a:r>
          </a:p>
          <a:p>
            <a:endParaRPr lang="en-US" b="1" dirty="0"/>
          </a:p>
          <a:p>
            <a:r>
              <a:rPr lang="en-GB" dirty="0"/>
              <a:t>The for loop in Python is used to iterate over a sequence (list, tuple, string) or other </a:t>
            </a:r>
            <a:r>
              <a:rPr lang="en-GB" dirty="0" err="1"/>
              <a:t>iterable</a:t>
            </a:r>
            <a:r>
              <a:rPr lang="en-GB" dirty="0"/>
              <a:t> objects. Iterating over a sequence is called traversal.</a:t>
            </a:r>
          </a:p>
          <a:p>
            <a:endParaRPr lang="en-GB" dirty="0" smtClean="0"/>
          </a:p>
          <a:p>
            <a:r>
              <a:rPr lang="en-GB" dirty="0" smtClean="0"/>
              <a:t>for </a:t>
            </a:r>
            <a:r>
              <a:rPr lang="en-GB" dirty="0" err="1" smtClean="0"/>
              <a:t>val</a:t>
            </a:r>
            <a:r>
              <a:rPr lang="en-GB" dirty="0" smtClean="0"/>
              <a:t> in sequence:</a:t>
            </a:r>
          </a:p>
          <a:p>
            <a:r>
              <a:rPr lang="en-GB" dirty="0" smtClean="0"/>
              <a:t>    Body </a:t>
            </a:r>
            <a:r>
              <a:rPr lang="en-GB" dirty="0"/>
              <a:t>of </a:t>
            </a:r>
            <a:r>
              <a:rPr lang="en-GB" dirty="0" smtClean="0"/>
              <a:t>for</a:t>
            </a:r>
          </a:p>
          <a:p>
            <a:endParaRPr lang="en-GB"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grpSp>
        <p:nvGrpSpPr>
          <p:cNvPr id="3" name="Group 2"/>
          <p:cNvGrpSpPr/>
          <p:nvPr/>
        </p:nvGrpSpPr>
        <p:grpSpPr>
          <a:xfrm>
            <a:off x="8214361" y="2231098"/>
            <a:ext cx="3482339" cy="3378823"/>
            <a:chOff x="8214361" y="2231098"/>
            <a:chExt cx="3482339" cy="3378823"/>
          </a:xfrm>
        </p:grpSpPr>
        <p:sp>
          <p:nvSpPr>
            <p:cNvPr id="7" name="Diamond 6"/>
            <p:cNvSpPr/>
            <p:nvPr/>
          </p:nvSpPr>
          <p:spPr>
            <a:xfrm>
              <a:off x="8775700" y="2977795"/>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775700" y="4424428"/>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9728199" y="2429155"/>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728200" y="3852928"/>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p:cNvCxnSpPr>
            <p:nvPr/>
          </p:nvCxnSpPr>
          <p:spPr>
            <a:xfrm>
              <a:off x="10680700" y="3415362"/>
              <a:ext cx="101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8214361" y="3415361"/>
              <a:ext cx="54864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684000" y="3415361"/>
              <a:ext cx="0" cy="219456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023113" y="3103628"/>
              <a:ext cx="493212" cy="369332"/>
            </a:xfrm>
            <a:prstGeom prst="rect">
              <a:avLst/>
            </a:prstGeom>
            <a:noFill/>
          </p:spPr>
          <p:txBody>
            <a:bodyPr wrap="none" rtlCol="0">
              <a:spAutoFit/>
            </a:bodyPr>
            <a:lstStyle/>
            <a:p>
              <a:r>
                <a:rPr lang="en-US" b="1" dirty="0" smtClean="0"/>
                <a:t>Yes</a:t>
              </a:r>
              <a:endParaRPr lang="en-US" b="1" dirty="0"/>
            </a:p>
          </p:txBody>
        </p:sp>
        <p:sp>
          <p:nvSpPr>
            <p:cNvPr id="16" name="TextBox 15"/>
            <p:cNvSpPr txBox="1"/>
            <p:nvPr/>
          </p:nvSpPr>
          <p:spPr>
            <a:xfrm>
              <a:off x="9025915" y="3080183"/>
              <a:ext cx="1404569" cy="646331"/>
            </a:xfrm>
            <a:prstGeom prst="rect">
              <a:avLst/>
            </a:prstGeom>
            <a:noFill/>
          </p:spPr>
          <p:txBody>
            <a:bodyPr wrap="square" rtlCol="0">
              <a:spAutoFit/>
            </a:bodyPr>
            <a:lstStyle/>
            <a:p>
              <a:pPr algn="ctr"/>
              <a:r>
                <a:rPr lang="en-US" b="1" dirty="0" smtClean="0"/>
                <a:t>Last item reached?</a:t>
              </a:r>
              <a:endParaRPr lang="en-US" b="1" dirty="0"/>
            </a:p>
          </p:txBody>
        </p:sp>
        <p:sp>
          <p:nvSpPr>
            <p:cNvPr id="17" name="TextBox 16"/>
            <p:cNvSpPr txBox="1"/>
            <p:nvPr/>
          </p:nvSpPr>
          <p:spPr>
            <a:xfrm>
              <a:off x="9113107" y="4506462"/>
              <a:ext cx="1248803" cy="369332"/>
            </a:xfrm>
            <a:prstGeom prst="rect">
              <a:avLst/>
            </a:prstGeom>
            <a:noFill/>
          </p:spPr>
          <p:txBody>
            <a:bodyPr wrap="none" rtlCol="0">
              <a:spAutoFit/>
            </a:bodyPr>
            <a:lstStyle/>
            <a:p>
              <a:r>
                <a:rPr lang="en-US" b="1" dirty="0" smtClean="0"/>
                <a:t>Body of for</a:t>
              </a:r>
              <a:endParaRPr lang="en-US" b="1" dirty="0"/>
            </a:p>
          </p:txBody>
        </p:sp>
        <p:sp>
          <p:nvSpPr>
            <p:cNvPr id="20" name="TextBox 19"/>
            <p:cNvSpPr txBox="1"/>
            <p:nvPr/>
          </p:nvSpPr>
          <p:spPr>
            <a:xfrm>
              <a:off x="10720275" y="5204996"/>
              <a:ext cx="963725" cy="338554"/>
            </a:xfrm>
            <a:prstGeom prst="rect">
              <a:avLst/>
            </a:prstGeom>
            <a:noFill/>
          </p:spPr>
          <p:txBody>
            <a:bodyPr wrap="none" rtlCol="0">
              <a:spAutoFit/>
            </a:bodyPr>
            <a:lstStyle/>
            <a:p>
              <a:r>
                <a:rPr lang="en-US" sz="1600" b="1" dirty="0" smtClean="0"/>
                <a:t>Exit Loop</a:t>
              </a:r>
              <a:endParaRPr lang="en-US" sz="1600" b="1" dirty="0"/>
            </a:p>
          </p:txBody>
        </p:sp>
        <p:cxnSp>
          <p:nvCxnSpPr>
            <p:cNvPr id="21" name="Straight Connector 20"/>
            <p:cNvCxnSpPr/>
            <p:nvPr/>
          </p:nvCxnSpPr>
          <p:spPr>
            <a:xfrm>
              <a:off x="8227060" y="4691128"/>
              <a:ext cx="548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7592060" y="4066288"/>
              <a:ext cx="128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44276" y="2231098"/>
              <a:ext cx="1179012" cy="830997"/>
            </a:xfrm>
            <a:prstGeom prst="rect">
              <a:avLst/>
            </a:prstGeom>
            <a:noFill/>
          </p:spPr>
          <p:txBody>
            <a:bodyPr wrap="square" rtlCol="0">
              <a:spAutoFit/>
            </a:bodyPr>
            <a:lstStyle/>
            <a:p>
              <a:r>
                <a:rPr lang="en-US" sz="1600" b="1" dirty="0" smtClean="0"/>
                <a:t>For each item in sequence</a:t>
              </a:r>
              <a:endParaRPr lang="en-US" sz="1600" b="1" dirty="0"/>
            </a:p>
          </p:txBody>
        </p:sp>
        <p:sp>
          <p:nvSpPr>
            <p:cNvPr id="24" name="TextBox 23"/>
            <p:cNvSpPr txBox="1"/>
            <p:nvPr/>
          </p:nvSpPr>
          <p:spPr>
            <a:xfrm>
              <a:off x="9727558" y="3802198"/>
              <a:ext cx="460382" cy="369332"/>
            </a:xfrm>
            <a:prstGeom prst="rect">
              <a:avLst/>
            </a:prstGeom>
            <a:noFill/>
          </p:spPr>
          <p:txBody>
            <a:bodyPr wrap="none" rtlCol="0">
              <a:spAutoFit/>
            </a:bodyPr>
            <a:lstStyle/>
            <a:p>
              <a:r>
                <a:rPr lang="en-US" b="1" dirty="0" smtClean="0"/>
                <a:t>No</a:t>
              </a:r>
              <a:endParaRPr lang="en-US" b="1" dirty="0"/>
            </a:p>
          </p:txBody>
        </p:sp>
      </p:grpSp>
      <p:pic>
        <p:nvPicPr>
          <p:cNvPr id="25"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212229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Iterations Using For</a:t>
            </a:r>
          </a:p>
        </p:txBody>
      </p:sp>
      <p:sp>
        <p:nvSpPr>
          <p:cNvPr id="5" name="Rectangle 4"/>
          <p:cNvSpPr/>
          <p:nvPr/>
        </p:nvSpPr>
        <p:spPr>
          <a:xfrm>
            <a:off x="6108700" y="891921"/>
            <a:ext cx="5778500" cy="2862322"/>
          </a:xfrm>
          <a:prstGeom prst="rect">
            <a:avLst/>
          </a:prstGeom>
          <a:ln w="28575">
            <a:solidFill>
              <a:srgbClr val="3FAD86"/>
            </a:solidFill>
          </a:ln>
        </p:spPr>
        <p:txBody>
          <a:bodyPr wrap="square">
            <a:spAutoFit/>
          </a:bodyPr>
          <a:lstStyle/>
          <a:p>
            <a:pPr marL="285750" indent="-285750">
              <a:buFont typeface="Wingdings" panose="05000000000000000000" pitchFamily="2" charset="2"/>
              <a:buChar char="Ø"/>
            </a:pPr>
            <a:r>
              <a:rPr lang="en-US" sz="2000" b="1" dirty="0" smtClean="0"/>
              <a:t>The range() function:</a:t>
            </a:r>
          </a:p>
          <a:p>
            <a:endParaRPr lang="en-US" sz="2000" b="1" dirty="0"/>
          </a:p>
          <a:p>
            <a:pPr marL="571500" indent="-234950" algn="just">
              <a:buFont typeface="Arial" panose="020B0604020202020204" pitchFamily="34" charset="0"/>
              <a:buChar char="•"/>
            </a:pPr>
            <a:r>
              <a:rPr lang="en-GB" sz="2000" dirty="0"/>
              <a:t>We can generate a sequence of numbers using range() function. range(10) will generate numbers from 0 to 9 (10 numbers).</a:t>
            </a:r>
          </a:p>
          <a:p>
            <a:pPr marL="571500" indent="-234950" algn="just">
              <a:buFont typeface="Arial" panose="020B0604020202020204" pitchFamily="34" charset="0"/>
              <a:buChar char="•"/>
            </a:pPr>
            <a:endParaRPr lang="en-GB" sz="2000" dirty="0"/>
          </a:p>
          <a:p>
            <a:pPr marL="571500" indent="-234950" algn="just">
              <a:buFont typeface="Arial" panose="020B0604020202020204" pitchFamily="34" charset="0"/>
              <a:buChar char="•"/>
            </a:pPr>
            <a:r>
              <a:rPr lang="en-GB" sz="2000" dirty="0"/>
              <a:t>We can also define the start, stop and step size as range(start</a:t>
            </a:r>
            <a:r>
              <a:rPr lang="en-GB" sz="2000" dirty="0" smtClean="0"/>
              <a:t>, stop, step </a:t>
            </a:r>
            <a:r>
              <a:rPr lang="en-GB" sz="2000" dirty="0"/>
              <a:t>size). step size defaults to 1 if not provided.</a:t>
            </a:r>
            <a:endParaRPr lang="en-US" sz="2000" dirty="0"/>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548465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Iterations Using For</a:t>
            </a:r>
          </a:p>
        </p:txBody>
      </p:sp>
      <p:sp>
        <p:nvSpPr>
          <p:cNvPr id="5" name="Rectangle 4"/>
          <p:cNvSpPr/>
          <p:nvPr/>
        </p:nvSpPr>
        <p:spPr>
          <a:xfrm>
            <a:off x="6108700" y="891921"/>
            <a:ext cx="5778500" cy="4093428"/>
          </a:xfrm>
          <a:prstGeom prst="rect">
            <a:avLst/>
          </a:prstGeom>
          <a:ln w="28575">
            <a:solidFill>
              <a:srgbClr val="3FAD86"/>
            </a:solidFill>
          </a:ln>
        </p:spPr>
        <p:txBody>
          <a:bodyPr wrap="square">
            <a:spAutoFit/>
          </a:bodyPr>
          <a:lstStyle/>
          <a:p>
            <a:pPr marL="285750" indent="-285750">
              <a:buFont typeface="Wingdings" panose="05000000000000000000" pitchFamily="2" charset="2"/>
              <a:buChar char="Ø"/>
            </a:pPr>
            <a:r>
              <a:rPr lang="en-US" sz="2000" b="1" dirty="0" smtClean="0"/>
              <a:t>For loop with else section:</a:t>
            </a:r>
          </a:p>
          <a:p>
            <a:endParaRPr lang="en-US" sz="2000" b="1" dirty="0"/>
          </a:p>
          <a:p>
            <a:pPr marL="571500" indent="-285750" algn="just">
              <a:buFont typeface="Arial" panose="020B0604020202020204" pitchFamily="34" charset="0"/>
              <a:buChar char="•"/>
            </a:pPr>
            <a:r>
              <a:rPr lang="en-GB" sz="2000" dirty="0"/>
              <a:t>A for loop </a:t>
            </a:r>
            <a:r>
              <a:rPr lang="en-GB" sz="2000" dirty="0" smtClean="0"/>
              <a:t>can also </a:t>
            </a:r>
            <a:r>
              <a:rPr lang="en-GB" sz="2000" dirty="0"/>
              <a:t>have an optional else </a:t>
            </a:r>
            <a:r>
              <a:rPr lang="en-GB" sz="2000" dirty="0" smtClean="0"/>
              <a:t>block. </a:t>
            </a:r>
            <a:r>
              <a:rPr lang="en-GB" sz="2000" dirty="0"/>
              <a:t>The else part is executed </a:t>
            </a:r>
            <a:r>
              <a:rPr lang="en-GB" sz="2000" dirty="0" smtClean="0"/>
              <a:t>when the </a:t>
            </a:r>
            <a:r>
              <a:rPr lang="en-GB" sz="2000" dirty="0"/>
              <a:t>items in the sequence used in for loop exhausts.</a:t>
            </a:r>
          </a:p>
          <a:p>
            <a:pPr marL="571500" indent="-285750" algn="just">
              <a:buFont typeface="Arial" panose="020B0604020202020204" pitchFamily="34" charset="0"/>
              <a:buChar char="•"/>
            </a:pPr>
            <a:endParaRPr lang="en-GB" sz="2000" dirty="0"/>
          </a:p>
          <a:p>
            <a:pPr marL="571500" indent="-285750" algn="just">
              <a:buFont typeface="Arial" panose="020B0604020202020204" pitchFamily="34" charset="0"/>
              <a:buChar char="•"/>
            </a:pPr>
            <a:r>
              <a:rPr lang="en-GB" sz="2000" dirty="0"/>
              <a:t>break statement can be used to stop a for loop. In such case, the else part </a:t>
            </a:r>
            <a:r>
              <a:rPr lang="en-GB" sz="2000" dirty="0" smtClean="0"/>
              <a:t>will be </a:t>
            </a:r>
            <a:r>
              <a:rPr lang="en-GB" sz="2000" dirty="0"/>
              <a:t>ignored.</a:t>
            </a:r>
          </a:p>
          <a:p>
            <a:pPr marL="571500" indent="-285750" algn="just">
              <a:buFont typeface="Arial" panose="020B0604020202020204" pitchFamily="34" charset="0"/>
              <a:buChar char="•"/>
            </a:pPr>
            <a:endParaRPr lang="en-GB" sz="2000" dirty="0"/>
          </a:p>
          <a:p>
            <a:pPr marL="571500" indent="-285750" algn="just">
              <a:buFont typeface="Arial" panose="020B0604020202020204" pitchFamily="34" charset="0"/>
              <a:buChar char="•"/>
            </a:pPr>
            <a:r>
              <a:rPr lang="en-GB" sz="2000" dirty="0"/>
              <a:t>Hence, a for loop's else part runs if no break occurs</a:t>
            </a:r>
            <a:r>
              <a:rPr lang="en-GB" sz="2000" dirty="0" smtClean="0"/>
              <a:t>.</a:t>
            </a:r>
          </a:p>
          <a:p>
            <a:pPr algn="just"/>
            <a:endParaRPr lang="en-GB" sz="2000" dirty="0"/>
          </a:p>
          <a:p>
            <a:pPr algn="just"/>
            <a:r>
              <a:rPr lang="en-GB" sz="2000" b="1" dirty="0" smtClean="0"/>
              <a:t>Let us go for a demonstration…</a:t>
            </a:r>
            <a:endParaRPr lang="en-US" sz="2000" b="1" dirty="0"/>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56840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134100" y="4029167"/>
            <a:ext cx="4399722" cy="646331"/>
          </a:xfrm>
          <a:prstGeom prst="rect">
            <a:avLst/>
          </a:prstGeom>
          <a:noFill/>
        </p:spPr>
        <p:txBody>
          <a:bodyPr wrap="square" rtlCol="0">
            <a:spAutoFit/>
          </a:bodyPr>
          <a:lstStyle/>
          <a:p>
            <a:pPr algn="ctr"/>
            <a:r>
              <a:rPr lang="en-US" sz="3600" b="1" dirty="0" smtClean="0">
                <a:latin typeface="Calibri (Headings)"/>
              </a:rPr>
              <a:t>Python While Loop</a:t>
            </a:r>
            <a:endParaRPr lang="en-US" sz="3600" b="1" dirty="0">
              <a:latin typeface="Calibri (Headings)"/>
            </a:endParaRPr>
          </a:p>
        </p:txBody>
      </p:sp>
      <p:sp>
        <p:nvSpPr>
          <p:cNvPr id="7" name="TextBox 6"/>
          <p:cNvSpPr txBox="1"/>
          <p:nvPr/>
        </p:nvSpPr>
        <p:spPr>
          <a:xfrm>
            <a:off x="5468841"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7141103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While Loop</a:t>
            </a:r>
            <a:endParaRPr lang="en-US" sz="2800" dirty="0">
              <a:latin typeface="Calibri (Headings)"/>
            </a:endParaRPr>
          </a:p>
        </p:txBody>
      </p:sp>
      <p:sp>
        <p:nvSpPr>
          <p:cNvPr id="5" name="Rectangle 4"/>
          <p:cNvSpPr/>
          <p:nvPr/>
        </p:nvSpPr>
        <p:spPr>
          <a:xfrm>
            <a:off x="6108700" y="726821"/>
            <a:ext cx="5778500" cy="4829014"/>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b="1" i="0" dirty="0" smtClean="0">
                <a:solidFill>
                  <a:srgbClr val="000000"/>
                </a:solidFill>
                <a:effectLst/>
              </a:rPr>
              <a:t>While loop syntax in Python –</a:t>
            </a:r>
            <a:endParaRPr lang="en-US" b="1"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The while loop in Python is used to iterate over a block of code as long as the test expression (condition) is true.</a:t>
            </a:r>
          </a:p>
          <a:p>
            <a:pPr marL="571500" indent="-285750" algn="just">
              <a:lnSpc>
                <a:spcPct val="90000"/>
              </a:lnSpc>
              <a:buFont typeface="Arial" panose="020B0604020202020204" pitchFamily="34" charset="0"/>
              <a:buChar char="•"/>
            </a:pP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We generally use this loop when we don't know beforehand, the number of times to iterate.</a:t>
            </a:r>
          </a:p>
          <a:p>
            <a:pPr algn="just">
              <a:lnSpc>
                <a:spcPct val="90000"/>
              </a:lnSpc>
            </a:pPr>
            <a:endParaRPr lang="en-GB" dirty="0">
              <a:solidFill>
                <a:srgbClr val="000000"/>
              </a:solidFill>
            </a:endParaRPr>
          </a:p>
          <a:p>
            <a:pPr lvl="2" algn="just">
              <a:lnSpc>
                <a:spcPct val="90000"/>
              </a:lnSpc>
            </a:pPr>
            <a:r>
              <a:rPr lang="en-GB" b="1" dirty="0">
                <a:solidFill>
                  <a:srgbClr val="000000"/>
                </a:solidFill>
              </a:rPr>
              <a:t>while </a:t>
            </a:r>
            <a:r>
              <a:rPr lang="en-GB" b="1" dirty="0" err="1">
                <a:solidFill>
                  <a:srgbClr val="000000"/>
                </a:solidFill>
              </a:rPr>
              <a:t>test_expression</a:t>
            </a:r>
            <a:r>
              <a:rPr lang="en-GB" b="1" dirty="0">
                <a:solidFill>
                  <a:srgbClr val="000000"/>
                </a:solidFill>
              </a:rPr>
              <a:t>:</a:t>
            </a:r>
          </a:p>
          <a:p>
            <a:pPr lvl="2" algn="just">
              <a:lnSpc>
                <a:spcPct val="90000"/>
              </a:lnSpc>
            </a:pPr>
            <a:r>
              <a:rPr lang="en-GB" b="1" dirty="0">
                <a:solidFill>
                  <a:srgbClr val="000000"/>
                </a:solidFill>
              </a:rPr>
              <a:t>    Body of </a:t>
            </a:r>
            <a:r>
              <a:rPr lang="en-GB" b="1" dirty="0" smtClean="0">
                <a:solidFill>
                  <a:srgbClr val="000000"/>
                </a:solidFill>
              </a:rPr>
              <a:t>while</a:t>
            </a:r>
          </a:p>
          <a:p>
            <a:pPr lvl="2" algn="just">
              <a:lnSpc>
                <a:spcPct val="90000"/>
              </a:lnSpc>
            </a:pPr>
            <a:endParaRPr lang="en-GB" b="1" i="0" dirty="0">
              <a:solidFill>
                <a:srgbClr val="000000"/>
              </a:solidFill>
              <a:effectLst/>
            </a:endParaRPr>
          </a:p>
          <a:p>
            <a:pPr lvl="2" algn="just">
              <a:lnSpc>
                <a:spcPct val="90000"/>
              </a:lnSpc>
            </a:pPr>
            <a:endParaRPr lang="en-GB" b="1" dirty="0" smtClean="0">
              <a:solidFill>
                <a:srgbClr val="000000"/>
              </a:solidFill>
            </a:endParaRPr>
          </a:p>
          <a:p>
            <a:pPr lvl="2" algn="just">
              <a:lnSpc>
                <a:spcPct val="90000"/>
              </a:lnSpc>
            </a:pPr>
            <a:endParaRPr lang="en-GB" b="1" i="0" dirty="0">
              <a:solidFill>
                <a:srgbClr val="000000"/>
              </a:solidFill>
              <a:effectLst/>
            </a:endParaRPr>
          </a:p>
          <a:p>
            <a:pPr lvl="2" algn="just">
              <a:lnSpc>
                <a:spcPct val="90000"/>
              </a:lnSpc>
            </a:pPr>
            <a:endParaRPr lang="en-GB" b="1" dirty="0" smtClean="0">
              <a:solidFill>
                <a:srgbClr val="000000"/>
              </a:solidFill>
            </a:endParaRPr>
          </a:p>
          <a:p>
            <a:pPr lvl="2" algn="just">
              <a:lnSpc>
                <a:spcPct val="90000"/>
              </a:lnSpc>
            </a:pPr>
            <a:endParaRPr lang="en-GB" b="1" i="0" dirty="0">
              <a:solidFill>
                <a:srgbClr val="000000"/>
              </a:solidFill>
              <a:effectLst/>
            </a:endParaRPr>
          </a:p>
          <a:p>
            <a:pPr lvl="2" algn="just">
              <a:lnSpc>
                <a:spcPct val="90000"/>
              </a:lnSpc>
            </a:pPr>
            <a:endParaRPr lang="en-GB" b="1" dirty="0" smtClean="0">
              <a:solidFill>
                <a:srgbClr val="000000"/>
              </a:solidFill>
            </a:endParaRPr>
          </a:p>
          <a:p>
            <a:pPr lvl="2" algn="just">
              <a:lnSpc>
                <a:spcPct val="90000"/>
              </a:lnSpc>
            </a:pPr>
            <a:endParaRPr lang="en-GB" b="1" i="0" dirty="0">
              <a:solidFill>
                <a:srgbClr val="000000"/>
              </a:solidFill>
              <a:effectLst/>
            </a:endParaRPr>
          </a:p>
          <a:p>
            <a:pPr lvl="2" algn="just">
              <a:lnSpc>
                <a:spcPct val="90000"/>
              </a:lnSpc>
            </a:pPr>
            <a:endParaRPr lang="en-GB" b="1" dirty="0" smtClean="0">
              <a:solidFill>
                <a:srgbClr val="000000"/>
              </a:solidFill>
            </a:endParaRPr>
          </a:p>
          <a:p>
            <a:pPr lvl="2" algn="just">
              <a:lnSpc>
                <a:spcPct val="90000"/>
              </a:lnSpc>
            </a:pPr>
            <a:endParaRPr lang="en-GB" b="1" i="0" dirty="0">
              <a:solidFill>
                <a:srgbClr val="000000"/>
              </a:solidFill>
              <a:effectLst/>
            </a:endParaRPr>
          </a:p>
        </p:txBody>
      </p:sp>
      <p:sp>
        <p:nvSpPr>
          <p:cNvPr id="6" name="Diamond 5"/>
          <p:cNvSpPr/>
          <p:nvPr/>
        </p:nvSpPr>
        <p:spPr>
          <a:xfrm>
            <a:off x="8851900" y="3074279"/>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51900" y="4520912"/>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804399" y="2525639"/>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804400" y="3949412"/>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p:cNvCxnSpPr>
          <p:nvPr/>
        </p:nvCxnSpPr>
        <p:spPr>
          <a:xfrm>
            <a:off x="10756900" y="3511846"/>
            <a:ext cx="101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8290561" y="3511845"/>
            <a:ext cx="54864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60200" y="3511845"/>
            <a:ext cx="0" cy="192024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849097" y="3176667"/>
            <a:ext cx="660887" cy="369332"/>
          </a:xfrm>
          <a:prstGeom prst="rect">
            <a:avLst/>
          </a:prstGeom>
          <a:noFill/>
        </p:spPr>
        <p:txBody>
          <a:bodyPr wrap="none" rtlCol="0">
            <a:spAutoFit/>
          </a:bodyPr>
          <a:lstStyle/>
          <a:p>
            <a:r>
              <a:rPr lang="en-US" b="1" dirty="0" smtClean="0"/>
              <a:t>False</a:t>
            </a:r>
            <a:endParaRPr lang="en-US" b="1" dirty="0"/>
          </a:p>
        </p:txBody>
      </p:sp>
      <p:sp>
        <p:nvSpPr>
          <p:cNvPr id="14" name="TextBox 13"/>
          <p:cNvSpPr txBox="1"/>
          <p:nvPr/>
        </p:nvSpPr>
        <p:spPr>
          <a:xfrm>
            <a:off x="9102115" y="3138567"/>
            <a:ext cx="1404569" cy="646331"/>
          </a:xfrm>
          <a:prstGeom prst="rect">
            <a:avLst/>
          </a:prstGeom>
          <a:noFill/>
        </p:spPr>
        <p:txBody>
          <a:bodyPr wrap="square" rtlCol="0">
            <a:spAutoFit/>
          </a:bodyPr>
          <a:lstStyle/>
          <a:p>
            <a:pPr algn="ctr"/>
            <a:r>
              <a:rPr lang="en-US" b="1" dirty="0" smtClean="0"/>
              <a:t>Test Expression</a:t>
            </a:r>
            <a:endParaRPr lang="en-US" b="1" dirty="0"/>
          </a:p>
        </p:txBody>
      </p:sp>
      <p:sp>
        <p:nvSpPr>
          <p:cNvPr id="15" name="TextBox 14"/>
          <p:cNvSpPr txBox="1"/>
          <p:nvPr/>
        </p:nvSpPr>
        <p:spPr>
          <a:xfrm>
            <a:off x="9055797" y="4602946"/>
            <a:ext cx="1495922" cy="369332"/>
          </a:xfrm>
          <a:prstGeom prst="rect">
            <a:avLst/>
          </a:prstGeom>
          <a:noFill/>
        </p:spPr>
        <p:txBody>
          <a:bodyPr wrap="none" rtlCol="0">
            <a:spAutoFit/>
          </a:bodyPr>
          <a:lstStyle/>
          <a:p>
            <a:r>
              <a:rPr lang="en-US" b="1" dirty="0" smtClean="0"/>
              <a:t>Body of while</a:t>
            </a:r>
            <a:endParaRPr lang="en-US" b="1" dirty="0"/>
          </a:p>
        </p:txBody>
      </p:sp>
      <p:sp>
        <p:nvSpPr>
          <p:cNvPr id="16" name="TextBox 15"/>
          <p:cNvSpPr txBox="1"/>
          <p:nvPr/>
        </p:nvSpPr>
        <p:spPr>
          <a:xfrm>
            <a:off x="10809175" y="5008396"/>
            <a:ext cx="963725" cy="338554"/>
          </a:xfrm>
          <a:prstGeom prst="rect">
            <a:avLst/>
          </a:prstGeom>
          <a:noFill/>
        </p:spPr>
        <p:txBody>
          <a:bodyPr wrap="none" rtlCol="0">
            <a:spAutoFit/>
          </a:bodyPr>
          <a:lstStyle/>
          <a:p>
            <a:r>
              <a:rPr lang="en-US" sz="1600" b="1" dirty="0" smtClean="0"/>
              <a:t>Exit Loop</a:t>
            </a:r>
            <a:endParaRPr lang="en-US" sz="1600" b="1" dirty="0"/>
          </a:p>
        </p:txBody>
      </p:sp>
      <p:cxnSp>
        <p:nvCxnSpPr>
          <p:cNvPr id="17" name="Straight Connector 16"/>
          <p:cNvCxnSpPr/>
          <p:nvPr/>
        </p:nvCxnSpPr>
        <p:spPr>
          <a:xfrm>
            <a:off x="8303260" y="4787612"/>
            <a:ext cx="548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668260" y="4162772"/>
            <a:ext cx="1280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77068" y="2569825"/>
            <a:ext cx="1772049" cy="338554"/>
          </a:xfrm>
          <a:prstGeom prst="rect">
            <a:avLst/>
          </a:prstGeom>
          <a:noFill/>
        </p:spPr>
        <p:txBody>
          <a:bodyPr wrap="square" rtlCol="0">
            <a:spAutoFit/>
          </a:bodyPr>
          <a:lstStyle/>
          <a:p>
            <a:r>
              <a:rPr lang="en-US" sz="1600" b="1" dirty="0" smtClean="0"/>
              <a:t>Enter while loop</a:t>
            </a:r>
            <a:endParaRPr lang="en-US" sz="1600" b="1" dirty="0"/>
          </a:p>
        </p:txBody>
      </p:sp>
      <p:sp>
        <p:nvSpPr>
          <p:cNvPr id="20" name="TextBox 19"/>
          <p:cNvSpPr txBox="1"/>
          <p:nvPr/>
        </p:nvSpPr>
        <p:spPr>
          <a:xfrm>
            <a:off x="9803758" y="3898682"/>
            <a:ext cx="607218" cy="369332"/>
          </a:xfrm>
          <a:prstGeom prst="rect">
            <a:avLst/>
          </a:prstGeom>
          <a:noFill/>
        </p:spPr>
        <p:txBody>
          <a:bodyPr wrap="none" rtlCol="0">
            <a:spAutoFit/>
          </a:bodyPr>
          <a:lstStyle/>
          <a:p>
            <a:r>
              <a:rPr lang="en-US" b="1" dirty="0" smtClean="0"/>
              <a:t>True</a:t>
            </a:r>
            <a:endParaRPr lang="en-US" b="1" dirty="0"/>
          </a:p>
        </p:txBody>
      </p:sp>
      <p:pic>
        <p:nvPicPr>
          <p:cNvPr id="21"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8798732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While Loop</a:t>
            </a:r>
            <a:endParaRPr lang="en-US" sz="2800" dirty="0">
              <a:latin typeface="Calibri (Headings)"/>
            </a:endParaRPr>
          </a:p>
        </p:txBody>
      </p:sp>
      <p:sp>
        <p:nvSpPr>
          <p:cNvPr id="5" name="Rectangle 4"/>
          <p:cNvSpPr/>
          <p:nvPr/>
        </p:nvSpPr>
        <p:spPr>
          <a:xfrm>
            <a:off x="6108700" y="891921"/>
            <a:ext cx="5778500" cy="3970318"/>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While loop with else syntax in Python –</a:t>
            </a:r>
          </a:p>
          <a:p>
            <a:pPr algn="just">
              <a:lnSpc>
                <a:spcPct val="90000"/>
              </a:lnSpc>
            </a:pPr>
            <a:endParaRPr lang="en-US" sz="2000" b="1" dirty="0">
              <a:solidFill>
                <a:srgbClr val="000000"/>
              </a:solidFill>
            </a:endParaRPr>
          </a:p>
          <a:p>
            <a:pPr marL="635000" indent="-285750" algn="just">
              <a:lnSpc>
                <a:spcPct val="90000"/>
              </a:lnSpc>
              <a:buFont typeface="Arial" panose="020B0604020202020204" pitchFamily="34" charset="0"/>
              <a:buChar char="•"/>
              <a:tabLst>
                <a:tab pos="571500" algn="l"/>
              </a:tabLst>
            </a:pPr>
            <a:r>
              <a:rPr lang="en-GB" sz="2000" dirty="0">
                <a:solidFill>
                  <a:srgbClr val="000000"/>
                </a:solidFill>
              </a:rPr>
              <a:t>Same as that of for loop, we can have an optional else block with while loop as well.</a:t>
            </a:r>
          </a:p>
          <a:p>
            <a:pPr marL="635000" indent="-285750" algn="just">
              <a:lnSpc>
                <a:spcPct val="90000"/>
              </a:lnSpc>
              <a:buFont typeface="Arial" panose="020B0604020202020204" pitchFamily="34" charset="0"/>
              <a:buChar char="•"/>
              <a:tabLst>
                <a:tab pos="571500" algn="l"/>
              </a:tabLst>
            </a:pPr>
            <a:endParaRPr lang="en-GB" sz="2000" dirty="0">
              <a:solidFill>
                <a:srgbClr val="000000"/>
              </a:solidFill>
            </a:endParaRPr>
          </a:p>
          <a:p>
            <a:pPr marL="635000" indent="-285750" algn="just">
              <a:lnSpc>
                <a:spcPct val="90000"/>
              </a:lnSpc>
              <a:buFont typeface="Arial" panose="020B0604020202020204" pitchFamily="34" charset="0"/>
              <a:buChar char="•"/>
              <a:tabLst>
                <a:tab pos="571500" algn="l"/>
              </a:tabLst>
            </a:pPr>
            <a:r>
              <a:rPr lang="en-GB" sz="2000" dirty="0">
                <a:solidFill>
                  <a:srgbClr val="000000"/>
                </a:solidFill>
              </a:rPr>
              <a:t>The else part is executed if the condition in the while loop evaluates to False. The while loop can be terminated with a break statement.</a:t>
            </a:r>
          </a:p>
          <a:p>
            <a:pPr marL="635000" indent="-285750" algn="just">
              <a:lnSpc>
                <a:spcPct val="90000"/>
              </a:lnSpc>
              <a:buFont typeface="Arial" panose="020B0604020202020204" pitchFamily="34" charset="0"/>
              <a:buChar char="•"/>
              <a:tabLst>
                <a:tab pos="571500" algn="l"/>
              </a:tabLst>
            </a:pPr>
            <a:endParaRPr lang="en-GB" sz="2000" dirty="0">
              <a:solidFill>
                <a:srgbClr val="000000"/>
              </a:solidFill>
            </a:endParaRPr>
          </a:p>
          <a:p>
            <a:pPr marL="635000" indent="-285750" algn="just">
              <a:lnSpc>
                <a:spcPct val="90000"/>
              </a:lnSpc>
              <a:buFont typeface="Arial" panose="020B0604020202020204" pitchFamily="34" charset="0"/>
              <a:buChar char="•"/>
              <a:tabLst>
                <a:tab pos="571500" algn="l"/>
              </a:tabLst>
            </a:pPr>
            <a:r>
              <a:rPr lang="en-GB" sz="2000" dirty="0">
                <a:solidFill>
                  <a:srgbClr val="000000"/>
                </a:solidFill>
              </a:rPr>
              <a:t>In such case, the else part is ignored. Hence, a while loop's else part runs if no break occurs and the condition is false</a:t>
            </a:r>
            <a:r>
              <a:rPr lang="en-GB" sz="2000" dirty="0" smtClean="0">
                <a:solidFill>
                  <a:srgbClr val="000000"/>
                </a:solidFill>
              </a:rPr>
              <a:t>.</a:t>
            </a:r>
          </a:p>
          <a:p>
            <a:pPr marL="349250">
              <a:lnSpc>
                <a:spcPct val="90000"/>
              </a:lnSpc>
              <a:tabLst>
                <a:tab pos="571500" algn="l"/>
              </a:tabLst>
            </a:pPr>
            <a:endParaRPr lang="en-GB" sz="2000" b="1" i="0" dirty="0">
              <a:solidFill>
                <a:srgbClr val="000000"/>
              </a:solidFill>
              <a:effectLst/>
            </a:endParaRPr>
          </a:p>
          <a:p>
            <a:pPr algn="just">
              <a:lnSpc>
                <a:spcPct val="90000"/>
              </a:lnSpc>
            </a:pPr>
            <a:r>
              <a:rPr lang="en-GB" sz="2000" b="1" dirty="0" smtClean="0"/>
              <a:t>Let </a:t>
            </a:r>
            <a:r>
              <a:rPr lang="en-GB" sz="2000" b="1" dirty="0"/>
              <a:t>us go for a demonstration</a:t>
            </a:r>
            <a:r>
              <a:rPr lang="en-GB" sz="2000" b="1" dirty="0" smtClean="0"/>
              <a:t>…</a:t>
            </a:r>
            <a:endParaRPr lang="en-US" sz="2000" b="1" dirty="0"/>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1259468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373339" y="4032434"/>
            <a:ext cx="5925879" cy="646331"/>
          </a:xfrm>
          <a:prstGeom prst="rect">
            <a:avLst/>
          </a:prstGeom>
          <a:noFill/>
        </p:spPr>
        <p:txBody>
          <a:bodyPr wrap="square" rtlCol="0">
            <a:spAutoFit/>
          </a:bodyPr>
          <a:lstStyle/>
          <a:p>
            <a:pPr algn="ctr"/>
            <a:r>
              <a:rPr lang="en-GB" sz="3600" b="1" dirty="0">
                <a:latin typeface="Calibri (Headings)"/>
              </a:rPr>
              <a:t>Python B</a:t>
            </a:r>
            <a:r>
              <a:rPr lang="en-GB" sz="3600" b="1" dirty="0" smtClean="0">
                <a:latin typeface="Calibri (Headings)"/>
              </a:rPr>
              <a:t>reak Statement</a:t>
            </a:r>
            <a:endParaRPr lang="en-US" sz="3600" b="1" dirty="0">
              <a:latin typeface="Calibri (Heading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7495332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108700" y="138370"/>
            <a:ext cx="5778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Calibri (Headings)"/>
              </a:rPr>
              <a:t>Python </a:t>
            </a:r>
            <a:r>
              <a:rPr lang="en-GB" sz="2800" dirty="0" smtClean="0">
                <a:latin typeface="Calibri (Headings)"/>
              </a:rPr>
              <a:t>Break Statement</a:t>
            </a:r>
            <a:endParaRPr lang="en-US" sz="2800" dirty="0">
              <a:latin typeface="Calibri (Headings)"/>
            </a:endParaRPr>
          </a:p>
        </p:txBody>
      </p:sp>
      <p:sp>
        <p:nvSpPr>
          <p:cNvPr id="5" name="Rectangle 4"/>
          <p:cNvSpPr/>
          <p:nvPr/>
        </p:nvSpPr>
        <p:spPr>
          <a:xfrm>
            <a:off x="6108700" y="1031621"/>
            <a:ext cx="5778500" cy="3416320"/>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Break Statement –</a:t>
            </a:r>
          </a:p>
          <a:p>
            <a:pPr algn="just">
              <a:lnSpc>
                <a:spcPct val="90000"/>
              </a:lnSpc>
            </a:pPr>
            <a:endParaRPr lang="en-US" sz="2000" b="1"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In Python, break and continue statements can alter the flow of a normal loop.</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Loops iterate over a block of code until test expression is false, but sometimes we wish to terminate the current iteration or even the whole loop without checking test expression.</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The break and continue statements are used in these cases</a:t>
            </a:r>
            <a:r>
              <a:rPr lang="en-GB" sz="2000" dirty="0" smtClean="0">
                <a:solidFill>
                  <a:srgbClr val="000000"/>
                </a:solidFill>
              </a:rPr>
              <a:t>.</a:t>
            </a:r>
            <a:endParaRPr lang="en-GB" sz="2000"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4269245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207000" y="138370"/>
            <a:ext cx="6680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0742" t="20528" r="30441" b="24238"/>
          <a:stretch/>
        </p:blipFill>
        <p:spPr>
          <a:xfrm>
            <a:off x="6279865" y="794298"/>
            <a:ext cx="5489814" cy="4391851"/>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55342"/>
            <a:ext cx="2967319" cy="1027778"/>
          </a:xfrm>
          <a:prstGeom prst="rect">
            <a:avLst/>
          </a:prstGeom>
          <a:noFill/>
          <a:ln>
            <a:noFill/>
          </a:ln>
        </p:spPr>
      </p:pic>
    </p:spTree>
    <p:extLst>
      <p:ext uri="{BB962C8B-B14F-4D97-AF65-F5344CB8AC3E}">
        <p14:creationId xmlns:p14="http://schemas.microsoft.com/office/powerpoint/2010/main" val="13384841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108700" y="138370"/>
            <a:ext cx="5778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Calibri (Headings)"/>
              </a:rPr>
              <a:t>Python </a:t>
            </a:r>
            <a:r>
              <a:rPr lang="en-GB" sz="2800" dirty="0" smtClean="0">
                <a:latin typeface="Calibri (Headings)"/>
              </a:rPr>
              <a:t>Break Statement</a:t>
            </a:r>
            <a:endParaRPr lang="en-US" sz="2800" dirty="0">
              <a:latin typeface="Calibri (Headings)"/>
            </a:endParaRPr>
          </a:p>
        </p:txBody>
      </p:sp>
      <p:sp>
        <p:nvSpPr>
          <p:cNvPr id="5" name="Rectangle 4"/>
          <p:cNvSpPr/>
          <p:nvPr/>
        </p:nvSpPr>
        <p:spPr>
          <a:xfrm>
            <a:off x="6108700" y="1095121"/>
            <a:ext cx="5778500" cy="3416320"/>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US" sz="2000" b="1" i="0" dirty="0" smtClean="0">
                <a:solidFill>
                  <a:srgbClr val="000000"/>
                </a:solidFill>
                <a:effectLst/>
              </a:rPr>
              <a:t>Break Statement Syntax in Python –</a:t>
            </a:r>
            <a:endParaRPr lang="en-US" sz="2000" b="1"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The break statement terminates the loop containing it. Control of the program flows to the statement immediately after the body of the loop.</a:t>
            </a:r>
          </a:p>
          <a:p>
            <a:pPr marL="571500" indent="-285750" algn="just">
              <a:lnSpc>
                <a:spcPct val="90000"/>
              </a:lnSpc>
              <a:buFont typeface="Arial" panose="020B0604020202020204" pitchFamily="34" charset="0"/>
              <a:buChar char="•"/>
            </a:pP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If break statement is inside a nested loop (loop inside another loop), break will terminate the innermost loop</a:t>
            </a:r>
            <a:r>
              <a:rPr lang="en-GB" sz="2000" dirty="0" smtClean="0">
                <a:solidFill>
                  <a:srgbClr val="000000"/>
                </a:solidFill>
              </a:rPr>
              <a:t>.</a:t>
            </a:r>
          </a:p>
          <a:p>
            <a:pPr marL="571500" indent="-285750" algn="just">
              <a:lnSpc>
                <a:spcPct val="90000"/>
              </a:lnSpc>
              <a:buFont typeface="Arial" panose="020B0604020202020204" pitchFamily="34" charset="0"/>
              <a:buChar char="•"/>
            </a:pPr>
            <a:endParaRPr lang="en-GB" sz="2000" dirty="0">
              <a:solidFill>
                <a:srgbClr val="000000"/>
              </a:solidFill>
            </a:endParaRPr>
          </a:p>
          <a:p>
            <a:pPr lvl="3" algn="just">
              <a:lnSpc>
                <a:spcPct val="90000"/>
              </a:lnSpc>
            </a:pPr>
            <a:r>
              <a:rPr lang="en-GB" sz="2000" b="1" dirty="0" smtClean="0">
                <a:solidFill>
                  <a:srgbClr val="000000"/>
                </a:solidFill>
              </a:rPr>
              <a:t>break</a:t>
            </a:r>
          </a:p>
          <a:p>
            <a:pPr lvl="3" algn="just">
              <a:lnSpc>
                <a:spcPct val="90000"/>
              </a:lnSpc>
            </a:pPr>
            <a:endParaRPr lang="en-GB" sz="2000" b="1" dirty="0" smtClean="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4778168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108700" y="138370"/>
            <a:ext cx="5778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latin typeface="Calibri (Headings)"/>
              </a:rPr>
              <a:t>Python Break Statement</a:t>
            </a:r>
            <a:endParaRPr lang="en-US" sz="2800" dirty="0">
              <a:latin typeface="Calibri (Headings)"/>
            </a:endParaRPr>
          </a:p>
        </p:txBody>
      </p:sp>
      <p:sp>
        <p:nvSpPr>
          <p:cNvPr id="5" name="Rectangle 4"/>
          <p:cNvSpPr/>
          <p:nvPr/>
        </p:nvSpPr>
        <p:spPr>
          <a:xfrm>
            <a:off x="6108700" y="891921"/>
            <a:ext cx="5778500" cy="4579715"/>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b="1" dirty="0" smtClean="0">
                <a:solidFill>
                  <a:srgbClr val="000000"/>
                </a:solidFill>
              </a:rPr>
              <a:t>Flowchart of break</a:t>
            </a: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r>
              <a:rPr lang="en-GB" b="1" dirty="0" smtClean="0">
                <a:solidFill>
                  <a:srgbClr val="000000"/>
                </a:solidFill>
              </a:rPr>
              <a:t>Let us go for the demonstration…</a:t>
            </a:r>
            <a:endParaRPr lang="en-GB" b="1" dirty="0">
              <a:solidFill>
                <a:srgbClr val="000000"/>
              </a:solidFill>
            </a:endParaRPr>
          </a:p>
        </p:txBody>
      </p:sp>
      <p:sp>
        <p:nvSpPr>
          <p:cNvPr id="7" name="Diamond 6"/>
          <p:cNvSpPr/>
          <p:nvPr/>
        </p:nvSpPr>
        <p:spPr>
          <a:xfrm>
            <a:off x="7818119" y="1869770"/>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54929" y="4470004"/>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770618" y="1321130"/>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770619" y="2744903"/>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p:cNvCxnSpPr>
          <p:nvPr/>
        </p:nvCxnSpPr>
        <p:spPr>
          <a:xfrm>
            <a:off x="9723119" y="2307337"/>
            <a:ext cx="101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7256780" y="2307336"/>
            <a:ext cx="54864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726419" y="2307336"/>
            <a:ext cx="0" cy="219456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65532" y="1995603"/>
            <a:ext cx="660887" cy="369332"/>
          </a:xfrm>
          <a:prstGeom prst="rect">
            <a:avLst/>
          </a:prstGeom>
          <a:noFill/>
        </p:spPr>
        <p:txBody>
          <a:bodyPr wrap="none" rtlCol="0">
            <a:spAutoFit/>
          </a:bodyPr>
          <a:lstStyle/>
          <a:p>
            <a:r>
              <a:rPr lang="en-US" b="1" dirty="0" smtClean="0"/>
              <a:t>False</a:t>
            </a:r>
            <a:endParaRPr lang="en-US" b="1" dirty="0"/>
          </a:p>
        </p:txBody>
      </p:sp>
      <p:sp>
        <p:nvSpPr>
          <p:cNvPr id="15" name="TextBox 14"/>
          <p:cNvSpPr txBox="1"/>
          <p:nvPr/>
        </p:nvSpPr>
        <p:spPr>
          <a:xfrm>
            <a:off x="8068334" y="1883258"/>
            <a:ext cx="1404569" cy="830997"/>
          </a:xfrm>
          <a:prstGeom prst="rect">
            <a:avLst/>
          </a:prstGeom>
          <a:noFill/>
        </p:spPr>
        <p:txBody>
          <a:bodyPr wrap="square" rtlCol="0">
            <a:spAutoFit/>
          </a:bodyPr>
          <a:lstStyle/>
          <a:p>
            <a:pPr algn="ctr"/>
            <a:r>
              <a:rPr lang="en-US" sz="1600" b="1" dirty="0" smtClean="0"/>
              <a:t>Test expression of loop</a:t>
            </a:r>
            <a:endParaRPr lang="en-US" sz="1600" b="1" dirty="0"/>
          </a:p>
        </p:txBody>
      </p:sp>
      <p:sp>
        <p:nvSpPr>
          <p:cNvPr id="16" name="TextBox 15"/>
          <p:cNvSpPr txBox="1"/>
          <p:nvPr/>
        </p:nvSpPr>
        <p:spPr>
          <a:xfrm>
            <a:off x="7998254" y="4403503"/>
            <a:ext cx="1534574" cy="646331"/>
          </a:xfrm>
          <a:prstGeom prst="rect">
            <a:avLst/>
          </a:prstGeom>
          <a:noFill/>
        </p:spPr>
        <p:txBody>
          <a:bodyPr wrap="square" rtlCol="0">
            <a:spAutoFit/>
          </a:bodyPr>
          <a:lstStyle/>
          <a:p>
            <a:pPr algn="ctr"/>
            <a:r>
              <a:rPr lang="en-US" b="1" dirty="0" smtClean="0"/>
              <a:t>Remaining body of loop</a:t>
            </a:r>
            <a:endParaRPr lang="en-US" b="1" dirty="0"/>
          </a:p>
        </p:txBody>
      </p:sp>
      <p:sp>
        <p:nvSpPr>
          <p:cNvPr id="17" name="TextBox 16"/>
          <p:cNvSpPr txBox="1"/>
          <p:nvPr/>
        </p:nvSpPr>
        <p:spPr>
          <a:xfrm>
            <a:off x="9762694" y="4096971"/>
            <a:ext cx="963725" cy="338554"/>
          </a:xfrm>
          <a:prstGeom prst="rect">
            <a:avLst/>
          </a:prstGeom>
          <a:noFill/>
        </p:spPr>
        <p:txBody>
          <a:bodyPr wrap="none" rtlCol="0">
            <a:spAutoFit/>
          </a:bodyPr>
          <a:lstStyle/>
          <a:p>
            <a:r>
              <a:rPr lang="en-US" sz="1600" b="1" dirty="0" smtClean="0"/>
              <a:t>Exit Loop</a:t>
            </a:r>
            <a:endParaRPr lang="en-US" sz="1600" b="1" dirty="0"/>
          </a:p>
        </p:txBody>
      </p:sp>
      <p:cxnSp>
        <p:nvCxnSpPr>
          <p:cNvPr id="18" name="Straight Connector 17"/>
          <p:cNvCxnSpPr/>
          <p:nvPr/>
        </p:nvCxnSpPr>
        <p:spPr>
          <a:xfrm>
            <a:off x="7269480" y="4736704"/>
            <a:ext cx="58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69480" y="2294636"/>
            <a:ext cx="0" cy="2442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86695" y="1211973"/>
            <a:ext cx="1179012" cy="338554"/>
          </a:xfrm>
          <a:prstGeom prst="rect">
            <a:avLst/>
          </a:prstGeom>
          <a:noFill/>
        </p:spPr>
        <p:txBody>
          <a:bodyPr wrap="square" rtlCol="0">
            <a:spAutoFit/>
          </a:bodyPr>
          <a:lstStyle/>
          <a:p>
            <a:r>
              <a:rPr lang="en-US" sz="1600" b="1" dirty="0" smtClean="0"/>
              <a:t>Enter loop</a:t>
            </a:r>
            <a:endParaRPr lang="en-US" sz="1600" b="1" dirty="0"/>
          </a:p>
        </p:txBody>
      </p:sp>
      <p:sp>
        <p:nvSpPr>
          <p:cNvPr id="21" name="TextBox 20"/>
          <p:cNvSpPr txBox="1"/>
          <p:nvPr/>
        </p:nvSpPr>
        <p:spPr>
          <a:xfrm>
            <a:off x="8769977" y="2694173"/>
            <a:ext cx="607218" cy="369332"/>
          </a:xfrm>
          <a:prstGeom prst="rect">
            <a:avLst/>
          </a:prstGeom>
          <a:noFill/>
        </p:spPr>
        <p:txBody>
          <a:bodyPr wrap="none" rtlCol="0">
            <a:spAutoFit/>
          </a:bodyPr>
          <a:lstStyle/>
          <a:p>
            <a:r>
              <a:rPr lang="en-US" b="1" dirty="0" smtClean="0"/>
              <a:t>True</a:t>
            </a:r>
            <a:endParaRPr lang="en-US" b="1" dirty="0"/>
          </a:p>
        </p:txBody>
      </p:sp>
      <p:sp>
        <p:nvSpPr>
          <p:cNvPr id="23" name="Diamond 22"/>
          <p:cNvSpPr/>
          <p:nvPr/>
        </p:nvSpPr>
        <p:spPr>
          <a:xfrm>
            <a:off x="7818119" y="3303237"/>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369433" y="3541070"/>
            <a:ext cx="834524" cy="369332"/>
          </a:xfrm>
          <a:prstGeom prst="rect">
            <a:avLst/>
          </a:prstGeom>
          <a:noFill/>
        </p:spPr>
        <p:txBody>
          <a:bodyPr wrap="none" rtlCol="0">
            <a:spAutoFit/>
          </a:bodyPr>
          <a:lstStyle/>
          <a:p>
            <a:r>
              <a:rPr lang="en-US" b="1" dirty="0"/>
              <a:t>b</a:t>
            </a:r>
            <a:r>
              <a:rPr lang="en-US" b="1" dirty="0" smtClean="0"/>
              <a:t>reak?</a:t>
            </a:r>
            <a:endParaRPr lang="en-US" b="1" dirty="0"/>
          </a:p>
        </p:txBody>
      </p:sp>
      <p:cxnSp>
        <p:nvCxnSpPr>
          <p:cNvPr id="26" name="Straight Arrow Connector 25"/>
          <p:cNvCxnSpPr>
            <a:stCxn id="23" idx="2"/>
            <a:endCxn id="16" idx="0"/>
          </p:cNvCxnSpPr>
          <p:nvPr/>
        </p:nvCxnSpPr>
        <p:spPr>
          <a:xfrm flipH="1">
            <a:off x="8765541" y="4178369"/>
            <a:ext cx="0" cy="2743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065532" y="3429000"/>
            <a:ext cx="493212" cy="369332"/>
          </a:xfrm>
          <a:prstGeom prst="rect">
            <a:avLst/>
          </a:prstGeom>
          <a:noFill/>
        </p:spPr>
        <p:txBody>
          <a:bodyPr wrap="none" rtlCol="0">
            <a:spAutoFit/>
          </a:bodyPr>
          <a:lstStyle/>
          <a:p>
            <a:r>
              <a:rPr lang="en-US" b="1" dirty="0" smtClean="0"/>
              <a:t>Yes</a:t>
            </a:r>
            <a:endParaRPr lang="en-US" b="1" dirty="0"/>
          </a:p>
        </p:txBody>
      </p:sp>
      <p:sp>
        <p:nvSpPr>
          <p:cNvPr id="31" name="TextBox 30"/>
          <p:cNvSpPr txBox="1"/>
          <p:nvPr/>
        </p:nvSpPr>
        <p:spPr>
          <a:xfrm>
            <a:off x="8754908" y="4106271"/>
            <a:ext cx="460382" cy="369332"/>
          </a:xfrm>
          <a:prstGeom prst="rect">
            <a:avLst/>
          </a:prstGeom>
          <a:noFill/>
        </p:spPr>
        <p:txBody>
          <a:bodyPr wrap="none" rtlCol="0">
            <a:spAutoFit/>
          </a:bodyPr>
          <a:lstStyle/>
          <a:p>
            <a:r>
              <a:rPr lang="en-US" b="1" dirty="0" smtClean="0"/>
              <a:t>No</a:t>
            </a:r>
            <a:endParaRPr lang="en-US" b="1" dirty="0"/>
          </a:p>
        </p:txBody>
      </p:sp>
      <p:cxnSp>
        <p:nvCxnSpPr>
          <p:cNvPr id="27" name="Straight Connector 26"/>
          <p:cNvCxnSpPr/>
          <p:nvPr/>
        </p:nvCxnSpPr>
        <p:spPr>
          <a:xfrm rot="10800000">
            <a:off x="7409180" y="2459736"/>
            <a:ext cx="54864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9695823" y="3730092"/>
            <a:ext cx="1039964" cy="1071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456181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754879" y="4016467"/>
            <a:ext cx="7162800" cy="1200329"/>
          </a:xfrm>
          <a:prstGeom prst="rect">
            <a:avLst/>
          </a:prstGeom>
          <a:noFill/>
        </p:spPr>
        <p:txBody>
          <a:bodyPr wrap="square" rtlCol="0">
            <a:spAutoFit/>
          </a:bodyPr>
          <a:lstStyle/>
          <a:p>
            <a:pPr algn="ctr"/>
            <a:r>
              <a:rPr lang="en-GB" sz="3600" b="1" dirty="0">
                <a:latin typeface="Calibri (Headings)"/>
              </a:rPr>
              <a:t>Python </a:t>
            </a:r>
            <a:endParaRPr lang="en-GB" sz="3600" b="1" dirty="0" smtClean="0">
              <a:latin typeface="Calibri (Headings)"/>
            </a:endParaRPr>
          </a:p>
          <a:p>
            <a:pPr algn="ctr"/>
            <a:r>
              <a:rPr lang="en-GB" sz="3600" b="1" dirty="0" smtClean="0">
                <a:latin typeface="Calibri (Headings)"/>
              </a:rPr>
              <a:t>Continue Statement</a:t>
            </a:r>
            <a:endParaRPr lang="en-US" sz="3600" b="1" dirty="0">
              <a:latin typeface="Calibri (Heading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6474488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latin typeface="Calibri (Headings)"/>
              </a:rPr>
              <a:t>Python Continue Statement</a:t>
            </a:r>
            <a:endParaRPr lang="en-US" sz="2800" dirty="0">
              <a:latin typeface="Calibri (Headings)"/>
            </a:endParaRPr>
          </a:p>
        </p:txBody>
      </p:sp>
      <p:sp>
        <p:nvSpPr>
          <p:cNvPr id="5" name="Rectangle 4"/>
          <p:cNvSpPr/>
          <p:nvPr/>
        </p:nvSpPr>
        <p:spPr>
          <a:xfrm>
            <a:off x="6108700" y="1397675"/>
            <a:ext cx="5778500" cy="2031325"/>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Continue Statement Syntax in Python –</a:t>
            </a:r>
          </a:p>
          <a:p>
            <a:pPr marL="749300" indent="-342900" algn="just">
              <a:lnSpc>
                <a:spcPct val="90000"/>
              </a:lnSpc>
              <a:buFont typeface="Arial" panose="020B0604020202020204" pitchFamily="34" charset="0"/>
              <a:buChar char="•"/>
            </a:pPr>
            <a:r>
              <a:rPr lang="en-GB" sz="2000" dirty="0">
                <a:solidFill>
                  <a:srgbClr val="000000"/>
                </a:solidFill>
              </a:rPr>
              <a:t>The continue statement is used to skip the rest of the code inside a loop for the current iteration only. Loop does not terminate but continues on with the next </a:t>
            </a:r>
            <a:r>
              <a:rPr lang="en-GB" sz="2000" dirty="0" smtClean="0">
                <a:solidFill>
                  <a:srgbClr val="000000"/>
                </a:solidFill>
              </a:rPr>
              <a:t>iteration</a:t>
            </a:r>
          </a:p>
          <a:p>
            <a:pPr marL="342900" indent="-342900" algn="just">
              <a:lnSpc>
                <a:spcPct val="90000"/>
              </a:lnSpc>
              <a:buFont typeface="Wingdings" panose="05000000000000000000" pitchFamily="2" charset="2"/>
              <a:buChar char="Ø"/>
            </a:pPr>
            <a:endParaRPr lang="en-GB" sz="2000" dirty="0">
              <a:solidFill>
                <a:srgbClr val="000000"/>
              </a:solidFill>
            </a:endParaRPr>
          </a:p>
          <a:p>
            <a:pPr lvl="3" algn="just">
              <a:lnSpc>
                <a:spcPct val="90000"/>
              </a:lnSpc>
            </a:pPr>
            <a:r>
              <a:rPr lang="en-GB" sz="2000" b="1" dirty="0" smtClean="0">
                <a:solidFill>
                  <a:srgbClr val="000000"/>
                </a:solidFill>
              </a:rPr>
              <a:t>continue</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08316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latin typeface="Calibri (Headings)"/>
              </a:rPr>
              <a:t>Python Continue Statement</a:t>
            </a:r>
            <a:endParaRPr lang="en-US" sz="2800" dirty="0">
              <a:latin typeface="Calibri (Headings)"/>
            </a:endParaRPr>
          </a:p>
        </p:txBody>
      </p:sp>
      <p:sp>
        <p:nvSpPr>
          <p:cNvPr id="5" name="Rectangle 4"/>
          <p:cNvSpPr/>
          <p:nvPr/>
        </p:nvSpPr>
        <p:spPr>
          <a:xfrm>
            <a:off x="6108700" y="764921"/>
            <a:ext cx="5778500" cy="4829014"/>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b="1" dirty="0" smtClean="0">
                <a:solidFill>
                  <a:srgbClr val="000000"/>
                </a:solidFill>
              </a:rPr>
              <a:t>Flowchart of continue</a:t>
            </a: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a:solidFill>
                <a:srgbClr val="000000"/>
              </a:solidFill>
            </a:endParaRPr>
          </a:p>
          <a:p>
            <a:pPr algn="just">
              <a:lnSpc>
                <a:spcPct val="90000"/>
              </a:lnSpc>
            </a:pPr>
            <a:endParaRPr lang="en-GB" b="1" dirty="0" smtClean="0">
              <a:solidFill>
                <a:srgbClr val="000000"/>
              </a:solidFill>
            </a:endParaRPr>
          </a:p>
          <a:p>
            <a:pPr algn="just">
              <a:lnSpc>
                <a:spcPct val="90000"/>
              </a:lnSpc>
            </a:pPr>
            <a:endParaRPr lang="en-GB" b="1" dirty="0">
              <a:solidFill>
                <a:srgbClr val="000000"/>
              </a:solidFill>
            </a:endParaRPr>
          </a:p>
          <a:p>
            <a:pPr>
              <a:lnSpc>
                <a:spcPct val="90000"/>
              </a:lnSpc>
            </a:pPr>
            <a:r>
              <a:rPr lang="en-GB" b="1" dirty="0" smtClean="0">
                <a:solidFill>
                  <a:srgbClr val="000000"/>
                </a:solidFill>
              </a:rPr>
              <a:t>Let us go for the demonstration…</a:t>
            </a:r>
          </a:p>
        </p:txBody>
      </p:sp>
      <p:grpSp>
        <p:nvGrpSpPr>
          <p:cNvPr id="3" name="Group 2"/>
          <p:cNvGrpSpPr/>
          <p:nvPr/>
        </p:nvGrpSpPr>
        <p:grpSpPr>
          <a:xfrm>
            <a:off x="7222171" y="1211973"/>
            <a:ext cx="3516948" cy="3837861"/>
            <a:chOff x="7222171" y="1211973"/>
            <a:chExt cx="3516948" cy="3837861"/>
          </a:xfrm>
        </p:grpSpPr>
        <p:sp>
          <p:nvSpPr>
            <p:cNvPr id="6" name="Diamond 5"/>
            <p:cNvSpPr/>
            <p:nvPr/>
          </p:nvSpPr>
          <p:spPr>
            <a:xfrm>
              <a:off x="7818119" y="1869770"/>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54929" y="4470004"/>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8770618" y="1321130"/>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770619" y="2744903"/>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p:cNvCxnSpPr>
            <p:nvPr/>
          </p:nvCxnSpPr>
          <p:spPr>
            <a:xfrm>
              <a:off x="9723119" y="2307337"/>
              <a:ext cx="101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7256780" y="2307336"/>
              <a:ext cx="54864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726419" y="2307336"/>
              <a:ext cx="0" cy="219456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65532" y="1995603"/>
              <a:ext cx="660887" cy="369332"/>
            </a:xfrm>
            <a:prstGeom prst="rect">
              <a:avLst/>
            </a:prstGeom>
            <a:noFill/>
          </p:spPr>
          <p:txBody>
            <a:bodyPr wrap="none" rtlCol="0">
              <a:spAutoFit/>
            </a:bodyPr>
            <a:lstStyle/>
            <a:p>
              <a:r>
                <a:rPr lang="en-US" b="1" dirty="0" smtClean="0"/>
                <a:t>False</a:t>
              </a:r>
              <a:endParaRPr lang="en-US" b="1" dirty="0"/>
            </a:p>
          </p:txBody>
        </p:sp>
        <p:sp>
          <p:nvSpPr>
            <p:cNvPr id="14" name="TextBox 13"/>
            <p:cNvSpPr txBox="1"/>
            <p:nvPr/>
          </p:nvSpPr>
          <p:spPr>
            <a:xfrm>
              <a:off x="8068334" y="1883258"/>
              <a:ext cx="1404569" cy="830997"/>
            </a:xfrm>
            <a:prstGeom prst="rect">
              <a:avLst/>
            </a:prstGeom>
            <a:noFill/>
          </p:spPr>
          <p:txBody>
            <a:bodyPr wrap="square" rtlCol="0">
              <a:spAutoFit/>
            </a:bodyPr>
            <a:lstStyle/>
            <a:p>
              <a:pPr algn="ctr"/>
              <a:r>
                <a:rPr lang="en-US" sz="1600" b="1" dirty="0" smtClean="0"/>
                <a:t>Test expression of loop</a:t>
              </a:r>
              <a:endParaRPr lang="en-US" sz="1600" b="1" dirty="0"/>
            </a:p>
          </p:txBody>
        </p:sp>
        <p:sp>
          <p:nvSpPr>
            <p:cNvPr id="15" name="TextBox 14"/>
            <p:cNvSpPr txBox="1"/>
            <p:nvPr/>
          </p:nvSpPr>
          <p:spPr>
            <a:xfrm>
              <a:off x="7998254" y="4403503"/>
              <a:ext cx="1534574" cy="646331"/>
            </a:xfrm>
            <a:prstGeom prst="rect">
              <a:avLst/>
            </a:prstGeom>
            <a:noFill/>
          </p:spPr>
          <p:txBody>
            <a:bodyPr wrap="square" rtlCol="0">
              <a:spAutoFit/>
            </a:bodyPr>
            <a:lstStyle/>
            <a:p>
              <a:pPr algn="ctr"/>
              <a:r>
                <a:rPr lang="en-US" b="1" dirty="0" smtClean="0"/>
                <a:t>Remaining body of loop</a:t>
              </a:r>
              <a:endParaRPr lang="en-US" b="1" dirty="0"/>
            </a:p>
          </p:txBody>
        </p:sp>
        <p:sp>
          <p:nvSpPr>
            <p:cNvPr id="16" name="TextBox 15"/>
            <p:cNvSpPr txBox="1"/>
            <p:nvPr/>
          </p:nvSpPr>
          <p:spPr>
            <a:xfrm>
              <a:off x="9762694" y="4096971"/>
              <a:ext cx="963725" cy="338554"/>
            </a:xfrm>
            <a:prstGeom prst="rect">
              <a:avLst/>
            </a:prstGeom>
            <a:noFill/>
          </p:spPr>
          <p:txBody>
            <a:bodyPr wrap="none" rtlCol="0">
              <a:spAutoFit/>
            </a:bodyPr>
            <a:lstStyle/>
            <a:p>
              <a:r>
                <a:rPr lang="en-US" sz="1600" b="1" dirty="0" smtClean="0"/>
                <a:t>Exit Loop</a:t>
              </a:r>
              <a:endParaRPr lang="en-US" sz="1600" b="1" dirty="0"/>
            </a:p>
          </p:txBody>
        </p:sp>
        <p:cxnSp>
          <p:nvCxnSpPr>
            <p:cNvPr id="17" name="Straight Connector 16"/>
            <p:cNvCxnSpPr/>
            <p:nvPr/>
          </p:nvCxnSpPr>
          <p:spPr>
            <a:xfrm>
              <a:off x="7269480" y="4736704"/>
              <a:ext cx="58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69480" y="2294636"/>
              <a:ext cx="0" cy="2442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86695" y="1211973"/>
              <a:ext cx="1179012" cy="338554"/>
            </a:xfrm>
            <a:prstGeom prst="rect">
              <a:avLst/>
            </a:prstGeom>
            <a:noFill/>
          </p:spPr>
          <p:txBody>
            <a:bodyPr wrap="square" rtlCol="0">
              <a:spAutoFit/>
            </a:bodyPr>
            <a:lstStyle/>
            <a:p>
              <a:r>
                <a:rPr lang="en-US" sz="1600" b="1" dirty="0" smtClean="0"/>
                <a:t>Enter loop</a:t>
              </a:r>
              <a:endParaRPr lang="en-US" sz="1600" b="1" dirty="0"/>
            </a:p>
          </p:txBody>
        </p:sp>
        <p:sp>
          <p:nvSpPr>
            <p:cNvPr id="20" name="TextBox 19"/>
            <p:cNvSpPr txBox="1"/>
            <p:nvPr/>
          </p:nvSpPr>
          <p:spPr>
            <a:xfrm>
              <a:off x="8769977" y="2694173"/>
              <a:ext cx="607218" cy="369332"/>
            </a:xfrm>
            <a:prstGeom prst="rect">
              <a:avLst/>
            </a:prstGeom>
            <a:noFill/>
          </p:spPr>
          <p:txBody>
            <a:bodyPr wrap="none" rtlCol="0">
              <a:spAutoFit/>
            </a:bodyPr>
            <a:lstStyle/>
            <a:p>
              <a:r>
                <a:rPr lang="en-US" b="1" dirty="0" smtClean="0"/>
                <a:t>True</a:t>
              </a:r>
              <a:endParaRPr lang="en-US" b="1" dirty="0"/>
            </a:p>
          </p:txBody>
        </p:sp>
        <p:sp>
          <p:nvSpPr>
            <p:cNvPr id="21" name="Diamond 20"/>
            <p:cNvSpPr/>
            <p:nvPr/>
          </p:nvSpPr>
          <p:spPr>
            <a:xfrm>
              <a:off x="7818119" y="3303237"/>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217033" y="3541070"/>
              <a:ext cx="1130374" cy="369332"/>
            </a:xfrm>
            <a:prstGeom prst="rect">
              <a:avLst/>
            </a:prstGeom>
            <a:noFill/>
          </p:spPr>
          <p:txBody>
            <a:bodyPr wrap="none" rtlCol="0">
              <a:spAutoFit/>
            </a:bodyPr>
            <a:lstStyle/>
            <a:p>
              <a:r>
                <a:rPr lang="en-US" b="1" dirty="0" smtClean="0"/>
                <a:t>continue?</a:t>
              </a:r>
              <a:endParaRPr lang="en-US" b="1" dirty="0"/>
            </a:p>
          </p:txBody>
        </p:sp>
        <p:cxnSp>
          <p:nvCxnSpPr>
            <p:cNvPr id="23" name="Straight Arrow Connector 22"/>
            <p:cNvCxnSpPr>
              <a:stCxn id="21" idx="2"/>
              <a:endCxn id="15" idx="0"/>
            </p:cNvCxnSpPr>
            <p:nvPr/>
          </p:nvCxnSpPr>
          <p:spPr>
            <a:xfrm flipH="1">
              <a:off x="8765541" y="4178369"/>
              <a:ext cx="0" cy="2743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22171" y="3404616"/>
              <a:ext cx="493212" cy="369332"/>
            </a:xfrm>
            <a:prstGeom prst="rect">
              <a:avLst/>
            </a:prstGeom>
            <a:noFill/>
          </p:spPr>
          <p:txBody>
            <a:bodyPr wrap="none" rtlCol="0">
              <a:spAutoFit/>
            </a:bodyPr>
            <a:lstStyle/>
            <a:p>
              <a:r>
                <a:rPr lang="en-US" b="1" dirty="0" smtClean="0"/>
                <a:t>Yes</a:t>
              </a:r>
              <a:endParaRPr lang="en-US" b="1" dirty="0"/>
            </a:p>
          </p:txBody>
        </p:sp>
        <p:sp>
          <p:nvSpPr>
            <p:cNvPr id="26" name="TextBox 25"/>
            <p:cNvSpPr txBox="1"/>
            <p:nvPr/>
          </p:nvSpPr>
          <p:spPr>
            <a:xfrm>
              <a:off x="8754908" y="4106271"/>
              <a:ext cx="460382" cy="369332"/>
            </a:xfrm>
            <a:prstGeom prst="rect">
              <a:avLst/>
            </a:prstGeom>
            <a:noFill/>
          </p:spPr>
          <p:txBody>
            <a:bodyPr wrap="none" rtlCol="0">
              <a:spAutoFit/>
            </a:bodyPr>
            <a:lstStyle/>
            <a:p>
              <a:r>
                <a:rPr lang="en-US" b="1" dirty="0" smtClean="0"/>
                <a:t>No</a:t>
              </a:r>
              <a:endParaRPr lang="en-US" b="1" dirty="0"/>
            </a:p>
          </p:txBody>
        </p:sp>
        <p:cxnSp>
          <p:nvCxnSpPr>
            <p:cNvPr id="27" name="Straight Connector 26"/>
            <p:cNvCxnSpPr/>
            <p:nvPr/>
          </p:nvCxnSpPr>
          <p:spPr>
            <a:xfrm>
              <a:off x="7269480" y="3740803"/>
              <a:ext cx="58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8"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904504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5161279" y="3978367"/>
            <a:ext cx="6350000" cy="646331"/>
          </a:xfrm>
          <a:prstGeom prst="rect">
            <a:avLst/>
          </a:prstGeom>
          <a:noFill/>
        </p:spPr>
        <p:txBody>
          <a:bodyPr wrap="square" rtlCol="0">
            <a:spAutoFit/>
          </a:bodyPr>
          <a:lstStyle/>
          <a:p>
            <a:pPr algn="ctr"/>
            <a:r>
              <a:rPr lang="en-US" sz="3600" b="1" dirty="0" smtClean="0">
                <a:latin typeface="Calibri (Headings)"/>
              </a:rPr>
              <a:t>Python Pass Statement</a:t>
            </a:r>
            <a:endParaRPr lang="en-US" sz="3600" b="1" dirty="0">
              <a:latin typeface="Calibri (Headings)"/>
            </a:endParaRPr>
          </a:p>
        </p:txBody>
      </p:sp>
      <p:sp>
        <p:nvSpPr>
          <p:cNvPr id="7" name="TextBox 6"/>
          <p:cNvSpPr txBox="1"/>
          <p:nvPr/>
        </p:nvSpPr>
        <p:spPr>
          <a:xfrm>
            <a:off x="54711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175041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Pass Statement</a:t>
            </a:r>
            <a:endParaRPr lang="en-US" sz="2800" dirty="0">
              <a:latin typeface="Calibri (Headings)"/>
            </a:endParaRPr>
          </a:p>
        </p:txBody>
      </p:sp>
      <p:sp>
        <p:nvSpPr>
          <p:cNvPr id="5" name="Rectangle 4"/>
          <p:cNvSpPr/>
          <p:nvPr/>
        </p:nvSpPr>
        <p:spPr>
          <a:xfrm>
            <a:off x="6108700" y="891921"/>
            <a:ext cx="5778500" cy="4247317"/>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Pass Statement Syntax in Python:</a:t>
            </a:r>
            <a:endParaRPr lang="en-US" sz="2000"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In Python programming, pass is a null statement. The difference between a comment and pass statement in Python is that, while the interpreter ignores a comment entirely, pass is not ignored.</a:t>
            </a: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However, nothing happens when pass is executed. It results into no operation (NOP).</a:t>
            </a:r>
          </a:p>
          <a:p>
            <a:pPr algn="just">
              <a:lnSpc>
                <a:spcPct val="90000"/>
              </a:lnSpc>
            </a:pPr>
            <a:endParaRPr lang="en-GB" sz="2000" dirty="0">
              <a:solidFill>
                <a:srgbClr val="000000"/>
              </a:solidFill>
            </a:endParaRPr>
          </a:p>
          <a:p>
            <a:pPr algn="just">
              <a:lnSpc>
                <a:spcPct val="90000"/>
              </a:lnSpc>
            </a:pPr>
            <a:r>
              <a:rPr lang="en-US" sz="2000" i="0" dirty="0" smtClean="0">
                <a:solidFill>
                  <a:srgbClr val="000000"/>
                </a:solidFill>
                <a:effectLst/>
              </a:rPr>
              <a:t>		</a:t>
            </a:r>
            <a:r>
              <a:rPr lang="en-US" sz="2000" b="1" i="0" dirty="0" smtClean="0">
                <a:solidFill>
                  <a:srgbClr val="000000"/>
                </a:solidFill>
                <a:effectLst/>
              </a:rPr>
              <a:t>pass</a:t>
            </a:r>
          </a:p>
          <a:p>
            <a:pPr algn="just">
              <a:lnSpc>
                <a:spcPct val="90000"/>
              </a:lnSpc>
            </a:pPr>
            <a:endParaRPr lang="en-US" sz="2000" dirty="0">
              <a:solidFill>
                <a:srgbClr val="000000"/>
              </a:solidFill>
            </a:endParaRPr>
          </a:p>
          <a:p>
            <a:pPr algn="just">
              <a:lnSpc>
                <a:spcPct val="90000"/>
              </a:lnSpc>
            </a:pPr>
            <a:r>
              <a:rPr lang="en-GB" sz="2000" dirty="0">
                <a:solidFill>
                  <a:srgbClr val="000000"/>
                </a:solidFill>
              </a:rPr>
              <a:t>We generally use it as a placeholder</a:t>
            </a:r>
            <a:r>
              <a:rPr lang="en-GB" sz="2000" dirty="0" smtClean="0">
                <a:solidFill>
                  <a:srgbClr val="000000"/>
                </a:solidFill>
              </a:rPr>
              <a:t>.</a:t>
            </a:r>
          </a:p>
          <a:p>
            <a:pPr algn="just">
              <a:lnSpc>
                <a:spcPct val="90000"/>
              </a:lnSpc>
            </a:pPr>
            <a:endParaRPr lang="en-GB" sz="2000" i="0" dirty="0">
              <a:solidFill>
                <a:srgbClr val="000000"/>
              </a:solidFill>
              <a:effectLst/>
            </a:endParaRPr>
          </a:p>
          <a:p>
            <a:pPr algn="just">
              <a:lnSpc>
                <a:spcPct val="90000"/>
              </a:lnSpc>
            </a:pPr>
            <a:r>
              <a:rPr lang="en-GB" sz="2000" b="1" dirty="0" smtClean="0">
                <a:solidFill>
                  <a:srgbClr val="000000"/>
                </a:solidFill>
              </a:rPr>
              <a:t>Let us go for the demonstration…</a:t>
            </a:r>
            <a:endParaRPr lang="en-US" sz="2000" b="1"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1309650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4843779" y="3991067"/>
            <a:ext cx="6959600" cy="646331"/>
          </a:xfrm>
          <a:prstGeom prst="rect">
            <a:avLst/>
          </a:prstGeom>
          <a:noFill/>
        </p:spPr>
        <p:txBody>
          <a:bodyPr wrap="square" rtlCol="0">
            <a:spAutoFit/>
          </a:bodyPr>
          <a:lstStyle/>
          <a:p>
            <a:pPr algn="ctr"/>
            <a:r>
              <a:rPr lang="en-US" sz="3600" b="1" dirty="0">
                <a:latin typeface="Calibri (Headings)"/>
              </a:rPr>
              <a:t>Different Looping Techniques</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58460" y="30677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9449346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Different Looping Techniques</a:t>
            </a:r>
          </a:p>
        </p:txBody>
      </p:sp>
      <p:sp>
        <p:nvSpPr>
          <p:cNvPr id="5" name="Rectangle 4"/>
          <p:cNvSpPr/>
          <p:nvPr/>
        </p:nvSpPr>
        <p:spPr>
          <a:xfrm>
            <a:off x="6108700" y="714121"/>
            <a:ext cx="5778500" cy="5632311"/>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Loop in Python with Condition at the top</a:t>
            </a:r>
            <a:r>
              <a:rPr lang="en-US" sz="2000" i="0" dirty="0" smtClean="0">
                <a:solidFill>
                  <a:srgbClr val="000000"/>
                </a:solidFill>
                <a:effectLst/>
              </a:rPr>
              <a:t> –</a:t>
            </a:r>
            <a:endParaRPr lang="en-US" sz="2000" dirty="0">
              <a:solidFill>
                <a:srgbClr val="000000"/>
              </a:solidFill>
            </a:endParaRPr>
          </a:p>
          <a:p>
            <a:pPr marL="685800" indent="-342900" algn="just">
              <a:lnSpc>
                <a:spcPct val="90000"/>
              </a:lnSpc>
              <a:buFont typeface="Arial" panose="020B0604020202020204" pitchFamily="34" charset="0"/>
              <a:buChar char="•"/>
              <a:tabLst>
                <a:tab pos="685800" algn="l"/>
              </a:tabLst>
            </a:pPr>
            <a:r>
              <a:rPr lang="en-GB" sz="2000" dirty="0">
                <a:solidFill>
                  <a:srgbClr val="000000"/>
                </a:solidFill>
              </a:rPr>
              <a:t>This </a:t>
            </a:r>
            <a:r>
              <a:rPr lang="en-GB" sz="2000" dirty="0" smtClean="0">
                <a:solidFill>
                  <a:srgbClr val="000000"/>
                </a:solidFill>
              </a:rPr>
              <a:t>can be implemented using normal </a:t>
            </a:r>
            <a:r>
              <a:rPr lang="en-GB" sz="2000" dirty="0">
                <a:solidFill>
                  <a:srgbClr val="000000"/>
                </a:solidFill>
              </a:rPr>
              <a:t>while loop without break statements. The condition of the while loop is at the top and the loop terminates when this condition is False</a:t>
            </a:r>
            <a:r>
              <a:rPr lang="en-GB" sz="2000" dirty="0" smtClean="0">
                <a:solidFill>
                  <a:srgbClr val="000000"/>
                </a:solidFill>
              </a:rPr>
              <a:t>.</a:t>
            </a: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smtClean="0">
              <a:solidFill>
                <a:srgbClr val="000000"/>
              </a:solidFill>
            </a:endParaRPr>
          </a:p>
          <a:p>
            <a:pPr marL="685800" indent="-342900" algn="just">
              <a:lnSpc>
                <a:spcPct val="90000"/>
              </a:lnSpc>
              <a:buFont typeface="Arial" panose="020B0604020202020204" pitchFamily="34" charset="0"/>
              <a:buChar char="•"/>
              <a:tabLst>
                <a:tab pos="685800" algn="l"/>
              </a:tabLst>
            </a:pPr>
            <a:endParaRPr lang="en-GB" sz="2000" dirty="0">
              <a:solidFill>
                <a:srgbClr val="000000"/>
              </a:solidFill>
            </a:endParaRPr>
          </a:p>
        </p:txBody>
      </p:sp>
      <p:sp>
        <p:nvSpPr>
          <p:cNvPr id="7" name="Diamond 6"/>
          <p:cNvSpPr/>
          <p:nvPr/>
        </p:nvSpPr>
        <p:spPr>
          <a:xfrm>
            <a:off x="7829074" y="2796870"/>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65884" y="5397104"/>
            <a:ext cx="1905000" cy="53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781573" y="2248230"/>
            <a:ext cx="0" cy="5486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781574" y="3672003"/>
            <a:ext cx="0" cy="173736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p:cNvCxnSpPr>
          <p:nvPr/>
        </p:nvCxnSpPr>
        <p:spPr>
          <a:xfrm>
            <a:off x="9734074" y="3234437"/>
            <a:ext cx="101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7267735" y="3234436"/>
            <a:ext cx="54864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737374" y="3234436"/>
            <a:ext cx="0" cy="219456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76487" y="2922703"/>
            <a:ext cx="660887" cy="369332"/>
          </a:xfrm>
          <a:prstGeom prst="rect">
            <a:avLst/>
          </a:prstGeom>
          <a:noFill/>
        </p:spPr>
        <p:txBody>
          <a:bodyPr wrap="none" rtlCol="0">
            <a:spAutoFit/>
          </a:bodyPr>
          <a:lstStyle/>
          <a:p>
            <a:r>
              <a:rPr lang="en-US" b="1" dirty="0" smtClean="0"/>
              <a:t>False</a:t>
            </a:r>
            <a:endParaRPr lang="en-US" b="1" dirty="0"/>
          </a:p>
        </p:txBody>
      </p:sp>
      <p:sp>
        <p:nvSpPr>
          <p:cNvPr id="15" name="TextBox 14"/>
          <p:cNvSpPr txBox="1"/>
          <p:nvPr/>
        </p:nvSpPr>
        <p:spPr>
          <a:xfrm>
            <a:off x="8079289" y="2810358"/>
            <a:ext cx="1404569" cy="830997"/>
          </a:xfrm>
          <a:prstGeom prst="rect">
            <a:avLst/>
          </a:prstGeom>
          <a:noFill/>
        </p:spPr>
        <p:txBody>
          <a:bodyPr wrap="square" rtlCol="0">
            <a:spAutoFit/>
          </a:bodyPr>
          <a:lstStyle/>
          <a:p>
            <a:pPr algn="ctr"/>
            <a:r>
              <a:rPr lang="en-US" sz="1600" b="1" dirty="0" smtClean="0"/>
              <a:t>Test expression of loop</a:t>
            </a:r>
            <a:endParaRPr lang="en-US" sz="1600" b="1" dirty="0"/>
          </a:p>
        </p:txBody>
      </p:sp>
      <p:sp>
        <p:nvSpPr>
          <p:cNvPr id="16" name="TextBox 15"/>
          <p:cNvSpPr txBox="1"/>
          <p:nvPr/>
        </p:nvSpPr>
        <p:spPr>
          <a:xfrm>
            <a:off x="8009209" y="5483003"/>
            <a:ext cx="1534574" cy="369332"/>
          </a:xfrm>
          <a:prstGeom prst="rect">
            <a:avLst/>
          </a:prstGeom>
          <a:noFill/>
        </p:spPr>
        <p:txBody>
          <a:bodyPr wrap="square" rtlCol="0">
            <a:spAutoFit/>
          </a:bodyPr>
          <a:lstStyle/>
          <a:p>
            <a:pPr algn="ctr"/>
            <a:r>
              <a:rPr lang="en-US" b="1" dirty="0" smtClean="0"/>
              <a:t>Body of loop</a:t>
            </a:r>
            <a:endParaRPr lang="en-US" b="1" dirty="0"/>
          </a:p>
        </p:txBody>
      </p:sp>
      <p:sp>
        <p:nvSpPr>
          <p:cNvPr id="17" name="TextBox 16"/>
          <p:cNvSpPr txBox="1"/>
          <p:nvPr/>
        </p:nvSpPr>
        <p:spPr>
          <a:xfrm>
            <a:off x="9773649" y="5024071"/>
            <a:ext cx="963725" cy="338554"/>
          </a:xfrm>
          <a:prstGeom prst="rect">
            <a:avLst/>
          </a:prstGeom>
          <a:noFill/>
        </p:spPr>
        <p:txBody>
          <a:bodyPr wrap="none" rtlCol="0">
            <a:spAutoFit/>
          </a:bodyPr>
          <a:lstStyle/>
          <a:p>
            <a:r>
              <a:rPr lang="en-US" sz="1600" b="1" dirty="0" smtClean="0"/>
              <a:t>Exit Loop</a:t>
            </a:r>
            <a:endParaRPr lang="en-US" sz="1600" b="1" dirty="0"/>
          </a:p>
        </p:txBody>
      </p:sp>
      <p:cxnSp>
        <p:nvCxnSpPr>
          <p:cNvPr id="18" name="Straight Connector 17"/>
          <p:cNvCxnSpPr/>
          <p:nvPr/>
        </p:nvCxnSpPr>
        <p:spPr>
          <a:xfrm>
            <a:off x="7280435" y="5663804"/>
            <a:ext cx="58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80435" y="3221736"/>
            <a:ext cx="0" cy="2442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97650" y="2139073"/>
            <a:ext cx="1179012" cy="338554"/>
          </a:xfrm>
          <a:prstGeom prst="rect">
            <a:avLst/>
          </a:prstGeom>
          <a:noFill/>
        </p:spPr>
        <p:txBody>
          <a:bodyPr wrap="square" rtlCol="0">
            <a:spAutoFit/>
          </a:bodyPr>
          <a:lstStyle/>
          <a:p>
            <a:r>
              <a:rPr lang="en-US" sz="1600" b="1" dirty="0" smtClean="0"/>
              <a:t>Enter loop</a:t>
            </a:r>
            <a:endParaRPr lang="en-US" sz="1600" b="1" dirty="0"/>
          </a:p>
        </p:txBody>
      </p:sp>
      <p:sp>
        <p:nvSpPr>
          <p:cNvPr id="21" name="TextBox 20"/>
          <p:cNvSpPr txBox="1"/>
          <p:nvPr/>
        </p:nvSpPr>
        <p:spPr>
          <a:xfrm>
            <a:off x="8780932" y="3621273"/>
            <a:ext cx="607218" cy="369332"/>
          </a:xfrm>
          <a:prstGeom prst="rect">
            <a:avLst/>
          </a:prstGeom>
          <a:noFill/>
        </p:spPr>
        <p:txBody>
          <a:bodyPr wrap="none" rtlCol="0">
            <a:spAutoFit/>
          </a:bodyPr>
          <a:lstStyle/>
          <a:p>
            <a:r>
              <a:rPr lang="en-US" b="1" dirty="0" smtClean="0"/>
              <a:t>True</a:t>
            </a:r>
            <a:endParaRPr lang="en-US" b="1" dirty="0"/>
          </a:p>
        </p:txBody>
      </p:sp>
      <p:pic>
        <p:nvPicPr>
          <p:cNvPr id="22"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653601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1" name="Straight Arrow Connector 30"/>
          <p:cNvCxnSpPr/>
          <p:nvPr/>
        </p:nvCxnSpPr>
        <p:spPr>
          <a:xfrm>
            <a:off x="8991600" y="3005697"/>
            <a:ext cx="0" cy="64008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Different Looping Techniques</a:t>
            </a:r>
          </a:p>
        </p:txBody>
      </p:sp>
      <p:sp>
        <p:nvSpPr>
          <p:cNvPr id="5" name="Rectangle 4"/>
          <p:cNvSpPr/>
          <p:nvPr/>
        </p:nvSpPr>
        <p:spPr>
          <a:xfrm>
            <a:off x="6108700" y="968121"/>
            <a:ext cx="5778500" cy="5355312"/>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Loop in Python with Condition in the middle</a:t>
            </a:r>
            <a:r>
              <a:rPr lang="en-US" sz="2000" i="0" dirty="0" smtClean="0">
                <a:solidFill>
                  <a:srgbClr val="000000"/>
                </a:solidFill>
                <a:effectLst/>
              </a:rPr>
              <a:t> –</a:t>
            </a:r>
            <a:endParaRPr lang="en-US" sz="2000"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This kind of loop can be implemented using an infinite loop along with a conditional break in between the body of the loop.</a:t>
            </a:r>
            <a:endParaRPr lang="en-GB" sz="2000" i="0" dirty="0">
              <a:solidFill>
                <a:srgbClr val="000000"/>
              </a:solidFill>
              <a:effectLst/>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a:p>
            <a:pPr marL="342900" indent="-342900" algn="just">
              <a:lnSpc>
                <a:spcPct val="90000"/>
              </a:lnSpc>
              <a:buFont typeface="Arial" panose="020B0604020202020204" pitchFamily="34" charset="0"/>
              <a:buChar char="•"/>
            </a:pPr>
            <a:endParaRPr lang="en-US" sz="2000" dirty="0">
              <a:solidFill>
                <a:srgbClr val="000000"/>
              </a:solidFill>
            </a:endParaRPr>
          </a:p>
          <a:p>
            <a:pPr marL="342900" indent="-342900" algn="just">
              <a:lnSpc>
                <a:spcPct val="90000"/>
              </a:lnSpc>
              <a:buFont typeface="Arial" panose="020B0604020202020204" pitchFamily="34" charset="0"/>
              <a:buChar char="•"/>
            </a:pPr>
            <a:endParaRPr lang="en-US" sz="2000" i="0" dirty="0" smtClean="0">
              <a:solidFill>
                <a:srgbClr val="000000"/>
              </a:solidFill>
              <a:effectLst/>
            </a:endParaRPr>
          </a:p>
        </p:txBody>
      </p:sp>
      <p:sp>
        <p:nvSpPr>
          <p:cNvPr id="17" name="TextBox 16"/>
          <p:cNvSpPr txBox="1"/>
          <p:nvPr/>
        </p:nvSpPr>
        <p:spPr>
          <a:xfrm>
            <a:off x="9493648" y="5455956"/>
            <a:ext cx="963725" cy="338554"/>
          </a:xfrm>
          <a:prstGeom prst="rect">
            <a:avLst/>
          </a:prstGeom>
          <a:noFill/>
        </p:spPr>
        <p:txBody>
          <a:bodyPr wrap="none" rtlCol="0">
            <a:spAutoFit/>
          </a:bodyPr>
          <a:lstStyle/>
          <a:p>
            <a:r>
              <a:rPr lang="en-US" sz="1600" b="1" dirty="0" smtClean="0"/>
              <a:t>Exit Loop</a:t>
            </a:r>
            <a:endParaRPr lang="en-US" sz="1600" b="1" dirty="0"/>
          </a:p>
        </p:txBody>
      </p:sp>
      <p:sp>
        <p:nvSpPr>
          <p:cNvPr id="20" name="TextBox 19"/>
          <p:cNvSpPr txBox="1"/>
          <p:nvPr/>
        </p:nvSpPr>
        <p:spPr>
          <a:xfrm>
            <a:off x="8973819" y="2178332"/>
            <a:ext cx="1179012" cy="338554"/>
          </a:xfrm>
          <a:prstGeom prst="rect">
            <a:avLst/>
          </a:prstGeom>
          <a:noFill/>
        </p:spPr>
        <p:txBody>
          <a:bodyPr wrap="square" rtlCol="0">
            <a:spAutoFit/>
          </a:bodyPr>
          <a:lstStyle/>
          <a:p>
            <a:r>
              <a:rPr lang="en-US" sz="1600" b="1" dirty="0" smtClean="0"/>
              <a:t>Enter loop</a:t>
            </a:r>
            <a:endParaRPr lang="en-US" sz="1600" b="1" dirty="0"/>
          </a:p>
        </p:txBody>
      </p:sp>
      <p:sp>
        <p:nvSpPr>
          <p:cNvPr id="25" name="TextBox 24"/>
          <p:cNvSpPr txBox="1"/>
          <p:nvPr/>
        </p:nvSpPr>
        <p:spPr>
          <a:xfrm>
            <a:off x="9852016" y="3762298"/>
            <a:ext cx="493212" cy="369332"/>
          </a:xfrm>
          <a:prstGeom prst="rect">
            <a:avLst/>
          </a:prstGeom>
          <a:noFill/>
        </p:spPr>
        <p:txBody>
          <a:bodyPr wrap="none" rtlCol="0">
            <a:spAutoFit/>
          </a:bodyPr>
          <a:lstStyle/>
          <a:p>
            <a:r>
              <a:rPr lang="en-US" b="1" dirty="0" smtClean="0"/>
              <a:t>Yes</a:t>
            </a:r>
            <a:endParaRPr lang="en-US" b="1" dirty="0"/>
          </a:p>
        </p:txBody>
      </p:sp>
      <p:sp>
        <p:nvSpPr>
          <p:cNvPr id="26" name="TextBox 25"/>
          <p:cNvSpPr txBox="1"/>
          <p:nvPr/>
        </p:nvSpPr>
        <p:spPr>
          <a:xfrm>
            <a:off x="8934838" y="4610237"/>
            <a:ext cx="460382" cy="369332"/>
          </a:xfrm>
          <a:prstGeom prst="rect">
            <a:avLst/>
          </a:prstGeom>
          <a:noFill/>
        </p:spPr>
        <p:txBody>
          <a:bodyPr wrap="none" rtlCol="0">
            <a:spAutoFit/>
          </a:bodyPr>
          <a:lstStyle/>
          <a:p>
            <a:r>
              <a:rPr lang="en-US" b="1" dirty="0" smtClean="0"/>
              <a:t>No</a:t>
            </a:r>
            <a:endParaRPr lang="en-US" b="1" dirty="0"/>
          </a:p>
        </p:txBody>
      </p:sp>
      <p:sp>
        <p:nvSpPr>
          <p:cNvPr id="29" name="Rectangle 28"/>
          <p:cNvSpPr/>
          <p:nvPr/>
        </p:nvSpPr>
        <p:spPr>
          <a:xfrm>
            <a:off x="8045450" y="5151071"/>
            <a:ext cx="1905000" cy="365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39100" y="2689972"/>
            <a:ext cx="1905000" cy="36576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8039100" y="3665835"/>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8986519" y="4515568"/>
            <a:ext cx="0" cy="64008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19232" y="5137457"/>
            <a:ext cx="1534574" cy="369332"/>
          </a:xfrm>
          <a:prstGeom prst="rect">
            <a:avLst/>
          </a:prstGeom>
          <a:noFill/>
        </p:spPr>
        <p:txBody>
          <a:bodyPr wrap="square" rtlCol="0">
            <a:spAutoFit/>
          </a:bodyPr>
          <a:lstStyle/>
          <a:p>
            <a:pPr algn="ctr"/>
            <a:r>
              <a:rPr lang="en-US" b="1" dirty="0" smtClean="0"/>
              <a:t>Body of loop</a:t>
            </a:r>
            <a:endParaRPr lang="en-US" b="1" dirty="0"/>
          </a:p>
        </p:txBody>
      </p:sp>
      <p:sp>
        <p:nvSpPr>
          <p:cNvPr id="34" name="TextBox 33"/>
          <p:cNvSpPr txBox="1"/>
          <p:nvPr/>
        </p:nvSpPr>
        <p:spPr>
          <a:xfrm>
            <a:off x="8446302" y="3888657"/>
            <a:ext cx="1080433" cy="369332"/>
          </a:xfrm>
          <a:prstGeom prst="rect">
            <a:avLst/>
          </a:prstGeom>
          <a:noFill/>
        </p:spPr>
        <p:txBody>
          <a:bodyPr wrap="square" rtlCol="0">
            <a:spAutoFit/>
          </a:bodyPr>
          <a:lstStyle/>
          <a:p>
            <a:pPr algn="ctr"/>
            <a:r>
              <a:rPr lang="en-US" b="1" dirty="0" smtClean="0"/>
              <a:t>Break?</a:t>
            </a:r>
            <a:endParaRPr lang="en-US" b="1" dirty="0"/>
          </a:p>
        </p:txBody>
      </p:sp>
      <p:sp>
        <p:nvSpPr>
          <p:cNvPr id="36" name="TextBox 35"/>
          <p:cNvSpPr txBox="1"/>
          <p:nvPr/>
        </p:nvSpPr>
        <p:spPr>
          <a:xfrm>
            <a:off x="8230663" y="2675869"/>
            <a:ext cx="1534574" cy="369332"/>
          </a:xfrm>
          <a:prstGeom prst="rect">
            <a:avLst/>
          </a:prstGeom>
          <a:noFill/>
        </p:spPr>
        <p:txBody>
          <a:bodyPr wrap="square" rtlCol="0">
            <a:spAutoFit/>
          </a:bodyPr>
          <a:lstStyle/>
          <a:p>
            <a:pPr algn="ctr"/>
            <a:r>
              <a:rPr lang="en-US" b="1" dirty="0" smtClean="0"/>
              <a:t>Body of loop</a:t>
            </a:r>
            <a:endParaRPr lang="en-US" b="1" dirty="0"/>
          </a:p>
        </p:txBody>
      </p:sp>
      <p:cxnSp>
        <p:nvCxnSpPr>
          <p:cNvPr id="37" name="Straight Arrow Connector 36"/>
          <p:cNvCxnSpPr/>
          <p:nvPr/>
        </p:nvCxnSpPr>
        <p:spPr>
          <a:xfrm>
            <a:off x="8986518" y="2218669"/>
            <a:ext cx="0" cy="457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53651" y="5332337"/>
            <a:ext cx="58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53651" y="2435350"/>
            <a:ext cx="0" cy="2898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a:off x="7444738" y="2447269"/>
            <a:ext cx="155448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944100" y="4104905"/>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401300" y="4086023"/>
            <a:ext cx="0" cy="173736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2"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40671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615" t="20679" r="30926" b="27136"/>
          <a:stretch/>
        </p:blipFill>
        <p:spPr>
          <a:xfrm>
            <a:off x="6172732" y="844252"/>
            <a:ext cx="5637736" cy="4300956"/>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0915576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Different Looping Techniques</a:t>
            </a:r>
          </a:p>
        </p:txBody>
      </p:sp>
      <p:sp>
        <p:nvSpPr>
          <p:cNvPr id="5" name="Rectangle 4"/>
          <p:cNvSpPr/>
          <p:nvPr/>
        </p:nvSpPr>
        <p:spPr>
          <a:xfrm>
            <a:off x="6108700" y="980821"/>
            <a:ext cx="5778500" cy="5355312"/>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Loop in Python with Condition at the bottom</a:t>
            </a:r>
            <a:r>
              <a:rPr lang="en-US" sz="2000" i="0" dirty="0" smtClean="0">
                <a:solidFill>
                  <a:srgbClr val="000000"/>
                </a:solidFill>
                <a:effectLst/>
              </a:rPr>
              <a:t> –</a:t>
            </a:r>
            <a:endParaRPr lang="en-US" sz="2000"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This kind of loop ensures that the body of the loop is executed at least once. It can be implemented using an infinite loop along with a conditional break at the end. This is similar to the do...while loop in </a:t>
            </a:r>
            <a:r>
              <a:rPr lang="en-GB" sz="2000" dirty="0" smtClean="0">
                <a:solidFill>
                  <a:srgbClr val="000000"/>
                </a:solidFill>
              </a:rPr>
              <a:t>C.</a:t>
            </a: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endParaRPr lang="en-GB" sz="2000" dirty="0" smtClean="0">
              <a:solidFill>
                <a:srgbClr val="000000"/>
              </a:solidFill>
            </a:endParaRP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endParaRPr lang="en-GB" sz="2000" dirty="0" smtClean="0">
              <a:solidFill>
                <a:srgbClr val="000000"/>
              </a:solidFill>
            </a:endParaRP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endParaRPr lang="en-GB" sz="2000" dirty="0" smtClean="0">
              <a:solidFill>
                <a:srgbClr val="000000"/>
              </a:solidFill>
            </a:endParaRP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endParaRPr lang="en-GB" sz="2000" dirty="0" smtClean="0">
              <a:solidFill>
                <a:srgbClr val="000000"/>
              </a:solidFill>
            </a:endParaRP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endParaRPr lang="en-GB" sz="2000" dirty="0" smtClean="0">
              <a:solidFill>
                <a:srgbClr val="000000"/>
              </a:solidFill>
            </a:endParaRPr>
          </a:p>
          <a:p>
            <a:pPr marL="685800" indent="-342900" algn="just">
              <a:lnSpc>
                <a:spcPct val="90000"/>
              </a:lnSpc>
              <a:buFont typeface="Arial" panose="020B0604020202020204" pitchFamily="34" charset="0"/>
              <a:buChar char="•"/>
            </a:pPr>
            <a:endParaRPr lang="en-GB" sz="2000" dirty="0">
              <a:solidFill>
                <a:srgbClr val="000000"/>
              </a:solidFill>
            </a:endParaRPr>
          </a:p>
          <a:p>
            <a:pPr marL="685800" indent="-342900" algn="just">
              <a:lnSpc>
                <a:spcPct val="90000"/>
              </a:lnSpc>
              <a:buFont typeface="Arial" panose="020B0604020202020204" pitchFamily="34" charset="0"/>
              <a:buChar char="•"/>
            </a:pPr>
            <a:endParaRPr lang="en-GB" sz="2000" dirty="0" smtClean="0">
              <a:solidFill>
                <a:srgbClr val="000000"/>
              </a:solidFill>
            </a:endParaRPr>
          </a:p>
          <a:p>
            <a:pPr marL="685800" indent="-342900" algn="just">
              <a:lnSpc>
                <a:spcPct val="90000"/>
              </a:lnSpc>
              <a:buFont typeface="Arial" panose="020B0604020202020204" pitchFamily="34" charset="0"/>
              <a:buChar char="•"/>
            </a:pPr>
            <a:endParaRPr lang="en-GB" sz="2000" dirty="0">
              <a:solidFill>
                <a:srgbClr val="000000"/>
              </a:solidFill>
            </a:endParaRPr>
          </a:p>
        </p:txBody>
      </p:sp>
      <p:sp>
        <p:nvSpPr>
          <p:cNvPr id="6" name="Rectangle 5"/>
          <p:cNvSpPr/>
          <p:nvPr/>
        </p:nvSpPr>
        <p:spPr>
          <a:xfrm>
            <a:off x="7937500" y="3223372"/>
            <a:ext cx="1905000" cy="36576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7937500" y="4199235"/>
            <a:ext cx="1905000" cy="875133"/>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8884919" y="3589132"/>
            <a:ext cx="0" cy="64008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4919" y="5074368"/>
            <a:ext cx="0" cy="64008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352051" y="4642072"/>
            <a:ext cx="58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52051" y="2982072"/>
            <a:ext cx="0" cy="16547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52050" y="2994772"/>
            <a:ext cx="155448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7390" y="5714448"/>
            <a:ext cx="1459698" cy="369332"/>
          </a:xfrm>
          <a:prstGeom prst="rect">
            <a:avLst/>
          </a:prstGeom>
          <a:noFill/>
        </p:spPr>
        <p:txBody>
          <a:bodyPr wrap="square" rtlCol="0">
            <a:spAutoFit/>
          </a:bodyPr>
          <a:lstStyle/>
          <a:p>
            <a:pPr algn="ctr"/>
            <a:r>
              <a:rPr lang="en-US" b="1" dirty="0" smtClean="0"/>
              <a:t>Exit loop</a:t>
            </a:r>
            <a:endParaRPr lang="en-US" b="1" dirty="0"/>
          </a:p>
        </p:txBody>
      </p:sp>
      <p:sp>
        <p:nvSpPr>
          <p:cNvPr id="14" name="TextBox 13"/>
          <p:cNvSpPr txBox="1"/>
          <p:nvPr/>
        </p:nvSpPr>
        <p:spPr>
          <a:xfrm>
            <a:off x="8167390" y="3221586"/>
            <a:ext cx="1459698" cy="369332"/>
          </a:xfrm>
          <a:prstGeom prst="rect">
            <a:avLst/>
          </a:prstGeom>
          <a:noFill/>
        </p:spPr>
        <p:txBody>
          <a:bodyPr wrap="square" rtlCol="0">
            <a:spAutoFit/>
          </a:bodyPr>
          <a:lstStyle/>
          <a:p>
            <a:pPr algn="ctr"/>
            <a:r>
              <a:rPr lang="en-US" b="1" dirty="0" smtClean="0"/>
              <a:t>Body of loop</a:t>
            </a:r>
            <a:endParaRPr lang="en-US" b="1" dirty="0"/>
          </a:p>
        </p:txBody>
      </p:sp>
      <p:sp>
        <p:nvSpPr>
          <p:cNvPr id="15" name="TextBox 14"/>
          <p:cNvSpPr txBox="1"/>
          <p:nvPr/>
        </p:nvSpPr>
        <p:spPr>
          <a:xfrm>
            <a:off x="8155070" y="4467124"/>
            <a:ext cx="1459698" cy="369332"/>
          </a:xfrm>
          <a:prstGeom prst="rect">
            <a:avLst/>
          </a:prstGeom>
          <a:noFill/>
        </p:spPr>
        <p:txBody>
          <a:bodyPr wrap="square" rtlCol="0">
            <a:spAutoFit/>
          </a:bodyPr>
          <a:lstStyle/>
          <a:p>
            <a:pPr algn="ctr"/>
            <a:r>
              <a:rPr lang="en-US" b="1" dirty="0" smtClean="0"/>
              <a:t>Break?</a:t>
            </a:r>
            <a:endParaRPr lang="en-US" b="1" dirty="0"/>
          </a:p>
        </p:txBody>
      </p:sp>
      <p:cxnSp>
        <p:nvCxnSpPr>
          <p:cNvPr id="16" name="Straight Arrow Connector 15"/>
          <p:cNvCxnSpPr/>
          <p:nvPr/>
        </p:nvCxnSpPr>
        <p:spPr>
          <a:xfrm>
            <a:off x="8884919" y="2766172"/>
            <a:ext cx="0" cy="457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86260" y="5008658"/>
            <a:ext cx="615549" cy="369332"/>
          </a:xfrm>
          <a:prstGeom prst="rect">
            <a:avLst/>
          </a:prstGeom>
          <a:noFill/>
        </p:spPr>
        <p:txBody>
          <a:bodyPr wrap="square" rtlCol="0">
            <a:spAutoFit/>
          </a:bodyPr>
          <a:lstStyle/>
          <a:p>
            <a:pPr algn="ctr"/>
            <a:r>
              <a:rPr lang="en-US" b="1" dirty="0" smtClean="0"/>
              <a:t>Yes</a:t>
            </a:r>
            <a:endParaRPr lang="en-US" b="1" dirty="0"/>
          </a:p>
        </p:txBody>
      </p:sp>
      <p:sp>
        <p:nvSpPr>
          <p:cNvPr id="19" name="TextBox 18"/>
          <p:cNvSpPr txBox="1"/>
          <p:nvPr/>
        </p:nvSpPr>
        <p:spPr>
          <a:xfrm>
            <a:off x="7477346" y="4347192"/>
            <a:ext cx="615549" cy="369332"/>
          </a:xfrm>
          <a:prstGeom prst="rect">
            <a:avLst/>
          </a:prstGeom>
          <a:noFill/>
        </p:spPr>
        <p:txBody>
          <a:bodyPr wrap="square" rtlCol="0">
            <a:spAutoFit/>
          </a:bodyPr>
          <a:lstStyle/>
          <a:p>
            <a:pPr algn="ctr"/>
            <a:r>
              <a:rPr lang="en-US" b="1" dirty="0" smtClean="0"/>
              <a:t>No</a:t>
            </a:r>
            <a:endParaRPr lang="en-US" b="1" dirty="0"/>
          </a:p>
        </p:txBody>
      </p:sp>
      <p:sp>
        <p:nvSpPr>
          <p:cNvPr id="20" name="TextBox 19"/>
          <p:cNvSpPr txBox="1"/>
          <p:nvPr/>
        </p:nvSpPr>
        <p:spPr>
          <a:xfrm>
            <a:off x="8671960" y="2680052"/>
            <a:ext cx="1459698" cy="369332"/>
          </a:xfrm>
          <a:prstGeom prst="rect">
            <a:avLst/>
          </a:prstGeom>
          <a:noFill/>
        </p:spPr>
        <p:txBody>
          <a:bodyPr wrap="square" rtlCol="0">
            <a:spAutoFit/>
          </a:bodyPr>
          <a:lstStyle/>
          <a:p>
            <a:pPr algn="ctr"/>
            <a:r>
              <a:rPr lang="en-US" b="1" dirty="0" smtClean="0"/>
              <a:t>Enter loop</a:t>
            </a:r>
            <a:endParaRPr lang="en-US" b="1" dirty="0"/>
          </a:p>
        </p:txBody>
      </p:sp>
      <p:pic>
        <p:nvPicPr>
          <p:cNvPr id="21"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0644585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Different Looping Techniques</a:t>
            </a:r>
          </a:p>
        </p:txBody>
      </p:sp>
      <p:sp>
        <p:nvSpPr>
          <p:cNvPr id="5" name="Rectangle 4"/>
          <p:cNvSpPr/>
          <p:nvPr/>
        </p:nvSpPr>
        <p:spPr>
          <a:xfrm>
            <a:off x="6108700" y="1120676"/>
            <a:ext cx="5778500" cy="3693319"/>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US" sz="2000" b="1" i="0" dirty="0" smtClean="0">
                <a:solidFill>
                  <a:srgbClr val="000000"/>
                </a:solidFill>
                <a:effectLst/>
              </a:rPr>
              <a:t>Infinite Loop in Python </a:t>
            </a:r>
            <a:r>
              <a:rPr lang="en-US" sz="2000" i="0" dirty="0" smtClean="0">
                <a:solidFill>
                  <a:srgbClr val="000000"/>
                </a:solidFill>
                <a:effectLst/>
              </a:rPr>
              <a:t>–</a:t>
            </a:r>
          </a:p>
          <a:p>
            <a:pPr marL="342900" indent="-342900" algn="just">
              <a:lnSpc>
                <a:spcPct val="90000"/>
              </a:lnSpc>
              <a:buFont typeface="Arial" panose="020B0604020202020204" pitchFamily="34" charset="0"/>
              <a:buChar char="•"/>
            </a:pPr>
            <a:endParaRPr lang="en-US" sz="2000" dirty="0">
              <a:solidFill>
                <a:srgbClr val="000000"/>
              </a:solidFill>
            </a:endParaRPr>
          </a:p>
          <a:p>
            <a:pPr marL="685800" indent="-342900" algn="just">
              <a:lnSpc>
                <a:spcPct val="90000"/>
              </a:lnSpc>
              <a:buFont typeface="Arial" panose="020B0604020202020204" pitchFamily="34" charset="0"/>
              <a:buChar char="•"/>
            </a:pPr>
            <a:r>
              <a:rPr lang="en-GB" sz="2000" dirty="0">
                <a:solidFill>
                  <a:srgbClr val="000000"/>
                </a:solidFill>
              </a:rPr>
              <a:t>We can create an infinite loop using while statement. If the condition of while loop is always True, we get an infinite loop</a:t>
            </a:r>
            <a:r>
              <a:rPr lang="en-GB" sz="2000" dirty="0" smtClean="0">
                <a:solidFill>
                  <a:srgbClr val="000000"/>
                </a:solidFill>
              </a:rPr>
              <a:t>.</a:t>
            </a:r>
          </a:p>
          <a:p>
            <a:pPr marL="342900" algn="just">
              <a:lnSpc>
                <a:spcPct val="90000"/>
              </a:lnSpc>
            </a:pPr>
            <a:endParaRPr lang="en-GB" sz="2000" dirty="0" smtClean="0">
              <a:solidFill>
                <a:srgbClr val="000000"/>
              </a:solidFill>
            </a:endParaRPr>
          </a:p>
          <a:p>
            <a:pPr lvl="2" algn="just">
              <a:lnSpc>
                <a:spcPct val="90000"/>
              </a:lnSpc>
            </a:pPr>
            <a:r>
              <a:rPr lang="en-GB" sz="2000" b="1" dirty="0">
                <a:solidFill>
                  <a:srgbClr val="000000"/>
                </a:solidFill>
              </a:rPr>
              <a:t>while True:</a:t>
            </a:r>
          </a:p>
          <a:p>
            <a:pPr lvl="2" algn="just">
              <a:lnSpc>
                <a:spcPct val="90000"/>
              </a:lnSpc>
            </a:pPr>
            <a:r>
              <a:rPr lang="en-GB" sz="2000" b="1" dirty="0">
                <a:solidFill>
                  <a:srgbClr val="000000"/>
                </a:solidFill>
              </a:rPr>
              <a:t>   n = </a:t>
            </a:r>
            <a:r>
              <a:rPr lang="en-GB" sz="2000" b="1" dirty="0" err="1">
                <a:solidFill>
                  <a:srgbClr val="000000"/>
                </a:solidFill>
              </a:rPr>
              <a:t>int</a:t>
            </a:r>
            <a:r>
              <a:rPr lang="en-GB" sz="2000" b="1" dirty="0">
                <a:solidFill>
                  <a:srgbClr val="000000"/>
                </a:solidFill>
              </a:rPr>
              <a:t>(input("Input an integer: "))</a:t>
            </a:r>
          </a:p>
          <a:p>
            <a:pPr lvl="2" algn="just">
              <a:lnSpc>
                <a:spcPct val="90000"/>
              </a:lnSpc>
            </a:pPr>
            <a:r>
              <a:rPr lang="en-GB" sz="2000" b="1" dirty="0">
                <a:solidFill>
                  <a:srgbClr val="000000"/>
                </a:solidFill>
              </a:rPr>
              <a:t>   if (n%2 ==0):</a:t>
            </a:r>
          </a:p>
          <a:p>
            <a:pPr lvl="2" algn="just">
              <a:lnSpc>
                <a:spcPct val="90000"/>
              </a:lnSpc>
            </a:pPr>
            <a:r>
              <a:rPr lang="en-GB" sz="2000" b="1" dirty="0">
                <a:solidFill>
                  <a:srgbClr val="000000"/>
                </a:solidFill>
              </a:rPr>
              <a:t>      print("Even number…")</a:t>
            </a:r>
          </a:p>
          <a:p>
            <a:pPr lvl="2" algn="just">
              <a:lnSpc>
                <a:spcPct val="90000"/>
              </a:lnSpc>
            </a:pPr>
            <a:r>
              <a:rPr lang="en-GB" sz="2000" b="1" dirty="0">
                <a:solidFill>
                  <a:srgbClr val="000000"/>
                </a:solidFill>
              </a:rPr>
              <a:t>   else:</a:t>
            </a:r>
          </a:p>
          <a:p>
            <a:pPr lvl="2" algn="just">
              <a:lnSpc>
                <a:spcPct val="90000"/>
              </a:lnSpc>
            </a:pPr>
            <a:r>
              <a:rPr lang="en-GB" sz="2000" b="1" dirty="0">
                <a:solidFill>
                  <a:srgbClr val="000000"/>
                </a:solidFill>
              </a:rPr>
              <a:t>      print("Odd number</a:t>
            </a:r>
            <a:r>
              <a:rPr lang="en-GB" sz="2000" b="1" dirty="0" smtClean="0">
                <a:solidFill>
                  <a:srgbClr val="000000"/>
                </a:solidFill>
              </a:rPr>
              <a:t>…")</a:t>
            </a:r>
          </a:p>
          <a:p>
            <a:pPr lvl="2" algn="just">
              <a:lnSpc>
                <a:spcPct val="90000"/>
              </a:lnSpc>
            </a:pPr>
            <a:endParaRPr lang="en-GB" sz="2000" b="1" dirty="0" smtClean="0">
              <a:solidFill>
                <a:srgbClr val="000000"/>
              </a:solidFill>
            </a:endParaRPr>
          </a:p>
        </p:txBody>
      </p:sp>
    </p:spTree>
    <p:extLst>
      <p:ext uri="{BB962C8B-B14F-4D97-AF65-F5344CB8AC3E}">
        <p14:creationId xmlns:p14="http://schemas.microsoft.com/office/powerpoint/2010/main" val="3823252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35699" y="4019734"/>
            <a:ext cx="4175759" cy="646331"/>
          </a:xfrm>
          <a:prstGeom prst="rect">
            <a:avLst/>
          </a:prstGeom>
          <a:noFill/>
        </p:spPr>
        <p:txBody>
          <a:bodyPr wrap="square" rtlCol="0">
            <a:spAutoFit/>
          </a:bodyPr>
          <a:lstStyle/>
          <a:p>
            <a:pPr algn="ctr"/>
            <a:r>
              <a:rPr lang="en-US" sz="3600" b="1" dirty="0" smtClean="0">
                <a:latin typeface="Calibri (Headings)"/>
              </a:rPr>
              <a:t>Python Functions</a:t>
            </a:r>
            <a:endParaRPr lang="en-US" sz="3600" b="1" dirty="0">
              <a:latin typeface="Calibri (Headings)"/>
            </a:endParaRP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569869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Functions</a:t>
            </a:r>
            <a:endParaRPr lang="en-US" sz="2800" dirty="0">
              <a:latin typeface="Calibri (Headings)"/>
            </a:endParaRPr>
          </a:p>
        </p:txBody>
      </p:sp>
      <p:sp>
        <p:nvSpPr>
          <p:cNvPr id="5" name="Rectangle 4"/>
          <p:cNvSpPr/>
          <p:nvPr/>
        </p:nvSpPr>
        <p:spPr>
          <a:xfrm>
            <a:off x="6108700" y="751344"/>
            <a:ext cx="5778500" cy="4801314"/>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dirty="0">
                <a:solidFill>
                  <a:srgbClr val="000000"/>
                </a:solidFill>
              </a:rPr>
              <a:t>Function is a group of related statements that perform a specific task in our program.</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Function </a:t>
            </a:r>
            <a:r>
              <a:rPr lang="en-GB" sz="2000" dirty="0" smtClean="0">
                <a:solidFill>
                  <a:srgbClr val="000000"/>
                </a:solidFill>
              </a:rPr>
              <a:t>implementation </a:t>
            </a:r>
            <a:r>
              <a:rPr lang="en-GB" sz="2000" dirty="0">
                <a:solidFill>
                  <a:srgbClr val="000000"/>
                </a:solidFill>
              </a:rPr>
              <a:t>breaks our program into smaller and modular chunks. Functions help us to make our programs more modular, organized and easy to debug.</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Reusability feature helps us to avoid repetition of our program codes.</a:t>
            </a:r>
          </a:p>
          <a:p>
            <a:pPr algn="just">
              <a:lnSpc>
                <a:spcPct val="90000"/>
              </a:lnSpc>
            </a:pPr>
            <a:endParaRPr lang="en-GB" sz="2000" dirty="0">
              <a:solidFill>
                <a:srgbClr val="000000"/>
              </a:solidFill>
            </a:endParaRPr>
          </a:p>
          <a:p>
            <a:pPr algn="just">
              <a:lnSpc>
                <a:spcPct val="90000"/>
              </a:lnSpc>
            </a:pPr>
            <a:r>
              <a:rPr lang="en-GB" sz="2000" b="1" dirty="0">
                <a:solidFill>
                  <a:srgbClr val="000000"/>
                </a:solidFill>
              </a:rPr>
              <a:t>Syntax of a </a:t>
            </a:r>
            <a:r>
              <a:rPr lang="en-GB" sz="2000" b="1" dirty="0" smtClean="0">
                <a:solidFill>
                  <a:srgbClr val="000000"/>
                </a:solidFill>
              </a:rPr>
              <a:t>Function:</a:t>
            </a:r>
            <a:endParaRPr lang="en-GB" sz="2000" b="1" dirty="0">
              <a:solidFill>
                <a:srgbClr val="000000"/>
              </a:solidFill>
            </a:endParaRPr>
          </a:p>
          <a:p>
            <a:pPr algn="just">
              <a:lnSpc>
                <a:spcPct val="90000"/>
              </a:lnSpc>
            </a:pPr>
            <a:endParaRPr lang="en-GB" sz="2000" dirty="0">
              <a:solidFill>
                <a:srgbClr val="000000"/>
              </a:solidFill>
            </a:endParaRPr>
          </a:p>
          <a:p>
            <a:pPr lvl="2" algn="just">
              <a:lnSpc>
                <a:spcPct val="90000"/>
              </a:lnSpc>
            </a:pPr>
            <a:r>
              <a:rPr lang="en-GB" sz="2000" b="1" dirty="0" err="1">
                <a:solidFill>
                  <a:srgbClr val="000000"/>
                </a:solidFill>
              </a:rPr>
              <a:t>def</a:t>
            </a:r>
            <a:r>
              <a:rPr lang="en-GB" sz="2000" b="1" dirty="0">
                <a:solidFill>
                  <a:srgbClr val="000000"/>
                </a:solidFill>
              </a:rPr>
              <a:t> </a:t>
            </a:r>
            <a:r>
              <a:rPr lang="en-GB" sz="2000" b="1" dirty="0" err="1">
                <a:solidFill>
                  <a:srgbClr val="000000"/>
                </a:solidFill>
              </a:rPr>
              <a:t>function_name</a:t>
            </a:r>
            <a:r>
              <a:rPr lang="en-GB" sz="2000" b="1" dirty="0">
                <a:solidFill>
                  <a:srgbClr val="000000"/>
                </a:solidFill>
              </a:rPr>
              <a:t>(parameters):</a:t>
            </a:r>
          </a:p>
          <a:p>
            <a:pPr lvl="2" algn="just">
              <a:lnSpc>
                <a:spcPct val="90000"/>
              </a:lnSpc>
            </a:pPr>
            <a:r>
              <a:rPr lang="en-GB" sz="2000" b="1" dirty="0" smtClean="0">
                <a:solidFill>
                  <a:srgbClr val="000000"/>
                </a:solidFill>
              </a:rPr>
              <a:t>     """</a:t>
            </a:r>
            <a:r>
              <a:rPr lang="en-GB" sz="2000" b="1" dirty="0" err="1">
                <a:solidFill>
                  <a:srgbClr val="000000"/>
                </a:solidFill>
              </a:rPr>
              <a:t>docstring</a:t>
            </a:r>
            <a:r>
              <a:rPr lang="en-GB" sz="2000" b="1" dirty="0">
                <a:solidFill>
                  <a:srgbClr val="000000"/>
                </a:solidFill>
              </a:rPr>
              <a:t>"""</a:t>
            </a:r>
          </a:p>
          <a:p>
            <a:pPr lvl="2" algn="just">
              <a:lnSpc>
                <a:spcPct val="90000"/>
              </a:lnSpc>
            </a:pPr>
            <a:r>
              <a:rPr lang="en-GB" sz="2000" b="1" dirty="0" smtClean="0">
                <a:solidFill>
                  <a:srgbClr val="000000"/>
                </a:solidFill>
              </a:rPr>
              <a:t>     statement(s</a:t>
            </a:r>
            <a:r>
              <a:rPr lang="en-GB" sz="2000" b="1" dirty="0">
                <a:solidFill>
                  <a:srgbClr val="000000"/>
                </a:solidFill>
              </a:rPr>
              <a:t>)</a:t>
            </a:r>
          </a:p>
          <a:p>
            <a:pPr lvl="2" algn="just">
              <a:lnSpc>
                <a:spcPct val="90000"/>
              </a:lnSpc>
            </a:pPr>
            <a:r>
              <a:rPr lang="en-GB" sz="2000" b="1" dirty="0" smtClean="0">
                <a:solidFill>
                  <a:srgbClr val="000000"/>
                </a:solidFill>
              </a:rPr>
              <a:t>     return </a:t>
            </a:r>
            <a:r>
              <a:rPr lang="en-GB" sz="2000" b="1" dirty="0" err="1">
                <a:solidFill>
                  <a:srgbClr val="000000"/>
                </a:solidFill>
              </a:rPr>
              <a:t>return_value</a:t>
            </a:r>
            <a:r>
              <a:rPr lang="en-GB" sz="2000" b="1" dirty="0">
                <a:solidFill>
                  <a:srgbClr val="000000"/>
                </a:solidFill>
              </a:rPr>
              <a:t>	# </a:t>
            </a:r>
            <a:r>
              <a:rPr lang="en-GB" sz="2000" b="1" dirty="0" smtClean="0">
                <a:solidFill>
                  <a:srgbClr val="000000"/>
                </a:solidFill>
              </a:rPr>
              <a:t>optional</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1005115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Functions</a:t>
            </a:r>
            <a:endParaRPr lang="en-US" sz="2800" dirty="0">
              <a:latin typeface="Calibri (Headings)"/>
            </a:endParaRPr>
          </a:p>
        </p:txBody>
      </p:sp>
      <p:sp>
        <p:nvSpPr>
          <p:cNvPr id="5" name="Rectangle 4"/>
          <p:cNvSpPr/>
          <p:nvPr/>
        </p:nvSpPr>
        <p:spPr>
          <a:xfrm>
            <a:off x="6108700" y="891921"/>
            <a:ext cx="5778500" cy="3970318"/>
          </a:xfrm>
          <a:prstGeom prst="rect">
            <a:avLst/>
          </a:prstGeom>
          <a:ln w="28575">
            <a:solidFill>
              <a:srgbClr val="3FAD86"/>
            </a:solidFill>
          </a:ln>
        </p:spPr>
        <p:txBody>
          <a:bodyPr wrap="square">
            <a:spAutoFit/>
          </a:bodyPr>
          <a:lstStyle/>
          <a:p>
            <a:pPr algn="just">
              <a:lnSpc>
                <a:spcPct val="90000"/>
              </a:lnSpc>
            </a:pPr>
            <a:r>
              <a:rPr lang="en-GB" sz="2000" b="1" dirty="0">
                <a:solidFill>
                  <a:srgbClr val="000000"/>
                </a:solidFill>
              </a:rPr>
              <a:t>Types of Functions:</a:t>
            </a:r>
          </a:p>
          <a:p>
            <a:pPr algn="just">
              <a:lnSpc>
                <a:spcPct val="90000"/>
              </a:lnSpc>
            </a:pPr>
            <a:endParaRPr lang="en-GB" sz="2000" dirty="0" smtClean="0">
              <a:solidFill>
                <a:srgbClr val="000000"/>
              </a:solidFill>
            </a:endParaRPr>
          </a:p>
          <a:p>
            <a:pPr marL="342900" indent="-342900" algn="just">
              <a:lnSpc>
                <a:spcPct val="90000"/>
              </a:lnSpc>
              <a:buFont typeface="Wingdings" panose="05000000000000000000" pitchFamily="2" charset="2"/>
              <a:buChar char="Ø"/>
            </a:pPr>
            <a:r>
              <a:rPr lang="en-GB" sz="2000" dirty="0" smtClean="0">
                <a:solidFill>
                  <a:srgbClr val="000000"/>
                </a:solidFill>
              </a:rPr>
              <a:t>Basically</a:t>
            </a:r>
            <a:r>
              <a:rPr lang="en-GB" sz="2000" dirty="0">
                <a:solidFill>
                  <a:srgbClr val="000000"/>
                </a:solidFill>
              </a:rPr>
              <a:t>, functions can be divided into the following two types:</a:t>
            </a:r>
          </a:p>
          <a:p>
            <a:pPr algn="just">
              <a:lnSpc>
                <a:spcPct val="90000"/>
              </a:lnSpc>
            </a:pPr>
            <a:endParaRPr lang="en-GB" sz="2000" dirty="0">
              <a:solidFill>
                <a:srgbClr val="000000"/>
              </a:solidFill>
            </a:endParaRPr>
          </a:p>
          <a:p>
            <a:pPr marL="914400" lvl="1" indent="-457200" algn="just">
              <a:lnSpc>
                <a:spcPct val="90000"/>
              </a:lnSpc>
              <a:buFont typeface="+mj-lt"/>
              <a:buAutoNum type="arabicPeriod"/>
            </a:pPr>
            <a:r>
              <a:rPr lang="en-GB" sz="2000" b="1" dirty="0">
                <a:solidFill>
                  <a:srgbClr val="000000"/>
                </a:solidFill>
              </a:rPr>
              <a:t>Built-in functions - </a:t>
            </a:r>
            <a:r>
              <a:rPr lang="en-GB" sz="2000" dirty="0">
                <a:solidFill>
                  <a:srgbClr val="000000"/>
                </a:solidFill>
              </a:rPr>
              <a:t>Functions that are built into Python</a:t>
            </a:r>
            <a:r>
              <a:rPr lang="en-GB" sz="2000" dirty="0" smtClean="0">
                <a:solidFill>
                  <a:srgbClr val="000000"/>
                </a:solidFill>
              </a:rPr>
              <a:t>. E.g. abs(), </a:t>
            </a:r>
            <a:r>
              <a:rPr lang="en-GB" sz="2000" dirty="0" err="1" smtClean="0">
                <a:solidFill>
                  <a:srgbClr val="000000"/>
                </a:solidFill>
              </a:rPr>
              <a:t>chr</a:t>
            </a:r>
            <a:r>
              <a:rPr lang="en-GB" sz="2000" dirty="0" smtClean="0">
                <a:solidFill>
                  <a:srgbClr val="000000"/>
                </a:solidFill>
              </a:rPr>
              <a:t>(), float(), print() etc.</a:t>
            </a:r>
          </a:p>
          <a:p>
            <a:pPr marL="914400" lvl="1" indent="-457200" algn="just">
              <a:lnSpc>
                <a:spcPct val="90000"/>
              </a:lnSpc>
              <a:buFont typeface="+mj-lt"/>
              <a:buAutoNum type="arabicPeriod"/>
            </a:pPr>
            <a:endParaRPr lang="en-GB" sz="2000" dirty="0">
              <a:solidFill>
                <a:srgbClr val="000000"/>
              </a:solidFill>
            </a:endParaRPr>
          </a:p>
          <a:p>
            <a:pPr marL="914400" lvl="1" indent="-457200" algn="just">
              <a:lnSpc>
                <a:spcPct val="90000"/>
              </a:lnSpc>
              <a:buFont typeface="+mj-lt"/>
              <a:buAutoNum type="arabicPeriod"/>
            </a:pPr>
            <a:r>
              <a:rPr lang="en-GB" sz="2000" b="1" dirty="0">
                <a:solidFill>
                  <a:srgbClr val="000000"/>
                </a:solidFill>
              </a:rPr>
              <a:t>User-defined functions - </a:t>
            </a:r>
            <a:r>
              <a:rPr lang="en-GB" sz="2000" dirty="0">
                <a:solidFill>
                  <a:srgbClr val="000000"/>
                </a:solidFill>
              </a:rPr>
              <a:t>Functions defined by the users </a:t>
            </a:r>
            <a:r>
              <a:rPr lang="en-GB" sz="2000" dirty="0" smtClean="0">
                <a:solidFill>
                  <a:srgbClr val="000000"/>
                </a:solidFill>
              </a:rPr>
              <a:t>themselves to do certain specific tasks.</a:t>
            </a:r>
          </a:p>
          <a:p>
            <a:pPr marL="742950" lvl="1" indent="-285750" algn="just">
              <a:lnSpc>
                <a:spcPct val="90000"/>
              </a:lnSpc>
              <a:buFont typeface="Arial" panose="020B0604020202020204" pitchFamily="34" charset="0"/>
              <a:buChar char="•"/>
            </a:pPr>
            <a:endParaRPr lang="en-GB" sz="2000" dirty="0">
              <a:solidFill>
                <a:srgbClr val="000000"/>
              </a:solidFill>
            </a:endParaRPr>
          </a:p>
          <a:p>
            <a:pPr algn="just">
              <a:lnSpc>
                <a:spcPct val="90000"/>
              </a:lnSpc>
            </a:pPr>
            <a:r>
              <a:rPr lang="en-GB" sz="2000" b="1" dirty="0" smtClean="0">
                <a:solidFill>
                  <a:srgbClr val="000000"/>
                </a:solidFill>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1097865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202107"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5961379" y="4016467"/>
            <a:ext cx="4724400" cy="1200329"/>
          </a:xfrm>
          <a:prstGeom prst="rect">
            <a:avLst/>
          </a:prstGeom>
          <a:noFill/>
        </p:spPr>
        <p:txBody>
          <a:bodyPr wrap="square" rtlCol="0">
            <a:spAutoFit/>
          </a:bodyPr>
          <a:lstStyle/>
          <a:p>
            <a:pPr algn="ctr"/>
            <a:r>
              <a:rPr lang="en-US" sz="3600" b="1" dirty="0">
                <a:latin typeface="Calibri (Headings)"/>
              </a:rPr>
              <a:t>Python </a:t>
            </a:r>
            <a:endParaRPr lang="en-US" sz="3600" b="1" dirty="0" smtClean="0">
              <a:latin typeface="Calibri (Headings)"/>
            </a:endParaRPr>
          </a:p>
          <a:p>
            <a:pPr algn="ctr"/>
            <a:r>
              <a:rPr lang="en-US" sz="3600" b="1" dirty="0" smtClean="0">
                <a:latin typeface="Calibri (Headings)"/>
              </a:rPr>
              <a:t>Function </a:t>
            </a:r>
            <a:r>
              <a:rPr lang="en-US" sz="3600" b="1" dirty="0">
                <a:latin typeface="Calibri (Headings)"/>
              </a:rPr>
              <a:t>Arguments</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2065400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Function Arguments</a:t>
            </a:r>
          </a:p>
        </p:txBody>
      </p:sp>
      <p:sp>
        <p:nvSpPr>
          <p:cNvPr id="5" name="Rectangle 4"/>
          <p:cNvSpPr/>
          <p:nvPr/>
        </p:nvSpPr>
        <p:spPr>
          <a:xfrm>
            <a:off x="6108700" y="891921"/>
            <a:ext cx="5778500" cy="3416320"/>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US" sz="2000" i="0" dirty="0" smtClean="0">
                <a:solidFill>
                  <a:srgbClr val="000000"/>
                </a:solidFill>
                <a:effectLst/>
              </a:rPr>
              <a:t>Argument passing to a function is optional. A function may or may not have arguments passed. A function can have fixed or variable number of arguments.</a:t>
            </a:r>
          </a:p>
          <a:p>
            <a:pPr algn="just">
              <a:lnSpc>
                <a:spcPct val="90000"/>
              </a:lnSpc>
            </a:pPr>
            <a:endParaRPr lang="en-US" sz="2000" dirty="0">
              <a:solidFill>
                <a:srgbClr val="000000"/>
              </a:solidFill>
            </a:endParaRPr>
          </a:p>
          <a:p>
            <a:pPr marL="342900" indent="-342900" algn="just">
              <a:lnSpc>
                <a:spcPct val="90000"/>
              </a:lnSpc>
              <a:buFont typeface="Wingdings" panose="05000000000000000000" pitchFamily="2" charset="2"/>
              <a:buChar char="Ø"/>
            </a:pPr>
            <a:r>
              <a:rPr lang="en-US" sz="2000" i="0" dirty="0" smtClean="0">
                <a:solidFill>
                  <a:srgbClr val="000000"/>
                </a:solidFill>
                <a:effectLst/>
              </a:rPr>
              <a:t>Let us discuss variations while passing variable number of arguments:</a:t>
            </a:r>
          </a:p>
          <a:p>
            <a:pPr marL="635000" lvl="2" indent="-285750" algn="just">
              <a:lnSpc>
                <a:spcPct val="90000"/>
              </a:lnSpc>
              <a:buFont typeface="Arial" panose="020B0604020202020204" pitchFamily="34" charset="0"/>
              <a:buChar char="•"/>
            </a:pPr>
            <a:r>
              <a:rPr lang="en-US" sz="2000" b="1" dirty="0">
                <a:solidFill>
                  <a:srgbClr val="000000"/>
                </a:solidFill>
              </a:rPr>
              <a:t>Python Default Arguments</a:t>
            </a:r>
          </a:p>
          <a:p>
            <a:pPr marL="635000" lvl="2" indent="-285750" algn="just">
              <a:lnSpc>
                <a:spcPct val="90000"/>
              </a:lnSpc>
              <a:buFont typeface="Arial" panose="020B0604020202020204" pitchFamily="34" charset="0"/>
              <a:buChar char="•"/>
            </a:pPr>
            <a:r>
              <a:rPr lang="en-US" sz="2000" b="1" dirty="0">
                <a:solidFill>
                  <a:srgbClr val="000000"/>
                </a:solidFill>
              </a:rPr>
              <a:t>Python Keyword Arguments</a:t>
            </a:r>
          </a:p>
          <a:p>
            <a:pPr marL="635000" lvl="2" indent="-285750" algn="just">
              <a:lnSpc>
                <a:spcPct val="90000"/>
              </a:lnSpc>
              <a:buFont typeface="Arial" panose="020B0604020202020204" pitchFamily="34" charset="0"/>
              <a:buChar char="•"/>
            </a:pPr>
            <a:r>
              <a:rPr lang="en-US" sz="2000" b="1" dirty="0">
                <a:solidFill>
                  <a:srgbClr val="000000"/>
                </a:solidFill>
              </a:rPr>
              <a:t>Python Arbitrary Arguments</a:t>
            </a:r>
          </a:p>
          <a:p>
            <a:pPr algn="just">
              <a:lnSpc>
                <a:spcPct val="90000"/>
              </a:lnSpc>
            </a:pPr>
            <a:endParaRPr lang="en-US" sz="2000" i="0" dirty="0" smtClean="0">
              <a:solidFill>
                <a:srgbClr val="000000"/>
              </a:solidFill>
              <a:effectLst/>
            </a:endParaRPr>
          </a:p>
          <a:p>
            <a:pPr algn="just">
              <a:lnSpc>
                <a:spcPct val="90000"/>
              </a:lnSpc>
            </a:pPr>
            <a:r>
              <a:rPr lang="en-US" sz="2000" b="1" dirty="0" smtClean="0">
                <a:solidFill>
                  <a:srgbClr val="000000"/>
                </a:solidFill>
              </a:rPr>
              <a:t>Let us go for the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2769098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48399" y="4016467"/>
            <a:ext cx="4175759" cy="646331"/>
          </a:xfrm>
          <a:prstGeom prst="rect">
            <a:avLst/>
          </a:prstGeom>
          <a:noFill/>
        </p:spPr>
        <p:txBody>
          <a:bodyPr wrap="square" rtlCol="0">
            <a:spAutoFit/>
          </a:bodyPr>
          <a:lstStyle/>
          <a:p>
            <a:pPr algn="ctr"/>
            <a:r>
              <a:rPr lang="en-US" sz="3600" b="1" dirty="0" smtClean="0">
                <a:latin typeface="Calibri (Headings)"/>
              </a:rPr>
              <a:t>Python Recursion</a:t>
            </a:r>
            <a:endParaRPr lang="en-US" sz="3600" b="1" dirty="0">
              <a:latin typeface="Calibri (Heading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5116155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Recursion</a:t>
            </a:r>
            <a:endParaRPr lang="en-US" sz="2800" dirty="0">
              <a:latin typeface="Calibri (Headings)"/>
            </a:endParaRPr>
          </a:p>
        </p:txBody>
      </p:sp>
      <p:sp>
        <p:nvSpPr>
          <p:cNvPr id="5" name="Rectangle 4"/>
          <p:cNvSpPr/>
          <p:nvPr/>
        </p:nvSpPr>
        <p:spPr>
          <a:xfrm>
            <a:off x="6108700" y="891921"/>
            <a:ext cx="5778500" cy="3693319"/>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GB" sz="2000" b="1" dirty="0">
                <a:solidFill>
                  <a:srgbClr val="000000"/>
                </a:solidFill>
              </a:rPr>
              <a:t>What is Recursion?</a:t>
            </a:r>
          </a:p>
          <a:p>
            <a:pPr marL="342900" indent="-342900" algn="just">
              <a:lnSpc>
                <a:spcPct val="90000"/>
              </a:lnSpc>
              <a:buFont typeface="Arial" panose="020B0604020202020204" pitchFamily="34" charset="0"/>
              <a:buChar char="•"/>
            </a:pPr>
            <a:endParaRPr lang="en-GB" sz="2000" dirty="0" smtClean="0">
              <a:solidFill>
                <a:srgbClr val="000000"/>
              </a:solidFill>
            </a:endParaRPr>
          </a:p>
          <a:p>
            <a:pPr marL="749300" indent="-342900" algn="just">
              <a:lnSpc>
                <a:spcPct val="90000"/>
              </a:lnSpc>
              <a:buFont typeface="Arial" panose="020B0604020202020204" pitchFamily="34" charset="0"/>
              <a:buChar char="•"/>
            </a:pPr>
            <a:r>
              <a:rPr lang="en-GB" sz="2000" dirty="0" smtClean="0">
                <a:solidFill>
                  <a:srgbClr val="000000"/>
                </a:solidFill>
              </a:rPr>
              <a:t>The </a:t>
            </a:r>
            <a:r>
              <a:rPr lang="en-GB" sz="2000" dirty="0">
                <a:solidFill>
                  <a:srgbClr val="000000"/>
                </a:solidFill>
              </a:rPr>
              <a:t>process in which a function calls itself directly or indirectly is called recursion and the corresponding function is called as recursive function. Using recursive algorithm, certain problems can be solved quite </a:t>
            </a:r>
            <a:r>
              <a:rPr lang="en-GB" sz="2000" dirty="0" smtClean="0">
                <a:solidFill>
                  <a:srgbClr val="000000"/>
                </a:solidFill>
              </a:rPr>
              <a:t>easily.</a:t>
            </a:r>
          </a:p>
          <a:p>
            <a:pPr marL="749300" indent="-342900" algn="just">
              <a:lnSpc>
                <a:spcPct val="90000"/>
              </a:lnSpc>
              <a:buFont typeface="Arial" panose="020B0604020202020204" pitchFamily="34" charset="0"/>
              <a:buChar char="•"/>
            </a:pPr>
            <a:endParaRPr lang="en-GB" sz="2000" dirty="0">
              <a:solidFill>
                <a:srgbClr val="000000"/>
              </a:solidFill>
            </a:endParaRPr>
          </a:p>
          <a:p>
            <a:pPr marL="749300" indent="-342900" algn="just">
              <a:lnSpc>
                <a:spcPct val="90000"/>
              </a:lnSpc>
              <a:buFont typeface="Arial" panose="020B0604020202020204" pitchFamily="34" charset="0"/>
              <a:buChar char="•"/>
            </a:pPr>
            <a:r>
              <a:rPr lang="en-GB" sz="2000" dirty="0" smtClean="0">
                <a:solidFill>
                  <a:srgbClr val="000000"/>
                </a:solidFill>
              </a:rPr>
              <a:t>In </a:t>
            </a:r>
            <a:r>
              <a:rPr lang="en-GB" sz="2000" dirty="0">
                <a:solidFill>
                  <a:srgbClr val="000000"/>
                </a:solidFill>
              </a:rPr>
              <a:t>recursion there will be base cases. In base cases for certain inputs, outputs will remain known to us</a:t>
            </a:r>
            <a:r>
              <a:rPr lang="en-GB" sz="2000" dirty="0" smtClean="0">
                <a:solidFill>
                  <a:srgbClr val="000000"/>
                </a:solidFill>
              </a:rPr>
              <a:t>.</a:t>
            </a:r>
          </a:p>
          <a:p>
            <a:pPr marL="749300" indent="-342900" algn="just">
              <a:lnSpc>
                <a:spcPct val="90000"/>
              </a:lnSpc>
              <a:buFont typeface="Arial" panose="020B0604020202020204" pitchFamily="34" charset="0"/>
              <a:buChar char="•"/>
            </a:pPr>
            <a:endParaRPr lang="en-GB" sz="2000" dirty="0">
              <a:solidFill>
                <a:srgbClr val="000000"/>
              </a:solidFill>
            </a:endParaRPr>
          </a:p>
          <a:p>
            <a:pPr marL="749300" indent="-342900" algn="just">
              <a:lnSpc>
                <a:spcPct val="90000"/>
              </a:lnSpc>
              <a:buFont typeface="Arial" panose="020B0604020202020204" pitchFamily="34" charset="0"/>
              <a:buChar char="•"/>
            </a:pPr>
            <a:r>
              <a:rPr lang="en-GB" sz="2000" dirty="0" smtClean="0">
                <a:solidFill>
                  <a:srgbClr val="000000"/>
                </a:solidFill>
              </a:rPr>
              <a:t>Python supports recursion.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2006075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Recursion</a:t>
            </a:r>
            <a:endParaRPr lang="en-US" sz="2800" dirty="0">
              <a:latin typeface="Calibri (Headings)"/>
            </a:endParaRPr>
          </a:p>
        </p:txBody>
      </p:sp>
      <p:sp>
        <p:nvSpPr>
          <p:cNvPr id="5" name="Rectangle 4"/>
          <p:cNvSpPr/>
          <p:nvPr/>
        </p:nvSpPr>
        <p:spPr>
          <a:xfrm>
            <a:off x="6108700" y="891921"/>
            <a:ext cx="5778500" cy="4496616"/>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sz="2000" b="1" dirty="0" smtClean="0">
                <a:solidFill>
                  <a:srgbClr val="000000"/>
                </a:solidFill>
              </a:rPr>
              <a:t>Advantages of Recursion:</a:t>
            </a:r>
            <a:endParaRPr lang="en-GB" sz="2000" b="1"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Recursive functions make the code look clean and elegant.</a:t>
            </a:r>
          </a:p>
          <a:p>
            <a:pPr marL="571500" indent="-285750" algn="just">
              <a:lnSpc>
                <a:spcPct val="90000"/>
              </a:lnSpc>
              <a:buFont typeface="Arial" panose="020B0604020202020204" pitchFamily="34" charset="0"/>
              <a:buChar char="•"/>
            </a:pPr>
            <a:r>
              <a:rPr lang="en-GB" sz="2000" dirty="0">
                <a:solidFill>
                  <a:srgbClr val="000000"/>
                </a:solidFill>
              </a:rPr>
              <a:t>A complex task can be broken down into simpler sub-problems using recursion.</a:t>
            </a:r>
          </a:p>
          <a:p>
            <a:pPr marL="571500" indent="-285750" algn="just">
              <a:lnSpc>
                <a:spcPct val="90000"/>
              </a:lnSpc>
              <a:buFont typeface="Arial" panose="020B0604020202020204" pitchFamily="34" charset="0"/>
              <a:buChar char="•"/>
            </a:pPr>
            <a:r>
              <a:rPr lang="en-GB" sz="2000" dirty="0">
                <a:solidFill>
                  <a:srgbClr val="000000"/>
                </a:solidFill>
              </a:rPr>
              <a:t>Sequence generation is easier with recursion than using some nested iteration.</a:t>
            </a:r>
          </a:p>
          <a:p>
            <a:pPr algn="just">
              <a:lnSpc>
                <a:spcPct val="90000"/>
              </a:lnSpc>
            </a:pPr>
            <a:endParaRPr lang="en-GB" sz="2000" dirty="0">
              <a:solidFill>
                <a:srgbClr val="000000"/>
              </a:solidFill>
            </a:endParaRPr>
          </a:p>
          <a:p>
            <a:pPr marL="285750" indent="-285750" algn="just">
              <a:lnSpc>
                <a:spcPct val="90000"/>
              </a:lnSpc>
              <a:buFont typeface="Wingdings" panose="05000000000000000000" pitchFamily="2" charset="2"/>
              <a:buChar char="Ø"/>
            </a:pPr>
            <a:r>
              <a:rPr lang="en-GB" sz="2000" b="1" dirty="0">
                <a:solidFill>
                  <a:srgbClr val="000000"/>
                </a:solidFill>
              </a:rPr>
              <a:t>Disadvantages of </a:t>
            </a:r>
            <a:r>
              <a:rPr lang="en-GB" sz="2000" b="1" dirty="0" smtClean="0">
                <a:solidFill>
                  <a:srgbClr val="000000"/>
                </a:solidFill>
              </a:rPr>
              <a:t>Recursion:</a:t>
            </a:r>
          </a:p>
          <a:p>
            <a:pPr marL="571500" indent="-285750" algn="just">
              <a:lnSpc>
                <a:spcPct val="90000"/>
              </a:lnSpc>
              <a:buFont typeface="Arial" panose="020B0604020202020204" pitchFamily="34" charset="0"/>
              <a:buChar char="•"/>
            </a:pPr>
            <a:r>
              <a:rPr lang="en-GB" sz="2000" dirty="0" smtClean="0">
                <a:solidFill>
                  <a:srgbClr val="000000"/>
                </a:solidFill>
              </a:rPr>
              <a:t>Sometimes </a:t>
            </a:r>
            <a:r>
              <a:rPr lang="en-GB" sz="2000" dirty="0">
                <a:solidFill>
                  <a:srgbClr val="000000"/>
                </a:solidFill>
              </a:rPr>
              <a:t>the logic behind recursion is hard to follow through.</a:t>
            </a:r>
          </a:p>
          <a:p>
            <a:pPr marL="571500" indent="-285750" algn="just">
              <a:lnSpc>
                <a:spcPct val="90000"/>
              </a:lnSpc>
              <a:buFont typeface="Arial" panose="020B0604020202020204" pitchFamily="34" charset="0"/>
              <a:buChar char="•"/>
            </a:pPr>
            <a:r>
              <a:rPr lang="en-GB" sz="2000" dirty="0">
                <a:solidFill>
                  <a:srgbClr val="000000"/>
                </a:solidFill>
              </a:rPr>
              <a:t>Recursive calls are expensive (inefficient) as they take up a lot of memory and time.</a:t>
            </a:r>
          </a:p>
          <a:p>
            <a:pPr marL="571500" indent="-285750" algn="just">
              <a:lnSpc>
                <a:spcPct val="90000"/>
              </a:lnSpc>
              <a:buFont typeface="Arial" panose="020B0604020202020204" pitchFamily="34" charset="0"/>
              <a:buChar char="•"/>
            </a:pPr>
            <a:r>
              <a:rPr lang="en-GB" sz="2000" dirty="0">
                <a:solidFill>
                  <a:srgbClr val="000000"/>
                </a:solidFill>
              </a:rPr>
              <a:t>Recursive functions are hard to debug</a:t>
            </a:r>
            <a:r>
              <a:rPr lang="en-GB" sz="2000" dirty="0" smtClean="0">
                <a:solidFill>
                  <a:srgbClr val="000000"/>
                </a:solidFill>
              </a:rPr>
              <a:t>.</a:t>
            </a:r>
          </a:p>
          <a:p>
            <a:pPr algn="just">
              <a:lnSpc>
                <a:spcPct val="90000"/>
              </a:lnSpc>
            </a:pPr>
            <a:endParaRPr lang="en-GB" sz="2000" dirty="0">
              <a:solidFill>
                <a:srgbClr val="000000"/>
              </a:solidFill>
            </a:endParaRPr>
          </a:p>
          <a:p>
            <a:pPr algn="just">
              <a:lnSpc>
                <a:spcPct val="90000"/>
              </a:lnSpc>
            </a:pPr>
            <a:r>
              <a:rPr lang="en-GB" sz="2000" b="1" dirty="0" smtClean="0">
                <a:solidFill>
                  <a:srgbClr val="000000"/>
                </a:solidFill>
              </a:rPr>
              <a:t>Let us go for a demonstration…</a:t>
            </a:r>
            <a:endParaRPr lang="en-GB" sz="2000" b="1" dirty="0">
              <a:solidFill>
                <a:srgbClr val="000000"/>
              </a:solidFill>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099147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279334" y="138370"/>
            <a:ext cx="547393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973" t="21058" r="30855" b="26174"/>
          <a:stretch/>
        </p:blipFill>
        <p:spPr>
          <a:xfrm>
            <a:off x="6279334" y="849907"/>
            <a:ext cx="5473936" cy="4254355"/>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7936500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57912" y="4016467"/>
            <a:ext cx="5118100" cy="1200329"/>
          </a:xfrm>
          <a:prstGeom prst="rect">
            <a:avLst/>
          </a:prstGeom>
          <a:noFill/>
        </p:spPr>
        <p:txBody>
          <a:bodyPr wrap="square" rtlCol="0">
            <a:spAutoFit/>
          </a:bodyPr>
          <a:lstStyle/>
          <a:p>
            <a:pPr algn="ctr"/>
            <a:r>
              <a:rPr lang="en-GB" sz="3600" b="1" dirty="0">
                <a:latin typeface="Calibri (Headings)"/>
              </a:rPr>
              <a:t>Python Anonymous or Lambda Function</a:t>
            </a:r>
            <a:endParaRPr lang="en-US" sz="3600" b="1" dirty="0">
              <a:latin typeface="Calibri (Headings)"/>
            </a:endParaRPr>
          </a:p>
        </p:txBody>
      </p:sp>
      <p:sp>
        <p:nvSpPr>
          <p:cNvPr id="7" name="TextBox 6"/>
          <p:cNvSpPr txBox="1"/>
          <p:nvPr/>
        </p:nvSpPr>
        <p:spPr>
          <a:xfrm>
            <a:off x="54711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1462991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245100" y="138370"/>
            <a:ext cx="6642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Calibri (Headings)"/>
              </a:rPr>
              <a:t>Python Anonymous or Lambda Function</a:t>
            </a:r>
            <a:endParaRPr lang="en-US" sz="2800" dirty="0">
              <a:latin typeface="Calibri (Headings)"/>
            </a:endParaRPr>
          </a:p>
        </p:txBody>
      </p:sp>
      <p:sp>
        <p:nvSpPr>
          <p:cNvPr id="5" name="Rectangle 4"/>
          <p:cNvSpPr/>
          <p:nvPr/>
        </p:nvSpPr>
        <p:spPr>
          <a:xfrm>
            <a:off x="5245100" y="891921"/>
            <a:ext cx="6642100" cy="3139321"/>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solidFill>
                  <a:srgbClr val="000000"/>
                </a:solidFill>
              </a:rPr>
              <a:t>In Python, anonymous function is a function that is defined without </a:t>
            </a:r>
            <a:r>
              <a:rPr lang="en-GB" sz="2000" dirty="0" smtClean="0">
                <a:solidFill>
                  <a:srgbClr val="000000"/>
                </a:solidFill>
              </a:rPr>
              <a:t>having any name</a:t>
            </a:r>
            <a:r>
              <a:rPr lang="en-GB" sz="2000" dirty="0">
                <a:solidFill>
                  <a:srgbClr val="000000"/>
                </a:solidFill>
              </a:rPr>
              <a:t>.</a:t>
            </a:r>
          </a:p>
          <a:p>
            <a:pPr marL="285750" indent="-285750" algn="just">
              <a:lnSpc>
                <a:spcPct val="90000"/>
              </a:lnSpc>
              <a:buFont typeface="Arial" panose="020B0604020202020204" pitchFamily="34" charset="0"/>
              <a:buChar char="•"/>
            </a:pPr>
            <a:endParaRPr lang="en-GB" sz="2000" dirty="0">
              <a:solidFill>
                <a:srgbClr val="000000"/>
              </a:solidFill>
            </a:endParaRPr>
          </a:p>
          <a:p>
            <a:pPr marL="285750" indent="-285750" algn="just">
              <a:lnSpc>
                <a:spcPct val="90000"/>
              </a:lnSpc>
              <a:buFont typeface="Arial" panose="020B0604020202020204" pitchFamily="34" charset="0"/>
              <a:buChar char="•"/>
            </a:pPr>
            <a:r>
              <a:rPr lang="en-GB" sz="2000" dirty="0" smtClean="0">
                <a:solidFill>
                  <a:srgbClr val="000000"/>
                </a:solidFill>
              </a:rPr>
              <a:t>In </a:t>
            </a:r>
            <a:r>
              <a:rPr lang="en-GB" sz="2000" dirty="0">
                <a:solidFill>
                  <a:srgbClr val="000000"/>
                </a:solidFill>
              </a:rPr>
              <a:t>normal </a:t>
            </a:r>
            <a:r>
              <a:rPr lang="en-GB" sz="2000" dirty="0" smtClean="0">
                <a:solidFill>
                  <a:srgbClr val="000000"/>
                </a:solidFill>
              </a:rPr>
              <a:t>function definitions we use </a:t>
            </a:r>
            <a:r>
              <a:rPr lang="en-GB" sz="2000" dirty="0">
                <a:solidFill>
                  <a:srgbClr val="000000"/>
                </a:solidFill>
              </a:rPr>
              <a:t>the </a:t>
            </a:r>
            <a:r>
              <a:rPr lang="en-GB" sz="2000" b="1" dirty="0" err="1">
                <a:solidFill>
                  <a:srgbClr val="000000"/>
                </a:solidFill>
              </a:rPr>
              <a:t>def</a:t>
            </a:r>
            <a:r>
              <a:rPr lang="en-GB" sz="2000" dirty="0">
                <a:solidFill>
                  <a:srgbClr val="000000"/>
                </a:solidFill>
              </a:rPr>
              <a:t> </a:t>
            </a:r>
            <a:r>
              <a:rPr lang="en-GB" sz="2000" dirty="0" smtClean="0">
                <a:solidFill>
                  <a:srgbClr val="000000"/>
                </a:solidFill>
              </a:rPr>
              <a:t>keyword. On the other hand </a:t>
            </a:r>
            <a:r>
              <a:rPr lang="en-GB" sz="2000" dirty="0">
                <a:solidFill>
                  <a:srgbClr val="000000"/>
                </a:solidFill>
              </a:rPr>
              <a:t>in </a:t>
            </a:r>
            <a:r>
              <a:rPr lang="en-GB" sz="2000" dirty="0" smtClean="0">
                <a:solidFill>
                  <a:srgbClr val="000000"/>
                </a:solidFill>
              </a:rPr>
              <a:t>Python, </a:t>
            </a:r>
            <a:r>
              <a:rPr lang="en-GB" sz="2000" dirty="0">
                <a:solidFill>
                  <a:srgbClr val="000000"/>
                </a:solidFill>
              </a:rPr>
              <a:t>anonymous functions are defined using the </a:t>
            </a:r>
            <a:r>
              <a:rPr lang="en-GB" sz="2000" b="1" dirty="0">
                <a:solidFill>
                  <a:srgbClr val="000000"/>
                </a:solidFill>
              </a:rPr>
              <a:t>lambda</a:t>
            </a:r>
            <a:r>
              <a:rPr lang="en-GB" sz="2000" dirty="0">
                <a:solidFill>
                  <a:srgbClr val="000000"/>
                </a:solidFill>
              </a:rPr>
              <a:t> keyword.</a:t>
            </a:r>
          </a:p>
          <a:p>
            <a:pPr marL="285750" indent="-285750" algn="just">
              <a:lnSpc>
                <a:spcPct val="90000"/>
              </a:lnSpc>
              <a:buFont typeface="Arial" panose="020B0604020202020204" pitchFamily="34" charset="0"/>
              <a:buChar char="•"/>
            </a:pPr>
            <a:endParaRPr lang="en-GB" sz="2000" dirty="0">
              <a:solidFill>
                <a:srgbClr val="000000"/>
              </a:solidFill>
            </a:endParaRPr>
          </a:p>
          <a:p>
            <a:pPr marL="285750" indent="-285750" algn="just">
              <a:lnSpc>
                <a:spcPct val="90000"/>
              </a:lnSpc>
              <a:buFont typeface="Arial" panose="020B0604020202020204" pitchFamily="34" charset="0"/>
              <a:buChar char="•"/>
            </a:pPr>
            <a:r>
              <a:rPr lang="en-GB" sz="2000" dirty="0">
                <a:solidFill>
                  <a:srgbClr val="000000"/>
                </a:solidFill>
              </a:rPr>
              <a:t>Hence, anonymous functions are also called lambda functions</a:t>
            </a:r>
            <a:r>
              <a:rPr lang="en-GB" sz="2000" dirty="0" smtClean="0">
                <a:solidFill>
                  <a:srgbClr val="000000"/>
                </a:solidFill>
              </a:rPr>
              <a:t>.</a:t>
            </a:r>
          </a:p>
          <a:p>
            <a:pPr algn="just">
              <a:lnSpc>
                <a:spcPct val="90000"/>
              </a:lnSpc>
            </a:pPr>
            <a:endParaRPr lang="en-GB" sz="2000" i="0" dirty="0">
              <a:solidFill>
                <a:srgbClr val="000000"/>
              </a:solidFill>
              <a:effectLst/>
            </a:endParaRPr>
          </a:p>
          <a:p>
            <a:pPr algn="just">
              <a:lnSpc>
                <a:spcPct val="90000"/>
              </a:lnSpc>
            </a:pPr>
            <a:r>
              <a:rPr lang="en-GB" sz="2000" b="1" dirty="0" smtClean="0">
                <a:solidFill>
                  <a:srgbClr val="000000"/>
                </a:solidFill>
              </a:rPr>
              <a:t>Let us go for the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8748142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542279" y="4016467"/>
            <a:ext cx="5562600" cy="1200329"/>
          </a:xfrm>
          <a:prstGeom prst="rect">
            <a:avLst/>
          </a:prstGeom>
          <a:noFill/>
        </p:spPr>
        <p:txBody>
          <a:bodyPr wrap="square" rtlCol="0">
            <a:spAutoFit/>
          </a:bodyPr>
          <a:lstStyle/>
          <a:p>
            <a:pPr algn="ctr"/>
            <a:r>
              <a:rPr lang="en-GB" sz="3600" b="1" dirty="0">
                <a:latin typeface="Calibri (Headings)"/>
              </a:rPr>
              <a:t>Python Global, Local and Nonlocal Variables</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107795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584700" y="138370"/>
            <a:ext cx="7302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Calibri (Headings)"/>
              </a:rPr>
              <a:t>Python Global, Local and Nonlocal Variables</a:t>
            </a:r>
            <a:endParaRPr lang="en-US" sz="2800" dirty="0">
              <a:latin typeface="Calibri (Headings)"/>
            </a:endParaRPr>
          </a:p>
        </p:txBody>
      </p:sp>
      <p:sp>
        <p:nvSpPr>
          <p:cNvPr id="5" name="Rectangle 4"/>
          <p:cNvSpPr/>
          <p:nvPr/>
        </p:nvSpPr>
        <p:spPr>
          <a:xfrm>
            <a:off x="4965700" y="942721"/>
            <a:ext cx="6540500" cy="3970318"/>
          </a:xfrm>
          <a:prstGeom prst="rect">
            <a:avLst/>
          </a:prstGeom>
          <a:ln w="28575">
            <a:solidFill>
              <a:srgbClr val="3FAD86"/>
            </a:solidFill>
          </a:ln>
        </p:spPr>
        <p:txBody>
          <a:bodyPr wrap="square">
            <a:spAutoFit/>
          </a:bodyPr>
          <a:lstStyle/>
          <a:p>
            <a:pPr marL="342900" indent="-342900" algn="just">
              <a:lnSpc>
                <a:spcPct val="90000"/>
              </a:lnSpc>
              <a:buFont typeface="Arial" panose="020B0604020202020204" pitchFamily="34" charset="0"/>
              <a:buChar char="•"/>
            </a:pPr>
            <a:r>
              <a:rPr lang="en-GB" sz="2000" b="1" dirty="0">
                <a:solidFill>
                  <a:srgbClr val="000000"/>
                </a:solidFill>
              </a:rPr>
              <a:t>Global Variables - </a:t>
            </a:r>
            <a:r>
              <a:rPr lang="en-GB" sz="2000" dirty="0">
                <a:solidFill>
                  <a:srgbClr val="000000"/>
                </a:solidFill>
              </a:rPr>
              <a:t>A variable which is declared outside of the function or in global scope is known as global variable. This means, global variable can be accessed inside or outside of the function.</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b="1" dirty="0">
                <a:solidFill>
                  <a:srgbClr val="000000"/>
                </a:solidFill>
              </a:rPr>
              <a:t>Local Variables - </a:t>
            </a:r>
            <a:r>
              <a:rPr lang="en-GB" sz="2000" dirty="0">
                <a:solidFill>
                  <a:srgbClr val="000000"/>
                </a:solidFill>
              </a:rPr>
              <a:t>A variable which is declared inside the function's body or in the local scope is known as local variable.</a:t>
            </a:r>
          </a:p>
          <a:p>
            <a:pPr marL="342900" indent="-342900" algn="just">
              <a:lnSpc>
                <a:spcPct val="90000"/>
              </a:lnSpc>
              <a:buFont typeface="Arial" panose="020B0604020202020204" pitchFamily="34" charset="0"/>
              <a:buChar char="•"/>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b="1" dirty="0">
                <a:solidFill>
                  <a:srgbClr val="000000"/>
                </a:solidFill>
              </a:rPr>
              <a:t>Nonlocal Variables - </a:t>
            </a:r>
            <a:r>
              <a:rPr lang="en-GB" sz="2000" dirty="0">
                <a:solidFill>
                  <a:srgbClr val="000000"/>
                </a:solidFill>
              </a:rPr>
              <a:t>Nonlocal variable are used in nested function whose local scope is not defined. This means, the variable can be neither in the local nor the global scope.</a:t>
            </a:r>
          </a:p>
          <a:p>
            <a:pPr algn="just">
              <a:lnSpc>
                <a:spcPct val="90000"/>
              </a:lnSpc>
            </a:pPr>
            <a:endParaRPr lang="en-GB" sz="2000" dirty="0">
              <a:solidFill>
                <a:srgbClr val="000000"/>
              </a:solidFill>
            </a:endParaRPr>
          </a:p>
          <a:p>
            <a:pPr algn="just">
              <a:lnSpc>
                <a:spcPct val="90000"/>
              </a:lnSpc>
            </a:pPr>
            <a:r>
              <a:rPr lang="en-GB" sz="2000" b="1" dirty="0">
                <a:solidFill>
                  <a:srgbClr val="000000"/>
                </a:solidFill>
              </a:rPr>
              <a:t>Let us go for a demonstration</a:t>
            </a:r>
            <a:r>
              <a:rPr lang="en-GB" sz="2000" b="1"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7792974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5713729" y="4019734"/>
            <a:ext cx="5219700" cy="1200329"/>
          </a:xfrm>
          <a:prstGeom prst="rect">
            <a:avLst/>
          </a:prstGeom>
          <a:noFill/>
        </p:spPr>
        <p:txBody>
          <a:bodyPr wrap="square" rtlCol="0">
            <a:spAutoFit/>
          </a:bodyPr>
          <a:lstStyle/>
          <a:p>
            <a:pPr algn="ctr"/>
            <a:r>
              <a:rPr lang="en-US" sz="3600" b="1" dirty="0">
                <a:latin typeface="Calibri (Headings)"/>
              </a:rPr>
              <a:t>Python </a:t>
            </a:r>
            <a:endParaRPr lang="en-US" sz="3600" b="1" dirty="0" smtClean="0">
              <a:latin typeface="Calibri (Headings)"/>
            </a:endParaRPr>
          </a:p>
          <a:p>
            <a:pPr algn="ctr"/>
            <a:r>
              <a:rPr lang="en-US" sz="3600" b="1" dirty="0" smtClean="0">
                <a:latin typeface="Calibri (Headings)"/>
              </a:rPr>
              <a:t>Global </a:t>
            </a:r>
            <a:r>
              <a:rPr lang="en-US" sz="3600" b="1" dirty="0">
                <a:latin typeface="Calibri (Headings)"/>
              </a:rPr>
              <a:t>Keyword</a:t>
            </a: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9587051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13400" y="138370"/>
            <a:ext cx="6273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Python Global Keyword</a:t>
            </a:r>
          </a:p>
        </p:txBody>
      </p:sp>
      <p:sp>
        <p:nvSpPr>
          <p:cNvPr id="5" name="Rectangle 4"/>
          <p:cNvSpPr/>
          <p:nvPr/>
        </p:nvSpPr>
        <p:spPr>
          <a:xfrm>
            <a:off x="5613400" y="790321"/>
            <a:ext cx="6273800" cy="4801314"/>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solidFill>
                  <a:srgbClr val="000000"/>
                </a:solidFill>
              </a:rPr>
              <a:t>In Python programs, </a:t>
            </a:r>
            <a:r>
              <a:rPr lang="en-GB" sz="2000" b="1" dirty="0">
                <a:solidFill>
                  <a:srgbClr val="000000"/>
                </a:solidFill>
              </a:rPr>
              <a:t>global</a:t>
            </a:r>
            <a:r>
              <a:rPr lang="en-GB" sz="2000" dirty="0">
                <a:solidFill>
                  <a:srgbClr val="000000"/>
                </a:solidFill>
              </a:rPr>
              <a:t> keyword allows us to modify the variable outside of the current scope. It is used to create a global variable and make changes to the variable in a local context.</a:t>
            </a:r>
          </a:p>
          <a:p>
            <a:pPr algn="just">
              <a:lnSpc>
                <a:spcPct val="90000"/>
              </a:lnSpc>
            </a:pPr>
            <a:endParaRPr lang="en-GB" sz="2000" dirty="0">
              <a:solidFill>
                <a:srgbClr val="000000"/>
              </a:solidFill>
            </a:endParaRPr>
          </a:p>
          <a:p>
            <a:pPr marL="285750" indent="-285750" algn="just">
              <a:lnSpc>
                <a:spcPct val="90000"/>
              </a:lnSpc>
              <a:buFont typeface="Wingdings" panose="05000000000000000000" pitchFamily="2" charset="2"/>
              <a:buChar char="Ø"/>
            </a:pPr>
            <a:r>
              <a:rPr lang="en-GB" sz="2000" b="1" dirty="0">
                <a:solidFill>
                  <a:srgbClr val="000000"/>
                </a:solidFill>
              </a:rPr>
              <a:t>How to use global Keyword:</a:t>
            </a:r>
          </a:p>
          <a:p>
            <a:pPr marL="571500" indent="-285750" algn="just">
              <a:lnSpc>
                <a:spcPct val="90000"/>
              </a:lnSpc>
              <a:buFont typeface="Arial" panose="020B0604020202020204" pitchFamily="34" charset="0"/>
              <a:buChar char="•"/>
            </a:pPr>
            <a:r>
              <a:rPr lang="en-GB" sz="2000" dirty="0">
                <a:solidFill>
                  <a:srgbClr val="000000"/>
                </a:solidFill>
              </a:rPr>
              <a:t>When we create a variable inside a function, it’s local by default.</a:t>
            </a:r>
          </a:p>
          <a:p>
            <a:pPr marL="571500" indent="-285750" algn="just">
              <a:lnSpc>
                <a:spcPct val="90000"/>
              </a:lnSpc>
              <a:buFont typeface="Arial" panose="020B0604020202020204" pitchFamily="34" charset="0"/>
              <a:buChar char="•"/>
            </a:pPr>
            <a:r>
              <a:rPr lang="en-GB" sz="2000" dirty="0">
                <a:solidFill>
                  <a:srgbClr val="000000"/>
                </a:solidFill>
              </a:rPr>
              <a:t>When we define a variable outside of a function, it’s global by default. You don’t have to use global keyword.</a:t>
            </a:r>
          </a:p>
          <a:p>
            <a:pPr marL="571500" indent="-285750" algn="just">
              <a:lnSpc>
                <a:spcPct val="90000"/>
              </a:lnSpc>
              <a:buFont typeface="Arial" panose="020B0604020202020204" pitchFamily="34" charset="0"/>
              <a:buChar char="•"/>
            </a:pPr>
            <a:r>
              <a:rPr lang="en-GB" sz="2000" dirty="0">
                <a:solidFill>
                  <a:srgbClr val="000000"/>
                </a:solidFill>
              </a:rPr>
              <a:t>We use global keyword to read and write a global variable inside a function.</a:t>
            </a:r>
          </a:p>
          <a:p>
            <a:pPr marL="571500" indent="-285750" algn="just">
              <a:lnSpc>
                <a:spcPct val="90000"/>
              </a:lnSpc>
              <a:buFont typeface="Arial" panose="020B0604020202020204" pitchFamily="34" charset="0"/>
              <a:buChar char="•"/>
            </a:pPr>
            <a:r>
              <a:rPr lang="en-GB" sz="2000" dirty="0">
                <a:solidFill>
                  <a:srgbClr val="000000"/>
                </a:solidFill>
              </a:rPr>
              <a:t>Use of global keyword outside a function has no </a:t>
            </a:r>
            <a:r>
              <a:rPr lang="en-GB" sz="2000" dirty="0" smtClean="0">
                <a:solidFill>
                  <a:srgbClr val="000000"/>
                </a:solidFill>
              </a:rPr>
              <a:t>effect</a:t>
            </a:r>
          </a:p>
          <a:p>
            <a:pPr marL="285750" indent="-285750" algn="just">
              <a:lnSpc>
                <a:spcPct val="90000"/>
              </a:lnSpc>
              <a:buFont typeface="Wingdings" panose="05000000000000000000" pitchFamily="2" charset="2"/>
              <a:buChar char="ü"/>
            </a:pPr>
            <a:endParaRPr lang="en-GB" sz="2000" dirty="0">
              <a:solidFill>
                <a:srgbClr val="000000"/>
              </a:solidFill>
            </a:endParaRPr>
          </a:p>
          <a:p>
            <a:pPr algn="just">
              <a:lnSpc>
                <a:spcPct val="90000"/>
              </a:lnSpc>
            </a:pPr>
            <a:r>
              <a:rPr lang="en-GB" sz="2000" b="1" dirty="0" smtClean="0">
                <a:solidFill>
                  <a:srgbClr val="000000"/>
                </a:solidFill>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7127485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22999" y="4016467"/>
            <a:ext cx="4175759" cy="1200329"/>
          </a:xfrm>
          <a:prstGeom prst="rect">
            <a:avLst/>
          </a:prstGeom>
          <a:noFill/>
        </p:spPr>
        <p:txBody>
          <a:bodyPr wrap="square" rtlCol="0">
            <a:spAutoFit/>
          </a:bodyPr>
          <a:lstStyle/>
          <a:p>
            <a:pPr algn="ctr"/>
            <a:r>
              <a:rPr lang="en-US" sz="3600" b="1" dirty="0" smtClean="0">
                <a:latin typeface="Calibri (Headings)"/>
              </a:rPr>
              <a:t>Python Different Modules</a:t>
            </a:r>
            <a:endParaRPr lang="en-US" sz="3600" b="1" dirty="0">
              <a:latin typeface="Calibri (Headings)"/>
            </a:endParaRPr>
          </a:p>
        </p:txBody>
      </p:sp>
      <p:sp>
        <p:nvSpPr>
          <p:cNvPr id="7" name="TextBox 6"/>
          <p:cNvSpPr txBox="1"/>
          <p:nvPr/>
        </p:nvSpPr>
        <p:spPr>
          <a:xfrm>
            <a:off x="54457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3243620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Different Modules</a:t>
            </a:r>
            <a:endParaRPr lang="en-US" sz="2800" dirty="0">
              <a:latin typeface="Calibri (Headings)"/>
            </a:endParaRPr>
          </a:p>
        </p:txBody>
      </p:sp>
      <p:sp>
        <p:nvSpPr>
          <p:cNvPr id="5" name="Rectangle 4"/>
          <p:cNvSpPr/>
          <p:nvPr/>
        </p:nvSpPr>
        <p:spPr>
          <a:xfrm>
            <a:off x="6108700" y="891921"/>
            <a:ext cx="5778500" cy="3665619"/>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t>A </a:t>
            </a:r>
            <a:r>
              <a:rPr lang="en-GB" sz="2000" b="1" dirty="0"/>
              <a:t>Python module</a:t>
            </a:r>
            <a:r>
              <a:rPr lang="en-GB" sz="2000" dirty="0"/>
              <a:t> is simply a </a:t>
            </a:r>
            <a:r>
              <a:rPr lang="en-GB" sz="2000" b="1" dirty="0"/>
              <a:t>Python</a:t>
            </a:r>
            <a:r>
              <a:rPr lang="en-GB" sz="2000" dirty="0"/>
              <a:t> source file, which can expose classes, functions and global variables. When imported </a:t>
            </a:r>
            <a:r>
              <a:rPr lang="en-GB" sz="2000" dirty="0" smtClean="0"/>
              <a:t>from another </a:t>
            </a:r>
            <a:r>
              <a:rPr lang="en-GB" sz="2000" b="1" dirty="0" smtClean="0"/>
              <a:t>Python</a:t>
            </a:r>
            <a:r>
              <a:rPr lang="en-GB" sz="2000" dirty="0"/>
              <a:t> </a:t>
            </a:r>
            <a:r>
              <a:rPr lang="en-GB" sz="2000" dirty="0" smtClean="0"/>
              <a:t>source </a:t>
            </a:r>
            <a:r>
              <a:rPr lang="en-GB" sz="2000" dirty="0"/>
              <a:t>file, the file name is treated as a namespace. A </a:t>
            </a:r>
            <a:r>
              <a:rPr lang="en-GB" sz="2000" b="1" dirty="0"/>
              <a:t>Python</a:t>
            </a:r>
            <a:r>
              <a:rPr lang="en-GB" sz="2000" dirty="0"/>
              <a:t> package is simply a directory </a:t>
            </a:r>
            <a:r>
              <a:rPr lang="en-GB" sz="2000" dirty="0" smtClean="0"/>
              <a:t>of </a:t>
            </a:r>
            <a:r>
              <a:rPr lang="en-GB" sz="2000" b="1" dirty="0" smtClean="0"/>
              <a:t>Python </a:t>
            </a:r>
            <a:r>
              <a:rPr lang="en-GB" sz="2000" b="1" dirty="0"/>
              <a:t>module</a:t>
            </a:r>
            <a:r>
              <a:rPr lang="en-GB" sz="2000" dirty="0"/>
              <a:t>(s</a:t>
            </a:r>
            <a:r>
              <a:rPr lang="en-GB" sz="2000" dirty="0" smtClean="0"/>
              <a:t>).</a:t>
            </a:r>
          </a:p>
          <a:p>
            <a:pPr algn="just">
              <a:lnSpc>
                <a:spcPct val="90000"/>
              </a:lnSpc>
            </a:pPr>
            <a:endParaRPr lang="en-GB" sz="2000" i="0" dirty="0">
              <a:solidFill>
                <a:srgbClr val="000000"/>
              </a:solidFill>
              <a:effectLst/>
            </a:endParaRPr>
          </a:p>
          <a:p>
            <a:pPr marL="285750" indent="-285750" algn="just">
              <a:lnSpc>
                <a:spcPct val="90000"/>
              </a:lnSpc>
              <a:buFont typeface="Arial" panose="020B0604020202020204" pitchFamily="34" charset="0"/>
              <a:buChar char="•"/>
            </a:pPr>
            <a:r>
              <a:rPr lang="en-GB" sz="2000" b="1" dirty="0" smtClean="0">
                <a:solidFill>
                  <a:srgbClr val="000000"/>
                </a:solidFill>
              </a:rPr>
              <a:t>As example:</a:t>
            </a:r>
          </a:p>
          <a:p>
            <a:pPr lvl="1" algn="just">
              <a:lnSpc>
                <a:spcPct val="90000"/>
              </a:lnSpc>
            </a:pPr>
            <a:r>
              <a:rPr lang="en-GB" sz="2000" b="1" i="0" dirty="0" smtClean="0">
                <a:solidFill>
                  <a:srgbClr val="000000"/>
                </a:solidFill>
                <a:effectLst/>
              </a:rPr>
              <a:t>import numpy</a:t>
            </a:r>
          </a:p>
          <a:p>
            <a:pPr lvl="1" algn="just">
              <a:lnSpc>
                <a:spcPct val="90000"/>
              </a:lnSpc>
            </a:pPr>
            <a:r>
              <a:rPr lang="en-GB" sz="2000" dirty="0" smtClean="0">
                <a:solidFill>
                  <a:srgbClr val="000000"/>
                </a:solidFill>
              </a:rPr>
              <a:t>Or </a:t>
            </a:r>
          </a:p>
          <a:p>
            <a:pPr lvl="1" algn="just">
              <a:lnSpc>
                <a:spcPct val="90000"/>
              </a:lnSpc>
            </a:pPr>
            <a:r>
              <a:rPr lang="en-GB" sz="2000" b="1" i="0" dirty="0" smtClean="0">
                <a:solidFill>
                  <a:srgbClr val="000000"/>
                </a:solidFill>
                <a:effectLst/>
              </a:rPr>
              <a:t>Import numpy as np</a:t>
            </a:r>
            <a:endParaRPr lang="en-GB" sz="2000" b="1" i="0" dirty="0">
              <a:solidFill>
                <a:srgbClr val="000000"/>
              </a:solidFill>
              <a:effectLst/>
            </a:endParaRPr>
          </a:p>
          <a:p>
            <a:pPr algn="just">
              <a:lnSpc>
                <a:spcPct val="90000"/>
              </a:lnSpc>
            </a:pPr>
            <a:endParaRPr lang="en-US" sz="2000" b="1" i="0" dirty="0" smtClean="0">
              <a:solidFill>
                <a:srgbClr val="000000"/>
              </a:solidFill>
              <a:effectLst/>
            </a:endParaRPr>
          </a:p>
          <a:p>
            <a:pPr algn="just">
              <a:lnSpc>
                <a:spcPct val="90000"/>
              </a:lnSpc>
            </a:pPr>
            <a:r>
              <a:rPr lang="en-US" sz="2000" b="1" dirty="0" smtClean="0">
                <a:solidFill>
                  <a:srgbClr val="000000"/>
                </a:solidFill>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9587848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35699" y="4016467"/>
            <a:ext cx="4175759" cy="646331"/>
          </a:xfrm>
          <a:prstGeom prst="rect">
            <a:avLst/>
          </a:prstGeom>
          <a:noFill/>
        </p:spPr>
        <p:txBody>
          <a:bodyPr wrap="square" rtlCol="0">
            <a:spAutoFit/>
          </a:bodyPr>
          <a:lstStyle/>
          <a:p>
            <a:pPr algn="ctr"/>
            <a:r>
              <a:rPr lang="en-US" sz="3600" b="1" dirty="0" smtClean="0">
                <a:latin typeface="Calibri (Headings)"/>
              </a:rPr>
              <a:t>Python Numbers</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2713880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Numbers</a:t>
            </a:r>
            <a:endParaRPr lang="en-US" sz="2800" dirty="0">
              <a:latin typeface="Calibri (Headings)"/>
            </a:endParaRPr>
          </a:p>
        </p:txBody>
      </p:sp>
      <p:sp>
        <p:nvSpPr>
          <p:cNvPr id="5" name="Rectangle 4"/>
          <p:cNvSpPr/>
          <p:nvPr/>
        </p:nvSpPr>
        <p:spPr>
          <a:xfrm>
            <a:off x="6108700" y="891921"/>
            <a:ext cx="5778500" cy="3416320"/>
          </a:xfrm>
          <a:prstGeom prst="rect">
            <a:avLst/>
          </a:prstGeom>
          <a:ln w="28575">
            <a:solidFill>
              <a:srgbClr val="3FAD86"/>
            </a:solidFill>
          </a:ln>
        </p:spPr>
        <p:txBody>
          <a:bodyPr wrap="square">
            <a:spAutoFit/>
          </a:bodyPr>
          <a:lstStyle/>
          <a:p>
            <a:pPr marL="342900" indent="-342900" algn="just">
              <a:lnSpc>
                <a:spcPct val="90000"/>
              </a:lnSpc>
              <a:buFont typeface="Wingdings" panose="05000000000000000000" pitchFamily="2" charset="2"/>
              <a:buChar char="Ø"/>
            </a:pPr>
            <a:r>
              <a:rPr lang="en-GB" sz="2000" b="1" dirty="0">
                <a:solidFill>
                  <a:srgbClr val="000000"/>
                </a:solidFill>
              </a:rPr>
              <a:t>Number Data Types:</a:t>
            </a:r>
          </a:p>
          <a:p>
            <a:pPr algn="just">
              <a:lnSpc>
                <a:spcPct val="90000"/>
              </a:lnSpc>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Python supports three number data types</a:t>
            </a:r>
          </a:p>
          <a:p>
            <a:pPr algn="just">
              <a:lnSpc>
                <a:spcPct val="90000"/>
              </a:lnSpc>
            </a:pPr>
            <a:endParaRPr lang="en-GB" sz="2000" dirty="0">
              <a:solidFill>
                <a:srgbClr val="000000"/>
              </a:solidFill>
            </a:endParaRPr>
          </a:p>
          <a:p>
            <a:pPr marL="342900" algn="just">
              <a:lnSpc>
                <a:spcPct val="90000"/>
              </a:lnSpc>
            </a:pPr>
            <a:r>
              <a:rPr lang="en-GB" sz="2000" dirty="0">
                <a:solidFill>
                  <a:srgbClr val="000000"/>
                </a:solidFill>
              </a:rPr>
              <a:t>integer numbers (e.g. 100, 2030 etc.)</a:t>
            </a:r>
          </a:p>
          <a:p>
            <a:pPr marL="342900" algn="just">
              <a:lnSpc>
                <a:spcPct val="90000"/>
              </a:lnSpc>
            </a:pPr>
            <a:r>
              <a:rPr lang="en-GB" sz="2000" dirty="0">
                <a:solidFill>
                  <a:srgbClr val="000000"/>
                </a:solidFill>
              </a:rPr>
              <a:t>floating point numbers (e.g. 12.34, 56,39 etc.)</a:t>
            </a:r>
          </a:p>
          <a:p>
            <a:pPr marL="342900" algn="just">
              <a:lnSpc>
                <a:spcPct val="90000"/>
              </a:lnSpc>
            </a:pPr>
            <a:r>
              <a:rPr lang="en-GB" sz="2000" dirty="0">
                <a:solidFill>
                  <a:srgbClr val="000000"/>
                </a:solidFill>
              </a:rPr>
              <a:t>complex numbers (e.g. 3 + 4j, 5 + 10j)</a:t>
            </a:r>
          </a:p>
          <a:p>
            <a:pPr algn="just">
              <a:lnSpc>
                <a:spcPct val="90000"/>
              </a:lnSpc>
            </a:pPr>
            <a:endParaRPr lang="en-GB" sz="2000" dirty="0">
              <a:solidFill>
                <a:srgbClr val="000000"/>
              </a:solidFill>
            </a:endParaRPr>
          </a:p>
          <a:p>
            <a:pPr marL="342900" indent="-342900" algn="just">
              <a:lnSpc>
                <a:spcPct val="90000"/>
              </a:lnSpc>
              <a:buFont typeface="Arial" panose="020B0604020202020204" pitchFamily="34" charset="0"/>
              <a:buChar char="•"/>
            </a:pPr>
            <a:r>
              <a:rPr lang="en-GB" sz="2000" dirty="0">
                <a:solidFill>
                  <a:srgbClr val="000000"/>
                </a:solidFill>
              </a:rPr>
              <a:t>We can use the type() function to know which class a variable or a value belongs to and </a:t>
            </a:r>
            <a:r>
              <a:rPr lang="en-GB" sz="2000" dirty="0" err="1">
                <a:solidFill>
                  <a:srgbClr val="000000"/>
                </a:solidFill>
              </a:rPr>
              <a:t>isinstance</a:t>
            </a:r>
            <a:r>
              <a:rPr lang="en-GB" sz="2000" dirty="0">
                <a:solidFill>
                  <a:srgbClr val="000000"/>
                </a:solidFill>
              </a:rPr>
              <a:t>() function to </a:t>
            </a:r>
            <a:r>
              <a:rPr lang="en-GB" sz="2000" dirty="0" smtClean="0">
                <a:solidFill>
                  <a:srgbClr val="000000"/>
                </a:solidFill>
              </a:rPr>
              <a:t>check </a:t>
            </a:r>
            <a:r>
              <a:rPr lang="en-GB" sz="2000" dirty="0">
                <a:solidFill>
                  <a:srgbClr val="000000"/>
                </a:solidFill>
              </a:rPr>
              <a:t>if it belongs to a particular class</a:t>
            </a:r>
            <a:r>
              <a:rPr lang="en-GB" sz="2000"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380272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Getting Started with Anaconda</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780" t="20682" r="30937" b="26357"/>
          <a:stretch/>
        </p:blipFill>
        <p:spPr>
          <a:xfrm>
            <a:off x="6219154" y="846162"/>
            <a:ext cx="5544892" cy="4312692"/>
          </a:xfrm>
          <a:prstGeom prst="rect">
            <a:avLst/>
          </a:prstGeom>
          <a:ln w="28575">
            <a:solidFill>
              <a:srgbClr val="53B389"/>
            </a:solidFill>
          </a:ln>
        </p:spPr>
      </p:pic>
      <p:pic>
        <p:nvPicPr>
          <p:cNvPr id="5" name="Shape 32"/>
          <p:cNvPicPr preferRelativeResize="0"/>
          <p:nvPr/>
        </p:nvPicPr>
        <p:blipFill>
          <a:blip r:embed="rId4">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5913800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03519" y="138370"/>
            <a:ext cx="658368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Numbers</a:t>
            </a:r>
            <a:endParaRPr lang="en-US" sz="2800" dirty="0">
              <a:latin typeface="Calibri (Headings)"/>
            </a:endParaRPr>
          </a:p>
        </p:txBody>
      </p:sp>
      <p:sp>
        <p:nvSpPr>
          <p:cNvPr id="5" name="Rectangle 4"/>
          <p:cNvSpPr/>
          <p:nvPr/>
        </p:nvSpPr>
        <p:spPr>
          <a:xfrm>
            <a:off x="5303519" y="760565"/>
            <a:ext cx="6583681" cy="4801314"/>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sz="2000" b="1" dirty="0">
                <a:solidFill>
                  <a:srgbClr val="000000"/>
                </a:solidFill>
              </a:rPr>
              <a:t>Number Data </a:t>
            </a:r>
            <a:r>
              <a:rPr lang="en-GB" sz="2000" b="1" dirty="0" smtClean="0">
                <a:solidFill>
                  <a:srgbClr val="000000"/>
                </a:solidFill>
              </a:rPr>
              <a:t>Types (Contd.):</a:t>
            </a: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While integers can be of any length, a floating point number is accurate only up to 15 decimal places (the 16th place is inaccurate</a:t>
            </a:r>
            <a:r>
              <a:rPr lang="en-GB" sz="2000" dirty="0" smtClean="0">
                <a:solidFill>
                  <a:srgbClr val="000000"/>
                </a:solidFill>
              </a:rPr>
              <a:t>).</a:t>
            </a: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a:solidFill>
                  <a:srgbClr val="000000"/>
                </a:solidFill>
              </a:rPr>
              <a:t>Numbers we deal with everyday are decimal (base 10) number system. Python can also express Binary, Octal and Hexa-Decimal </a:t>
            </a:r>
            <a:r>
              <a:rPr lang="en-GB" sz="2000" dirty="0" smtClean="0">
                <a:solidFill>
                  <a:srgbClr val="000000"/>
                </a:solidFill>
              </a:rPr>
              <a:t>numbers.</a:t>
            </a:r>
            <a:endParaRPr lang="en-GB" sz="2000" dirty="0">
              <a:solidFill>
                <a:srgbClr val="000000"/>
              </a:solidFill>
            </a:endParaRPr>
          </a:p>
          <a:p>
            <a:pPr marL="571500" indent="-285750" algn="just">
              <a:lnSpc>
                <a:spcPct val="90000"/>
              </a:lnSpc>
              <a:buFont typeface="Arial" panose="020B0604020202020204" pitchFamily="34" charset="0"/>
              <a:buChar char="•"/>
            </a:pPr>
            <a:r>
              <a:rPr lang="en-GB" sz="2000" dirty="0" smtClean="0">
                <a:solidFill>
                  <a:srgbClr val="000000"/>
                </a:solidFill>
              </a:rPr>
              <a:t>As computer </a:t>
            </a:r>
            <a:r>
              <a:rPr lang="en-GB" sz="2000" dirty="0">
                <a:solidFill>
                  <a:srgbClr val="000000"/>
                </a:solidFill>
              </a:rPr>
              <a:t>programmers (generally embedded programmer) need to work with binary (base 2), hexadecimal (base 16) and octal (base 8) number systems.</a:t>
            </a:r>
          </a:p>
          <a:p>
            <a:pPr marL="571500" indent="-285750" algn="just">
              <a:lnSpc>
                <a:spcPct val="90000"/>
              </a:lnSpc>
              <a:buFont typeface="Arial" panose="020B0604020202020204" pitchFamily="34" charset="0"/>
              <a:buChar char="•"/>
            </a:pPr>
            <a:r>
              <a:rPr lang="en-GB" sz="2000" dirty="0" smtClean="0">
                <a:solidFill>
                  <a:srgbClr val="000000"/>
                </a:solidFill>
              </a:rPr>
              <a:t>In </a:t>
            </a:r>
            <a:r>
              <a:rPr lang="en-GB" sz="2000" dirty="0">
                <a:solidFill>
                  <a:srgbClr val="000000"/>
                </a:solidFill>
              </a:rPr>
              <a:t>Python, we can represent these numbers by appropriately placing a prefix before that number. </a:t>
            </a:r>
          </a:p>
          <a:p>
            <a:pPr algn="just">
              <a:lnSpc>
                <a:spcPct val="90000"/>
              </a:lnSpc>
            </a:pPr>
            <a:endParaRPr lang="en-GB" sz="2000" dirty="0">
              <a:solidFill>
                <a:srgbClr val="000000"/>
              </a:solidFill>
            </a:endParaRPr>
          </a:p>
          <a:p>
            <a:pPr algn="just">
              <a:lnSpc>
                <a:spcPct val="90000"/>
              </a:lnSpc>
            </a:pPr>
            <a:r>
              <a:rPr lang="en-GB" sz="2000" b="1" dirty="0">
                <a:solidFill>
                  <a:srgbClr val="000000"/>
                </a:solidFill>
              </a:rPr>
              <a:t>0b or 0B</a:t>
            </a:r>
            <a:r>
              <a:rPr lang="en-GB" sz="2000" dirty="0">
                <a:solidFill>
                  <a:srgbClr val="000000"/>
                </a:solidFill>
              </a:rPr>
              <a:t> as Binary number prefix</a:t>
            </a:r>
          </a:p>
          <a:p>
            <a:pPr algn="just">
              <a:lnSpc>
                <a:spcPct val="90000"/>
              </a:lnSpc>
            </a:pPr>
            <a:r>
              <a:rPr lang="en-GB" sz="2000" b="1" dirty="0">
                <a:solidFill>
                  <a:srgbClr val="000000"/>
                </a:solidFill>
              </a:rPr>
              <a:t>0o or 0O</a:t>
            </a:r>
            <a:r>
              <a:rPr lang="en-GB" sz="2000" dirty="0">
                <a:solidFill>
                  <a:srgbClr val="000000"/>
                </a:solidFill>
              </a:rPr>
              <a:t> as Octal number prefix</a:t>
            </a:r>
          </a:p>
          <a:p>
            <a:pPr algn="just">
              <a:lnSpc>
                <a:spcPct val="90000"/>
              </a:lnSpc>
            </a:pPr>
            <a:r>
              <a:rPr lang="en-GB" sz="2000" b="1" dirty="0">
                <a:solidFill>
                  <a:srgbClr val="000000"/>
                </a:solidFill>
              </a:rPr>
              <a:t>0x or 0X</a:t>
            </a:r>
            <a:r>
              <a:rPr lang="en-GB" sz="2000" dirty="0">
                <a:solidFill>
                  <a:srgbClr val="000000"/>
                </a:solidFill>
              </a:rPr>
              <a:t> as Hexadecimal number prefix</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2801534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Numbers</a:t>
            </a:r>
            <a:endParaRPr lang="en-US" sz="2800" dirty="0">
              <a:latin typeface="Calibri (Headings)"/>
            </a:endParaRPr>
          </a:p>
        </p:txBody>
      </p:sp>
      <p:sp>
        <p:nvSpPr>
          <p:cNvPr id="5" name="Rectangle 4"/>
          <p:cNvSpPr/>
          <p:nvPr/>
        </p:nvSpPr>
        <p:spPr>
          <a:xfrm>
            <a:off x="6108700" y="891921"/>
            <a:ext cx="5778500" cy="3139321"/>
          </a:xfrm>
          <a:prstGeom prst="rect">
            <a:avLst/>
          </a:prstGeom>
          <a:ln w="28575">
            <a:solidFill>
              <a:srgbClr val="3FAD86"/>
            </a:solidFill>
          </a:ln>
        </p:spPr>
        <p:txBody>
          <a:bodyPr wrap="square">
            <a:spAutoFit/>
          </a:bodyPr>
          <a:lstStyle/>
          <a:p>
            <a:pPr algn="just">
              <a:lnSpc>
                <a:spcPct val="90000"/>
              </a:lnSpc>
            </a:pPr>
            <a:r>
              <a:rPr lang="en-GB" sz="2000" b="1" dirty="0">
                <a:solidFill>
                  <a:srgbClr val="000000"/>
                </a:solidFill>
              </a:rPr>
              <a:t>Number </a:t>
            </a:r>
            <a:r>
              <a:rPr lang="en-GB" sz="2000" b="1" dirty="0" smtClean="0">
                <a:solidFill>
                  <a:srgbClr val="000000"/>
                </a:solidFill>
              </a:rPr>
              <a:t>Type Conversion:</a:t>
            </a:r>
            <a:endParaRPr lang="en-GB" sz="2000" b="1" dirty="0">
              <a:solidFill>
                <a:srgbClr val="000000"/>
              </a:solidFill>
            </a:endParaRPr>
          </a:p>
          <a:p>
            <a:pPr algn="just">
              <a:lnSpc>
                <a:spcPct val="90000"/>
              </a:lnSpc>
            </a:pPr>
            <a:endParaRPr lang="en-GB" sz="2000" dirty="0">
              <a:solidFill>
                <a:srgbClr val="000000"/>
              </a:solidFill>
            </a:endParaRPr>
          </a:p>
          <a:p>
            <a:pPr marL="342900" indent="-342900" algn="just">
              <a:lnSpc>
                <a:spcPct val="90000"/>
              </a:lnSpc>
              <a:buFont typeface="Wingdings" panose="05000000000000000000" pitchFamily="2" charset="2"/>
              <a:buChar char="Ø"/>
            </a:pPr>
            <a:r>
              <a:rPr lang="en-GB" sz="2000" dirty="0">
                <a:solidFill>
                  <a:srgbClr val="000000"/>
                </a:solidFill>
              </a:rPr>
              <a:t>We can also use built-in functions </a:t>
            </a:r>
            <a:r>
              <a:rPr lang="en-GB" sz="2000" dirty="0" smtClean="0">
                <a:solidFill>
                  <a:srgbClr val="000000"/>
                </a:solidFill>
              </a:rPr>
              <a:t>like –</a:t>
            </a:r>
          </a:p>
          <a:p>
            <a:pPr marL="685800" lvl="2" indent="-285750" algn="just">
              <a:lnSpc>
                <a:spcPct val="90000"/>
              </a:lnSpc>
              <a:buFont typeface="Arial" panose="020B0604020202020204" pitchFamily="34" charset="0"/>
              <a:buChar char="•"/>
              <a:tabLst>
                <a:tab pos="635000" algn="l"/>
              </a:tabLst>
            </a:pPr>
            <a:r>
              <a:rPr lang="en-GB" sz="2000" dirty="0" err="1" smtClean="0">
                <a:solidFill>
                  <a:srgbClr val="000000"/>
                </a:solidFill>
              </a:rPr>
              <a:t>int</a:t>
            </a:r>
            <a:r>
              <a:rPr lang="en-GB" sz="2000" dirty="0" smtClean="0">
                <a:solidFill>
                  <a:srgbClr val="000000"/>
                </a:solidFill>
              </a:rPr>
              <a:t>()</a:t>
            </a:r>
          </a:p>
          <a:p>
            <a:pPr marL="685800" lvl="2" indent="-285750" algn="just">
              <a:lnSpc>
                <a:spcPct val="90000"/>
              </a:lnSpc>
              <a:buFont typeface="Arial" panose="020B0604020202020204" pitchFamily="34" charset="0"/>
              <a:buChar char="•"/>
              <a:tabLst>
                <a:tab pos="635000" algn="l"/>
              </a:tabLst>
            </a:pPr>
            <a:r>
              <a:rPr lang="en-GB" sz="2000" dirty="0" smtClean="0">
                <a:solidFill>
                  <a:srgbClr val="000000"/>
                </a:solidFill>
              </a:rPr>
              <a:t>float</a:t>
            </a:r>
            <a:r>
              <a:rPr lang="en-GB" sz="2000" dirty="0">
                <a:solidFill>
                  <a:srgbClr val="000000"/>
                </a:solidFill>
              </a:rPr>
              <a:t>() </a:t>
            </a:r>
            <a:r>
              <a:rPr lang="en-GB" sz="2000" dirty="0" smtClean="0">
                <a:solidFill>
                  <a:srgbClr val="000000"/>
                </a:solidFill>
              </a:rPr>
              <a:t>and</a:t>
            </a:r>
          </a:p>
          <a:p>
            <a:pPr marL="685800" lvl="2" indent="-285750" algn="just">
              <a:lnSpc>
                <a:spcPct val="90000"/>
              </a:lnSpc>
              <a:buFont typeface="Arial" panose="020B0604020202020204" pitchFamily="34" charset="0"/>
              <a:buChar char="•"/>
              <a:tabLst>
                <a:tab pos="635000" algn="l"/>
              </a:tabLst>
            </a:pPr>
            <a:r>
              <a:rPr lang="en-GB" sz="2000" dirty="0" smtClean="0">
                <a:solidFill>
                  <a:srgbClr val="000000"/>
                </a:solidFill>
              </a:rPr>
              <a:t>complex()</a:t>
            </a:r>
          </a:p>
          <a:p>
            <a:pPr marL="1200150" lvl="2" indent="-285750" algn="just">
              <a:lnSpc>
                <a:spcPct val="90000"/>
              </a:lnSpc>
              <a:buFont typeface="Arial" panose="020B0604020202020204" pitchFamily="34" charset="0"/>
              <a:buChar char="•"/>
            </a:pPr>
            <a:endParaRPr lang="en-GB" sz="2000" dirty="0">
              <a:solidFill>
                <a:srgbClr val="000000"/>
              </a:solidFill>
            </a:endParaRPr>
          </a:p>
          <a:p>
            <a:pPr algn="just">
              <a:lnSpc>
                <a:spcPct val="90000"/>
              </a:lnSpc>
            </a:pPr>
            <a:r>
              <a:rPr lang="en-GB" sz="2000" dirty="0">
                <a:solidFill>
                  <a:srgbClr val="000000"/>
                </a:solidFill>
              </a:rPr>
              <a:t>T</a:t>
            </a:r>
            <a:r>
              <a:rPr lang="en-GB" sz="2000" dirty="0" smtClean="0">
                <a:solidFill>
                  <a:srgbClr val="000000"/>
                </a:solidFill>
              </a:rPr>
              <a:t>o </a:t>
            </a:r>
            <a:r>
              <a:rPr lang="en-GB" sz="2000" dirty="0">
                <a:solidFill>
                  <a:srgbClr val="000000"/>
                </a:solidFill>
              </a:rPr>
              <a:t>convert between types explicitly. These function can even convert from strings</a:t>
            </a:r>
            <a:r>
              <a:rPr lang="en-GB" sz="2000" dirty="0" smtClean="0">
                <a:solidFill>
                  <a:srgbClr val="000000"/>
                </a:solidFill>
              </a:rPr>
              <a:t>.</a:t>
            </a:r>
          </a:p>
          <a:p>
            <a:pPr algn="just">
              <a:lnSpc>
                <a:spcPct val="90000"/>
              </a:lnSpc>
            </a:pPr>
            <a:endParaRPr lang="en-GB" sz="2000" dirty="0">
              <a:solidFill>
                <a:srgbClr val="000000"/>
              </a:solidFill>
            </a:endParaRPr>
          </a:p>
          <a:p>
            <a:pPr algn="just">
              <a:lnSpc>
                <a:spcPct val="90000"/>
              </a:lnSpc>
            </a:pPr>
            <a:r>
              <a:rPr lang="en-GB" sz="2000" b="1" dirty="0" smtClean="0">
                <a:solidFill>
                  <a:srgbClr val="000000"/>
                </a:solidFill>
              </a:rPr>
              <a:t>Let us go for a demonstration…</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9403360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311900" y="4029167"/>
            <a:ext cx="4175759" cy="646331"/>
          </a:xfrm>
          <a:prstGeom prst="rect">
            <a:avLst/>
          </a:prstGeom>
          <a:noFill/>
        </p:spPr>
        <p:txBody>
          <a:bodyPr wrap="square" rtlCol="0">
            <a:spAutoFit/>
          </a:bodyPr>
          <a:lstStyle/>
          <a:p>
            <a:pPr algn="ctr"/>
            <a:r>
              <a:rPr lang="en-US" sz="3600" b="1" dirty="0" smtClean="0">
                <a:latin typeface="Calibri (Headings)"/>
              </a:rPr>
              <a:t>Python Lists</a:t>
            </a:r>
            <a:endParaRPr lang="en-US" sz="3600" b="1" dirty="0">
              <a:latin typeface="Calibri (Headings)"/>
            </a:endParaRPr>
          </a:p>
        </p:txBody>
      </p:sp>
      <p:sp>
        <p:nvSpPr>
          <p:cNvPr id="7" name="TextBox 6"/>
          <p:cNvSpPr txBox="1"/>
          <p:nvPr/>
        </p:nvSpPr>
        <p:spPr>
          <a:xfrm>
            <a:off x="5458460" y="30931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1858895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Lists</a:t>
            </a:r>
            <a:endParaRPr lang="en-US" sz="2800" dirty="0">
              <a:latin typeface="Calibri (Headings)"/>
            </a:endParaRPr>
          </a:p>
        </p:txBody>
      </p:sp>
      <p:sp>
        <p:nvSpPr>
          <p:cNvPr id="5" name="Rectangle 4"/>
          <p:cNvSpPr/>
          <p:nvPr/>
        </p:nvSpPr>
        <p:spPr>
          <a:xfrm>
            <a:off x="6108700" y="891921"/>
            <a:ext cx="5778500" cy="3665619"/>
          </a:xfrm>
          <a:prstGeom prst="rect">
            <a:avLst/>
          </a:prstGeom>
          <a:ln w="28575">
            <a:solidFill>
              <a:srgbClr val="3FAD86"/>
            </a:solidFill>
          </a:ln>
        </p:spPr>
        <p:txBody>
          <a:bodyPr wrap="square">
            <a:spAutoFit/>
          </a:bodyPr>
          <a:lstStyle/>
          <a:p>
            <a:pPr marL="285750" indent="-285750" algn="just">
              <a:lnSpc>
                <a:spcPct val="90000"/>
              </a:lnSpc>
              <a:buFont typeface="Arial" panose="020B0604020202020204" pitchFamily="34" charset="0"/>
              <a:buChar char="•"/>
            </a:pPr>
            <a:r>
              <a:rPr lang="en-GB" sz="2000" dirty="0">
                <a:solidFill>
                  <a:srgbClr val="000000"/>
                </a:solidFill>
              </a:rPr>
              <a:t>In Python there is a range of compound datatypes often referred to as sequences. List is one of the most frequently used and very versatile datatype used in Python.</a:t>
            </a:r>
          </a:p>
          <a:p>
            <a:pPr marL="285750" indent="-285750" algn="just">
              <a:lnSpc>
                <a:spcPct val="90000"/>
              </a:lnSpc>
              <a:buFont typeface="Wingdings" panose="05000000000000000000" pitchFamily="2" charset="2"/>
              <a:buChar char="Ø"/>
            </a:pPr>
            <a:endParaRPr lang="en-GB" sz="2000" dirty="0">
              <a:solidFill>
                <a:srgbClr val="000000"/>
              </a:solidFill>
            </a:endParaRPr>
          </a:p>
          <a:p>
            <a:pPr marL="349250" lvl="2" algn="just">
              <a:lnSpc>
                <a:spcPct val="90000"/>
              </a:lnSpc>
            </a:pPr>
            <a:r>
              <a:rPr lang="en-GB" sz="2000" dirty="0">
                <a:solidFill>
                  <a:srgbClr val="000000"/>
                </a:solidFill>
              </a:rPr>
              <a:t>We shall discuss</a:t>
            </a:r>
          </a:p>
          <a:p>
            <a:pPr marL="635000" lvl="2" indent="-285750" algn="just">
              <a:lnSpc>
                <a:spcPct val="90000"/>
              </a:lnSpc>
              <a:buFont typeface="Wingdings" panose="05000000000000000000" pitchFamily="2" charset="2"/>
              <a:buChar char="ü"/>
            </a:pPr>
            <a:r>
              <a:rPr lang="en-GB" sz="2000" dirty="0">
                <a:solidFill>
                  <a:srgbClr val="000000"/>
                </a:solidFill>
              </a:rPr>
              <a:t>Creation of a list</a:t>
            </a:r>
          </a:p>
          <a:p>
            <a:pPr marL="635000" lvl="2" indent="-285750" algn="just">
              <a:lnSpc>
                <a:spcPct val="90000"/>
              </a:lnSpc>
              <a:buFont typeface="Wingdings" panose="05000000000000000000" pitchFamily="2" charset="2"/>
              <a:buChar char="ü"/>
            </a:pPr>
            <a:r>
              <a:rPr lang="en-GB" sz="2000" dirty="0">
                <a:solidFill>
                  <a:srgbClr val="000000"/>
                </a:solidFill>
              </a:rPr>
              <a:t>Accessing list elements</a:t>
            </a:r>
          </a:p>
          <a:p>
            <a:pPr marL="635000" lvl="2" indent="-285750" algn="just">
              <a:lnSpc>
                <a:spcPct val="90000"/>
              </a:lnSpc>
              <a:buFont typeface="Wingdings" panose="05000000000000000000" pitchFamily="2" charset="2"/>
              <a:buChar char="ü"/>
            </a:pPr>
            <a:r>
              <a:rPr lang="en-GB" sz="2000" dirty="0">
                <a:solidFill>
                  <a:srgbClr val="000000"/>
                </a:solidFill>
              </a:rPr>
              <a:t>List positive and negative indexing</a:t>
            </a:r>
          </a:p>
          <a:p>
            <a:pPr marL="635000" lvl="2" indent="-285750" algn="just">
              <a:lnSpc>
                <a:spcPct val="90000"/>
              </a:lnSpc>
              <a:buFont typeface="Wingdings" panose="05000000000000000000" pitchFamily="2" charset="2"/>
              <a:buChar char="ü"/>
            </a:pPr>
            <a:r>
              <a:rPr lang="en-GB" sz="2000" dirty="0">
                <a:solidFill>
                  <a:srgbClr val="000000"/>
                </a:solidFill>
              </a:rPr>
              <a:t>Slicing lists</a:t>
            </a:r>
          </a:p>
          <a:p>
            <a:pPr marL="635000" lvl="2" indent="-285750" algn="just">
              <a:lnSpc>
                <a:spcPct val="90000"/>
              </a:lnSpc>
              <a:buFont typeface="Wingdings" panose="05000000000000000000" pitchFamily="2" charset="2"/>
              <a:buChar char="ü"/>
            </a:pPr>
            <a:r>
              <a:rPr lang="en-GB" sz="2000" dirty="0">
                <a:solidFill>
                  <a:srgbClr val="000000"/>
                </a:solidFill>
              </a:rPr>
              <a:t>Change and adding new list elements</a:t>
            </a:r>
          </a:p>
          <a:p>
            <a:pPr marL="635000" lvl="2" indent="-285750" algn="just">
              <a:lnSpc>
                <a:spcPct val="90000"/>
              </a:lnSpc>
              <a:buFont typeface="Wingdings" panose="05000000000000000000" pitchFamily="2" charset="2"/>
              <a:buChar char="ü"/>
            </a:pPr>
            <a:r>
              <a:rPr lang="en-GB" sz="2000" dirty="0">
                <a:solidFill>
                  <a:srgbClr val="000000"/>
                </a:solidFill>
              </a:rPr>
              <a:t>Deletion and remove elements from list</a:t>
            </a:r>
          </a:p>
          <a:p>
            <a:pPr marL="349250" lvl="2" algn="just">
              <a:lnSpc>
                <a:spcPct val="90000"/>
              </a:lnSpc>
            </a:pPr>
            <a:r>
              <a:rPr lang="en-GB" sz="2000" dirty="0">
                <a:solidFill>
                  <a:srgbClr val="000000"/>
                </a:solidFill>
              </a:rPr>
              <a:t>etc</a:t>
            </a:r>
            <a:r>
              <a:rPr lang="en-GB" sz="2000"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21390601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Lists</a:t>
            </a:r>
            <a:endParaRPr lang="en-US" sz="2800" dirty="0">
              <a:latin typeface="Calibri (Headings)"/>
            </a:endParaRPr>
          </a:p>
        </p:txBody>
      </p:sp>
      <p:sp>
        <p:nvSpPr>
          <p:cNvPr id="5" name="Rectangle 4"/>
          <p:cNvSpPr/>
          <p:nvPr/>
        </p:nvSpPr>
        <p:spPr>
          <a:xfrm>
            <a:off x="6108700" y="803021"/>
            <a:ext cx="5778500" cy="4773614"/>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sz="2000" b="1" dirty="0">
                <a:solidFill>
                  <a:srgbClr val="000000"/>
                </a:solidFill>
              </a:rPr>
              <a:t>Python List </a:t>
            </a:r>
            <a:r>
              <a:rPr lang="en-GB" sz="2000" b="1" dirty="0" smtClean="0">
                <a:solidFill>
                  <a:srgbClr val="000000"/>
                </a:solidFill>
              </a:rPr>
              <a:t>Methods:</a:t>
            </a:r>
          </a:p>
          <a:p>
            <a:pPr algn="just">
              <a:lnSpc>
                <a:spcPct val="90000"/>
              </a:lnSpc>
            </a:pPr>
            <a:endParaRPr lang="en-GB" sz="2000" b="1" dirty="0">
              <a:solidFill>
                <a:srgbClr val="000000"/>
              </a:solidFill>
            </a:endParaRPr>
          </a:p>
          <a:p>
            <a:pPr marL="571500" indent="-285750" algn="just">
              <a:lnSpc>
                <a:spcPct val="90000"/>
              </a:lnSpc>
              <a:buFont typeface="Wingdings" panose="05000000000000000000" pitchFamily="2" charset="2"/>
              <a:buChar char="ü"/>
            </a:pPr>
            <a:r>
              <a:rPr lang="en-GB" sz="2000" b="1" dirty="0">
                <a:solidFill>
                  <a:srgbClr val="000000"/>
                </a:solidFill>
              </a:rPr>
              <a:t>append()</a:t>
            </a:r>
            <a:r>
              <a:rPr lang="en-GB" sz="2000" dirty="0">
                <a:solidFill>
                  <a:srgbClr val="000000"/>
                </a:solidFill>
              </a:rPr>
              <a:t> </a:t>
            </a:r>
            <a:r>
              <a:rPr lang="en-GB" sz="2000" dirty="0" smtClean="0">
                <a:solidFill>
                  <a:srgbClr val="000000"/>
                </a:solidFill>
              </a:rPr>
              <a:t>- </a:t>
            </a:r>
            <a:r>
              <a:rPr lang="en-GB" sz="2000" dirty="0">
                <a:solidFill>
                  <a:srgbClr val="000000"/>
                </a:solidFill>
              </a:rPr>
              <a:t>Add an element to the end of the list</a:t>
            </a:r>
          </a:p>
          <a:p>
            <a:pPr marL="571500" indent="-285750" algn="just">
              <a:lnSpc>
                <a:spcPct val="90000"/>
              </a:lnSpc>
              <a:buFont typeface="Wingdings" panose="05000000000000000000" pitchFamily="2" charset="2"/>
              <a:buChar char="ü"/>
            </a:pPr>
            <a:r>
              <a:rPr lang="en-GB" sz="2000" b="1" dirty="0">
                <a:solidFill>
                  <a:srgbClr val="000000"/>
                </a:solidFill>
              </a:rPr>
              <a:t>extend()</a:t>
            </a:r>
            <a:r>
              <a:rPr lang="en-GB" sz="2000" dirty="0">
                <a:solidFill>
                  <a:srgbClr val="000000"/>
                </a:solidFill>
              </a:rPr>
              <a:t> </a:t>
            </a:r>
            <a:r>
              <a:rPr lang="en-GB" sz="2000" dirty="0" smtClean="0">
                <a:solidFill>
                  <a:srgbClr val="000000"/>
                </a:solidFill>
              </a:rPr>
              <a:t>- </a:t>
            </a:r>
            <a:r>
              <a:rPr lang="en-GB" sz="2000" dirty="0">
                <a:solidFill>
                  <a:srgbClr val="000000"/>
                </a:solidFill>
              </a:rPr>
              <a:t>Add all elements of a list to the another list</a:t>
            </a:r>
          </a:p>
          <a:p>
            <a:pPr marL="571500" indent="-285750" algn="just">
              <a:lnSpc>
                <a:spcPct val="90000"/>
              </a:lnSpc>
              <a:buFont typeface="Wingdings" panose="05000000000000000000" pitchFamily="2" charset="2"/>
              <a:buChar char="ü"/>
            </a:pPr>
            <a:r>
              <a:rPr lang="en-GB" sz="2000" b="1" dirty="0">
                <a:solidFill>
                  <a:srgbClr val="000000"/>
                </a:solidFill>
              </a:rPr>
              <a:t>insert()</a:t>
            </a:r>
            <a:r>
              <a:rPr lang="en-GB" sz="2000" dirty="0">
                <a:solidFill>
                  <a:srgbClr val="000000"/>
                </a:solidFill>
              </a:rPr>
              <a:t> - Insert an item at the defined index</a:t>
            </a:r>
          </a:p>
          <a:p>
            <a:pPr marL="571500" indent="-285750" algn="just">
              <a:lnSpc>
                <a:spcPct val="90000"/>
              </a:lnSpc>
              <a:buFont typeface="Wingdings" panose="05000000000000000000" pitchFamily="2" charset="2"/>
              <a:buChar char="ü"/>
            </a:pPr>
            <a:r>
              <a:rPr lang="en-GB" sz="2000" b="1" dirty="0">
                <a:solidFill>
                  <a:srgbClr val="000000"/>
                </a:solidFill>
              </a:rPr>
              <a:t>remove()</a:t>
            </a:r>
            <a:r>
              <a:rPr lang="en-GB" sz="2000" dirty="0">
                <a:solidFill>
                  <a:srgbClr val="000000"/>
                </a:solidFill>
              </a:rPr>
              <a:t> - Removes an item from the list</a:t>
            </a:r>
          </a:p>
          <a:p>
            <a:pPr marL="571500" indent="-285750" algn="just">
              <a:lnSpc>
                <a:spcPct val="90000"/>
              </a:lnSpc>
              <a:buFont typeface="Wingdings" panose="05000000000000000000" pitchFamily="2" charset="2"/>
              <a:buChar char="ü"/>
            </a:pPr>
            <a:r>
              <a:rPr lang="en-GB" sz="2000" b="1" dirty="0">
                <a:solidFill>
                  <a:srgbClr val="000000"/>
                </a:solidFill>
              </a:rPr>
              <a:t>pop()</a:t>
            </a:r>
            <a:r>
              <a:rPr lang="en-GB" sz="2000" dirty="0">
                <a:solidFill>
                  <a:srgbClr val="000000"/>
                </a:solidFill>
              </a:rPr>
              <a:t> - Removes and returns an element at the given index</a:t>
            </a:r>
          </a:p>
          <a:p>
            <a:pPr marL="571500" indent="-285750" algn="just">
              <a:lnSpc>
                <a:spcPct val="90000"/>
              </a:lnSpc>
              <a:buFont typeface="Wingdings" panose="05000000000000000000" pitchFamily="2" charset="2"/>
              <a:buChar char="ü"/>
            </a:pPr>
            <a:r>
              <a:rPr lang="en-GB" sz="2000" b="1" dirty="0">
                <a:solidFill>
                  <a:srgbClr val="000000"/>
                </a:solidFill>
              </a:rPr>
              <a:t>clear()</a:t>
            </a:r>
            <a:r>
              <a:rPr lang="en-GB" sz="2000" dirty="0">
                <a:solidFill>
                  <a:srgbClr val="000000"/>
                </a:solidFill>
              </a:rPr>
              <a:t> - Removes all items from the list</a:t>
            </a:r>
          </a:p>
          <a:p>
            <a:pPr marL="571500" indent="-285750" algn="just">
              <a:lnSpc>
                <a:spcPct val="90000"/>
              </a:lnSpc>
              <a:buFont typeface="Wingdings" panose="05000000000000000000" pitchFamily="2" charset="2"/>
              <a:buChar char="ü"/>
            </a:pPr>
            <a:r>
              <a:rPr lang="en-GB" sz="2000" b="1" dirty="0">
                <a:solidFill>
                  <a:srgbClr val="000000"/>
                </a:solidFill>
              </a:rPr>
              <a:t>index()</a:t>
            </a:r>
            <a:r>
              <a:rPr lang="en-GB" sz="2000" dirty="0">
                <a:solidFill>
                  <a:srgbClr val="000000"/>
                </a:solidFill>
              </a:rPr>
              <a:t> - Returns the index of the first matched item</a:t>
            </a:r>
          </a:p>
          <a:p>
            <a:pPr marL="571500" indent="-285750" algn="just">
              <a:lnSpc>
                <a:spcPct val="90000"/>
              </a:lnSpc>
              <a:buFont typeface="Wingdings" panose="05000000000000000000" pitchFamily="2" charset="2"/>
              <a:buChar char="ü"/>
            </a:pPr>
            <a:r>
              <a:rPr lang="en-GB" sz="2000" b="1" dirty="0">
                <a:solidFill>
                  <a:srgbClr val="000000"/>
                </a:solidFill>
              </a:rPr>
              <a:t>count()</a:t>
            </a:r>
            <a:r>
              <a:rPr lang="en-GB" sz="2000" dirty="0">
                <a:solidFill>
                  <a:srgbClr val="000000"/>
                </a:solidFill>
              </a:rPr>
              <a:t> - Returns the count of number of items passed as an argument</a:t>
            </a:r>
          </a:p>
          <a:p>
            <a:pPr marL="571500" indent="-285750" algn="just">
              <a:lnSpc>
                <a:spcPct val="90000"/>
              </a:lnSpc>
              <a:buFont typeface="Wingdings" panose="05000000000000000000" pitchFamily="2" charset="2"/>
              <a:buChar char="ü"/>
            </a:pPr>
            <a:r>
              <a:rPr lang="en-GB" sz="2000" b="1" dirty="0">
                <a:solidFill>
                  <a:srgbClr val="000000"/>
                </a:solidFill>
              </a:rPr>
              <a:t>sort()</a:t>
            </a:r>
            <a:r>
              <a:rPr lang="en-GB" sz="2000" dirty="0">
                <a:solidFill>
                  <a:srgbClr val="000000"/>
                </a:solidFill>
              </a:rPr>
              <a:t> - Sort items in a list in ascending order</a:t>
            </a:r>
          </a:p>
          <a:p>
            <a:pPr marL="571500" indent="-285750" algn="just">
              <a:lnSpc>
                <a:spcPct val="90000"/>
              </a:lnSpc>
              <a:buFont typeface="Wingdings" panose="05000000000000000000" pitchFamily="2" charset="2"/>
              <a:buChar char="ü"/>
            </a:pPr>
            <a:r>
              <a:rPr lang="en-GB" sz="2000" b="1" dirty="0">
                <a:solidFill>
                  <a:srgbClr val="000000"/>
                </a:solidFill>
              </a:rPr>
              <a:t>reverse()</a:t>
            </a:r>
            <a:r>
              <a:rPr lang="en-GB" sz="2000" dirty="0">
                <a:solidFill>
                  <a:srgbClr val="000000"/>
                </a:solidFill>
              </a:rPr>
              <a:t> - Reverse the order of items in the list</a:t>
            </a:r>
          </a:p>
          <a:p>
            <a:pPr marL="571500" indent="-285750" algn="just">
              <a:lnSpc>
                <a:spcPct val="90000"/>
              </a:lnSpc>
              <a:buFont typeface="Wingdings" panose="05000000000000000000" pitchFamily="2" charset="2"/>
              <a:buChar char="ü"/>
            </a:pPr>
            <a:r>
              <a:rPr lang="en-GB" sz="2000" b="1" dirty="0">
                <a:solidFill>
                  <a:srgbClr val="000000"/>
                </a:solidFill>
              </a:rPr>
              <a:t>copy()</a:t>
            </a:r>
            <a:r>
              <a:rPr lang="en-GB" sz="2000" dirty="0">
                <a:solidFill>
                  <a:srgbClr val="000000"/>
                </a:solidFill>
              </a:rPr>
              <a:t> - Returns a shallow copy of the </a:t>
            </a:r>
            <a:r>
              <a:rPr lang="en-GB" sz="2000" dirty="0" smtClean="0">
                <a:solidFill>
                  <a:srgbClr val="000000"/>
                </a:solidFill>
              </a:rPr>
              <a:t>list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5023045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Lists</a:t>
            </a:r>
            <a:endParaRPr lang="en-US" sz="2800" dirty="0">
              <a:latin typeface="Calibri (Headings)"/>
            </a:endParaRPr>
          </a:p>
        </p:txBody>
      </p:sp>
      <p:sp>
        <p:nvSpPr>
          <p:cNvPr id="5" name="Rectangle 4"/>
          <p:cNvSpPr/>
          <p:nvPr/>
        </p:nvSpPr>
        <p:spPr>
          <a:xfrm>
            <a:off x="6108700" y="866521"/>
            <a:ext cx="5778500" cy="4579715"/>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b="1" dirty="0" smtClean="0">
                <a:solidFill>
                  <a:srgbClr val="000000"/>
                </a:solidFill>
              </a:rPr>
              <a:t>List Built-in functions:</a:t>
            </a:r>
          </a:p>
          <a:p>
            <a:pPr algn="just">
              <a:lnSpc>
                <a:spcPct val="90000"/>
              </a:lnSpc>
            </a:pPr>
            <a:endParaRPr lang="en-GB" b="1" dirty="0">
              <a:solidFill>
                <a:srgbClr val="000000"/>
              </a:solidFill>
            </a:endParaRPr>
          </a:p>
          <a:p>
            <a:pPr marL="520700" indent="-285750" algn="just">
              <a:lnSpc>
                <a:spcPct val="90000"/>
              </a:lnSpc>
              <a:buFont typeface="Wingdings" panose="05000000000000000000" pitchFamily="2" charset="2"/>
              <a:buChar char="ü"/>
            </a:pPr>
            <a:r>
              <a:rPr lang="en-GB" b="1" dirty="0">
                <a:solidFill>
                  <a:srgbClr val="000000"/>
                </a:solidFill>
              </a:rPr>
              <a:t>all</a:t>
            </a:r>
            <a:r>
              <a:rPr lang="en-GB" b="1" dirty="0" smtClean="0">
                <a:solidFill>
                  <a:srgbClr val="000000"/>
                </a:solidFill>
              </a:rPr>
              <a:t>() - </a:t>
            </a:r>
            <a:r>
              <a:rPr lang="en-GB" dirty="0" smtClean="0">
                <a:solidFill>
                  <a:srgbClr val="000000"/>
                </a:solidFill>
              </a:rPr>
              <a:t>Return </a:t>
            </a:r>
            <a:r>
              <a:rPr lang="en-GB" dirty="0">
                <a:solidFill>
                  <a:srgbClr val="000000"/>
                </a:solidFill>
              </a:rPr>
              <a:t>True if all elements of the list are true (or if the list is empty).</a:t>
            </a:r>
          </a:p>
          <a:p>
            <a:pPr marL="520700" indent="-285750" algn="just">
              <a:lnSpc>
                <a:spcPct val="90000"/>
              </a:lnSpc>
              <a:buFont typeface="Wingdings" panose="05000000000000000000" pitchFamily="2" charset="2"/>
              <a:buChar char="ü"/>
            </a:pPr>
            <a:r>
              <a:rPr lang="en-GB" b="1" dirty="0">
                <a:solidFill>
                  <a:srgbClr val="000000"/>
                </a:solidFill>
              </a:rPr>
              <a:t>any</a:t>
            </a:r>
            <a:r>
              <a:rPr lang="en-GB" b="1" dirty="0" smtClean="0">
                <a:solidFill>
                  <a:srgbClr val="000000"/>
                </a:solidFill>
              </a:rPr>
              <a:t>() - </a:t>
            </a:r>
            <a:r>
              <a:rPr lang="en-GB" dirty="0" smtClean="0">
                <a:solidFill>
                  <a:srgbClr val="000000"/>
                </a:solidFill>
              </a:rPr>
              <a:t>Return </a:t>
            </a:r>
            <a:r>
              <a:rPr lang="en-GB" dirty="0">
                <a:solidFill>
                  <a:srgbClr val="000000"/>
                </a:solidFill>
              </a:rPr>
              <a:t>True if any element of the list is true. If the list is empty, return False.</a:t>
            </a:r>
          </a:p>
          <a:p>
            <a:pPr marL="520700" indent="-285750" algn="just">
              <a:lnSpc>
                <a:spcPct val="90000"/>
              </a:lnSpc>
              <a:buFont typeface="Wingdings" panose="05000000000000000000" pitchFamily="2" charset="2"/>
              <a:buChar char="ü"/>
            </a:pPr>
            <a:r>
              <a:rPr lang="en-GB" b="1" dirty="0">
                <a:solidFill>
                  <a:srgbClr val="000000"/>
                </a:solidFill>
              </a:rPr>
              <a:t>enumerate</a:t>
            </a:r>
            <a:r>
              <a:rPr lang="en-GB" b="1" dirty="0" smtClean="0">
                <a:solidFill>
                  <a:srgbClr val="000000"/>
                </a:solidFill>
              </a:rPr>
              <a:t>() - </a:t>
            </a:r>
            <a:r>
              <a:rPr lang="en-GB" dirty="0" smtClean="0">
                <a:solidFill>
                  <a:srgbClr val="000000"/>
                </a:solidFill>
              </a:rPr>
              <a:t>Return </a:t>
            </a:r>
            <a:r>
              <a:rPr lang="en-GB" dirty="0">
                <a:solidFill>
                  <a:srgbClr val="000000"/>
                </a:solidFill>
              </a:rPr>
              <a:t>an enumerate object. It contains the index and value of all the items of list as a tuple.</a:t>
            </a:r>
          </a:p>
          <a:p>
            <a:pPr marL="520700" indent="-285750" algn="just">
              <a:lnSpc>
                <a:spcPct val="90000"/>
              </a:lnSpc>
              <a:buFont typeface="Wingdings" panose="05000000000000000000" pitchFamily="2" charset="2"/>
              <a:buChar char="ü"/>
            </a:pPr>
            <a:r>
              <a:rPr lang="en-GB" b="1" dirty="0" err="1">
                <a:solidFill>
                  <a:srgbClr val="000000"/>
                </a:solidFill>
              </a:rPr>
              <a:t>len</a:t>
            </a:r>
            <a:r>
              <a:rPr lang="en-GB" b="1" dirty="0" smtClean="0">
                <a:solidFill>
                  <a:srgbClr val="000000"/>
                </a:solidFill>
              </a:rPr>
              <a:t>() - </a:t>
            </a:r>
            <a:r>
              <a:rPr lang="en-GB" dirty="0" smtClean="0">
                <a:solidFill>
                  <a:srgbClr val="000000"/>
                </a:solidFill>
              </a:rPr>
              <a:t>Return </a:t>
            </a:r>
            <a:r>
              <a:rPr lang="en-GB" dirty="0">
                <a:solidFill>
                  <a:srgbClr val="000000"/>
                </a:solidFill>
              </a:rPr>
              <a:t>the length (the number of items) in the list.</a:t>
            </a:r>
          </a:p>
          <a:p>
            <a:pPr marL="520700" indent="-285750" algn="just">
              <a:lnSpc>
                <a:spcPct val="90000"/>
              </a:lnSpc>
              <a:buFont typeface="Wingdings" panose="05000000000000000000" pitchFamily="2" charset="2"/>
              <a:buChar char="ü"/>
            </a:pPr>
            <a:r>
              <a:rPr lang="en-GB" b="1" dirty="0">
                <a:solidFill>
                  <a:srgbClr val="000000"/>
                </a:solidFill>
              </a:rPr>
              <a:t>list</a:t>
            </a:r>
            <a:r>
              <a:rPr lang="en-GB" b="1" dirty="0" smtClean="0">
                <a:solidFill>
                  <a:srgbClr val="000000"/>
                </a:solidFill>
              </a:rPr>
              <a:t>() - </a:t>
            </a:r>
            <a:r>
              <a:rPr lang="en-GB" dirty="0" smtClean="0">
                <a:solidFill>
                  <a:srgbClr val="000000"/>
                </a:solidFill>
              </a:rPr>
              <a:t>Convert </a:t>
            </a:r>
            <a:r>
              <a:rPr lang="en-GB" dirty="0">
                <a:solidFill>
                  <a:srgbClr val="000000"/>
                </a:solidFill>
              </a:rPr>
              <a:t>an </a:t>
            </a:r>
            <a:r>
              <a:rPr lang="en-GB" dirty="0" err="1">
                <a:solidFill>
                  <a:srgbClr val="000000"/>
                </a:solidFill>
              </a:rPr>
              <a:t>iterable</a:t>
            </a:r>
            <a:r>
              <a:rPr lang="en-GB" dirty="0">
                <a:solidFill>
                  <a:srgbClr val="000000"/>
                </a:solidFill>
              </a:rPr>
              <a:t> (tuple, string, set, dictionary) to a list.</a:t>
            </a:r>
          </a:p>
          <a:p>
            <a:pPr marL="520700" indent="-285750" algn="just">
              <a:lnSpc>
                <a:spcPct val="90000"/>
              </a:lnSpc>
              <a:buFont typeface="Wingdings" panose="05000000000000000000" pitchFamily="2" charset="2"/>
              <a:buChar char="ü"/>
            </a:pPr>
            <a:r>
              <a:rPr lang="en-GB" b="1" dirty="0">
                <a:solidFill>
                  <a:srgbClr val="000000"/>
                </a:solidFill>
              </a:rPr>
              <a:t>max</a:t>
            </a:r>
            <a:r>
              <a:rPr lang="en-GB" b="1" dirty="0" smtClean="0">
                <a:solidFill>
                  <a:srgbClr val="000000"/>
                </a:solidFill>
              </a:rPr>
              <a:t>() - </a:t>
            </a:r>
            <a:r>
              <a:rPr lang="en-GB" dirty="0" smtClean="0">
                <a:solidFill>
                  <a:srgbClr val="000000"/>
                </a:solidFill>
              </a:rPr>
              <a:t>Return </a:t>
            </a:r>
            <a:r>
              <a:rPr lang="en-GB" dirty="0">
                <a:solidFill>
                  <a:srgbClr val="000000"/>
                </a:solidFill>
              </a:rPr>
              <a:t>the largest item in the list.</a:t>
            </a:r>
          </a:p>
          <a:p>
            <a:pPr marL="520700" indent="-285750" algn="just">
              <a:lnSpc>
                <a:spcPct val="90000"/>
              </a:lnSpc>
              <a:buFont typeface="Wingdings" panose="05000000000000000000" pitchFamily="2" charset="2"/>
              <a:buChar char="ü"/>
            </a:pPr>
            <a:r>
              <a:rPr lang="en-GB" b="1" dirty="0">
                <a:solidFill>
                  <a:srgbClr val="000000"/>
                </a:solidFill>
              </a:rPr>
              <a:t>min</a:t>
            </a:r>
            <a:r>
              <a:rPr lang="en-GB" b="1" dirty="0" smtClean="0">
                <a:solidFill>
                  <a:srgbClr val="000000"/>
                </a:solidFill>
              </a:rPr>
              <a:t>() - </a:t>
            </a:r>
            <a:r>
              <a:rPr lang="en-GB" dirty="0" smtClean="0">
                <a:solidFill>
                  <a:srgbClr val="000000"/>
                </a:solidFill>
              </a:rPr>
              <a:t>Return </a:t>
            </a:r>
            <a:r>
              <a:rPr lang="en-GB" dirty="0">
                <a:solidFill>
                  <a:srgbClr val="000000"/>
                </a:solidFill>
              </a:rPr>
              <a:t>the smallest item in the list</a:t>
            </a:r>
          </a:p>
          <a:p>
            <a:pPr marL="520700" indent="-285750" algn="just">
              <a:lnSpc>
                <a:spcPct val="90000"/>
              </a:lnSpc>
              <a:buFont typeface="Wingdings" panose="05000000000000000000" pitchFamily="2" charset="2"/>
              <a:buChar char="ü"/>
            </a:pPr>
            <a:r>
              <a:rPr lang="en-GB" b="1" dirty="0">
                <a:solidFill>
                  <a:srgbClr val="000000"/>
                </a:solidFill>
              </a:rPr>
              <a:t>sorted</a:t>
            </a:r>
            <a:r>
              <a:rPr lang="en-GB" b="1" dirty="0" smtClean="0">
                <a:solidFill>
                  <a:srgbClr val="000000"/>
                </a:solidFill>
              </a:rPr>
              <a:t>() - </a:t>
            </a:r>
            <a:r>
              <a:rPr lang="en-GB" dirty="0" smtClean="0">
                <a:solidFill>
                  <a:srgbClr val="000000"/>
                </a:solidFill>
              </a:rPr>
              <a:t>Return </a:t>
            </a:r>
            <a:r>
              <a:rPr lang="en-GB" dirty="0">
                <a:solidFill>
                  <a:srgbClr val="000000"/>
                </a:solidFill>
              </a:rPr>
              <a:t>a new sorted list (does not sort the list itself).</a:t>
            </a:r>
          </a:p>
          <a:p>
            <a:pPr marL="520700" indent="-285750" algn="just">
              <a:lnSpc>
                <a:spcPct val="90000"/>
              </a:lnSpc>
              <a:buFont typeface="Wingdings" panose="05000000000000000000" pitchFamily="2" charset="2"/>
              <a:buChar char="ü"/>
            </a:pPr>
            <a:r>
              <a:rPr lang="en-GB" b="1" dirty="0">
                <a:solidFill>
                  <a:srgbClr val="000000"/>
                </a:solidFill>
              </a:rPr>
              <a:t>sum</a:t>
            </a:r>
            <a:r>
              <a:rPr lang="en-GB" b="1" dirty="0" smtClean="0">
                <a:solidFill>
                  <a:srgbClr val="000000"/>
                </a:solidFill>
              </a:rPr>
              <a:t>() - </a:t>
            </a:r>
            <a:r>
              <a:rPr lang="en-GB" dirty="0" smtClean="0">
                <a:solidFill>
                  <a:srgbClr val="000000"/>
                </a:solidFill>
              </a:rPr>
              <a:t>Return </a:t>
            </a:r>
            <a:r>
              <a:rPr lang="en-GB" dirty="0">
                <a:solidFill>
                  <a:srgbClr val="000000"/>
                </a:solidFill>
              </a:rPr>
              <a:t>the sum of all elements in the list</a:t>
            </a:r>
            <a:r>
              <a:rPr lang="en-GB" dirty="0" smtClean="0">
                <a:solidFill>
                  <a:srgbClr val="000000"/>
                </a:solidFill>
              </a:rPr>
              <a:t>.</a:t>
            </a:r>
            <a:endParaRPr lang="en-GB" i="0" dirty="0">
              <a:solidFill>
                <a:srgbClr val="000000"/>
              </a:solidFill>
              <a:effectLst/>
            </a:endParaRPr>
          </a:p>
          <a:p>
            <a:pPr algn="just">
              <a:lnSpc>
                <a:spcPct val="90000"/>
              </a:lnSpc>
            </a:pPr>
            <a:r>
              <a:rPr lang="en-GB" b="1" dirty="0" smtClean="0">
                <a:solidFill>
                  <a:srgbClr val="000000"/>
                </a:solidFill>
              </a:rPr>
              <a:t>Let us go for a demonstration…</a:t>
            </a:r>
            <a:endParaRPr lang="en-US" b="1" i="0" dirty="0" smtClean="0">
              <a:solidFill>
                <a:srgbClr val="000000"/>
              </a:solidFill>
              <a:effectLst/>
            </a:endParaRPr>
          </a:p>
        </p:txBody>
      </p:sp>
    </p:spTree>
    <p:extLst>
      <p:ext uri="{BB962C8B-B14F-4D97-AF65-F5344CB8AC3E}">
        <p14:creationId xmlns:p14="http://schemas.microsoft.com/office/powerpoint/2010/main" val="2141465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048695" y="5564372"/>
            <a:ext cx="197318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p:cNvSpPr txBox="1"/>
          <p:nvPr/>
        </p:nvSpPr>
        <p:spPr>
          <a:xfrm>
            <a:off x="6248399" y="4029167"/>
            <a:ext cx="4175759" cy="646331"/>
          </a:xfrm>
          <a:prstGeom prst="rect">
            <a:avLst/>
          </a:prstGeom>
          <a:noFill/>
        </p:spPr>
        <p:txBody>
          <a:bodyPr wrap="square" rtlCol="0">
            <a:spAutoFit/>
          </a:bodyPr>
          <a:lstStyle/>
          <a:p>
            <a:pPr algn="ctr"/>
            <a:r>
              <a:rPr lang="en-US" sz="3600" b="1" dirty="0" smtClean="0">
                <a:latin typeface="Calibri (Headings)"/>
              </a:rPr>
              <a:t>Python Tuples</a:t>
            </a:r>
            <a:endParaRPr lang="en-US" sz="3600" b="1" dirty="0">
              <a:latin typeface="Calibri (Headings)"/>
            </a:endParaRPr>
          </a:p>
        </p:txBody>
      </p:sp>
      <p:sp>
        <p:nvSpPr>
          <p:cNvPr id="2" name="Rectangle 1"/>
          <p:cNvSpPr/>
          <p:nvPr/>
        </p:nvSpPr>
        <p:spPr>
          <a:xfrm>
            <a:off x="9223513" y="6003235"/>
            <a:ext cx="1272209" cy="78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5471160" y="3105837"/>
            <a:ext cx="5730239"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Python Essentials</a:t>
            </a:r>
            <a:endParaRPr lang="en-US" sz="5400" b="1" dirty="0">
              <a:ln w="0"/>
              <a:solidFill>
                <a:srgbClr val="37AA84"/>
              </a:solidFill>
              <a:effectLst>
                <a:reflection stA="51000" endPos="36000" dir="5400000" sy="-90000" algn="bl" rotWithShape="0"/>
              </a:effectLst>
            </a:endParaRPr>
          </a:p>
        </p:txBody>
      </p:sp>
      <p:pic>
        <p:nvPicPr>
          <p:cNvPr id="8" name="Shape 32"/>
          <p:cNvPicPr preferRelativeResize="0"/>
          <p:nvPr/>
        </p:nvPicPr>
        <p:blipFill>
          <a:blip r:embed="rId2">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2620497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Tuples</a:t>
            </a:r>
            <a:endParaRPr lang="en-US" sz="2800" dirty="0">
              <a:latin typeface="Calibri (Headings)"/>
            </a:endParaRPr>
          </a:p>
        </p:txBody>
      </p:sp>
      <p:sp>
        <p:nvSpPr>
          <p:cNvPr id="5" name="Rectangle 4"/>
          <p:cNvSpPr/>
          <p:nvPr/>
        </p:nvSpPr>
        <p:spPr>
          <a:xfrm>
            <a:off x="6108700" y="1209421"/>
            <a:ext cx="5778500" cy="1200329"/>
          </a:xfrm>
          <a:prstGeom prst="rect">
            <a:avLst/>
          </a:prstGeom>
          <a:ln w="28575">
            <a:solidFill>
              <a:srgbClr val="3FAD86"/>
            </a:solidFill>
          </a:ln>
        </p:spPr>
        <p:txBody>
          <a:bodyPr wrap="square">
            <a:spAutoFit/>
          </a:bodyPr>
          <a:lstStyle/>
          <a:p>
            <a:pPr algn="just">
              <a:lnSpc>
                <a:spcPct val="90000"/>
              </a:lnSpc>
            </a:pPr>
            <a:r>
              <a:rPr lang="en-GB" sz="2000" dirty="0">
                <a:solidFill>
                  <a:srgbClr val="000000"/>
                </a:solidFill>
              </a:rPr>
              <a:t>In many aspects a tuple is similar to a list. But the basic difference between the two is that we cannot change the elements of a tuple once it is assigned whereas in a list, elements can be changed</a:t>
            </a:r>
            <a:r>
              <a:rPr lang="en-GB" sz="2000"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3151853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Tuples</a:t>
            </a:r>
            <a:endParaRPr lang="en-US" sz="2800" dirty="0">
              <a:latin typeface="Calibri (Headings)"/>
            </a:endParaRPr>
          </a:p>
        </p:txBody>
      </p:sp>
      <p:sp>
        <p:nvSpPr>
          <p:cNvPr id="5" name="Rectangle 4"/>
          <p:cNvSpPr/>
          <p:nvPr/>
        </p:nvSpPr>
        <p:spPr>
          <a:xfrm>
            <a:off x="6108700" y="800943"/>
            <a:ext cx="5778500" cy="4829014"/>
          </a:xfrm>
          <a:prstGeom prst="rect">
            <a:avLst/>
          </a:prstGeom>
          <a:ln w="28575">
            <a:solidFill>
              <a:srgbClr val="3FAD86"/>
            </a:solidFill>
          </a:ln>
        </p:spPr>
        <p:txBody>
          <a:bodyPr wrap="square">
            <a:spAutoFit/>
          </a:bodyPr>
          <a:lstStyle/>
          <a:p>
            <a:pPr algn="just">
              <a:lnSpc>
                <a:spcPct val="90000"/>
              </a:lnSpc>
            </a:pPr>
            <a:r>
              <a:rPr lang="en-GB" b="1" dirty="0">
                <a:solidFill>
                  <a:srgbClr val="000000"/>
                </a:solidFill>
              </a:rPr>
              <a:t>Advantages of Tuple over </a:t>
            </a:r>
            <a:r>
              <a:rPr lang="en-GB" b="1" dirty="0" smtClean="0">
                <a:solidFill>
                  <a:srgbClr val="000000"/>
                </a:solidFill>
              </a:rPr>
              <a:t>List:</a:t>
            </a:r>
            <a:endParaRPr lang="en-GB" b="1" dirty="0">
              <a:solidFill>
                <a:srgbClr val="000000"/>
              </a:solidFill>
            </a:endParaRPr>
          </a:p>
          <a:p>
            <a:pPr algn="just">
              <a:lnSpc>
                <a:spcPct val="90000"/>
              </a:lnSpc>
            </a:pPr>
            <a:endParaRPr lang="en-GB" dirty="0" smtClean="0">
              <a:solidFill>
                <a:srgbClr val="000000"/>
              </a:solidFill>
            </a:endParaRPr>
          </a:p>
          <a:p>
            <a:pPr marL="285750" indent="-285750" algn="just">
              <a:lnSpc>
                <a:spcPct val="90000"/>
              </a:lnSpc>
              <a:buFont typeface="Wingdings" panose="05000000000000000000" pitchFamily="2" charset="2"/>
              <a:buChar char="Ø"/>
            </a:pPr>
            <a:r>
              <a:rPr lang="en-GB" dirty="0" smtClean="0">
                <a:solidFill>
                  <a:srgbClr val="000000"/>
                </a:solidFill>
              </a:rPr>
              <a:t>Following </a:t>
            </a:r>
            <a:r>
              <a:rPr lang="en-GB" dirty="0">
                <a:solidFill>
                  <a:srgbClr val="000000"/>
                </a:solidFill>
              </a:rPr>
              <a:t>are certain advantages of implementing a tuple over a list. Below listed are some of the main advantages</a:t>
            </a:r>
            <a:r>
              <a:rPr lang="en-GB" dirty="0" smtClean="0">
                <a:solidFill>
                  <a:srgbClr val="000000"/>
                </a:solidFill>
              </a:rPr>
              <a:t>:</a:t>
            </a: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We generally use tuple for heterogeneous (different) datatypes and list for homogeneous (similar) datatypes</a:t>
            </a:r>
            <a:r>
              <a:rPr lang="en-GB" dirty="0" smtClean="0">
                <a:solidFill>
                  <a:srgbClr val="000000"/>
                </a:solidFill>
              </a:rPr>
              <a:t>.</a:t>
            </a:r>
          </a:p>
          <a:p>
            <a:pPr marL="571500" indent="-285750" algn="just">
              <a:lnSpc>
                <a:spcPct val="90000"/>
              </a:lnSpc>
              <a:buFont typeface="Arial" panose="020B0604020202020204" pitchFamily="34" charset="0"/>
              <a:buChar char="•"/>
            </a:pP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Since tuple are immutable, iterating through tuple is faster than with list. So there is a slight performance boost</a:t>
            </a:r>
            <a:r>
              <a:rPr lang="en-GB" dirty="0" smtClean="0">
                <a:solidFill>
                  <a:srgbClr val="000000"/>
                </a:solidFill>
              </a:rPr>
              <a:t>.</a:t>
            </a:r>
          </a:p>
          <a:p>
            <a:pPr marL="571500" indent="-285750" algn="just">
              <a:lnSpc>
                <a:spcPct val="90000"/>
              </a:lnSpc>
              <a:buFont typeface="Arial" panose="020B0604020202020204" pitchFamily="34" charset="0"/>
              <a:buChar char="•"/>
            </a:pP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Tuples that contain immutable elements can be used as key for a dictionary. With list, this is not possible</a:t>
            </a:r>
            <a:r>
              <a:rPr lang="en-GB" dirty="0" smtClean="0">
                <a:solidFill>
                  <a:srgbClr val="000000"/>
                </a:solidFill>
              </a:rPr>
              <a:t>.</a:t>
            </a:r>
          </a:p>
          <a:p>
            <a:pPr marL="571500" indent="-285750" algn="just">
              <a:lnSpc>
                <a:spcPct val="90000"/>
              </a:lnSpc>
              <a:buFont typeface="Arial" panose="020B0604020202020204" pitchFamily="34" charset="0"/>
              <a:buChar char="•"/>
            </a:pPr>
            <a:endParaRPr lang="en-GB" dirty="0">
              <a:solidFill>
                <a:srgbClr val="000000"/>
              </a:solidFill>
            </a:endParaRPr>
          </a:p>
          <a:p>
            <a:pPr marL="571500" indent="-285750" algn="just">
              <a:lnSpc>
                <a:spcPct val="90000"/>
              </a:lnSpc>
              <a:buFont typeface="Arial" panose="020B0604020202020204" pitchFamily="34" charset="0"/>
              <a:buChar char="•"/>
            </a:pPr>
            <a:r>
              <a:rPr lang="en-GB" dirty="0">
                <a:solidFill>
                  <a:srgbClr val="000000"/>
                </a:solidFill>
              </a:rPr>
              <a:t>If you have data that doesn't change, implementing it as tuple will guarantee that it remains write-protected</a:t>
            </a:r>
            <a:r>
              <a:rPr lang="en-GB" dirty="0" smtClean="0">
                <a:solidFill>
                  <a:srgbClr val="000000"/>
                </a:solidFill>
              </a:rPr>
              <a:t>.</a:t>
            </a: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11887885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8370"/>
            <a:ext cx="57912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Python Tuples</a:t>
            </a:r>
            <a:endParaRPr lang="en-US" sz="2800" dirty="0">
              <a:latin typeface="Calibri (Headings)"/>
            </a:endParaRPr>
          </a:p>
        </p:txBody>
      </p:sp>
      <p:sp>
        <p:nvSpPr>
          <p:cNvPr id="5" name="Rectangle 4"/>
          <p:cNvSpPr/>
          <p:nvPr/>
        </p:nvSpPr>
        <p:spPr>
          <a:xfrm>
            <a:off x="6108700" y="891921"/>
            <a:ext cx="5778500" cy="4579715"/>
          </a:xfrm>
          <a:prstGeom prst="rect">
            <a:avLst/>
          </a:prstGeom>
          <a:ln w="28575">
            <a:solidFill>
              <a:srgbClr val="3FAD86"/>
            </a:solidFill>
          </a:ln>
        </p:spPr>
        <p:txBody>
          <a:bodyPr wrap="square">
            <a:spAutoFit/>
          </a:bodyPr>
          <a:lstStyle/>
          <a:p>
            <a:pPr marL="285750" indent="-285750" algn="just">
              <a:lnSpc>
                <a:spcPct val="90000"/>
              </a:lnSpc>
              <a:buFont typeface="Wingdings" panose="05000000000000000000" pitchFamily="2" charset="2"/>
              <a:buChar char="Ø"/>
            </a:pPr>
            <a:r>
              <a:rPr lang="en-GB" b="1" dirty="0" smtClean="0">
                <a:solidFill>
                  <a:srgbClr val="000000"/>
                </a:solidFill>
              </a:rPr>
              <a:t>Built-in functions with tuples:</a:t>
            </a:r>
            <a:endParaRPr lang="en-GB" b="1" dirty="0">
              <a:solidFill>
                <a:srgbClr val="000000"/>
              </a:solidFill>
            </a:endParaRPr>
          </a:p>
          <a:p>
            <a:pPr algn="just">
              <a:lnSpc>
                <a:spcPct val="90000"/>
              </a:lnSpc>
            </a:pPr>
            <a:endParaRPr lang="en-GB" dirty="0" smtClean="0">
              <a:solidFill>
                <a:srgbClr val="000000"/>
              </a:solidFill>
            </a:endParaRPr>
          </a:p>
          <a:p>
            <a:pPr marL="285750" indent="-285750" algn="just">
              <a:lnSpc>
                <a:spcPct val="90000"/>
              </a:lnSpc>
              <a:buFont typeface="Arial" panose="020B0604020202020204" pitchFamily="34" charset="0"/>
              <a:buChar char="•"/>
            </a:pPr>
            <a:r>
              <a:rPr lang="en-GB" b="1" dirty="0">
                <a:solidFill>
                  <a:srgbClr val="000000"/>
                </a:solidFill>
              </a:rPr>
              <a:t>all</a:t>
            </a:r>
            <a:r>
              <a:rPr lang="en-GB" b="1" dirty="0" smtClean="0">
                <a:solidFill>
                  <a:srgbClr val="000000"/>
                </a:solidFill>
              </a:rPr>
              <a:t>() - </a:t>
            </a:r>
            <a:r>
              <a:rPr lang="en-GB" dirty="0" smtClean="0">
                <a:solidFill>
                  <a:srgbClr val="000000"/>
                </a:solidFill>
              </a:rPr>
              <a:t>Return </a:t>
            </a:r>
            <a:r>
              <a:rPr lang="en-GB" dirty="0">
                <a:solidFill>
                  <a:srgbClr val="000000"/>
                </a:solidFill>
              </a:rPr>
              <a:t>True if all elements of the tuple are true (or if the tuple is empty).</a:t>
            </a:r>
          </a:p>
          <a:p>
            <a:pPr marL="285750" indent="-285750" algn="just">
              <a:lnSpc>
                <a:spcPct val="90000"/>
              </a:lnSpc>
              <a:buFont typeface="Arial" panose="020B0604020202020204" pitchFamily="34" charset="0"/>
              <a:buChar char="•"/>
            </a:pPr>
            <a:r>
              <a:rPr lang="en-GB" b="1" dirty="0">
                <a:solidFill>
                  <a:srgbClr val="000000"/>
                </a:solidFill>
              </a:rPr>
              <a:t>any</a:t>
            </a:r>
            <a:r>
              <a:rPr lang="en-GB" b="1" dirty="0" smtClean="0">
                <a:solidFill>
                  <a:srgbClr val="000000"/>
                </a:solidFill>
              </a:rPr>
              <a:t>() - </a:t>
            </a:r>
            <a:r>
              <a:rPr lang="en-GB" dirty="0" smtClean="0">
                <a:solidFill>
                  <a:srgbClr val="000000"/>
                </a:solidFill>
              </a:rPr>
              <a:t>Return </a:t>
            </a:r>
            <a:r>
              <a:rPr lang="en-GB" dirty="0">
                <a:solidFill>
                  <a:srgbClr val="000000"/>
                </a:solidFill>
              </a:rPr>
              <a:t>True if any element of the tuple is true. If the tuple is empty, return False.</a:t>
            </a:r>
          </a:p>
          <a:p>
            <a:pPr marL="285750" indent="-285750" algn="just">
              <a:lnSpc>
                <a:spcPct val="90000"/>
              </a:lnSpc>
              <a:buFont typeface="Arial" panose="020B0604020202020204" pitchFamily="34" charset="0"/>
              <a:buChar char="•"/>
            </a:pPr>
            <a:r>
              <a:rPr lang="en-GB" b="1" dirty="0">
                <a:solidFill>
                  <a:srgbClr val="000000"/>
                </a:solidFill>
              </a:rPr>
              <a:t>enumerate</a:t>
            </a:r>
            <a:r>
              <a:rPr lang="en-GB" b="1" dirty="0" smtClean="0">
                <a:solidFill>
                  <a:srgbClr val="000000"/>
                </a:solidFill>
              </a:rPr>
              <a:t>() - </a:t>
            </a:r>
            <a:r>
              <a:rPr lang="en-GB" dirty="0" smtClean="0">
                <a:solidFill>
                  <a:srgbClr val="000000"/>
                </a:solidFill>
              </a:rPr>
              <a:t>Return </a:t>
            </a:r>
            <a:r>
              <a:rPr lang="en-GB" dirty="0">
                <a:solidFill>
                  <a:srgbClr val="000000"/>
                </a:solidFill>
              </a:rPr>
              <a:t>an enumerate object. It contains the index and value of all the items of tuple as pairs.</a:t>
            </a:r>
          </a:p>
          <a:p>
            <a:pPr marL="285750" indent="-285750" algn="just">
              <a:lnSpc>
                <a:spcPct val="90000"/>
              </a:lnSpc>
              <a:buFont typeface="Arial" panose="020B0604020202020204" pitchFamily="34" charset="0"/>
              <a:buChar char="•"/>
            </a:pPr>
            <a:r>
              <a:rPr lang="en-GB" b="1" dirty="0" err="1">
                <a:solidFill>
                  <a:srgbClr val="000000"/>
                </a:solidFill>
              </a:rPr>
              <a:t>len</a:t>
            </a:r>
            <a:r>
              <a:rPr lang="en-GB" b="1" dirty="0" smtClean="0">
                <a:solidFill>
                  <a:srgbClr val="000000"/>
                </a:solidFill>
              </a:rPr>
              <a:t>() - </a:t>
            </a:r>
            <a:r>
              <a:rPr lang="en-GB" dirty="0" smtClean="0">
                <a:solidFill>
                  <a:srgbClr val="000000"/>
                </a:solidFill>
              </a:rPr>
              <a:t>Return </a:t>
            </a:r>
            <a:r>
              <a:rPr lang="en-GB" dirty="0">
                <a:solidFill>
                  <a:srgbClr val="000000"/>
                </a:solidFill>
              </a:rPr>
              <a:t>the length (the number of items) in the tuple.</a:t>
            </a:r>
          </a:p>
          <a:p>
            <a:pPr marL="285750" indent="-285750" algn="just">
              <a:lnSpc>
                <a:spcPct val="90000"/>
              </a:lnSpc>
              <a:buFont typeface="Arial" panose="020B0604020202020204" pitchFamily="34" charset="0"/>
              <a:buChar char="•"/>
            </a:pPr>
            <a:r>
              <a:rPr lang="en-GB" b="1" dirty="0">
                <a:solidFill>
                  <a:srgbClr val="000000"/>
                </a:solidFill>
              </a:rPr>
              <a:t>max</a:t>
            </a:r>
            <a:r>
              <a:rPr lang="en-GB" b="1" dirty="0" smtClean="0">
                <a:solidFill>
                  <a:srgbClr val="000000"/>
                </a:solidFill>
              </a:rPr>
              <a:t>() - </a:t>
            </a:r>
            <a:r>
              <a:rPr lang="en-GB" dirty="0" smtClean="0">
                <a:solidFill>
                  <a:srgbClr val="000000"/>
                </a:solidFill>
              </a:rPr>
              <a:t>Return </a:t>
            </a:r>
            <a:r>
              <a:rPr lang="en-GB" dirty="0">
                <a:solidFill>
                  <a:srgbClr val="000000"/>
                </a:solidFill>
              </a:rPr>
              <a:t>the largest item in the tuple.</a:t>
            </a:r>
          </a:p>
          <a:p>
            <a:pPr marL="285750" indent="-285750" algn="just">
              <a:lnSpc>
                <a:spcPct val="90000"/>
              </a:lnSpc>
              <a:buFont typeface="Arial" panose="020B0604020202020204" pitchFamily="34" charset="0"/>
              <a:buChar char="•"/>
            </a:pPr>
            <a:r>
              <a:rPr lang="en-GB" b="1" dirty="0">
                <a:solidFill>
                  <a:srgbClr val="000000"/>
                </a:solidFill>
              </a:rPr>
              <a:t>min</a:t>
            </a:r>
            <a:r>
              <a:rPr lang="en-GB" b="1" dirty="0" smtClean="0">
                <a:solidFill>
                  <a:srgbClr val="000000"/>
                </a:solidFill>
              </a:rPr>
              <a:t>() - </a:t>
            </a:r>
            <a:r>
              <a:rPr lang="en-GB" dirty="0" smtClean="0">
                <a:solidFill>
                  <a:srgbClr val="000000"/>
                </a:solidFill>
              </a:rPr>
              <a:t>Return </a:t>
            </a:r>
            <a:r>
              <a:rPr lang="en-GB" dirty="0">
                <a:solidFill>
                  <a:srgbClr val="000000"/>
                </a:solidFill>
              </a:rPr>
              <a:t>the smallest item in the tuple</a:t>
            </a:r>
          </a:p>
          <a:p>
            <a:pPr marL="285750" indent="-285750" algn="just">
              <a:lnSpc>
                <a:spcPct val="90000"/>
              </a:lnSpc>
              <a:buFont typeface="Arial" panose="020B0604020202020204" pitchFamily="34" charset="0"/>
              <a:buChar char="•"/>
            </a:pPr>
            <a:r>
              <a:rPr lang="en-GB" b="1" dirty="0">
                <a:solidFill>
                  <a:srgbClr val="000000"/>
                </a:solidFill>
              </a:rPr>
              <a:t>sorted</a:t>
            </a:r>
            <a:r>
              <a:rPr lang="en-GB" b="1" dirty="0" smtClean="0">
                <a:solidFill>
                  <a:srgbClr val="000000"/>
                </a:solidFill>
              </a:rPr>
              <a:t>() - </a:t>
            </a:r>
            <a:r>
              <a:rPr lang="en-GB" dirty="0" smtClean="0">
                <a:solidFill>
                  <a:srgbClr val="000000"/>
                </a:solidFill>
              </a:rPr>
              <a:t>Take </a:t>
            </a:r>
            <a:r>
              <a:rPr lang="en-GB" dirty="0">
                <a:solidFill>
                  <a:srgbClr val="000000"/>
                </a:solidFill>
              </a:rPr>
              <a:t>elements in the tuple and return a new sorted list (does not sort the tuple itself).</a:t>
            </a:r>
          </a:p>
          <a:p>
            <a:pPr marL="285750" indent="-285750" algn="just">
              <a:lnSpc>
                <a:spcPct val="90000"/>
              </a:lnSpc>
              <a:buFont typeface="Arial" panose="020B0604020202020204" pitchFamily="34" charset="0"/>
              <a:buChar char="•"/>
            </a:pPr>
            <a:r>
              <a:rPr lang="en-GB" b="1" dirty="0">
                <a:solidFill>
                  <a:srgbClr val="000000"/>
                </a:solidFill>
              </a:rPr>
              <a:t>sum</a:t>
            </a:r>
            <a:r>
              <a:rPr lang="en-GB" b="1" dirty="0" smtClean="0">
                <a:solidFill>
                  <a:srgbClr val="000000"/>
                </a:solidFill>
              </a:rPr>
              <a:t>() - </a:t>
            </a:r>
            <a:r>
              <a:rPr lang="en-GB" dirty="0" err="1" smtClean="0">
                <a:solidFill>
                  <a:srgbClr val="000000"/>
                </a:solidFill>
              </a:rPr>
              <a:t>Retrun</a:t>
            </a:r>
            <a:r>
              <a:rPr lang="en-GB" dirty="0" smtClean="0">
                <a:solidFill>
                  <a:srgbClr val="000000"/>
                </a:solidFill>
              </a:rPr>
              <a:t> </a:t>
            </a:r>
            <a:r>
              <a:rPr lang="en-GB" dirty="0">
                <a:solidFill>
                  <a:srgbClr val="000000"/>
                </a:solidFill>
              </a:rPr>
              <a:t>the sum of all elements in the tuple.</a:t>
            </a:r>
          </a:p>
          <a:p>
            <a:pPr marL="285750" indent="-285750" algn="just">
              <a:lnSpc>
                <a:spcPct val="90000"/>
              </a:lnSpc>
              <a:buFont typeface="Arial" panose="020B0604020202020204" pitchFamily="34" charset="0"/>
              <a:buChar char="•"/>
            </a:pPr>
            <a:r>
              <a:rPr lang="en-GB" b="1" dirty="0">
                <a:solidFill>
                  <a:srgbClr val="000000"/>
                </a:solidFill>
              </a:rPr>
              <a:t>tuple</a:t>
            </a:r>
            <a:r>
              <a:rPr lang="en-GB" b="1" dirty="0" smtClean="0">
                <a:solidFill>
                  <a:srgbClr val="000000"/>
                </a:solidFill>
              </a:rPr>
              <a:t>() -</a:t>
            </a:r>
            <a:r>
              <a:rPr lang="en-GB" dirty="0">
                <a:solidFill>
                  <a:srgbClr val="000000"/>
                </a:solidFill>
              </a:rPr>
              <a:t> </a:t>
            </a:r>
            <a:r>
              <a:rPr lang="en-GB" dirty="0" smtClean="0">
                <a:solidFill>
                  <a:srgbClr val="000000"/>
                </a:solidFill>
              </a:rPr>
              <a:t>Convert </a:t>
            </a:r>
            <a:r>
              <a:rPr lang="en-GB" dirty="0">
                <a:solidFill>
                  <a:srgbClr val="000000"/>
                </a:solidFill>
              </a:rPr>
              <a:t>an </a:t>
            </a:r>
            <a:r>
              <a:rPr lang="en-GB" dirty="0" err="1">
                <a:solidFill>
                  <a:srgbClr val="000000"/>
                </a:solidFill>
              </a:rPr>
              <a:t>iterable</a:t>
            </a:r>
            <a:r>
              <a:rPr lang="en-GB" dirty="0">
                <a:solidFill>
                  <a:srgbClr val="000000"/>
                </a:solidFill>
              </a:rPr>
              <a:t> (list, string, set, dictionary) to a tuple.</a:t>
            </a:r>
            <a:endParaRPr lang="en-GB" i="0" dirty="0">
              <a:solidFill>
                <a:srgbClr val="000000"/>
              </a:solidFill>
              <a:effectLst/>
            </a:endParaRPr>
          </a:p>
          <a:p>
            <a:pPr algn="just">
              <a:lnSpc>
                <a:spcPct val="90000"/>
              </a:lnSpc>
            </a:pPr>
            <a:r>
              <a:rPr lang="en-GB" b="1" dirty="0" smtClean="0">
                <a:solidFill>
                  <a:srgbClr val="000000"/>
                </a:solidFill>
              </a:rPr>
              <a:t>Let us go for a demonstration…</a:t>
            </a:r>
            <a:endParaRPr lang="en-US" b="1" i="0" dirty="0" smtClean="0">
              <a:solidFill>
                <a:srgbClr val="000000"/>
              </a:solidFill>
              <a:effectLst/>
            </a:endParaRPr>
          </a:p>
        </p:txBody>
      </p:sp>
      <p:pic>
        <p:nvPicPr>
          <p:cNvPr id="6" name="Shape 32"/>
          <p:cNvPicPr preferRelativeResize="0"/>
          <p:nvPr/>
        </p:nvPicPr>
        <p:blipFill>
          <a:blip r:embed="rId3">
            <a:alphaModFix/>
          </a:blip>
          <a:stretch>
            <a:fillRect/>
          </a:stretch>
        </p:blipFill>
        <p:spPr>
          <a:xfrm>
            <a:off x="9224682" y="5728448"/>
            <a:ext cx="2967319" cy="1027778"/>
          </a:xfrm>
          <a:prstGeom prst="rect">
            <a:avLst/>
          </a:prstGeom>
          <a:noFill/>
          <a:ln>
            <a:noFill/>
          </a:ln>
        </p:spPr>
      </p:pic>
    </p:spTree>
    <p:extLst>
      <p:ext uri="{BB962C8B-B14F-4D97-AF65-F5344CB8AC3E}">
        <p14:creationId xmlns:p14="http://schemas.microsoft.com/office/powerpoint/2010/main" val="3498770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31644</TotalTime>
  <Words>8387</Words>
  <Application>Microsoft Office PowerPoint</Application>
  <PresentationFormat>Widescreen</PresentationFormat>
  <Paragraphs>1730</Paragraphs>
  <Slides>167</Slides>
  <Notes>112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167</vt:i4>
      </vt:variant>
    </vt:vector>
  </HeadingPairs>
  <TitlesOfParts>
    <vt:vector size="174" baseType="lpstr">
      <vt:lpstr>Arial</vt:lpstr>
      <vt:lpstr>Calibri</vt:lpstr>
      <vt:lpstr>Calibri (Headings)</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TutorialsPoint</dc:creator>
  <cp:lastModifiedBy>user</cp:lastModifiedBy>
  <cp:revision>2867</cp:revision>
  <dcterms:created xsi:type="dcterms:W3CDTF">2017-03-10T06:41:23Z</dcterms:created>
  <dcterms:modified xsi:type="dcterms:W3CDTF">2018-06-10T14:20:39Z</dcterms:modified>
</cp:coreProperties>
</file>