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6" r:id="rId1"/>
  </p:sldMasterIdLst>
  <p:notesMasterIdLst>
    <p:notesMasterId r:id="rId84"/>
  </p:notesMasterIdLst>
  <p:sldIdLst>
    <p:sldId id="1520" r:id="rId2"/>
    <p:sldId id="1519" r:id="rId3"/>
    <p:sldId id="1699" r:id="rId4"/>
    <p:sldId id="1687" r:id="rId5"/>
    <p:sldId id="1688" r:id="rId6"/>
    <p:sldId id="1689" r:id="rId7"/>
    <p:sldId id="1690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521" r:id="rId16"/>
    <p:sldId id="1522" r:id="rId17"/>
    <p:sldId id="1600" r:id="rId18"/>
    <p:sldId id="1601" r:id="rId19"/>
    <p:sldId id="1535" r:id="rId20"/>
    <p:sldId id="1536" r:id="rId21"/>
    <p:sldId id="1604" r:id="rId22"/>
    <p:sldId id="1605" r:id="rId23"/>
    <p:sldId id="1606" r:id="rId24"/>
    <p:sldId id="1607" r:id="rId25"/>
    <p:sldId id="1602" r:id="rId26"/>
    <p:sldId id="1603" r:id="rId27"/>
    <p:sldId id="1610" r:id="rId28"/>
    <p:sldId id="1611" r:id="rId29"/>
    <p:sldId id="1612" r:id="rId30"/>
    <p:sldId id="1615" r:id="rId31"/>
    <p:sldId id="1616" r:id="rId32"/>
    <p:sldId id="1613" r:id="rId33"/>
    <p:sldId id="1614" r:id="rId34"/>
    <p:sldId id="1617" r:id="rId35"/>
    <p:sldId id="1618" r:id="rId36"/>
    <p:sldId id="1621" r:id="rId37"/>
    <p:sldId id="1622" r:id="rId38"/>
    <p:sldId id="1623" r:id="rId39"/>
    <p:sldId id="1624" r:id="rId40"/>
    <p:sldId id="1625" r:id="rId41"/>
    <p:sldId id="1626" r:id="rId42"/>
    <p:sldId id="1627" r:id="rId43"/>
    <p:sldId id="1620" r:id="rId44"/>
    <p:sldId id="1619" r:id="rId45"/>
    <p:sldId id="1630" r:id="rId46"/>
    <p:sldId id="1523" r:id="rId47"/>
    <p:sldId id="1524" r:id="rId48"/>
    <p:sldId id="1539" r:id="rId49"/>
    <p:sldId id="1540" r:id="rId50"/>
    <p:sldId id="1542" r:id="rId51"/>
    <p:sldId id="1537" r:id="rId52"/>
    <p:sldId id="1538" r:id="rId53"/>
    <p:sldId id="1545" r:id="rId54"/>
    <p:sldId id="1546" r:id="rId55"/>
    <p:sldId id="1543" r:id="rId56"/>
    <p:sldId id="1544" r:id="rId57"/>
    <p:sldId id="1549" r:id="rId58"/>
    <p:sldId id="1547" r:id="rId59"/>
    <p:sldId id="1551" r:id="rId60"/>
    <p:sldId id="1552" r:id="rId61"/>
    <p:sldId id="1553" r:id="rId62"/>
    <p:sldId id="1554" r:id="rId63"/>
    <p:sldId id="1556" r:id="rId64"/>
    <p:sldId id="1557" r:id="rId65"/>
    <p:sldId id="1550" r:id="rId66"/>
    <p:sldId id="1548" r:id="rId67"/>
    <p:sldId id="1558" r:id="rId68"/>
    <p:sldId id="1559" r:id="rId69"/>
    <p:sldId id="1560" r:id="rId70"/>
    <p:sldId id="1561" r:id="rId71"/>
    <p:sldId id="1562" r:id="rId72"/>
    <p:sldId id="1525" r:id="rId73"/>
    <p:sldId id="1526" r:id="rId74"/>
    <p:sldId id="1631" r:id="rId75"/>
    <p:sldId id="1563" r:id="rId76"/>
    <p:sldId id="1564" r:id="rId77"/>
    <p:sldId id="1632" r:id="rId78"/>
    <p:sldId id="1633" r:id="rId79"/>
    <p:sldId id="1634" r:id="rId80"/>
    <p:sldId id="1637" r:id="rId81"/>
    <p:sldId id="1638" r:id="rId82"/>
    <p:sldId id="163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659FE8-3DC5-46F8-8DA0-308618F9D0F0}">
          <p14:sldIdLst>
            <p14:sldId id="1520"/>
            <p14:sldId id="1519"/>
          </p14:sldIdLst>
        </p14:section>
        <p14:section name="Python Basics" id="{80001BD4-1E83-4A77-B599-32062F8064C5}">
          <p14:sldIdLst>
            <p14:sldId id="1699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521"/>
            <p14:sldId id="1522"/>
            <p14:sldId id="1600"/>
            <p14:sldId id="1601"/>
            <p14:sldId id="1535"/>
            <p14:sldId id="1536"/>
            <p14:sldId id="1604"/>
            <p14:sldId id="1605"/>
            <p14:sldId id="1606"/>
            <p14:sldId id="1607"/>
            <p14:sldId id="1602"/>
            <p14:sldId id="1603"/>
            <p14:sldId id="1610"/>
            <p14:sldId id="1611"/>
            <p14:sldId id="1612"/>
            <p14:sldId id="1615"/>
            <p14:sldId id="1616"/>
            <p14:sldId id="1613"/>
            <p14:sldId id="1614"/>
            <p14:sldId id="1617"/>
            <p14:sldId id="1618"/>
            <p14:sldId id="1621"/>
            <p14:sldId id="1622"/>
            <p14:sldId id="1623"/>
            <p14:sldId id="1624"/>
            <p14:sldId id="1625"/>
            <p14:sldId id="1626"/>
            <p14:sldId id="1627"/>
            <p14:sldId id="1620"/>
            <p14:sldId id="1619"/>
            <p14:sldId id="1630"/>
          </p14:sldIdLst>
        </p14:section>
        <p14:section name="Python Flow Control" id="{D335814B-BE56-4916-8E08-CC472B5D28CA}">
          <p14:sldIdLst>
            <p14:sldId id="1523"/>
            <p14:sldId id="1524"/>
            <p14:sldId id="1539"/>
            <p14:sldId id="1540"/>
            <p14:sldId id="1542"/>
            <p14:sldId id="1537"/>
            <p14:sldId id="1538"/>
            <p14:sldId id="1545"/>
            <p14:sldId id="1546"/>
            <p14:sldId id="1543"/>
            <p14:sldId id="1544"/>
            <p14:sldId id="1549"/>
            <p14:sldId id="1547"/>
            <p14:sldId id="1551"/>
            <p14:sldId id="1552"/>
            <p14:sldId id="1553"/>
            <p14:sldId id="1554"/>
            <p14:sldId id="1556"/>
            <p14:sldId id="1557"/>
            <p14:sldId id="1550"/>
            <p14:sldId id="1548"/>
            <p14:sldId id="1558"/>
            <p14:sldId id="1559"/>
            <p14:sldId id="1560"/>
            <p14:sldId id="1561"/>
            <p14:sldId id="1562"/>
          </p14:sldIdLst>
        </p14:section>
        <p14:section name="Python Functions" id="{45FE967E-64B9-4DFB-A1A0-BDC34AB93879}">
          <p14:sldIdLst>
            <p14:sldId id="1525"/>
            <p14:sldId id="1526"/>
            <p14:sldId id="1631"/>
            <p14:sldId id="1563"/>
            <p14:sldId id="1564"/>
            <p14:sldId id="1632"/>
            <p14:sldId id="1633"/>
            <p14:sldId id="1634"/>
            <p14:sldId id="1637"/>
            <p14:sldId id="1638"/>
            <p14:sldId id="1639"/>
          </p14:sldIdLst>
        </p14:section>
        <p14:section name="Python Datatypes" id="{6195295D-412B-42D3-B393-53EC0BFA7147}">
          <p14:sldIdLst/>
        </p14:section>
        <p14:section name="Python File Handling" id="{C17253BD-EF5D-45FF-922B-C456B58F1B3C}">
          <p14:sldIdLst/>
        </p14:section>
        <p14:section name="Python Class and Objects" id="{182503EE-8CA7-4D3C-A1A5-CC631D187157}">
          <p14:sldIdLst/>
        </p14:section>
        <p14:section name="Python Misellaneous" id="{E5EA8460-E636-467E-BD19-F65C1CDA7E0B}">
          <p14:sldIdLst/>
        </p14:section>
      </p14:sectionLst>
    </p:ext>
    <p:ext uri="{EFAFB233-063F-42B5-8137-9DF3F51BA10A}">
      <p15:sldGuideLst xmlns:p15="http://schemas.microsoft.com/office/powerpoint/2012/main">
        <p15:guide id="3" pos="7488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389"/>
    <a:srgbClr val="3FAD86"/>
    <a:srgbClr val="37AA84"/>
    <a:srgbClr val="87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63" autoAdjust="0"/>
    <p:restoredTop sz="94364" autoAdjust="0"/>
  </p:normalViewPr>
  <p:slideViewPr>
    <p:cSldViewPr snapToGrid="0" showGuides="1">
      <p:cViewPr varScale="1">
        <p:scale>
          <a:sx n="74" d="100"/>
          <a:sy n="74" d="100"/>
        </p:scale>
        <p:origin x="62" y="379"/>
      </p:cViewPr>
      <p:guideLst>
        <p:guide pos="7488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14564"/>
    </p:cViewPr>
  </p:sorterViewPr>
  <p:notesViewPr>
    <p:cSldViewPr snapToGrid="0">
      <p:cViewPr varScale="1">
        <p:scale>
          <a:sx n="51" d="100"/>
          <a:sy n="51" d="100"/>
        </p:scale>
        <p:origin x="28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6552-44A8-402A-8723-0CD265E450F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4C16A-7132-4A63-90CB-665ACE4B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0000"/>
                </a:solidFill>
              </a:rPr>
              <a:t>Functional programming supports partially applied functions, currying, support for first class functions and closures.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7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7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6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0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0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7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0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9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5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3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5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4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6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3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6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4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0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07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4C16A-7132-4A63-90CB-665ACE4B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9292" y="6165015"/>
            <a:ext cx="4004790" cy="39864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Duration – 2 Hours 30 minutes,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51767" y="6165014"/>
            <a:ext cx="4346892" cy="4079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Session Starts at – 14:00 (+5.30 GMT)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48949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 (13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78" y="1220016"/>
            <a:ext cx="3187219" cy="1869835"/>
          </a:xfrm>
          <a:prstGeom prst="rect">
            <a:avLst/>
          </a:prstGeom>
        </p:spPr>
      </p:pic>
      <p:sp useBgFill="1">
        <p:nvSpPr>
          <p:cNvPr id="2" name="Rectangle 1"/>
          <p:cNvSpPr/>
          <p:nvPr userDrawn="1"/>
        </p:nvSpPr>
        <p:spPr>
          <a:xfrm>
            <a:off x="10405087" y="5463846"/>
            <a:ext cx="1177313" cy="11191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05143" y="509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71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1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32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1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7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64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21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2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00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5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50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6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0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21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69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3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60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29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7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1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6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1665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70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69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270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8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07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39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104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22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3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660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050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8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1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3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65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3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2802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9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6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13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610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9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40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0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041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7681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10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0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150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56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A93-67B8-4386-A346-38EB361B70B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37F7-B5B1-4B21-8EB6-EF2618C4AB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asted-image.png"/>
          <p:cNvPicPr/>
          <p:nvPr userDrawn="1"/>
        </p:nvPicPr>
        <p:blipFill>
          <a:blip r:embed="rId73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10" name="Picture 9" descr="logo (13).png"/>
          <p:cNvPicPr>
            <a:picLocks noChangeAspect="1"/>
          </p:cNvPicPr>
          <p:nvPr userDrawn="1"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34" y="5575610"/>
            <a:ext cx="1842563" cy="1080970"/>
          </a:xfrm>
          <a:prstGeom prst="rect">
            <a:avLst/>
          </a:prstGeom>
        </p:spPr>
      </p:pic>
      <p:sp>
        <p:nvSpPr>
          <p:cNvPr id="11" name="Shape 237"/>
          <p:cNvSpPr/>
          <p:nvPr userDrawn="1"/>
        </p:nvSpPr>
        <p:spPr>
          <a:xfrm flipH="1">
            <a:off x="0" y="-13970"/>
            <a:ext cx="12190786" cy="68082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asted-image.png"/>
          <p:cNvPicPr/>
          <p:nvPr userDrawn="1"/>
        </p:nvPicPr>
        <p:blipFill>
          <a:blip r:embed="rId73" cstate="print">
            <a:alphaModFix amt="50121"/>
            <a:extLst/>
          </a:blip>
          <a:stretch>
            <a:fillRect/>
          </a:stretch>
        </p:blipFill>
        <p:spPr>
          <a:xfrm>
            <a:off x="0" y="-19218"/>
            <a:ext cx="12190786" cy="67242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6"/>
          <p:cNvSpPr/>
          <p:nvPr userDrawn="1"/>
        </p:nvSpPr>
        <p:spPr>
          <a:xfrm>
            <a:off x="3060850" y="120523"/>
            <a:ext cx="531408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1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  <p:sldLayoutId id="2147483936" r:id="rId30"/>
    <p:sldLayoutId id="2147483937" r:id="rId31"/>
    <p:sldLayoutId id="2147483938" r:id="rId32"/>
    <p:sldLayoutId id="2147483939" r:id="rId33"/>
    <p:sldLayoutId id="2147483940" r:id="rId34"/>
    <p:sldLayoutId id="2147483941" r:id="rId35"/>
    <p:sldLayoutId id="2147483942" r:id="rId36"/>
    <p:sldLayoutId id="2147483943" r:id="rId37"/>
    <p:sldLayoutId id="2147483944" r:id="rId38"/>
    <p:sldLayoutId id="2147483945" r:id="rId39"/>
    <p:sldLayoutId id="2147483946" r:id="rId40"/>
    <p:sldLayoutId id="2147483947" r:id="rId41"/>
    <p:sldLayoutId id="2147483948" r:id="rId42"/>
    <p:sldLayoutId id="2147483949" r:id="rId43"/>
    <p:sldLayoutId id="2147483950" r:id="rId44"/>
    <p:sldLayoutId id="2147483951" r:id="rId45"/>
    <p:sldLayoutId id="2147483952" r:id="rId46"/>
    <p:sldLayoutId id="2147483953" r:id="rId47"/>
    <p:sldLayoutId id="2147483954" r:id="rId48"/>
    <p:sldLayoutId id="2147483955" r:id="rId49"/>
    <p:sldLayoutId id="2147483956" r:id="rId50"/>
    <p:sldLayoutId id="2147483957" r:id="rId51"/>
    <p:sldLayoutId id="2147483958" r:id="rId52"/>
    <p:sldLayoutId id="2147483959" r:id="rId53"/>
    <p:sldLayoutId id="2147483960" r:id="rId54"/>
    <p:sldLayoutId id="2147483961" r:id="rId55"/>
    <p:sldLayoutId id="2147483962" r:id="rId56"/>
    <p:sldLayoutId id="2147483963" r:id="rId57"/>
    <p:sldLayoutId id="2147483964" r:id="rId58"/>
    <p:sldLayoutId id="2147483965" r:id="rId59"/>
    <p:sldLayoutId id="2147483966" r:id="rId60"/>
    <p:sldLayoutId id="2147483967" r:id="rId61"/>
    <p:sldLayoutId id="2147483968" r:id="rId62"/>
    <p:sldLayoutId id="2147483969" r:id="rId63"/>
    <p:sldLayoutId id="2147483970" r:id="rId64"/>
    <p:sldLayoutId id="2147483971" r:id="rId65"/>
    <p:sldLayoutId id="2147483972" r:id="rId66"/>
    <p:sldLayoutId id="2147483973" r:id="rId67"/>
    <p:sldLayoutId id="2147483974" r:id="rId68"/>
    <p:sldLayoutId id="2147483975" r:id="rId69"/>
    <p:sldLayoutId id="2147483976" r:id="rId70"/>
    <p:sldLayoutId id="2147483977" r:id="rId7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Introduction to </a:t>
            </a:r>
            <a:r>
              <a:rPr lang="en-US" sz="3600" b="1" dirty="0" smtClean="0">
                <a:latin typeface="Calibri (Headings)"/>
              </a:rPr>
              <a:t>Python Essentials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0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0732" r="30937" b="25691"/>
          <a:stretch/>
        </p:blipFill>
        <p:spPr>
          <a:xfrm>
            <a:off x="6266721" y="850979"/>
            <a:ext cx="5443058" cy="430787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63520" y="138370"/>
            <a:ext cx="5473555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0812" r="31041" b="26720"/>
          <a:stretch/>
        </p:blipFill>
        <p:spPr>
          <a:xfrm>
            <a:off x="6263521" y="852363"/>
            <a:ext cx="5473554" cy="4229568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8" t="20806" r="30831" b="26833"/>
          <a:stretch/>
        </p:blipFill>
        <p:spPr>
          <a:xfrm>
            <a:off x="6125908" y="948343"/>
            <a:ext cx="5761292" cy="4464244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07134" y="138370"/>
            <a:ext cx="718006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8619" b="5170"/>
          <a:stretch/>
        </p:blipFill>
        <p:spPr>
          <a:xfrm>
            <a:off x="4708478" y="1378424"/>
            <a:ext cx="7178721" cy="3480179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760979" y="138370"/>
            <a:ext cx="712622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4986"/>
          <a:stretch/>
        </p:blipFill>
        <p:spPr>
          <a:xfrm>
            <a:off x="4760979" y="1337481"/>
            <a:ext cx="7126221" cy="346653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99479" y="4016467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Keywords &amp; Identifiers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Keywords –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are the reserved words in Python.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During coding keywords can’t be used </a:t>
            </a:r>
            <a:r>
              <a:rPr lang="en-GB" sz="2000" dirty="0">
                <a:solidFill>
                  <a:srgbClr val="000000"/>
                </a:solidFill>
              </a:rPr>
              <a:t>as variable name, function name or any other identifier. They are used to define the syntax and structure of the Python language.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Keywords </a:t>
            </a:r>
            <a:r>
              <a:rPr lang="en-GB" sz="2000" dirty="0">
                <a:solidFill>
                  <a:srgbClr val="000000"/>
                </a:solidFill>
              </a:rPr>
              <a:t>are case </a:t>
            </a:r>
            <a:r>
              <a:rPr lang="en-GB" sz="2000" dirty="0" smtClean="0">
                <a:solidFill>
                  <a:srgbClr val="000000"/>
                </a:solidFill>
              </a:rPr>
              <a:t>sensitive in Python.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1120521"/>
            <a:ext cx="5778500" cy="30839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List of Python Keywords –</a:t>
            </a: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38684"/>
              </p:ext>
            </p:extLst>
          </p:nvPr>
        </p:nvGraphicFramePr>
        <p:xfrm>
          <a:off x="6197600" y="1488283"/>
          <a:ext cx="56007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xmlns="" val="2598614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823110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8009854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341304708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xmlns="" val="1012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8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22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7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9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73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17932"/>
                  </a:ext>
                </a:extLst>
              </a:tr>
            </a:tbl>
          </a:graphicData>
        </a:graphic>
      </p:graphicFrame>
      <p:pic>
        <p:nvPicPr>
          <p:cNvPr id="7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Identifier – </a:t>
            </a:r>
            <a:r>
              <a:rPr lang="en-GB" sz="2000" dirty="0" smtClean="0">
                <a:solidFill>
                  <a:srgbClr val="000000"/>
                </a:solidFill>
              </a:rPr>
              <a:t>Identifier </a:t>
            </a:r>
            <a:r>
              <a:rPr lang="en-GB" sz="2000" dirty="0">
                <a:solidFill>
                  <a:srgbClr val="000000"/>
                </a:solidFill>
              </a:rPr>
              <a:t>is nothing but the names given to entities like class, functions, variables etc. in Python. It helps us in differentiating one entity from another.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Rules for writing </a:t>
            </a:r>
            <a:r>
              <a:rPr lang="en-GB" sz="2000" b="1" dirty="0" smtClean="0">
                <a:solidFill>
                  <a:srgbClr val="000000"/>
                </a:solidFill>
              </a:rPr>
              <a:t>identifiers:</a:t>
            </a:r>
          </a:p>
          <a:p>
            <a:pPr algn="just">
              <a:lnSpc>
                <a:spcPct val="90000"/>
              </a:lnSpc>
            </a:pP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Identifiers can be a combination of letters in lowercase (a to z) or uppercase (A to Z) or digits (0 to 9) or an underscore (_). Names like </a:t>
            </a:r>
            <a:r>
              <a:rPr lang="en-GB" sz="2000" dirty="0" smtClean="0">
                <a:solidFill>
                  <a:srgbClr val="000000"/>
                </a:solidFill>
              </a:rPr>
              <a:t>myClass1, var_2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dirty="0" err="1" smtClean="0">
                <a:solidFill>
                  <a:srgbClr val="000000"/>
                </a:solidFill>
              </a:rPr>
              <a:t>display_to_screen</a:t>
            </a:r>
            <a:r>
              <a:rPr lang="en-GB" sz="2000" dirty="0">
                <a:solidFill>
                  <a:srgbClr val="000000"/>
                </a:solidFill>
              </a:rPr>
              <a:t>, all are valid example.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An identifier cannot start with a digit. 1variable is invalid, but variable1 is perfectly fine.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Keywords cannot be used as identifiers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cannot use special symbols like !, @, #, $, % etc. in our identifier.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Keywords and Identifiers</a:t>
            </a:r>
            <a:endParaRPr lang="en-US" sz="2800" dirty="0">
              <a:latin typeface="Calibri (Headings)"/>
            </a:endParaRPr>
          </a:p>
        </p:txBody>
      </p:sp>
      <p:pic>
        <p:nvPicPr>
          <p:cNvPr id="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3929" y="4016467"/>
            <a:ext cx="455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Statements &amp; Comments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Introduction to </a:t>
            </a:r>
            <a:r>
              <a:rPr lang="en-US" sz="2800" dirty="0" smtClean="0">
                <a:latin typeface="Calibri (Headings)"/>
              </a:rPr>
              <a:t>Python Essentials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942721"/>
            <a:ext cx="5778500" cy="317009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In this Tutorial we are going to Cover –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Basics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Flow Control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Functions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Datatypes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File Handling and Exception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Class and Objects</a:t>
            </a:r>
          </a:p>
          <a:p>
            <a:pPr marL="571500" lvl="1" indent="-285750" algn="just">
              <a:buFont typeface="Arial" panose="020B0604020202020204" pitchFamily="34" charset="0"/>
              <a:buChar char="•"/>
              <a:tabLst>
                <a:tab pos="2921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Python </a:t>
            </a:r>
            <a:r>
              <a:rPr lang="en-US" sz="2000" dirty="0" smtClean="0">
                <a:solidFill>
                  <a:srgbClr val="000000"/>
                </a:solidFill>
              </a:rPr>
              <a:t>Miscellaneous</a:t>
            </a:r>
          </a:p>
          <a:p>
            <a:pPr lvl="1" algn="just">
              <a:tabLst>
                <a:tab pos="2921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Etc.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</a:t>
            </a:r>
            <a:r>
              <a:rPr lang="en-US" sz="2800" dirty="0" smtClean="0">
                <a:latin typeface="Calibri (Headings)"/>
              </a:rPr>
              <a:t>and </a:t>
            </a:r>
            <a:r>
              <a:rPr lang="en-US" sz="2800" dirty="0">
                <a:latin typeface="Calibri (Headings)"/>
              </a:rPr>
              <a:t>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Statement </a:t>
            </a:r>
            <a:r>
              <a:rPr lang="en-US" sz="2000" b="1" dirty="0">
                <a:solidFill>
                  <a:srgbClr val="000000"/>
                </a:solidFill>
              </a:rPr>
              <a:t>-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Instructions </a:t>
            </a:r>
            <a:r>
              <a:rPr lang="en-GB" sz="2000" dirty="0">
                <a:solidFill>
                  <a:srgbClr val="000000"/>
                </a:solidFill>
              </a:rPr>
              <a:t>that a Python interpreter can execute are called statements. For example, </a:t>
            </a: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= 10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is an assignment statement. </a:t>
            </a:r>
            <a:r>
              <a:rPr lang="en-GB" sz="2000" b="1" dirty="0">
                <a:solidFill>
                  <a:srgbClr val="000000"/>
                </a:solidFill>
              </a:rPr>
              <a:t>if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for</a:t>
            </a:r>
            <a:r>
              <a:rPr lang="en-GB" sz="2000" dirty="0">
                <a:solidFill>
                  <a:srgbClr val="000000"/>
                </a:solidFill>
              </a:rPr>
              <a:t> statement, </a:t>
            </a:r>
            <a:r>
              <a:rPr lang="en-GB" sz="2000" b="1" dirty="0">
                <a:solidFill>
                  <a:srgbClr val="000000"/>
                </a:solidFill>
              </a:rPr>
              <a:t>while</a:t>
            </a:r>
            <a:r>
              <a:rPr lang="en-GB" sz="2000" dirty="0">
                <a:solidFill>
                  <a:srgbClr val="000000"/>
                </a:solidFill>
              </a:rPr>
              <a:t> statement etc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Multi-line statement - </a:t>
            </a: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Python, end of a statement is marked by a newline character. But we can make a statement extend over multiple lines with the line continuation character (\). For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print(‘Welcome to \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the world \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of programming”)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5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230832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Indentation – </a:t>
            </a:r>
            <a:r>
              <a:rPr lang="en-GB" sz="2000" dirty="0" smtClean="0">
                <a:solidFill>
                  <a:srgbClr val="000000"/>
                </a:solidFill>
              </a:rPr>
              <a:t>Like </a:t>
            </a:r>
            <a:r>
              <a:rPr lang="en-GB" sz="2000" dirty="0">
                <a:solidFill>
                  <a:srgbClr val="000000"/>
                </a:solidFill>
              </a:rPr>
              <a:t>other programming languages e.g. C, C++, Java use braces { } to define a block of code. Python uses indentation.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</a:t>
            </a:r>
            <a:r>
              <a:rPr lang="en-GB" sz="2000" dirty="0" smtClean="0">
                <a:solidFill>
                  <a:srgbClr val="000000"/>
                </a:solidFill>
              </a:rPr>
              <a:t>:</a:t>
            </a: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for </a:t>
            </a:r>
            <a:r>
              <a:rPr lang="en-GB" sz="2000" b="1" dirty="0" err="1">
                <a:solidFill>
                  <a:srgbClr val="000000"/>
                </a:solidFill>
              </a:rPr>
              <a:t>i</a:t>
            </a:r>
            <a:r>
              <a:rPr lang="en-GB" sz="2000" b="1" dirty="0">
                <a:solidFill>
                  <a:srgbClr val="000000"/>
                </a:solidFill>
              </a:rPr>
              <a:t> in range(1,10):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for j in range(1,5):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  print(</a:t>
            </a:r>
            <a:r>
              <a:rPr lang="en-GB" sz="2000" b="1" dirty="0" err="1">
                <a:solidFill>
                  <a:srgbClr val="000000"/>
                </a:solidFill>
              </a:rPr>
              <a:t>i,j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374521"/>
            <a:ext cx="5778500" cy="175432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Python Comments 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we use the hash (#) symbol to start writing a line comment.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# this is a line </a:t>
            </a:r>
            <a:r>
              <a:rPr lang="en-GB" sz="2000" b="1" dirty="0" smtClean="0">
                <a:solidFill>
                  <a:srgbClr val="000000"/>
                </a:solidFill>
              </a:rPr>
              <a:t>comment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143500" y="138370"/>
            <a:ext cx="6743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500" y="891921"/>
            <a:ext cx="6743700" cy="43304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Multi-line comments</a:t>
            </a:r>
            <a:r>
              <a:rPr lang="en-US" b="1" dirty="0">
                <a:solidFill>
                  <a:srgbClr val="000000"/>
                </a:solidFill>
              </a:rPr>
              <a:t> 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If </a:t>
            </a:r>
            <a:r>
              <a:rPr lang="en-GB" dirty="0">
                <a:solidFill>
                  <a:srgbClr val="000000"/>
                </a:solidFill>
              </a:rPr>
              <a:t>we have comments that extend multiple lines, one way of doing it is to use hash (#) in the beginning of each line. For example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In this program, we have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used functions and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# iterations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Another way of doing this is to use triple quotes, either ''' or """.</a:t>
            </a:r>
          </a:p>
          <a:p>
            <a:pPr marL="571500" algn="just"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</a:rPr>
              <a:t>These </a:t>
            </a:r>
            <a:r>
              <a:rPr lang="en-GB" dirty="0">
                <a:solidFill>
                  <a:srgbClr val="000000"/>
                </a:solidFill>
              </a:rPr>
              <a:t>triple quotes are generally used for multi-line strings. But they can be used as multi-line comment as well. Unless they are not </a:t>
            </a:r>
            <a:r>
              <a:rPr lang="en-GB" dirty="0" err="1">
                <a:solidFill>
                  <a:srgbClr val="000000"/>
                </a:solidFill>
              </a:rPr>
              <a:t>docstrings</a:t>
            </a:r>
            <a:r>
              <a:rPr lang="en-GB" dirty="0">
                <a:solidFill>
                  <a:srgbClr val="000000"/>
                </a:solidFill>
              </a:rPr>
              <a:t>, they do not generate any extra code. As example: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'''This is a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multiline comment</a:t>
            </a:r>
            <a:r>
              <a:rPr lang="en-GB" b="1" dirty="0" smtClean="0">
                <a:solidFill>
                  <a:srgbClr val="000000"/>
                </a:solidFill>
              </a:rPr>
              <a:t>'''</a:t>
            </a:r>
            <a:endParaRPr lang="en-GB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</a:t>
            </a:r>
            <a:r>
              <a:rPr lang="en-US" sz="2800" dirty="0">
                <a:latin typeface="Calibri (Headings)"/>
              </a:rPr>
              <a:t>Statements and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585323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err="1" smtClean="0">
                <a:solidFill>
                  <a:srgbClr val="000000"/>
                </a:solidFill>
              </a:rPr>
              <a:t>Docstring</a:t>
            </a:r>
            <a:r>
              <a:rPr lang="en-GB" b="1" dirty="0" smtClean="0">
                <a:solidFill>
                  <a:srgbClr val="000000"/>
                </a:solidFill>
              </a:rPr>
              <a:t> in Python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–</a:t>
            </a: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dirty="0" smtClean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>
                <a:solidFill>
                  <a:srgbClr val="000000"/>
                </a:solidFill>
              </a:rPr>
              <a:t> is short for documentation string.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a string that occurs as the first statement in a module, function, class, or method definition. We must write what a function/class does in the </a:t>
            </a:r>
            <a:r>
              <a:rPr lang="en-GB" dirty="0" err="1">
                <a:solidFill>
                  <a:srgbClr val="000000"/>
                </a:solidFill>
              </a:rPr>
              <a:t>docstring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399" y="40164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Variables and Constants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2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Variables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656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variable is a named location used to store data in the memory. Each variable must have a unique name called identifier.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variables do not need declaration to reserve memory space. The "variable declaration" or "variable initialization" happens automatically when we assign a value to a variable.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 example: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 smtClean="0">
                <a:solidFill>
                  <a:srgbClr val="000000"/>
                </a:solidFill>
              </a:rPr>
              <a:t>kount</a:t>
            </a:r>
            <a:r>
              <a:rPr lang="en-GB" sz="2000" b="1" dirty="0" smtClean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</a:rPr>
              <a:t>= 100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emp_name</a:t>
            </a:r>
            <a:r>
              <a:rPr lang="en-GB" sz="2000" b="1" dirty="0">
                <a:solidFill>
                  <a:srgbClr val="000000"/>
                </a:solidFill>
              </a:rPr>
              <a:t> = "</a:t>
            </a:r>
            <a:r>
              <a:rPr lang="en-GB" sz="2000" b="1" dirty="0" smtClean="0">
                <a:solidFill>
                  <a:srgbClr val="000000"/>
                </a:solidFill>
              </a:rPr>
              <a:t>Robin“</a:t>
            </a:r>
          </a:p>
          <a:p>
            <a:pPr lvl="2" algn="just">
              <a:lnSpc>
                <a:spcPct val="90000"/>
              </a:lnSpc>
            </a:pPr>
            <a:r>
              <a:rPr lang="en-GB" sz="2000" b="1" i="0" dirty="0" smtClean="0">
                <a:solidFill>
                  <a:srgbClr val="000000"/>
                </a:solidFill>
                <a:effectLst/>
              </a:rPr>
              <a:t>age1, age2, age3 = 44, 37, 22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Constants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constant is a type of variable whose value cannot be changed. It is helpful to think of constants as containers that hold information which cannot be changed later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</a:rPr>
              <a:t>Naming conventions for variables and constants in Python: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Nomenclature should be purpose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</a:t>
            </a:r>
            <a:r>
              <a:rPr lang="en-GB" dirty="0" err="1" smtClean="0">
                <a:solidFill>
                  <a:srgbClr val="000000"/>
                </a:solidFill>
              </a:rPr>
              <a:t>camelCase</a:t>
            </a:r>
            <a:r>
              <a:rPr lang="en-GB" dirty="0" smtClean="0">
                <a:solidFill>
                  <a:srgbClr val="000000"/>
                </a:solidFill>
              </a:rPr>
              <a:t> notation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Use capital letters to represent a constant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Symbols like @, #, !, $ % etc. should not be used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Don’t start with a digit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Constants are put into Python modules and meant not be changed.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Constant and variable names should have combination of letters in lowercase (a to z) or uppercase (A to Z) or digits (0 to 9) or an underscore </a:t>
            </a:r>
            <a:r>
              <a:rPr lang="en-GB" dirty="0" smtClean="0">
                <a:solidFill>
                  <a:srgbClr val="000000"/>
                </a:solidFill>
              </a:rPr>
              <a:t>(_).</a:t>
            </a:r>
            <a:endParaRPr lang="en-GB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2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29167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Different Datatypes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Different Datatypes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Each value in Python has got a datatype. Following is the list of some important datatypes: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Numbers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List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Tuple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Strings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Set</a:t>
            </a:r>
          </a:p>
          <a:p>
            <a:pPr marL="63500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Python Dictionary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Also in Python conversion between datatypes are possible.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0" y="4046704"/>
            <a:ext cx="465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Overview of  Python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7579" y="4019734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 (Headings)"/>
              </a:rPr>
              <a:t>Python Datatype Conversion and Type Casting</a:t>
            </a:r>
            <a:endParaRPr lang="en-US" sz="32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35500" y="138370"/>
            <a:ext cx="72517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Datatype Conversion </a:t>
            </a:r>
            <a:r>
              <a:rPr lang="en-GB" sz="2800" dirty="0" smtClean="0">
                <a:latin typeface="Calibri (Headings)"/>
              </a:rPr>
              <a:t>&amp; </a:t>
            </a:r>
            <a:r>
              <a:rPr lang="en-GB" sz="2800" dirty="0">
                <a:latin typeface="Calibri (Headings)"/>
              </a:rPr>
              <a:t>Type Casting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100" y="12602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Datatype Conversion in Python: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process of converting the value of one data type (integer, string, float, etc.) to another data type is called type conversion. Python has two types of type conversion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Implicit Type Conversion</a:t>
            </a:r>
          </a:p>
          <a:p>
            <a:pPr marL="1200150" lvl="2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rgbClr val="000000"/>
                </a:solidFill>
              </a:rPr>
              <a:t>Explicit Type </a:t>
            </a:r>
            <a:r>
              <a:rPr lang="en-GB" sz="2000" dirty="0" smtClean="0">
                <a:solidFill>
                  <a:srgbClr val="000000"/>
                </a:solidFill>
              </a:rPr>
              <a:t>Conversion</a:t>
            </a:r>
          </a:p>
          <a:p>
            <a:pPr marL="120015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5699" y="4019734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Input, Output and Import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9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Input, Output and Import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Some of the functions like </a:t>
            </a:r>
            <a:r>
              <a:rPr lang="en-GB" sz="2000" b="1" dirty="0">
                <a:solidFill>
                  <a:srgbClr val="000000"/>
                </a:solidFill>
              </a:rPr>
              <a:t>input()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>
                <a:solidFill>
                  <a:srgbClr val="000000"/>
                </a:solidFill>
              </a:rPr>
              <a:t>print() </a:t>
            </a:r>
            <a:r>
              <a:rPr lang="en-GB" sz="2000" dirty="0">
                <a:solidFill>
                  <a:srgbClr val="000000"/>
                </a:solidFill>
              </a:rPr>
              <a:t>are widely used for standard input and output operations respectively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When our program grows bigger, it is a good idea to break it into different modules.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For the ease of program development, definitions </a:t>
            </a:r>
            <a:r>
              <a:rPr lang="en-GB" sz="2000" dirty="0">
                <a:solidFill>
                  <a:srgbClr val="000000"/>
                </a:solidFill>
              </a:rPr>
              <a:t>inside a module can be imported to another module or the interactive interpreter in Python. We use the </a:t>
            </a:r>
            <a:r>
              <a:rPr lang="en-GB" sz="2000" b="1" dirty="0">
                <a:solidFill>
                  <a:srgbClr val="000000"/>
                </a:solidFill>
              </a:rPr>
              <a:t>import</a:t>
            </a:r>
            <a:r>
              <a:rPr lang="en-GB" sz="2000" dirty="0">
                <a:solidFill>
                  <a:srgbClr val="000000"/>
                </a:solidFill>
              </a:rPr>
              <a:t> keyword to do this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2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Operators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Operators </a:t>
            </a:r>
            <a:r>
              <a:rPr lang="en-GB" sz="2000" dirty="0">
                <a:solidFill>
                  <a:srgbClr val="000000"/>
                </a:solidFill>
              </a:rPr>
              <a:t>are special symbols in Python that carry out arithmetic or logical computation. The value that the operator operates on is called the operand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In Python operators can be classified as below: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Arithmetic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Comparison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Logical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Bitwise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Assignment operators</a:t>
            </a:r>
          </a:p>
          <a:p>
            <a:pPr marL="5715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Special 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Identity </a:t>
            </a:r>
            <a:r>
              <a:rPr lang="en-GB" sz="2000" dirty="0">
                <a:solidFill>
                  <a:srgbClr val="000000"/>
                </a:solidFill>
              </a:rPr>
              <a:t>operators</a:t>
            </a:r>
          </a:p>
          <a:p>
            <a:pPr marL="800100" lvl="3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000000"/>
                </a:solidFill>
              </a:rPr>
              <a:t>Membership operators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93359" y="138370"/>
            <a:ext cx="6593841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39867"/>
              </p:ext>
            </p:extLst>
          </p:nvPr>
        </p:nvGraphicFramePr>
        <p:xfrm>
          <a:off x="5293358" y="760547"/>
          <a:ext cx="6593841" cy="551396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728478529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xmlns="" val="2786811944"/>
                    </a:ext>
                  </a:extLst>
                </a:gridCol>
                <a:gridCol w="1803401">
                  <a:extLst>
                    <a:ext uri="{9D8B030D-6E8A-4147-A177-3AD203B41FA5}">
                      <a16:colId xmlns:a16="http://schemas.microsoft.com/office/drawing/2014/main" xmlns="" val="3500186805"/>
                    </a:ext>
                  </a:extLst>
                </a:gridCol>
              </a:tblGrid>
              <a:tr h="43033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Arithmetic Operators in Python: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7707162"/>
                  </a:ext>
                </a:extLst>
              </a:tr>
              <a:tr h="430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3255" marR="58604" marT="109882" marB="1025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5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+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Add two operands or unary plus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+ </a:t>
                      </a:r>
                      <a:r>
                        <a:rPr lang="en-US" sz="1800" b="1" dirty="0" smtClean="0">
                          <a:effectLst/>
                        </a:rPr>
                        <a:t>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+2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13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-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Subtract right operand from the left or unary minus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</a:t>
                      </a:r>
                      <a:r>
                        <a:rPr lang="en-US" sz="1800" b="1" dirty="0" smtClean="0">
                          <a:effectLst/>
                        </a:rPr>
                        <a:t>– y,    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-2</a:t>
                      </a:r>
                      <a:endParaRPr lang="en-US" sz="1800" b="1" dirty="0">
                        <a:effectLst/>
                      </a:endParaRP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9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two operands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*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6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Divide left operand by the right one (always results into float)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08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%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Modulus - remainder of the division of left operand by the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 % y </a:t>
                      </a:r>
                      <a:r>
                        <a:rPr lang="en-GB" sz="1800" b="1" dirty="0" smtClean="0">
                          <a:effectLst/>
                        </a:rPr>
                        <a:t>(</a:t>
                      </a:r>
                      <a:r>
                        <a:rPr lang="en-GB" sz="1800" b="1" dirty="0">
                          <a:effectLst/>
                        </a:rPr>
                        <a:t>remainder of x/y)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125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//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// y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97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**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Exponent - left operand raised to the power of right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x**y (x to the power y)</a:t>
                      </a:r>
                    </a:p>
                  </a:txBody>
                  <a:tcPr marL="73255" marR="58604" marT="73255" marB="6592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325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410200" y="138370"/>
            <a:ext cx="64770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1874"/>
              </p:ext>
            </p:extLst>
          </p:nvPr>
        </p:nvGraphicFramePr>
        <p:xfrm>
          <a:off x="5410200" y="788868"/>
          <a:ext cx="6477000" cy="4715512"/>
        </p:xfrm>
        <a:graphic>
          <a:graphicData uri="http://schemas.openxmlformats.org/drawingml/2006/table">
            <a:tbl>
              <a:tblPr/>
              <a:tblGrid>
                <a:gridCol w="1087557">
                  <a:extLst>
                    <a:ext uri="{9D8B030D-6E8A-4147-A177-3AD203B41FA5}">
                      <a16:colId xmlns:a16="http://schemas.microsoft.com/office/drawing/2014/main" xmlns="" val="3321790631"/>
                    </a:ext>
                  </a:extLst>
                </a:gridCol>
                <a:gridCol w="4360743">
                  <a:extLst>
                    <a:ext uri="{9D8B030D-6E8A-4147-A177-3AD203B41FA5}">
                      <a16:colId xmlns:a16="http://schemas.microsoft.com/office/drawing/2014/main" xmlns="" val="2997031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852900996"/>
                    </a:ext>
                  </a:extLst>
                </a:gridCol>
              </a:tblGrid>
              <a:tr h="36153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Comparison Operators in Python: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914020"/>
                  </a:ext>
                </a:extLst>
              </a:tr>
              <a:tr h="36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Meaning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75675" marR="60540" marT="113513" marB="1059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622309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that - True if left operand is greater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88375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Less that - True if left operand is less than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03136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==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Equal to - True if both operands are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==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7984035"/>
                  </a:ext>
                </a:extLst>
              </a:tr>
              <a:tr h="479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!=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Not equal to - True if operands are not equal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!=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69182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&gt;=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Greater than or equal to - True if left operand is greater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&gt;=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1412435"/>
                  </a:ext>
                </a:extLst>
              </a:tr>
              <a:tr h="6592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Less than or equal to - True if left operand is less than or equal to the right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x &lt;= y</a:t>
                      </a:r>
                    </a:p>
                  </a:txBody>
                  <a:tcPr marL="75675" marR="60540" marT="75675" marB="681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1959819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9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8923"/>
              </p:ext>
            </p:extLst>
          </p:nvPr>
        </p:nvGraphicFramePr>
        <p:xfrm>
          <a:off x="6096000" y="1006221"/>
          <a:ext cx="57912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xmlns="" val="100746721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577184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384061767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Logical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50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41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114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09356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467694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714"/>
              </p:ext>
            </p:extLst>
          </p:nvPr>
        </p:nvGraphicFramePr>
        <p:xfrm>
          <a:off x="6096000" y="706826"/>
          <a:ext cx="5791200" cy="494157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xmlns="" val="24053260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19284390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80708018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Bitwise Operators in Python: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9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2631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&amp;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AND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/>
                        </a:rPr>
                        <a:t>x &amp; 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519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|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|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5113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~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48351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^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XOR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x ^ </a:t>
                      </a:r>
                      <a:r>
                        <a:rPr lang="es-ES" dirty="0" smtClean="0">
                          <a:effectLst/>
                        </a:rPr>
                        <a:t>y</a:t>
                      </a:r>
                      <a:endParaRPr lang="es-E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977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&gt;&gt;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Bitwise right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&gt;&gt;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82197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&lt;&lt;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Bitwise left shift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x &lt;&lt; 2</a:t>
                      </a:r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56812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7079" y="40324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Getting Started with Anaconda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8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72225"/>
              </p:ext>
            </p:extLst>
          </p:nvPr>
        </p:nvGraphicFramePr>
        <p:xfrm>
          <a:off x="6685095" y="814595"/>
          <a:ext cx="4613010" cy="5708656"/>
        </p:xfrm>
        <a:graphic>
          <a:graphicData uri="http://schemas.openxmlformats.org/drawingml/2006/table">
            <a:tbl>
              <a:tblPr/>
              <a:tblGrid>
                <a:gridCol w="1537670">
                  <a:extLst>
                    <a:ext uri="{9D8B030D-6E8A-4147-A177-3AD203B41FA5}">
                      <a16:colId xmlns:a16="http://schemas.microsoft.com/office/drawing/2014/main" xmlns="" val="71685266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4051307184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xmlns="" val="827403017"/>
                    </a:ext>
                  </a:extLst>
                </a:gridCol>
              </a:tblGrid>
              <a:tr h="432805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0000"/>
                          </a:solidFill>
                        </a:rPr>
                        <a:t>Assignment Operators in Python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565098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Example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Equivatent</a:t>
                      </a:r>
                      <a:r>
                        <a:rPr lang="en-US" sz="1600" b="1" dirty="0">
                          <a:effectLst/>
                        </a:rPr>
                        <a:t> to</a:t>
                      </a:r>
                    </a:p>
                  </a:txBody>
                  <a:tcPr marL="64066" marR="51253" marT="96098" marB="8969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710668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51191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+=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+=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+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36487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-=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-=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</a:t>
                      </a:r>
                      <a:r>
                        <a:rPr lang="en-US" sz="1600" dirty="0" smtClean="0">
                          <a:effectLst/>
                        </a:rPr>
                        <a:t>– 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6975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1514185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841110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%=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%=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%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363152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//=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//=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//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0931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**=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**=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**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09741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&amp;=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&amp;=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&amp;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445679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|=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|=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|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538433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^=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^=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^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9927790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&gt;&gt;=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&gt;&gt;=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&gt;&gt;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3550768"/>
                  </a:ext>
                </a:extLst>
              </a:tr>
              <a:tr h="3725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&lt;&lt;=</a:t>
                      </a: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&lt;&lt;=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= x &lt;&lt; 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4066" marR="51253" marT="64066" marB="576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76562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1400"/>
              </p:ext>
            </p:extLst>
          </p:nvPr>
        </p:nvGraphicFramePr>
        <p:xfrm>
          <a:off x="6096000" y="1016250"/>
          <a:ext cx="5791200" cy="3108960"/>
        </p:xfrm>
        <a:graphic>
          <a:graphicData uri="http://schemas.openxmlformats.org/drawingml/2006/table">
            <a:tbl>
              <a:tblPr/>
              <a:tblGrid>
                <a:gridCol w="1396682">
                  <a:extLst>
                    <a:ext uri="{9D8B030D-6E8A-4147-A177-3AD203B41FA5}">
                      <a16:colId xmlns:a16="http://schemas.microsoft.com/office/drawing/2014/main" xmlns="" val="3362706786"/>
                    </a:ext>
                  </a:extLst>
                </a:gridCol>
                <a:gridCol w="2890771">
                  <a:extLst>
                    <a:ext uri="{9D8B030D-6E8A-4147-A177-3AD203B41FA5}">
                      <a16:colId xmlns:a16="http://schemas.microsoft.com/office/drawing/2014/main" xmlns="" val="3672036115"/>
                    </a:ext>
                  </a:extLst>
                </a:gridCol>
                <a:gridCol w="1503747">
                  <a:extLst>
                    <a:ext uri="{9D8B030D-6E8A-4147-A177-3AD203B41FA5}">
                      <a16:colId xmlns:a16="http://schemas.microsoft.com/office/drawing/2014/main" xmlns="" val="34265945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Identify Operators in Python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980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80914"/>
                  </a:ext>
                </a:extLst>
              </a:tr>
              <a:tr h="4448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8202401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is not True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5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Operators</a:t>
            </a:r>
            <a:endParaRPr lang="en-US" sz="2800" dirty="0">
              <a:latin typeface="Calibri (Headings)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8027"/>
              </p:ext>
            </p:extLst>
          </p:nvPr>
        </p:nvGraphicFramePr>
        <p:xfrm>
          <a:off x="6103938" y="1059216"/>
          <a:ext cx="5783262" cy="3564255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1246568842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3727262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1337290759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Special Operators: Membership Operators in Python</a:t>
                      </a:r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73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B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23703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5403366"/>
                  </a:ext>
                </a:extLst>
              </a:tr>
              <a:tr h="6391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 </a:t>
                      </a:r>
                      <a:r>
                        <a:rPr lang="en-US" dirty="0">
                          <a:effectLst/>
                        </a:rPr>
                        <a:t>not in x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68938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</a:rPr>
                        <a:t>Let us go for the demonstration…</a:t>
                      </a: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76200" marT="95250" marB="8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957097"/>
                  </a:ext>
                </a:extLst>
              </a:tr>
            </a:tbl>
          </a:graphicData>
        </a:graphic>
      </p:graphicFrame>
      <p:pic>
        <p:nvPicPr>
          <p:cNvPr id="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7729" y="4041867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</a:t>
            </a:r>
            <a:r>
              <a:rPr lang="en-US" sz="3600" b="1" dirty="0">
                <a:latin typeface="Calibri (Headings)"/>
              </a:rPr>
              <a:t>Namespace and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1160" y="31185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0443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–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namespace is a collection of names. which holds as a mapping of every name, we have defined, to corresponding objects.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Different namespaces can co-exist at a given time but are completely isolated.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namespace containing all the built-in names is created when we start the Python interpreter and exists as long we don't exit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Namespace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4926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Name</a:t>
            </a: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pace in Python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 (Contd.)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Modules can have various functions and classes. A local namespace is created when a function is called, which has all the names defined in it. Similar, is the case with class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b="1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2892" y="2311400"/>
            <a:ext cx="3771900" cy="275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192" y="2705101"/>
            <a:ext cx="3172184" cy="2247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3742" y="3149602"/>
            <a:ext cx="2722396" cy="1689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3664" y="232358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Built-in Namespace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47696" y="2754872"/>
            <a:ext cx="28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Module: Global Namespace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04046" y="3227695"/>
            <a:ext cx="27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Function: Local Namespace</a:t>
            </a:r>
            <a:endParaRPr lang="en-US" b="1" dirty="0"/>
          </a:p>
        </p:txBody>
      </p:sp>
      <p:pic>
        <p:nvPicPr>
          <p:cNvPr id="1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79" y="4023202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if…</a:t>
            </a:r>
            <a:r>
              <a:rPr lang="en-US" sz="3600" b="1" dirty="0" err="1">
                <a:latin typeface="Calibri (Headings)"/>
              </a:rPr>
              <a:t>elif</a:t>
            </a:r>
            <a:r>
              <a:rPr lang="en-US" sz="3600" b="1" dirty="0">
                <a:latin typeface="Calibri (Headings)"/>
              </a:rPr>
              <a:t>...else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84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157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Python if 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statement(s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</a:p>
          <a:p>
            <a:pPr marL="0" lvl="2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i="0" dirty="0" smtClean="0">
                <a:solidFill>
                  <a:srgbClr val="000000"/>
                </a:solidFill>
                <a:effectLst/>
              </a:rPr>
              <a:t>Python if Statement Flowchart</a:t>
            </a:r>
            <a:endParaRPr lang="en-GB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7862574" y="2854688"/>
            <a:ext cx="1905000" cy="7366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2574" y="4162788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15074" y="230604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5074" y="35912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15074" y="4696188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3"/>
          </p:cNvCxnSpPr>
          <p:nvPr/>
        </p:nvCxnSpPr>
        <p:spPr>
          <a:xfrm>
            <a:off x="9767574" y="3222988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3856" y="4970508"/>
            <a:ext cx="195701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70874" y="3210288"/>
            <a:ext cx="0" cy="176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09987" y="2854688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11572" y="2831828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63481" y="424482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if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19465" y="3775438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5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61526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/>
              <a:t>Python </a:t>
            </a:r>
            <a:r>
              <a:rPr lang="en-US" b="1" dirty="0"/>
              <a:t>if...else </a:t>
            </a:r>
            <a:r>
              <a:rPr lang="en-US" b="1" dirty="0" smtClean="0"/>
              <a:t>Statement</a:t>
            </a:r>
            <a:r>
              <a:rPr lang="en-GB" b="1" dirty="0" smtClean="0">
                <a:solidFill>
                  <a:srgbClr val="000000"/>
                </a:solidFill>
              </a:rPr>
              <a:t> Syntax: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GB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Python </a:t>
            </a:r>
            <a:r>
              <a:rPr lang="en-US" b="1" i="0" dirty="0" err="1" smtClean="0">
                <a:solidFill>
                  <a:srgbClr val="000000"/>
                </a:solidFill>
                <a:effectLst/>
              </a:rPr>
              <a:t>if..else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 Flowchart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77107" y="2537460"/>
            <a:ext cx="4228985" cy="2938780"/>
            <a:chOff x="7531100" y="2677160"/>
            <a:chExt cx="4228985" cy="2938780"/>
          </a:xfrm>
        </p:grpSpPr>
        <p:sp>
          <p:nvSpPr>
            <p:cNvPr id="8" name="Diamond 7"/>
            <p:cNvSpPr/>
            <p:nvPr/>
          </p:nvSpPr>
          <p:spPr>
            <a:xfrm>
              <a:off x="7531100" y="3225800"/>
              <a:ext cx="1905000" cy="7366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1100" y="4533900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483600" y="267716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483600" y="39624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83600" y="506730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</p:cNvCxnSpPr>
            <p:nvPr/>
          </p:nvCxnSpPr>
          <p:spPr>
            <a:xfrm>
              <a:off x="9436100" y="35941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482382" y="5341620"/>
              <a:ext cx="234436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9" idx="0"/>
            </p:cNvCxnSpPr>
            <p:nvPr/>
          </p:nvCxnSpPr>
          <p:spPr>
            <a:xfrm flipH="1">
              <a:off x="10825665" y="3581400"/>
              <a:ext cx="0" cy="952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78513" y="322580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0098" y="3202940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Test Expression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32007" y="461593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if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91244" y="4533900"/>
              <a:ext cx="1868841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9838" y="46149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else</a:t>
              </a:r>
              <a:endParaRPr lang="en-US" b="1" dirty="0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10825664" y="5067300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870390" y="3911739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4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4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9724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48993"/>
            <a:ext cx="5778500" cy="56046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 </a:t>
            </a:r>
            <a:r>
              <a:rPr lang="en-US" b="1" dirty="0" smtClean="0"/>
              <a:t>Statement </a:t>
            </a:r>
            <a:r>
              <a:rPr lang="en-GB" b="1" dirty="0" smtClean="0">
                <a:solidFill>
                  <a:srgbClr val="000000"/>
                </a:solidFill>
              </a:rPr>
              <a:t>Syntax:</a:t>
            </a:r>
          </a:p>
          <a:p>
            <a:pPr lvl="2"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if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if</a:t>
            </a:r>
          </a:p>
          <a:p>
            <a:pPr lvl="2" algn="just">
              <a:lnSpc>
                <a:spcPct val="90000"/>
              </a:lnSpc>
            </a:pPr>
            <a:r>
              <a:rPr lang="en-GB" b="1" dirty="0" err="1">
                <a:solidFill>
                  <a:srgbClr val="000000"/>
                </a:solidFill>
              </a:rPr>
              <a:t>elif</a:t>
            </a:r>
            <a:r>
              <a:rPr lang="en-GB" b="1" dirty="0">
                <a:solidFill>
                  <a:srgbClr val="000000"/>
                </a:solidFill>
              </a:rPr>
              <a:t> test expression: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err="1">
                <a:solidFill>
                  <a:srgbClr val="000000"/>
                </a:solidFill>
              </a:rPr>
              <a:t>elif</a:t>
            </a:r>
            <a:endParaRPr lang="en-GB" b="1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else: 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else</a:t>
            </a: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62371" y="2912251"/>
            <a:ext cx="5103047" cy="3374989"/>
            <a:chOff x="6462371" y="2912251"/>
            <a:chExt cx="5103047" cy="3374989"/>
          </a:xfrm>
        </p:grpSpPr>
        <p:sp>
          <p:nvSpPr>
            <p:cNvPr id="7" name="Diamond 6"/>
            <p:cNvSpPr/>
            <p:nvPr/>
          </p:nvSpPr>
          <p:spPr>
            <a:xfrm>
              <a:off x="6462371" y="3278011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314096" y="2912251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314096" y="419606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6" idx="0"/>
            </p:cNvCxnSpPr>
            <p:nvPr/>
          </p:nvCxnSpPr>
          <p:spPr>
            <a:xfrm>
              <a:off x="10942073" y="4685813"/>
              <a:ext cx="0" cy="7920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8166101" y="3737038"/>
              <a:ext cx="1463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491166" y="469851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639301" y="37198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69716" y="3437064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319" y="3303411"/>
              <a:ext cx="1252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if</a:t>
              </a:r>
              <a:endParaRPr lang="en-US" sz="16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583419" y="4734540"/>
              <a:ext cx="1448197" cy="369332"/>
              <a:chOff x="6570719" y="4772640"/>
              <a:chExt cx="1448197" cy="369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0719" y="4800600"/>
                <a:ext cx="1448197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57313" y="4772640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Body of if</a:t>
                </a:r>
                <a:endParaRPr lang="en-US" b="1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17339" y="4283015"/>
              <a:ext cx="1443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</a:t>
              </a:r>
              <a:r>
                <a:rPr lang="en-US" sz="1600" b="1" dirty="0" err="1" smtClean="0"/>
                <a:t>elif</a:t>
              </a:r>
              <a:endParaRPr lang="en-US" sz="1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0941043" y="5816437"/>
              <a:ext cx="1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8787436" y="4239487"/>
              <a:ext cx="1703730" cy="91805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061257" y="5478012"/>
              <a:ext cx="1156086" cy="338554"/>
              <a:chOff x="8887936" y="5490841"/>
              <a:chExt cx="1156086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917339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87936" y="5490841"/>
                <a:ext cx="1156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</a:t>
                </a:r>
                <a:r>
                  <a:rPr lang="en-US" sz="1600" b="1" dirty="0" err="1" smtClean="0"/>
                  <a:t>elif</a:t>
                </a:r>
                <a:endParaRPr lang="en-US" sz="1600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340403" y="5477883"/>
              <a:ext cx="1225015" cy="338554"/>
              <a:chOff x="10427298" y="5490712"/>
              <a:chExt cx="1225015" cy="3385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491166" y="5503283"/>
                <a:ext cx="1097280" cy="313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27298" y="5490712"/>
                <a:ext cx="1225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Body of else</a:t>
                </a:r>
                <a:endParaRPr lang="en-US" sz="1600" b="1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9639300" y="5124694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307517" y="5098520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9135707" y="4294977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9141" y="5092519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04271" y="4375529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8175" y="4232725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654541" y="5803866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629230"/>
            <a:ext cx="6146800" cy="3510008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740400" y="138370"/>
            <a:ext cx="61468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0400" y="891921"/>
            <a:ext cx="61468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i="0" dirty="0" smtClean="0">
                <a:solidFill>
                  <a:srgbClr val="000000"/>
                </a:solidFill>
                <a:effectLst/>
              </a:rPr>
              <a:t>Anaconda download link –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https://www.anaconda.com/download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endParaRPr lang="en-US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if…</a:t>
            </a:r>
            <a:r>
              <a:rPr lang="en-US" sz="2800" dirty="0" err="1">
                <a:latin typeface="Calibri (Headings)"/>
              </a:rPr>
              <a:t>elif</a:t>
            </a:r>
            <a:r>
              <a:rPr lang="en-US" sz="2800" dirty="0">
                <a:latin typeface="Calibri (Headings)"/>
              </a:rPr>
              <a:t>...else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01621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Python Nested if </a:t>
            </a:r>
            <a:r>
              <a:rPr lang="en-GB" sz="2000" b="1" dirty="0" smtClean="0"/>
              <a:t>statements:</a:t>
            </a:r>
          </a:p>
          <a:p>
            <a:endParaRPr lang="en-GB" sz="2000" b="1" dirty="0"/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We can have a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 inside another if...</a:t>
            </a:r>
            <a:r>
              <a:rPr lang="en-GB" sz="2000" dirty="0" err="1" smtClean="0"/>
              <a:t>elif</a:t>
            </a:r>
            <a:r>
              <a:rPr lang="en-GB" sz="2000" dirty="0" smtClean="0"/>
              <a:t>...else statement. This is called nesting in computer programming.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Indentation is the only way to </a:t>
            </a:r>
            <a:r>
              <a:rPr lang="en-GB" sz="2000" dirty="0" smtClean="0"/>
              <a:t>demark </a:t>
            </a:r>
            <a:r>
              <a:rPr lang="en-GB" sz="2000" dirty="0"/>
              <a:t>the level of nesting.</a:t>
            </a: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Let us go for a demonstration…</a:t>
            </a: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6943" y="5669238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3762" y="4051959"/>
            <a:ext cx="41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Iterations Using For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6523" y="3128629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Iterations Using For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5944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loop </a:t>
            </a:r>
            <a:r>
              <a:rPr lang="en-US" b="1" dirty="0" smtClean="0"/>
              <a:t>syntax in Python:</a:t>
            </a:r>
          </a:p>
          <a:p>
            <a:endParaRPr lang="en-US" b="1" dirty="0"/>
          </a:p>
          <a:p>
            <a:r>
              <a:rPr lang="en-GB" dirty="0"/>
              <a:t>The for loop in Python is used to iterate over a sequence (list, tuple, string) or other </a:t>
            </a:r>
            <a:r>
              <a:rPr lang="en-GB" dirty="0" err="1"/>
              <a:t>iterable</a:t>
            </a:r>
            <a:r>
              <a:rPr lang="en-GB" dirty="0"/>
              <a:t> objects. Iterating over a sequence is called traversal.</a:t>
            </a: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 err="1" smtClean="0"/>
              <a:t>val</a:t>
            </a:r>
            <a:r>
              <a:rPr lang="en-GB" dirty="0" smtClean="0"/>
              <a:t> in sequence:</a:t>
            </a:r>
          </a:p>
          <a:p>
            <a:r>
              <a:rPr lang="en-GB" dirty="0" smtClean="0"/>
              <a:t>    Body </a:t>
            </a:r>
            <a:r>
              <a:rPr lang="en-GB" dirty="0"/>
              <a:t>of </a:t>
            </a:r>
            <a:r>
              <a:rPr lang="en-GB" dirty="0" smtClean="0"/>
              <a:t>for</a:t>
            </a:r>
          </a:p>
          <a:p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14361" y="2231098"/>
            <a:ext cx="3482339" cy="3378823"/>
            <a:chOff x="8214361" y="2231098"/>
            <a:chExt cx="3482339" cy="3378823"/>
          </a:xfrm>
        </p:grpSpPr>
        <p:sp>
          <p:nvSpPr>
            <p:cNvPr id="7" name="Diamond 6"/>
            <p:cNvSpPr/>
            <p:nvPr/>
          </p:nvSpPr>
          <p:spPr>
            <a:xfrm>
              <a:off x="8775700" y="2977795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75700" y="4424428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728199" y="2429155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728200" y="3852928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10680700" y="3415362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8214361" y="3415361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684000" y="3415361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023113" y="3103628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5915" y="3080183"/>
              <a:ext cx="1404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Last item reached?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13107" y="4506462"/>
              <a:ext cx="12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Body of for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20275" y="5204996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227060" y="4691128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92060" y="4066288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44276" y="2231098"/>
              <a:ext cx="1179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For each item in sequence</a:t>
              </a:r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27558" y="3802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</p:grpSp>
      <p:pic>
        <p:nvPicPr>
          <p:cNvPr id="25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2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286232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range() function:</a:t>
            </a:r>
          </a:p>
          <a:p>
            <a:endParaRPr lang="en-US" sz="2000" b="1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generate a sequence of numbers using range() function. range(10) will generate numbers from 0 to 9 (10 numbers).</a:t>
            </a:r>
          </a:p>
          <a:p>
            <a:pPr marL="571500" indent="-2349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34950" algn="just">
              <a:buFont typeface="Arial" panose="020B0604020202020204" pitchFamily="34" charset="0"/>
              <a:buChar char="•"/>
            </a:pPr>
            <a:r>
              <a:rPr lang="en-GB" sz="2000" dirty="0"/>
              <a:t>We can also define the start, stop and step size as range(start</a:t>
            </a:r>
            <a:r>
              <a:rPr lang="en-GB" sz="2000" dirty="0" smtClean="0"/>
              <a:t>, stop, step </a:t>
            </a:r>
            <a:r>
              <a:rPr lang="en-GB" sz="2000" dirty="0"/>
              <a:t>size). step size defaults to 1 if not provided.</a:t>
            </a:r>
            <a:endParaRPr lang="en-US" sz="2000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Iterations Using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09342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For loop with else section:</a:t>
            </a:r>
          </a:p>
          <a:p>
            <a:endParaRPr lang="en-US" sz="2000" b="1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 for loop </a:t>
            </a:r>
            <a:r>
              <a:rPr lang="en-GB" sz="2000" dirty="0" smtClean="0"/>
              <a:t>can also </a:t>
            </a:r>
            <a:r>
              <a:rPr lang="en-GB" sz="2000" dirty="0"/>
              <a:t>have an optional else </a:t>
            </a:r>
            <a:r>
              <a:rPr lang="en-GB" sz="2000" dirty="0" smtClean="0"/>
              <a:t>block. </a:t>
            </a:r>
            <a:r>
              <a:rPr lang="en-GB" sz="2000" dirty="0"/>
              <a:t>The else part is executed </a:t>
            </a:r>
            <a:r>
              <a:rPr lang="en-GB" sz="2000" dirty="0" smtClean="0"/>
              <a:t>when the </a:t>
            </a:r>
            <a:r>
              <a:rPr lang="en-GB" sz="2000" dirty="0"/>
              <a:t>items in the sequence used in for loop exhausts.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break statement can be used to stop a for loop. In such case, the else part </a:t>
            </a:r>
            <a:r>
              <a:rPr lang="en-GB" sz="2000" dirty="0" smtClean="0"/>
              <a:t>will be </a:t>
            </a:r>
            <a:r>
              <a:rPr lang="en-GB" sz="2000" dirty="0"/>
              <a:t>ignored.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Hence, a for loop's else part runs if no break occurs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 smtClean="0"/>
              <a:t>Let us go for a demonstration…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0" y="4029167"/>
            <a:ext cx="439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While Loop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8841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1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268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00000"/>
                </a:solidFill>
                <a:effectLst/>
              </a:rPr>
              <a:t>While loop syntax in Python –</a:t>
            </a:r>
            <a:endParaRPr lang="en-US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while loop in Python is used to iterate over a block of code as long as the test expression (condition) is true.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generally use this loop when we don't know beforehand, the number of times to iterate.</a:t>
            </a:r>
          </a:p>
          <a:p>
            <a:pPr algn="just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while </a:t>
            </a:r>
            <a:r>
              <a:rPr lang="en-GB" b="1" dirty="0" err="1">
                <a:solidFill>
                  <a:srgbClr val="000000"/>
                </a:solidFill>
              </a:rPr>
              <a:t>test_expression</a:t>
            </a:r>
            <a:r>
              <a:rPr lang="en-GB" b="1" dirty="0">
                <a:solidFill>
                  <a:srgbClr val="000000"/>
                </a:solidFill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GB" b="1" dirty="0">
                <a:solidFill>
                  <a:srgbClr val="000000"/>
                </a:solidFill>
              </a:rPr>
              <a:t>    Body of </a:t>
            </a:r>
            <a:r>
              <a:rPr lang="en-GB" b="1" dirty="0" smtClean="0">
                <a:solidFill>
                  <a:srgbClr val="000000"/>
                </a:solidFill>
              </a:rPr>
              <a:t>while</a:t>
            </a: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pPr lvl="2"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endParaRPr lang="en-GB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8851900" y="3074279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900" y="4520912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04399" y="2525639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4400" y="3949412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10756900" y="3511846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8290561" y="3511845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60200" y="3511845"/>
            <a:ext cx="0" cy="19202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49097" y="317666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02115" y="3138567"/>
            <a:ext cx="140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Expression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55797" y="460294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Body of while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809175" y="500839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3260" y="4787612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668260" y="4162772"/>
            <a:ext cx="128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77068" y="2569825"/>
            <a:ext cx="177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while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803758" y="3898682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While Loop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While loop with else syntax in Python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Same as that of for loop, we can have an optional else block with while loop as well.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The else part is executed if the condition in the while loop evaluates to False. The while loop can be terminated with a break statement.</a:t>
            </a: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3500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In such case, the else part is ignored. Hence, a while loop's else part runs if no break occurs and the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9250">
              <a:lnSpc>
                <a:spcPct val="90000"/>
              </a:lnSpc>
              <a:tabLst>
                <a:tab pos="571500" algn="l"/>
              </a:tabLst>
            </a:pPr>
            <a:endParaRPr lang="en-GB" sz="2000" b="1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/>
              <a:t>Let </a:t>
            </a:r>
            <a:r>
              <a:rPr lang="en-GB" sz="2000" b="1" dirty="0"/>
              <a:t>us go for a demonstration</a:t>
            </a:r>
            <a:r>
              <a:rPr lang="en-GB" sz="2000" b="1" dirty="0" smtClean="0"/>
              <a:t>…</a:t>
            </a:r>
            <a:endParaRPr lang="en-US" sz="2000" b="1" dirty="0"/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73339" y="4032434"/>
            <a:ext cx="592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B</a:t>
            </a:r>
            <a:r>
              <a:rPr lang="en-GB" sz="3600" b="1" dirty="0" smtClean="0">
                <a:latin typeface="Calibri (Headings)"/>
              </a:rPr>
              <a:t>reak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316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–</a:t>
            </a:r>
          </a:p>
          <a:p>
            <a:pPr algn="just"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break and continue statements can alter the flow of a normal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Loops iterate over a block of code until test expression is false, but sometimes we wish to terminate the current iteration or even the whole loop without checking test expression.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and continue statements are used in these cases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000" y="138370"/>
            <a:ext cx="6680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0528" r="30441" b="24238"/>
          <a:stretch/>
        </p:blipFill>
        <p:spPr>
          <a:xfrm>
            <a:off x="6279865" y="794298"/>
            <a:ext cx="5489814" cy="4391851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55342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4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</a:t>
            </a:r>
            <a:r>
              <a:rPr lang="en-GB" sz="2800" dirty="0" smtClean="0">
                <a:latin typeface="Calibri (Headings)"/>
              </a:rPr>
              <a:t>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0951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Break Statement Syntax in Python –</a:t>
            </a:r>
            <a:endParaRPr lang="en-US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break statement terminates the loop containing it. Control of the program flows to the statement immediately after the body of the loop.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If break statement is inside a nested loop (loop inside another loop), break will terminate the innermost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break</a:t>
            </a:r>
          </a:p>
          <a:p>
            <a:pPr lvl="3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8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108700" y="138370"/>
            <a:ext cx="57785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Break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57971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break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18119" y="18697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4929" y="44700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70618" y="13211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0619" y="2744903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23119" y="23073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56780" y="23073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26419" y="23073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5532" y="19956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68334" y="18832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98254" y="4403503"/>
            <a:ext cx="15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Remaining 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62694" y="40969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69480" y="47367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9480" y="22946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6695" y="12119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69977" y="26941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3" name="Diamond 22"/>
          <p:cNvSpPr/>
          <p:nvPr/>
        </p:nvSpPr>
        <p:spPr>
          <a:xfrm>
            <a:off x="7818119" y="3303237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69433" y="3541070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reak?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3" idx="2"/>
            <a:endCxn id="16" idx="0"/>
          </p:cNvCxnSpPr>
          <p:nvPr/>
        </p:nvCxnSpPr>
        <p:spPr>
          <a:xfrm flipH="1">
            <a:off x="8765541" y="4178369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65532" y="342900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754908" y="41062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7409180" y="24597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695823" y="3730092"/>
            <a:ext cx="1039964" cy="107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4879" y="4016467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</a:t>
            </a:r>
            <a:endParaRPr lang="en-GB" sz="3600" b="1" dirty="0" smtClean="0">
              <a:latin typeface="Calibri (Headings)"/>
            </a:endParaRPr>
          </a:p>
          <a:p>
            <a:pPr algn="ctr"/>
            <a:r>
              <a:rPr lang="en-GB" sz="3600" b="1" dirty="0" smtClean="0">
                <a:latin typeface="Calibri (Headings)"/>
              </a:rPr>
              <a:t>Continue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1397675"/>
            <a:ext cx="5778500" cy="2031325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Continue Statement Syntax in Python –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The continue statement is used to skip the rest of the code inside a loop for the current iteration only. Loop does not terminate but continues on with the next </a:t>
            </a:r>
            <a:r>
              <a:rPr lang="en-GB" sz="2000" dirty="0" smtClean="0">
                <a:solidFill>
                  <a:srgbClr val="000000"/>
                </a:solidFill>
              </a:rPr>
              <a:t>iteration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000000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continue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 smtClean="0">
                <a:latin typeface="Calibri (Headings)"/>
              </a:rPr>
              <a:t>Python Continue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64921"/>
            <a:ext cx="5778500" cy="48290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00"/>
                </a:solidFill>
              </a:rPr>
              <a:t>Flowchart of continue</a:t>
            </a: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 smtClean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2171" y="1211973"/>
            <a:ext cx="3516948" cy="3837861"/>
            <a:chOff x="7222171" y="1211973"/>
            <a:chExt cx="3516948" cy="3837861"/>
          </a:xfrm>
        </p:grpSpPr>
        <p:sp>
          <p:nvSpPr>
            <p:cNvPr id="6" name="Diamond 5"/>
            <p:cNvSpPr/>
            <p:nvPr/>
          </p:nvSpPr>
          <p:spPr>
            <a:xfrm>
              <a:off x="7818119" y="1869770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4929" y="4470004"/>
              <a:ext cx="1905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770618" y="1321130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70619" y="2744903"/>
              <a:ext cx="0" cy="5486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9723119" y="2307337"/>
              <a:ext cx="10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7256780" y="2307336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726419" y="2307336"/>
              <a:ext cx="0" cy="21945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65532" y="1995603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8334" y="1883258"/>
              <a:ext cx="1404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Test expression of loop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98254" y="4403503"/>
              <a:ext cx="153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Remaining body of loop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62694" y="4096971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Exit Loop</a:t>
              </a:r>
              <a:endParaRPr lang="en-US" sz="1600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269480" y="4736704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9480" y="2294636"/>
              <a:ext cx="0" cy="2442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86695" y="1211973"/>
              <a:ext cx="117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Enter loop</a:t>
              </a:r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69977" y="269417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  <a:endParaRPr lang="en-US" b="1" dirty="0"/>
            </a:p>
          </p:txBody>
        </p:sp>
        <p:sp>
          <p:nvSpPr>
            <p:cNvPr id="21" name="Diamond 20"/>
            <p:cNvSpPr/>
            <p:nvPr/>
          </p:nvSpPr>
          <p:spPr>
            <a:xfrm>
              <a:off x="7818119" y="3303237"/>
              <a:ext cx="1905000" cy="87513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7033" y="3541070"/>
              <a:ext cx="1130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continue?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21" idx="2"/>
              <a:endCxn id="15" idx="0"/>
            </p:cNvCxnSpPr>
            <p:nvPr/>
          </p:nvCxnSpPr>
          <p:spPr>
            <a:xfrm flipH="1">
              <a:off x="8765541" y="4178369"/>
              <a:ext cx="0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222171" y="3404616"/>
              <a:ext cx="4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54908" y="410627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69480" y="3740803"/>
              <a:ext cx="5854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1279" y="3978367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Pass Statement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1058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Pass Statement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247317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 Statement Syntax in Python: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 programming, pass is a null statement. The difference between a comment and pass statement in Python is that, while the interpreter ignores a comment entirely, pass is not ignored.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However, nothing happens when pass is executed. It results into no operation (NOP).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		</a:t>
            </a:r>
            <a:r>
              <a:rPr lang="en-US" sz="2000" b="1" i="0" dirty="0" smtClean="0">
                <a:solidFill>
                  <a:srgbClr val="000000"/>
                </a:solidFill>
                <a:effectLst/>
              </a:rPr>
              <a:t>pass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dirty="0">
                <a:solidFill>
                  <a:srgbClr val="000000"/>
                </a:solidFill>
              </a:rPr>
              <a:t>We generally use it as a placeholder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  <a:endParaRPr lang="en-US" sz="2000" b="1" i="0" dirty="0" smtClean="0">
              <a:solidFill>
                <a:srgbClr val="000000"/>
              </a:solidFill>
              <a:effectLst/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9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779" y="3991067"/>
            <a:ext cx="695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Different Looping 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677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714121"/>
            <a:ext cx="5778500" cy="563231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top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This </a:t>
            </a:r>
            <a:r>
              <a:rPr lang="en-GB" sz="2000" dirty="0" smtClean="0">
                <a:solidFill>
                  <a:srgbClr val="000000"/>
                </a:solidFill>
              </a:rPr>
              <a:t>can be implemented using normal </a:t>
            </a:r>
            <a:r>
              <a:rPr lang="en-GB" sz="2000" dirty="0">
                <a:solidFill>
                  <a:srgbClr val="000000"/>
                </a:solidFill>
              </a:rPr>
              <a:t>while loop without break statements. The condition of the while loop is at the top and the loop terminates when this condition is False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829074" y="2796870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5884" y="5397104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1573" y="224823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81574" y="3672003"/>
            <a:ext cx="0" cy="1737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9734074" y="3234437"/>
            <a:ext cx="1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67735" y="3234436"/>
            <a:ext cx="54864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37374" y="3234436"/>
            <a:ext cx="0" cy="21945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76487" y="2922703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79289" y="2810358"/>
            <a:ext cx="140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expression of loop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209" y="5483003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73649" y="502407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80435" y="5663804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80435" y="3221736"/>
            <a:ext cx="0" cy="2442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7650" y="2139073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80932" y="3621273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8991600" y="3005697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681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in the middle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can be implemented using an infinite loop along with a conditional break in between the body of the loop.</a:t>
            </a:r>
            <a:endParaRPr lang="en-GB" sz="200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3648" y="54559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 Loop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73819" y="2178332"/>
            <a:ext cx="117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Enter loop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52016" y="376229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934838" y="46102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045450" y="5151071"/>
            <a:ext cx="19050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39100" y="26899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8039100" y="36658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86519" y="45155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9232" y="5137457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46302" y="3888657"/>
            <a:ext cx="10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30663" y="2675869"/>
            <a:ext cx="15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86518" y="221866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53651" y="5332337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53651" y="2435350"/>
            <a:ext cx="0" cy="2898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7444738" y="2447269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44100" y="410490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01300" y="4086023"/>
            <a:ext cx="0" cy="17373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5" t="20679" r="30926" b="27136"/>
          <a:stretch/>
        </p:blipFill>
        <p:spPr>
          <a:xfrm>
            <a:off x="6172732" y="844252"/>
            <a:ext cx="5637736" cy="4300956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980821"/>
            <a:ext cx="5778500" cy="5355312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Loop in Python with Condition at the bottom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 –</a:t>
            </a: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This kind of loop ensures that the body of the loop is executed at least once. It can be implemented using an infinite loop along with a conditional break at the end. This is similar to the do...while loop in </a:t>
            </a:r>
            <a:r>
              <a:rPr lang="en-GB" sz="2000" dirty="0" smtClean="0">
                <a:solidFill>
                  <a:srgbClr val="000000"/>
                </a:solidFill>
              </a:rPr>
              <a:t>C.</a:t>
            </a: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0" y="3223372"/>
            <a:ext cx="1905000" cy="365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937500" y="4199235"/>
            <a:ext cx="1905000" cy="87513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84919" y="358913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4919" y="5074368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52051" y="4642072"/>
            <a:ext cx="58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2051" y="2982072"/>
            <a:ext cx="0" cy="1654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2050" y="2994772"/>
            <a:ext cx="155448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67390" y="5714448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Exit loop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67390" y="3221586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Body of loop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5070" y="4467124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Break?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84919" y="27661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86260" y="5008658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7346" y="4347192"/>
            <a:ext cx="6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71960" y="2680052"/>
            <a:ext cx="14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loop</a:t>
            </a:r>
            <a:endParaRPr lang="en-US" b="1" dirty="0"/>
          </a:p>
        </p:txBody>
      </p:sp>
      <p:pic>
        <p:nvPicPr>
          <p:cNvPr id="21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Different Looping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1120676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00000"/>
                </a:solidFill>
                <a:effectLst/>
              </a:rPr>
              <a:t>Infinite Loop in Python </a:t>
            </a:r>
            <a:r>
              <a:rPr lang="en-US" sz="2000" i="0" dirty="0" smtClean="0">
                <a:solidFill>
                  <a:srgbClr val="000000"/>
                </a:solidFill>
                <a:effectLst/>
              </a:rPr>
              <a:t>–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6858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We can create an infinite loop using while statement. If the condition of while loop is always True, we get an infinite loop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342900"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while True: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n = </a:t>
            </a:r>
            <a:r>
              <a:rPr lang="en-GB" sz="2000" b="1" dirty="0" err="1">
                <a:solidFill>
                  <a:srgbClr val="000000"/>
                </a:solidFill>
              </a:rPr>
              <a:t>int</a:t>
            </a:r>
            <a:r>
              <a:rPr lang="en-GB" sz="2000" b="1" dirty="0">
                <a:solidFill>
                  <a:srgbClr val="000000"/>
                </a:solidFill>
              </a:rPr>
              <a:t>(input("Input an integer: "))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if (n%2 ==0):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print("Even number…")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else: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      print("Odd number</a:t>
            </a:r>
            <a:r>
              <a:rPr lang="en-GB" sz="2000" b="1" dirty="0" smtClean="0">
                <a:solidFill>
                  <a:srgbClr val="000000"/>
                </a:solidFill>
              </a:rPr>
              <a:t>…")</a:t>
            </a:r>
          </a:p>
          <a:p>
            <a:pPr lvl="2" algn="just">
              <a:lnSpc>
                <a:spcPct val="90000"/>
              </a:lnSpc>
            </a:pPr>
            <a:endParaRPr lang="en-GB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699" y="4019734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Functions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751344"/>
            <a:ext cx="5778500" cy="4801314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is a group of related statements that perform a specific task in our program.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Function </a:t>
            </a:r>
            <a:r>
              <a:rPr lang="en-GB" sz="2000" dirty="0" smtClean="0">
                <a:solidFill>
                  <a:srgbClr val="000000"/>
                </a:solidFill>
              </a:rPr>
              <a:t>implementation </a:t>
            </a:r>
            <a:r>
              <a:rPr lang="en-GB" sz="2000" dirty="0">
                <a:solidFill>
                  <a:srgbClr val="000000"/>
                </a:solidFill>
              </a:rPr>
              <a:t>breaks our program into smaller and modular chunks. Functions help us to make our programs more modular, organized and easy to debug.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Reusability feature helps us to avoid repetition of our program codes.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Syntax of a </a:t>
            </a:r>
            <a:r>
              <a:rPr lang="en-GB" sz="2000" b="1" dirty="0" smtClean="0">
                <a:solidFill>
                  <a:srgbClr val="000000"/>
                </a:solidFill>
              </a:rPr>
              <a:t>Function:</a:t>
            </a:r>
            <a:endParaRPr lang="en-GB" sz="2000" b="1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lvl="2" algn="just">
              <a:lnSpc>
                <a:spcPct val="90000"/>
              </a:lnSpc>
            </a:pP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b="1" dirty="0" err="1">
                <a:solidFill>
                  <a:srgbClr val="000000"/>
                </a:solidFill>
              </a:rPr>
              <a:t>function_name</a:t>
            </a:r>
            <a:r>
              <a:rPr lang="en-GB" sz="2000" b="1" dirty="0">
                <a:solidFill>
                  <a:srgbClr val="000000"/>
                </a:solidFill>
              </a:rPr>
              <a:t>(parameters):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"""</a:t>
            </a:r>
            <a:r>
              <a:rPr lang="en-GB" sz="2000" b="1" dirty="0" err="1">
                <a:solidFill>
                  <a:srgbClr val="000000"/>
                </a:solidFill>
              </a:rPr>
              <a:t>docstring</a:t>
            </a:r>
            <a:r>
              <a:rPr lang="en-GB" sz="2000" b="1" dirty="0">
                <a:solidFill>
                  <a:srgbClr val="000000"/>
                </a:solidFill>
              </a:rPr>
              <a:t>"""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statement(s</a:t>
            </a:r>
            <a:r>
              <a:rPr lang="en-GB" sz="2000" b="1" dirty="0">
                <a:solidFill>
                  <a:srgbClr val="000000"/>
                </a:solidFill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     return </a:t>
            </a:r>
            <a:r>
              <a:rPr lang="en-GB" sz="2000" b="1" dirty="0" err="1">
                <a:solidFill>
                  <a:srgbClr val="000000"/>
                </a:solidFill>
              </a:rPr>
              <a:t>return_value</a:t>
            </a:r>
            <a:r>
              <a:rPr lang="en-GB" sz="2000" b="1" dirty="0">
                <a:solidFill>
                  <a:srgbClr val="000000"/>
                </a:solidFill>
              </a:rPr>
              <a:t>	# </a:t>
            </a:r>
            <a:r>
              <a:rPr lang="en-GB" sz="2000" b="1" dirty="0" smtClean="0">
                <a:solidFill>
                  <a:srgbClr val="000000"/>
                </a:solidFill>
              </a:rPr>
              <a:t>optional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Functions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970318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000" b="1" dirty="0">
                <a:solidFill>
                  <a:srgbClr val="000000"/>
                </a:solidFill>
              </a:rPr>
              <a:t>Types of Functions:</a:t>
            </a:r>
          </a:p>
          <a:p>
            <a:pPr algn="just">
              <a:lnSpc>
                <a:spcPct val="90000"/>
              </a:lnSpc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rgbClr val="000000"/>
                </a:solidFill>
              </a:rPr>
              <a:t>Basically</a:t>
            </a:r>
            <a:r>
              <a:rPr lang="en-GB" sz="2000" dirty="0">
                <a:solidFill>
                  <a:srgbClr val="000000"/>
                </a:solidFill>
              </a:rPr>
              <a:t>, functions can be divided into the following two types: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Built-in functions - </a:t>
            </a:r>
            <a:r>
              <a:rPr lang="en-GB" sz="2000" dirty="0">
                <a:solidFill>
                  <a:srgbClr val="000000"/>
                </a:solidFill>
              </a:rPr>
              <a:t>Functions that are built into Python</a:t>
            </a:r>
            <a:r>
              <a:rPr lang="en-GB" sz="2000" dirty="0" smtClean="0">
                <a:solidFill>
                  <a:srgbClr val="000000"/>
                </a:solidFill>
              </a:rPr>
              <a:t>. E.g. abs(), </a:t>
            </a:r>
            <a:r>
              <a:rPr lang="en-GB" sz="2000" dirty="0" err="1" smtClean="0">
                <a:solidFill>
                  <a:srgbClr val="000000"/>
                </a:solidFill>
              </a:rPr>
              <a:t>chr</a:t>
            </a:r>
            <a:r>
              <a:rPr lang="en-GB" sz="2000" dirty="0" smtClean="0">
                <a:solidFill>
                  <a:srgbClr val="000000"/>
                </a:solidFill>
              </a:rPr>
              <a:t>(), float(), print() etc.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0000"/>
                </a:solidFill>
              </a:rPr>
              <a:t>User-defined functions - </a:t>
            </a:r>
            <a:r>
              <a:rPr lang="en-GB" sz="2000" dirty="0">
                <a:solidFill>
                  <a:srgbClr val="000000"/>
                </a:solidFill>
              </a:rPr>
              <a:t>Functions defined by the users </a:t>
            </a:r>
            <a:r>
              <a:rPr lang="en-GB" sz="2000" dirty="0" smtClean="0">
                <a:solidFill>
                  <a:srgbClr val="000000"/>
                </a:solidFill>
              </a:rPr>
              <a:t>themselves to do certain specific tasks.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2107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379" y="4016467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(Headings)"/>
              </a:rPr>
              <a:t>Python </a:t>
            </a:r>
            <a:endParaRPr lang="en-US" sz="3600" b="1" dirty="0" smtClean="0">
              <a:latin typeface="Calibri (Headings)"/>
            </a:endParaRPr>
          </a:p>
          <a:p>
            <a:pPr algn="ctr"/>
            <a:r>
              <a:rPr lang="en-US" sz="3600" b="1" dirty="0" smtClean="0">
                <a:latin typeface="Calibri (Headings)"/>
              </a:rPr>
              <a:t>Function </a:t>
            </a:r>
            <a:r>
              <a:rPr lang="en-US" sz="3600" b="1" dirty="0">
                <a:latin typeface="Calibri (Headings)"/>
              </a:rPr>
              <a:t>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23513" y="6003235"/>
            <a:ext cx="1272209" cy="78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Python Function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416320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Argument passing to a function is optional. A function may or may not have arguments passed. A function can have fixed or variable number of arguments.</a:t>
            </a: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0" dirty="0" smtClean="0">
                <a:solidFill>
                  <a:srgbClr val="000000"/>
                </a:solidFill>
                <a:effectLst/>
              </a:rPr>
              <a:t>Let us discuss variations while passing variable number of arguments: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Default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Keyword Arguments</a:t>
            </a:r>
          </a:p>
          <a:p>
            <a:pPr marL="635000" lvl="2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Python Arbitrary Arguments</a:t>
            </a:r>
          </a:p>
          <a:p>
            <a:pPr algn="just">
              <a:lnSpc>
                <a:spcPct val="90000"/>
              </a:lnSpc>
            </a:pPr>
            <a:endParaRPr lang="en-US" sz="2000" i="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Let us go for the demonstration....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9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48695" y="5564372"/>
            <a:ext cx="197318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399" y="4016467"/>
            <a:ext cx="417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 (Headings)"/>
              </a:rPr>
              <a:t>Python Recursion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3693319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What is Recursion?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The </a:t>
            </a:r>
            <a:r>
              <a:rPr lang="en-GB" sz="2000" dirty="0">
                <a:solidFill>
                  <a:srgbClr val="000000"/>
                </a:solidFill>
              </a:rPr>
              <a:t>process in which a function calls itself directly or indirectly is called recursion and the corresponding function is called as recursive function. Using recursive algorithm, certain problems can be solved quite </a:t>
            </a:r>
            <a:r>
              <a:rPr lang="en-GB" sz="2000" dirty="0" smtClean="0">
                <a:solidFill>
                  <a:srgbClr val="000000"/>
                </a:solidFill>
              </a:rPr>
              <a:t>easily.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recursion there will be base cases. In base cases for certain inputs, outputs will remain known to us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7493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Python supports recursion.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6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libri (Headings)"/>
              </a:rPr>
              <a:t>Python Recursion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8700" y="891921"/>
            <a:ext cx="5778500" cy="4496616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000000"/>
                </a:solidFill>
              </a:rPr>
              <a:t>Advantages of Recursion:</a:t>
            </a:r>
            <a:endParaRPr lang="en-GB" sz="2000" b="1" dirty="0">
              <a:solidFill>
                <a:srgbClr val="000000"/>
              </a:solidFill>
            </a:endParaRP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make the code look clean and elegant.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A complex task can be broken down into simpler sub-problems using recursion.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Sequence generation is easier with recursion than using some nested iteration.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00"/>
                </a:solidFill>
              </a:rPr>
              <a:t>Disadvantages of </a:t>
            </a:r>
            <a:r>
              <a:rPr lang="en-GB" sz="2000" b="1" dirty="0" smtClean="0">
                <a:solidFill>
                  <a:srgbClr val="000000"/>
                </a:solidFill>
              </a:rPr>
              <a:t>Recursion: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Sometimes </a:t>
            </a:r>
            <a:r>
              <a:rPr lang="en-GB" sz="2000" dirty="0">
                <a:solidFill>
                  <a:srgbClr val="000000"/>
                </a:solidFill>
              </a:rPr>
              <a:t>the logic behind recursion is hard to follow through.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calls are expensive (inefficient) as they take up a lot of memory and time.</a:t>
            </a:r>
          </a:p>
          <a:p>
            <a:pPr marL="57150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Recursive functions are hard to debug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a demonstration…</a:t>
            </a:r>
            <a:endParaRPr lang="en-GB" sz="2000" b="1" dirty="0">
              <a:solidFill>
                <a:srgbClr val="000000"/>
              </a:solidFill>
            </a:endParaRP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279334" y="138370"/>
            <a:ext cx="5473936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058" r="30855" b="26174"/>
          <a:stretch/>
        </p:blipFill>
        <p:spPr>
          <a:xfrm>
            <a:off x="6279334" y="849907"/>
            <a:ext cx="5473936" cy="4254355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7912" y="4016467"/>
            <a:ext cx="51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Anonymous or Lambda Function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45100" y="138370"/>
            <a:ext cx="66421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Calibri (Headings)"/>
              </a:rPr>
              <a:t>Python Anonymous or Lambda Function</a:t>
            </a:r>
            <a:endParaRPr lang="en-US" sz="2800" dirty="0">
              <a:latin typeface="Calibri (Headings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5100" y="891921"/>
            <a:ext cx="6642100" cy="3139321"/>
          </a:xfrm>
          <a:prstGeom prst="rect">
            <a:avLst/>
          </a:prstGeom>
          <a:ln w="28575">
            <a:solidFill>
              <a:srgbClr val="3FAD86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In Python, anonymous function is a function that is defined without </a:t>
            </a:r>
            <a:r>
              <a:rPr lang="en-GB" sz="2000" dirty="0" smtClean="0">
                <a:solidFill>
                  <a:srgbClr val="000000"/>
                </a:solidFill>
              </a:rPr>
              <a:t>having any name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In </a:t>
            </a:r>
            <a:r>
              <a:rPr lang="en-GB" sz="2000" dirty="0">
                <a:solidFill>
                  <a:srgbClr val="000000"/>
                </a:solidFill>
              </a:rPr>
              <a:t>normal </a:t>
            </a:r>
            <a:r>
              <a:rPr lang="en-GB" sz="2000" dirty="0" smtClean="0">
                <a:solidFill>
                  <a:srgbClr val="000000"/>
                </a:solidFill>
              </a:rPr>
              <a:t>function definitions we use </a:t>
            </a:r>
            <a:r>
              <a:rPr lang="en-GB" sz="2000" dirty="0">
                <a:solidFill>
                  <a:srgbClr val="000000"/>
                </a:solidFill>
              </a:rPr>
              <a:t>the </a:t>
            </a:r>
            <a:r>
              <a:rPr lang="en-GB" sz="2000" b="1" dirty="0" err="1">
                <a:solidFill>
                  <a:srgbClr val="000000"/>
                </a:solidFill>
              </a:rPr>
              <a:t>def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keyword. On the other hand </a:t>
            </a:r>
            <a:r>
              <a:rPr lang="en-GB" sz="2000" dirty="0">
                <a:solidFill>
                  <a:srgbClr val="000000"/>
                </a:solidFill>
              </a:rPr>
              <a:t>in </a:t>
            </a:r>
            <a:r>
              <a:rPr lang="en-GB" sz="2000" dirty="0" smtClean="0">
                <a:solidFill>
                  <a:srgbClr val="000000"/>
                </a:solidFill>
              </a:rPr>
              <a:t>Python, </a:t>
            </a:r>
            <a:r>
              <a:rPr lang="en-GB" sz="2000" dirty="0">
                <a:solidFill>
                  <a:srgbClr val="000000"/>
                </a:solidFill>
              </a:rPr>
              <a:t>anonymous functions are defined using the </a:t>
            </a:r>
            <a:r>
              <a:rPr lang="en-GB" sz="2000" b="1" dirty="0">
                <a:solidFill>
                  <a:srgbClr val="000000"/>
                </a:solidFill>
              </a:rPr>
              <a:t>lambda</a:t>
            </a:r>
            <a:r>
              <a:rPr lang="en-GB" sz="2000" dirty="0">
                <a:solidFill>
                  <a:srgbClr val="000000"/>
                </a:solidFill>
              </a:rPr>
              <a:t> keyword.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Hence, anonymous functions are also called lambda functions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sz="2000" i="0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</a:rPr>
              <a:t>Let us go for the demonstration…</a:t>
            </a:r>
          </a:p>
        </p:txBody>
      </p:sp>
      <p:pic>
        <p:nvPicPr>
          <p:cNvPr id="6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42279" y="401646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Calibri (Headings)"/>
              </a:rPr>
              <a:t>Python Global, Local and Nonlocal Variables</a:t>
            </a:r>
            <a:endParaRPr lang="en-US" sz="3600" b="1" dirty="0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460" y="3093137"/>
            <a:ext cx="573023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37AA84"/>
                </a:solidFill>
                <a:effectLst>
                  <a:reflection stA="51000" endPos="36000" dir="5400000" sy="-90000" algn="bl" rotWithShape="0"/>
                </a:effectLst>
              </a:rPr>
              <a:t>Python Essentials</a:t>
            </a:r>
            <a:endParaRPr lang="en-US" sz="5400" b="1" dirty="0">
              <a:ln w="0"/>
              <a:solidFill>
                <a:srgbClr val="37AA84"/>
              </a:solidFill>
              <a:effectLst>
                <a:reflection stA="51000" endPos="36000" dir="5400000" sy="-90000" algn="bl" rotWithShape="0"/>
              </a:effectLst>
            </a:endParaRPr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138370"/>
            <a:ext cx="5791200" cy="5557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(Headings)"/>
              </a:rPr>
              <a:t>Getting Started with Anaconda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0" t="20682" r="30937" b="26357"/>
          <a:stretch/>
        </p:blipFill>
        <p:spPr>
          <a:xfrm>
            <a:off x="6219154" y="846162"/>
            <a:ext cx="5544892" cy="4312692"/>
          </a:xfrm>
          <a:prstGeom prst="rect">
            <a:avLst/>
          </a:prstGeom>
          <a:ln w="28575">
            <a:solidFill>
              <a:srgbClr val="53B389"/>
            </a:solidFill>
          </a:ln>
        </p:spPr>
      </p:pic>
      <p:pic>
        <p:nvPicPr>
          <p:cNvPr id="5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682" y="5728448"/>
            <a:ext cx="2967319" cy="10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31645</TotalTime>
  <Words>3492</Words>
  <Application>Microsoft Office PowerPoint</Application>
  <PresentationFormat>Widescreen</PresentationFormat>
  <Paragraphs>865</Paragraphs>
  <Slides>82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(Headings)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TutorialsPoint</dc:creator>
  <cp:lastModifiedBy>Windows User</cp:lastModifiedBy>
  <cp:revision>2868</cp:revision>
  <dcterms:created xsi:type="dcterms:W3CDTF">2017-03-10T06:41:23Z</dcterms:created>
  <dcterms:modified xsi:type="dcterms:W3CDTF">2019-06-25T11:42:18Z</dcterms:modified>
</cp:coreProperties>
</file>