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4"/>
  </p:notesMasterIdLst>
  <p:sldIdLst>
    <p:sldId id="257"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38" r:id="rId24"/>
    <p:sldId id="307" r:id="rId25"/>
    <p:sldId id="308" r:id="rId26"/>
    <p:sldId id="337" r:id="rId27"/>
    <p:sldId id="309" r:id="rId28"/>
    <p:sldId id="310" r:id="rId29"/>
    <p:sldId id="311" r:id="rId30"/>
    <p:sldId id="312" r:id="rId31"/>
    <p:sldId id="314" r:id="rId32"/>
    <p:sldId id="315" r:id="rId33"/>
    <p:sldId id="316" r:id="rId34"/>
    <p:sldId id="317" r:id="rId35"/>
    <p:sldId id="318" r:id="rId36"/>
    <p:sldId id="319" r:id="rId37"/>
    <p:sldId id="320" r:id="rId38"/>
    <p:sldId id="321" r:id="rId39"/>
    <p:sldId id="322" r:id="rId40"/>
    <p:sldId id="323" r:id="rId41"/>
    <p:sldId id="325" r:id="rId42"/>
    <p:sldId id="32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showGuides="1">
      <p:cViewPr varScale="1">
        <p:scale>
          <a:sx n="66" d="100"/>
          <a:sy n="66" d="100"/>
        </p:scale>
        <p:origin x="816" y="60"/>
      </p:cViewPr>
      <p:guideLst>
        <p:guide orient="horz" pos="2160"/>
        <p:guide pos="3840"/>
        <p:guide pos="7464"/>
      </p:guideLst>
    </p:cSldViewPr>
  </p:slideViewPr>
  <p:notesTextViewPr>
    <p:cViewPr>
      <p:scale>
        <a:sx n="1" d="1"/>
        <a:sy n="1" d="1"/>
      </p:scale>
      <p:origin x="0" y="0"/>
    </p:cViewPr>
  </p:notesTextViewPr>
  <p:sorterViewPr>
    <p:cViewPr>
      <p:scale>
        <a:sx n="100" d="100"/>
        <a:sy n="100" d="100"/>
      </p:scale>
      <p:origin x="0" y="-51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6030B-F956-43C5-8596-AAC64B4A520C}" type="datetimeFigureOut">
              <a:rPr lang="en-US" smtClean="0"/>
              <a:t>17-Jun-2018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9192D-369F-4A84-8BA3-BD538818DA3A}" type="slidenum">
              <a:rPr lang="en-US" smtClean="0"/>
              <a:t>‹#›</a:t>
            </a:fld>
            <a:endParaRPr lang="en-US"/>
          </a:p>
        </p:txBody>
      </p:sp>
    </p:spTree>
    <p:extLst>
      <p:ext uri="{BB962C8B-B14F-4D97-AF65-F5344CB8AC3E}">
        <p14:creationId xmlns:p14="http://schemas.microsoft.com/office/powerpoint/2010/main" val="284929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29</a:t>
            </a:fld>
            <a:endParaRPr lang="en-US"/>
          </a:p>
        </p:txBody>
      </p:sp>
    </p:spTree>
    <p:extLst>
      <p:ext uri="{BB962C8B-B14F-4D97-AF65-F5344CB8AC3E}">
        <p14:creationId xmlns:p14="http://schemas.microsoft.com/office/powerpoint/2010/main" val="2300626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42</a:t>
            </a:fld>
            <a:endParaRPr lang="en-US"/>
          </a:p>
        </p:txBody>
      </p:sp>
    </p:spTree>
    <p:extLst>
      <p:ext uri="{BB962C8B-B14F-4D97-AF65-F5344CB8AC3E}">
        <p14:creationId xmlns:p14="http://schemas.microsoft.com/office/powerpoint/2010/main" val="2019766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31</a:t>
            </a:fld>
            <a:endParaRPr lang="en-US"/>
          </a:p>
        </p:txBody>
      </p:sp>
    </p:spTree>
    <p:extLst>
      <p:ext uri="{BB962C8B-B14F-4D97-AF65-F5344CB8AC3E}">
        <p14:creationId xmlns:p14="http://schemas.microsoft.com/office/powerpoint/2010/main" val="3585484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33</a:t>
            </a:fld>
            <a:endParaRPr lang="en-US"/>
          </a:p>
        </p:txBody>
      </p:sp>
    </p:spTree>
    <p:extLst>
      <p:ext uri="{BB962C8B-B14F-4D97-AF65-F5344CB8AC3E}">
        <p14:creationId xmlns:p14="http://schemas.microsoft.com/office/powerpoint/2010/main" val="120326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34</a:t>
            </a:fld>
            <a:endParaRPr lang="en-US"/>
          </a:p>
        </p:txBody>
      </p:sp>
    </p:spTree>
    <p:extLst>
      <p:ext uri="{BB962C8B-B14F-4D97-AF65-F5344CB8AC3E}">
        <p14:creationId xmlns:p14="http://schemas.microsoft.com/office/powerpoint/2010/main" val="180211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35</a:t>
            </a:fld>
            <a:endParaRPr lang="en-US"/>
          </a:p>
        </p:txBody>
      </p:sp>
    </p:spTree>
    <p:extLst>
      <p:ext uri="{BB962C8B-B14F-4D97-AF65-F5344CB8AC3E}">
        <p14:creationId xmlns:p14="http://schemas.microsoft.com/office/powerpoint/2010/main" val="3253810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36</a:t>
            </a:fld>
            <a:endParaRPr lang="en-US"/>
          </a:p>
        </p:txBody>
      </p:sp>
    </p:spTree>
    <p:extLst>
      <p:ext uri="{BB962C8B-B14F-4D97-AF65-F5344CB8AC3E}">
        <p14:creationId xmlns:p14="http://schemas.microsoft.com/office/powerpoint/2010/main" val="2472623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38</a:t>
            </a:fld>
            <a:endParaRPr lang="en-US"/>
          </a:p>
        </p:txBody>
      </p:sp>
    </p:spTree>
    <p:extLst>
      <p:ext uri="{BB962C8B-B14F-4D97-AF65-F5344CB8AC3E}">
        <p14:creationId xmlns:p14="http://schemas.microsoft.com/office/powerpoint/2010/main" val="3899018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40</a:t>
            </a:fld>
            <a:endParaRPr lang="en-US"/>
          </a:p>
        </p:txBody>
      </p:sp>
    </p:spTree>
    <p:extLst>
      <p:ext uri="{BB962C8B-B14F-4D97-AF65-F5344CB8AC3E}">
        <p14:creationId xmlns:p14="http://schemas.microsoft.com/office/powerpoint/2010/main" val="237872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89192D-369F-4A84-8BA3-BD538818DA3A}" type="slidenum">
              <a:rPr lang="en-US" smtClean="0"/>
              <a:t>41</a:t>
            </a:fld>
            <a:endParaRPr lang="en-US"/>
          </a:p>
        </p:txBody>
      </p:sp>
    </p:spTree>
    <p:extLst>
      <p:ext uri="{BB962C8B-B14F-4D97-AF65-F5344CB8AC3E}">
        <p14:creationId xmlns:p14="http://schemas.microsoft.com/office/powerpoint/2010/main" val="3602823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2E88BD-CB43-4534-9576-67563BB3BCBD}" type="datetimeFigureOut">
              <a:rPr lang="en-US" smtClean="0"/>
              <a:t>17-Jun-2018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272552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E88BD-CB43-4534-9576-67563BB3BCBD}" type="datetimeFigureOut">
              <a:rPr lang="en-US" smtClean="0"/>
              <a:t>17-Jun-2018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84929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E88BD-CB43-4534-9576-67563BB3BCBD}" type="datetimeFigureOut">
              <a:rPr lang="en-US" smtClean="0"/>
              <a:t>17-Jun-2018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238956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Picture with Caption">
    <p:spTree>
      <p:nvGrpSpPr>
        <p:cNvPr id="1" name=""/>
        <p:cNvGrpSpPr/>
        <p:nvPr/>
      </p:nvGrpSpPr>
      <p:grpSpPr>
        <a:xfrm>
          <a:off x="0" y="0"/>
          <a:ext cx="0" cy="0"/>
          <a:chOff x="0" y="0"/>
          <a:chExt cx="0" cy="0"/>
        </a:xfrm>
      </p:grpSpPr>
      <p:sp>
        <p:nvSpPr>
          <p:cNvPr id="19" name="Text Placeholder 18"/>
          <p:cNvSpPr>
            <a:spLocks noGrp="1"/>
          </p:cNvSpPr>
          <p:nvPr>
            <p:ph type="body" sz="quarter" idx="11" hasCustomPrompt="1"/>
          </p:nvPr>
        </p:nvSpPr>
        <p:spPr>
          <a:xfrm>
            <a:off x="1909292" y="6165015"/>
            <a:ext cx="4004790" cy="398640"/>
          </a:xfrm>
          <a:prstGeom prst="rect">
            <a:avLst/>
          </a:prstGeom>
        </p:spPr>
        <p:txBody>
          <a:bodyPr vert="horz"/>
          <a:lstStyle>
            <a:lvl1pPr marL="0" indent="0">
              <a:buNone/>
              <a:defRPr sz="1800"/>
            </a:lvl1pPr>
          </a:lstStyle>
          <a:p>
            <a:pPr lvl="0"/>
            <a:r>
              <a:rPr lang="en-US" dirty="0"/>
              <a:t>Session Duration – 2 Hours 30 minutes,</a:t>
            </a:r>
          </a:p>
        </p:txBody>
      </p:sp>
      <p:sp>
        <p:nvSpPr>
          <p:cNvPr id="21" name="Text Placeholder 20"/>
          <p:cNvSpPr>
            <a:spLocks noGrp="1"/>
          </p:cNvSpPr>
          <p:nvPr>
            <p:ph type="body" sz="quarter" idx="12" hasCustomPrompt="1"/>
          </p:nvPr>
        </p:nvSpPr>
        <p:spPr>
          <a:xfrm>
            <a:off x="5951767" y="6165014"/>
            <a:ext cx="4346892" cy="407912"/>
          </a:xfrm>
          <a:prstGeom prst="rect">
            <a:avLst/>
          </a:prstGeom>
        </p:spPr>
        <p:txBody>
          <a:bodyPr vert="horz"/>
          <a:lstStyle>
            <a:lvl1pPr marL="0" indent="0">
              <a:buNone/>
              <a:defRPr sz="1800"/>
            </a:lvl1pPr>
          </a:lstStyle>
          <a:p>
            <a:pPr lvl="0"/>
            <a:r>
              <a:rPr lang="en-US" dirty="0"/>
              <a:t>Session Starts at – 14:00 (+5.30 GMT)</a:t>
            </a:r>
          </a:p>
        </p:txBody>
      </p:sp>
      <p:sp>
        <p:nvSpPr>
          <p:cNvPr id="24" name="Title 23"/>
          <p:cNvSpPr>
            <a:spLocks noGrp="1"/>
          </p:cNvSpPr>
          <p:nvPr>
            <p:ph type="title"/>
          </p:nvPr>
        </p:nvSpPr>
        <p:spPr>
          <a:xfrm>
            <a:off x="609600" y="0"/>
            <a:ext cx="10972800" cy="648949"/>
          </a:xfrm>
          <a:prstGeom prst="rect">
            <a:avLst/>
          </a:prstGeom>
        </p:spPr>
        <p:txBody>
          <a:bodyPr vert="horz"/>
          <a:lstStyle>
            <a:lvl1pPr>
              <a:defRPr sz="3000">
                <a:solidFill>
                  <a:schemeClr val="bg1"/>
                </a:solidFill>
              </a:defRPr>
            </a:lvl1pPr>
          </a:lstStyle>
          <a:p>
            <a:r>
              <a:rPr lang="en-US" dirty="0"/>
              <a:t>Click to edit Master title style</a:t>
            </a:r>
          </a:p>
        </p:txBody>
      </p:sp>
      <p:pic>
        <p:nvPicPr>
          <p:cNvPr id="9" name="Picture 8" descr="logo (1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12778" y="1220016"/>
            <a:ext cx="3187219" cy="1869835"/>
          </a:xfrm>
          <a:prstGeom prst="rect">
            <a:avLst/>
          </a:prstGeom>
        </p:spPr>
      </p:pic>
      <p:sp useBgFill="1">
        <p:nvSpPr>
          <p:cNvPr id="2" name="Rectangle 1"/>
          <p:cNvSpPr/>
          <p:nvPr userDrawn="1"/>
        </p:nvSpPr>
        <p:spPr>
          <a:xfrm>
            <a:off x="10405087" y="5463846"/>
            <a:ext cx="1177313" cy="111919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userDrawn="1"/>
        </p:nvSpPr>
        <p:spPr>
          <a:xfrm>
            <a:off x="10305143" y="5094514"/>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23684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20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562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9380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7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802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914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88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E88BD-CB43-4534-9576-67563BB3BCBD}" type="datetimeFigureOut">
              <a:rPr lang="en-US" smtClean="0"/>
              <a:t>17-Jun-2018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92519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866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90832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8843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081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2364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64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601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714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023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78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2E88BD-CB43-4534-9576-67563BB3BCBD}" type="datetimeFigureOut">
              <a:rPr lang="en-US" smtClean="0"/>
              <a:t>17-Jun-2018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41330170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2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8753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972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2355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1022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539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3974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7801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8525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842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3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54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2E88BD-CB43-4534-9576-67563BB3BCBD}" type="datetimeFigureOut">
              <a:rPr lang="en-US" smtClean="0"/>
              <a:t>17-Jun-2018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1182477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3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5156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577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62457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064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2E88BD-CB43-4534-9576-67563BB3BCBD}" type="datetimeFigureOut">
              <a:rPr lang="en-US" smtClean="0"/>
              <a:t>17-Jun-2018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7236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2E88BD-CB43-4534-9576-67563BB3BCBD}" type="datetimeFigureOut">
              <a:rPr lang="en-US" smtClean="0"/>
              <a:t>17-Jun-2018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219183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E88BD-CB43-4534-9576-67563BB3BCBD}" type="datetimeFigureOut">
              <a:rPr lang="en-US" smtClean="0"/>
              <a:t>17-Jun-2018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132307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E88BD-CB43-4534-9576-67563BB3BCBD}" type="datetimeFigureOut">
              <a:rPr lang="en-US" smtClean="0"/>
              <a:t>17-Jun-2018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426871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E88BD-CB43-4534-9576-67563BB3BCBD}" type="datetimeFigureOut">
              <a:rPr lang="en-US" smtClean="0"/>
              <a:t>17-Jun-2018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2A8C1-9AE6-45C4-A529-0C0B9036FA49}" type="slidenum">
              <a:rPr lang="en-US" smtClean="0"/>
              <a:t>‹#›</a:t>
            </a:fld>
            <a:endParaRPr lang="en-US"/>
          </a:p>
        </p:txBody>
      </p:sp>
    </p:spTree>
    <p:extLst>
      <p:ext uri="{BB962C8B-B14F-4D97-AF65-F5344CB8AC3E}">
        <p14:creationId xmlns:p14="http://schemas.microsoft.com/office/powerpoint/2010/main" val="412494699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E88BD-CB43-4534-9576-67563BB3BCBD}" type="datetimeFigureOut">
              <a:rPr lang="en-US" smtClean="0"/>
              <a:t>17-Jun-2018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2A8C1-9AE6-45C4-A529-0C0B9036FA49}" type="slidenum">
              <a:rPr lang="en-US" smtClean="0"/>
              <a:t>‹#›</a:t>
            </a:fld>
            <a:endParaRPr lang="en-US"/>
          </a:p>
        </p:txBody>
      </p:sp>
      <p:sp>
        <p:nvSpPr>
          <p:cNvPr id="7"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8" name="pasted-image.png"/>
          <p:cNvPicPr/>
          <p:nvPr userDrawn="1"/>
        </p:nvPicPr>
        <p:blipFill>
          <a:blip r:embed="rId45" cstate="print">
            <a:alphaModFix amt="50121"/>
            <a:extLst/>
          </a:blip>
          <a:stretch>
            <a:fillRect/>
          </a:stretch>
        </p:blipFill>
        <p:spPr>
          <a:xfrm>
            <a:off x="0" y="-19218"/>
            <a:ext cx="12190786" cy="672429"/>
          </a:xfrm>
          <a:prstGeom prst="rect">
            <a:avLst/>
          </a:prstGeom>
          <a:ln w="12700">
            <a:miter lim="400000"/>
          </a:ln>
        </p:spPr>
      </p:pic>
      <p:sp>
        <p:nvSpPr>
          <p:cNvPr id="9" name="Shape 216"/>
          <p:cNvSpPr/>
          <p:nvPr userDrawn="1"/>
        </p:nvSpPr>
        <p:spPr>
          <a:xfrm>
            <a:off x="3060850" y="120523"/>
            <a:ext cx="5314087" cy="430887"/>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pic>
        <p:nvPicPr>
          <p:cNvPr id="10" name="Picture 9" descr="logo (13).png"/>
          <p:cNvPicPr>
            <a:picLocks noChangeAspect="1"/>
          </p:cNvPicPr>
          <p:nvPr userDrawn="1"/>
        </p:nvPicPr>
        <p:blipFill>
          <a:blip r:embed="rId46" cstate="print">
            <a:extLst>
              <a:ext uri="{28A0092B-C50C-407E-A947-70E740481C1C}">
                <a14:useLocalDpi xmlns:a14="http://schemas.microsoft.com/office/drawing/2010/main" val="0"/>
              </a:ext>
            </a:extLst>
          </a:blip>
          <a:stretch>
            <a:fillRect/>
          </a:stretch>
        </p:blipFill>
        <p:spPr>
          <a:xfrm>
            <a:off x="9974834" y="5575610"/>
            <a:ext cx="1842563" cy="1080970"/>
          </a:xfrm>
          <a:prstGeom prst="rect">
            <a:avLst/>
          </a:prstGeom>
        </p:spPr>
      </p:pic>
      <p:sp>
        <p:nvSpPr>
          <p:cNvPr id="11" name="Shape 237"/>
          <p:cNvSpPr/>
          <p:nvPr userDrawn="1"/>
        </p:nvSpPr>
        <p:spPr>
          <a:xfrm flipH="1">
            <a:off x="0" y="-13970"/>
            <a:ext cx="12190786" cy="680829"/>
          </a:xfrm>
          <a:prstGeom prst="rect">
            <a:avLst/>
          </a:prstGeom>
          <a:solidFill>
            <a:srgbClr val="00882B"/>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tabLst/>
              <a:defRPr sz="3200">
                <a:solidFill>
                  <a:srgbClr val="FFFFFF"/>
                </a:solidFill>
              </a:defRPr>
            </a:pPr>
            <a:endParaRPr kumimoji="0" sz="3200" b="0" i="0" u="none" strike="noStrike" kern="1200" cap="none" spc="0" normalizeH="0" baseline="0" noProof="0">
              <a:ln>
                <a:noFill/>
              </a:ln>
              <a:solidFill>
                <a:srgbClr val="FFFFFF"/>
              </a:solidFill>
              <a:effectLst/>
              <a:uLnTx/>
              <a:uFillTx/>
              <a:latin typeface="Calibri"/>
              <a:ea typeface="+mn-ea"/>
              <a:cs typeface="+mn-cs"/>
            </a:endParaRPr>
          </a:p>
        </p:txBody>
      </p:sp>
      <p:pic>
        <p:nvPicPr>
          <p:cNvPr id="12" name="pasted-image.png"/>
          <p:cNvPicPr/>
          <p:nvPr userDrawn="1"/>
        </p:nvPicPr>
        <p:blipFill>
          <a:blip r:embed="rId45" cstate="print">
            <a:alphaModFix amt="50121"/>
            <a:extLst/>
          </a:blip>
          <a:stretch>
            <a:fillRect/>
          </a:stretch>
        </p:blipFill>
        <p:spPr>
          <a:xfrm>
            <a:off x="0" y="-19218"/>
            <a:ext cx="12190786" cy="672429"/>
          </a:xfrm>
          <a:prstGeom prst="rect">
            <a:avLst/>
          </a:prstGeom>
          <a:ln w="12700">
            <a:miter lim="400000"/>
          </a:ln>
        </p:spPr>
      </p:pic>
      <p:sp>
        <p:nvSpPr>
          <p:cNvPr id="13" name="Shape 216"/>
          <p:cNvSpPr/>
          <p:nvPr userDrawn="1"/>
        </p:nvSpPr>
        <p:spPr>
          <a:xfrm>
            <a:off x="3060850" y="120523"/>
            <a:ext cx="5314087" cy="43088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defRPr sz="4000">
                <a:latin typeface="Helvetica Neue"/>
                <a:ea typeface="Helvetica Neue"/>
                <a:cs typeface="Helvetica Neue"/>
                <a:sym typeface="Helvetica Neue"/>
              </a:defRPr>
            </a:lvl1pPr>
          </a:lstStyle>
          <a:p>
            <a:pPr marL="0" marR="0" lvl="0" indent="0" algn="l" defTabSz="914400" rtl="0" eaLnBrk="1" fontAlgn="auto" latinLnBrk="0" hangingPunct="1">
              <a:lnSpc>
                <a:spcPct val="100000"/>
              </a:lnSpc>
              <a:spcBef>
                <a:spcPts val="0"/>
              </a:spcBef>
              <a:spcAft>
                <a:spcPts val="0"/>
              </a:spcAft>
              <a:buClrTx/>
              <a:buSzTx/>
              <a:buFontTx/>
              <a:buNone/>
              <a:tabLst/>
              <a:defRPr sz="1800"/>
            </a:pPr>
            <a:endParaRPr kumimoji="0" sz="2800" b="0" i="0" u="none" strike="noStrike" kern="1200" cap="none" spc="0" normalizeH="0" baseline="0" noProof="0" dirty="0">
              <a:ln>
                <a:noFill/>
              </a:ln>
              <a:solidFill>
                <a:prstClr val="white"/>
              </a:solidFill>
              <a:effectLst/>
              <a:uLnTx/>
              <a:uFillTx/>
              <a:latin typeface="Helvetica Neue"/>
              <a:sym typeface="Helvetica Neue"/>
            </a:endParaRPr>
          </a:p>
        </p:txBody>
      </p:sp>
      <p:pic>
        <p:nvPicPr>
          <p:cNvPr id="14" name="Picture 13" descr="logo (13).png"/>
          <p:cNvPicPr>
            <a:picLocks noChangeAspect="1"/>
          </p:cNvPicPr>
          <p:nvPr userDrawn="1"/>
        </p:nvPicPr>
        <p:blipFill>
          <a:blip r:embed="rId46" cstate="print">
            <a:extLst>
              <a:ext uri="{28A0092B-C50C-407E-A947-70E740481C1C}">
                <a14:useLocalDpi xmlns:a14="http://schemas.microsoft.com/office/drawing/2010/main" val="0"/>
              </a:ext>
            </a:extLst>
          </a:blip>
          <a:stretch>
            <a:fillRect/>
          </a:stretch>
        </p:blipFill>
        <p:spPr>
          <a:xfrm>
            <a:off x="9974834" y="5575610"/>
            <a:ext cx="1842563" cy="1080970"/>
          </a:xfrm>
          <a:prstGeom prst="rect">
            <a:avLst/>
          </a:prstGeom>
        </p:spPr>
      </p:pic>
    </p:spTree>
    <p:extLst>
      <p:ext uri="{BB962C8B-B14F-4D97-AF65-F5344CB8AC3E}">
        <p14:creationId xmlns:p14="http://schemas.microsoft.com/office/powerpoint/2010/main" val="3716665382"/>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70" r:id="rId18"/>
    <p:sldLayoutId id="2147483672" r:id="rId19"/>
    <p:sldLayoutId id="2147483673" r:id="rId20"/>
    <p:sldLayoutId id="2147483674" r:id="rId21"/>
    <p:sldLayoutId id="2147483675"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2.xml"/><Relationship Id="rId6" Type="http://schemas.openxmlformats.org/officeDocument/2006/relationships/image" Target="../media/image3.jpeg"/><Relationship Id="rId5" Type="http://schemas.openxmlformats.org/officeDocument/2006/relationships/image" Target="../media/image1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7" Type="http://schemas.openxmlformats.org/officeDocument/2006/relationships/image" Target="../media/image26.png"/><Relationship Id="rId12"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5.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15.png"/><Relationship Id="rId1" Type="http://schemas.openxmlformats.org/officeDocument/2006/relationships/slideLayout" Target="../slideLayouts/slideLayout26.xml"/><Relationship Id="rId6" Type="http://schemas.openxmlformats.org/officeDocument/2006/relationships/image" Target="../media/image35.png"/><Relationship Id="rId11" Type="http://schemas.openxmlformats.org/officeDocument/2006/relationships/image" Target="../media/image3.jpeg"/><Relationship Id="rId5" Type="http://schemas.openxmlformats.org/officeDocument/2006/relationships/image" Target="../media/image34.png"/><Relationship Id="rId10" Type="http://schemas.openxmlformats.org/officeDocument/2006/relationships/image" Target="../media/image39.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1" Type="http://schemas.openxmlformats.org/officeDocument/2006/relationships/slideLayout" Target="../slideLayouts/slideLayout27.xml"/><Relationship Id="rId5" Type="http://schemas.openxmlformats.org/officeDocument/2006/relationships/image" Target="../media/image3.jpe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8" Type="http://schemas.openxmlformats.org/officeDocument/2006/relationships/image" Target="../media/image3.jpeg"/><Relationship Id="rId7" Type="http://schemas.openxmlformats.org/officeDocument/2006/relationships/image" Target="../media/image47.png"/><Relationship Id="rId2" Type="http://schemas.openxmlformats.org/officeDocument/2006/relationships/image" Target="../media/image11.png"/><Relationship Id="rId1" Type="http://schemas.openxmlformats.org/officeDocument/2006/relationships/slideLayout" Target="../slideLayouts/slideLayout28.xml"/><Relationship Id="rId6" Type="http://schemas.openxmlformats.org/officeDocument/2006/relationships/image" Target="../media/image46.png"/><Relationship Id="rId5" Type="http://schemas.openxmlformats.org/officeDocument/2006/relationships/image" Target="../media/image22.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jpeg"/><Relationship Id="rId2" Type="http://schemas.openxmlformats.org/officeDocument/2006/relationships/slideLayout" Target="../slideLayouts/slideLayout30.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31.png"/><Relationship Id="rId7"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32.png"/><Relationship Id="rId5" Type="http://schemas.openxmlformats.org/officeDocument/2006/relationships/image" Target="../media/image70.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36.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210.png"/><Relationship Id="rId3" Type="http://schemas.openxmlformats.org/officeDocument/2006/relationships/image" Target="../media/image21.png"/><Relationship Id="rId7" Type="http://schemas.openxmlformats.org/officeDocument/2006/relationships/image" Target="../media/image150.png"/><Relationship Id="rId12" Type="http://schemas.openxmlformats.org/officeDocument/2006/relationships/image" Target="../media/image200.png"/><Relationship Id="rId2" Type="http://schemas.openxmlformats.org/officeDocument/2006/relationships/notesSlide" Target="../notesSlides/notesSlide5.xml"/><Relationship Id="rId16" Type="http://schemas.openxmlformats.org/officeDocument/2006/relationships/image" Target="../media/image3.jpeg"/><Relationship Id="rId1" Type="http://schemas.openxmlformats.org/officeDocument/2006/relationships/slideLayout" Target="../slideLayouts/slideLayout38.xml"/><Relationship Id="rId6" Type="http://schemas.openxmlformats.org/officeDocument/2006/relationships/image" Target="../media/image140.png"/><Relationship Id="rId11" Type="http://schemas.openxmlformats.org/officeDocument/2006/relationships/image" Target="../media/image190.png"/><Relationship Id="rId15" Type="http://schemas.openxmlformats.org/officeDocument/2006/relationships/image" Target="../media/image230.png"/><Relationship Id="rId10" Type="http://schemas.openxmlformats.org/officeDocument/2006/relationships/image" Target="../media/image180.png"/><Relationship Id="rId9" Type="http://schemas.openxmlformats.org/officeDocument/2006/relationships/image" Target="../media/image170.png"/><Relationship Id="rId14" Type="http://schemas.openxmlformats.org/officeDocument/2006/relationships/image" Target="../media/image220.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39.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40.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245892" y="4002518"/>
            <a:ext cx="6126422" cy="1077218"/>
          </a:xfrm>
          <a:prstGeom prst="rect">
            <a:avLst/>
          </a:prstGeom>
          <a:noFill/>
        </p:spPr>
        <p:txBody>
          <a:bodyPr wrap="square" rtlCol="0">
            <a:spAutoFit/>
          </a:bodyPr>
          <a:lstStyle/>
          <a:p>
            <a:pPr algn="ctr"/>
            <a:r>
              <a:rPr lang="en-US" sz="3200" b="1" dirty="0" smtClean="0">
                <a:latin typeface="Calibri (Headings)"/>
              </a:rPr>
              <a:t>Introduction to Correlation and Regression</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97034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5"/>
            <a:ext cx="5753100" cy="2701557"/>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chemeClr val="tx1"/>
                </a:solidFill>
              </a:rPr>
              <a:t>The </a:t>
            </a:r>
            <a:r>
              <a:rPr lang="en-GB" b="1" dirty="0">
                <a:solidFill>
                  <a:schemeClr val="tx1"/>
                </a:solidFill>
              </a:rPr>
              <a:t>correlation coefficient </a:t>
            </a:r>
            <a:r>
              <a:rPr lang="en-GB" dirty="0">
                <a:solidFill>
                  <a:schemeClr val="tx1"/>
                </a:solidFill>
              </a:rPr>
              <a:t>computed from the sample data measures the </a:t>
            </a:r>
            <a:r>
              <a:rPr lang="en-GB" dirty="0" smtClean="0">
                <a:solidFill>
                  <a:schemeClr val="tx1"/>
                </a:solidFill>
              </a:rPr>
              <a:t>strength and </a:t>
            </a:r>
            <a:r>
              <a:rPr lang="en-GB" dirty="0">
                <a:solidFill>
                  <a:schemeClr val="tx1"/>
                </a:solidFill>
              </a:rPr>
              <a:t>direction of a linear relationship between two variables. The symbol for the sample</a:t>
            </a:r>
            <a:br>
              <a:rPr lang="en-GB" dirty="0">
                <a:solidFill>
                  <a:schemeClr val="tx1"/>
                </a:solidFill>
              </a:rPr>
            </a:br>
            <a:r>
              <a:rPr lang="en-GB" dirty="0">
                <a:solidFill>
                  <a:schemeClr val="tx1"/>
                </a:solidFill>
              </a:rPr>
              <a:t>correlation coefficient is </a:t>
            </a:r>
            <a:r>
              <a:rPr lang="en-GB" i="1" dirty="0">
                <a:solidFill>
                  <a:schemeClr val="tx1"/>
                </a:solidFill>
              </a:rPr>
              <a:t>r. </a:t>
            </a:r>
            <a:r>
              <a:rPr lang="en-GB" dirty="0">
                <a:solidFill>
                  <a:schemeClr val="tx1"/>
                </a:solidFill>
              </a:rPr>
              <a:t>The symbol for the population correlation coefficient is </a:t>
            </a:r>
            <a:r>
              <a:rPr lang="el-GR" dirty="0" smtClean="0">
                <a:solidFill>
                  <a:schemeClr val="tx1"/>
                </a:solidFill>
              </a:rPr>
              <a:t>ρ</a:t>
            </a:r>
            <a:r>
              <a:rPr lang="en-GB" dirty="0" smtClean="0">
                <a:solidFill>
                  <a:schemeClr val="tx1"/>
                </a:solidFill>
              </a:rPr>
              <a:t> (Greek </a:t>
            </a:r>
            <a:r>
              <a:rPr lang="en-GB" dirty="0">
                <a:solidFill>
                  <a:schemeClr val="tx1"/>
                </a:solidFill>
              </a:rPr>
              <a:t>letter rho</a:t>
            </a:r>
            <a:r>
              <a:rPr lang="en-GB" dirty="0" smtClean="0">
                <a:solidFill>
                  <a:schemeClr val="tx1"/>
                </a:solidFill>
              </a:rPr>
              <a:t>).</a:t>
            </a: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Correlation Coefficient</a:t>
            </a:r>
            <a:endParaRPr lang="en-US" sz="2800" dirty="0">
              <a:latin typeface="Calibri (Headings)"/>
            </a:endParaRPr>
          </a:p>
        </p:txBody>
      </p:sp>
      <p:pic>
        <p:nvPicPr>
          <p:cNvPr id="2" name="Picture 1"/>
          <p:cNvPicPr>
            <a:picLocks noChangeAspect="1"/>
          </p:cNvPicPr>
          <p:nvPr/>
        </p:nvPicPr>
        <p:blipFill>
          <a:blip r:embed="rId2"/>
          <a:stretch>
            <a:fillRect/>
          </a:stretch>
        </p:blipFill>
        <p:spPr>
          <a:xfrm>
            <a:off x="6443662" y="2926474"/>
            <a:ext cx="5057775" cy="333375"/>
          </a:xfrm>
          <a:prstGeom prst="rect">
            <a:avLst/>
          </a:prstGeom>
        </p:spPr>
      </p:pic>
      <p:sp>
        <p:nvSpPr>
          <p:cNvPr id="3" name="TextBox 2"/>
          <p:cNvSpPr txBox="1"/>
          <p:nvPr/>
        </p:nvSpPr>
        <p:spPr>
          <a:xfrm>
            <a:off x="6095999" y="2426543"/>
            <a:ext cx="1880063" cy="584775"/>
          </a:xfrm>
          <a:prstGeom prst="rect">
            <a:avLst/>
          </a:prstGeom>
          <a:noFill/>
        </p:spPr>
        <p:txBody>
          <a:bodyPr wrap="square" rtlCol="0">
            <a:spAutoFit/>
          </a:bodyPr>
          <a:lstStyle/>
          <a:p>
            <a:r>
              <a:rPr lang="en-US" sz="1600" b="1" dirty="0" smtClean="0"/>
              <a:t>Strong negative linear relationship</a:t>
            </a:r>
            <a:endParaRPr lang="en-US" sz="1600" b="1" dirty="0"/>
          </a:p>
        </p:txBody>
      </p:sp>
      <p:sp>
        <p:nvSpPr>
          <p:cNvPr id="7" name="TextBox 6"/>
          <p:cNvSpPr txBox="1"/>
          <p:nvPr/>
        </p:nvSpPr>
        <p:spPr>
          <a:xfrm>
            <a:off x="8330306" y="2423492"/>
            <a:ext cx="1273973" cy="584775"/>
          </a:xfrm>
          <a:prstGeom prst="rect">
            <a:avLst/>
          </a:prstGeom>
          <a:noFill/>
        </p:spPr>
        <p:txBody>
          <a:bodyPr wrap="square" rtlCol="0">
            <a:spAutoFit/>
          </a:bodyPr>
          <a:lstStyle/>
          <a:p>
            <a:r>
              <a:rPr lang="en-US" sz="1600" b="1" dirty="0" smtClean="0"/>
              <a:t>No linear relationship</a:t>
            </a:r>
            <a:endParaRPr lang="en-US" sz="1600" b="1" dirty="0"/>
          </a:p>
        </p:txBody>
      </p:sp>
      <p:sp>
        <p:nvSpPr>
          <p:cNvPr id="8" name="TextBox 7"/>
          <p:cNvSpPr txBox="1"/>
          <p:nvPr/>
        </p:nvSpPr>
        <p:spPr>
          <a:xfrm>
            <a:off x="10210368" y="2423492"/>
            <a:ext cx="1968045" cy="584775"/>
          </a:xfrm>
          <a:prstGeom prst="rect">
            <a:avLst/>
          </a:prstGeom>
          <a:noFill/>
        </p:spPr>
        <p:txBody>
          <a:bodyPr wrap="square" rtlCol="0">
            <a:spAutoFit/>
          </a:bodyPr>
          <a:lstStyle/>
          <a:p>
            <a:r>
              <a:rPr lang="en-US" sz="1600" b="1" dirty="0" smtClean="0"/>
              <a:t>Strong positive linear relationship</a:t>
            </a:r>
            <a:endParaRPr lang="en-US" sz="1600" b="1" dirty="0"/>
          </a:p>
        </p:txBody>
      </p:sp>
      <p:sp>
        <p:nvSpPr>
          <p:cNvPr id="9" name="TextBox 8"/>
          <p:cNvSpPr txBox="1"/>
          <p:nvPr/>
        </p:nvSpPr>
        <p:spPr>
          <a:xfrm>
            <a:off x="6267973" y="3158783"/>
            <a:ext cx="351378" cy="338554"/>
          </a:xfrm>
          <a:prstGeom prst="rect">
            <a:avLst/>
          </a:prstGeom>
          <a:noFill/>
        </p:spPr>
        <p:txBody>
          <a:bodyPr wrap="none" rtlCol="0">
            <a:spAutoFit/>
          </a:bodyPr>
          <a:lstStyle/>
          <a:p>
            <a:r>
              <a:rPr lang="en-US" sz="1600" b="1" dirty="0" smtClean="0"/>
              <a:t>-1</a:t>
            </a:r>
            <a:endParaRPr lang="en-US" sz="1600" b="1" dirty="0"/>
          </a:p>
        </p:txBody>
      </p:sp>
      <p:sp>
        <p:nvSpPr>
          <p:cNvPr id="10" name="TextBox 9"/>
          <p:cNvSpPr txBox="1"/>
          <p:nvPr/>
        </p:nvSpPr>
        <p:spPr>
          <a:xfrm>
            <a:off x="8822861" y="3167748"/>
            <a:ext cx="288862" cy="338554"/>
          </a:xfrm>
          <a:prstGeom prst="rect">
            <a:avLst/>
          </a:prstGeom>
          <a:noFill/>
        </p:spPr>
        <p:txBody>
          <a:bodyPr wrap="none" rtlCol="0">
            <a:spAutoFit/>
          </a:bodyPr>
          <a:lstStyle/>
          <a:p>
            <a:r>
              <a:rPr lang="en-US" sz="1600" b="1" dirty="0"/>
              <a:t>0</a:t>
            </a:r>
          </a:p>
        </p:txBody>
      </p:sp>
      <p:sp>
        <p:nvSpPr>
          <p:cNvPr id="11" name="TextBox 10"/>
          <p:cNvSpPr txBox="1"/>
          <p:nvPr/>
        </p:nvSpPr>
        <p:spPr>
          <a:xfrm>
            <a:off x="11194390" y="3167748"/>
            <a:ext cx="391454" cy="338554"/>
          </a:xfrm>
          <a:prstGeom prst="rect">
            <a:avLst/>
          </a:prstGeom>
          <a:noFill/>
        </p:spPr>
        <p:txBody>
          <a:bodyPr wrap="none" rtlCol="0">
            <a:spAutoFit/>
          </a:bodyPr>
          <a:lstStyle/>
          <a:p>
            <a:r>
              <a:rPr lang="en-US" sz="1600" b="1" dirty="0" smtClean="0"/>
              <a:t>+1</a:t>
            </a:r>
            <a:endParaRPr lang="en-US" sz="1600" b="1" dirty="0"/>
          </a:p>
        </p:txBody>
      </p:sp>
      <p:pic>
        <p:nvPicPr>
          <p:cNvPr id="13"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695750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930153" y="941295"/>
            <a:ext cx="5918947" cy="520401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GB" dirty="0">
              <a:solidFill>
                <a:schemeClr val="tx1"/>
              </a:solidFill>
            </a:endParaRPr>
          </a:p>
          <a:p>
            <a:pPr algn="just"/>
            <a:endParaRPr lang="en-GB" dirty="0" smtClean="0">
              <a:solidFill>
                <a:schemeClr val="tx1"/>
              </a:solidFill>
            </a:endParaRPr>
          </a:p>
          <a:p>
            <a:r>
              <a:rPr lang="en-GB" dirty="0">
                <a:solidFill>
                  <a:schemeClr val="tx1"/>
                </a:solidFill>
              </a:rPr>
              <a:t/>
            </a:r>
            <a:br>
              <a:rPr lang="en-GB" dirty="0">
                <a:solidFill>
                  <a:schemeClr val="tx1"/>
                </a:solidFill>
              </a:rPr>
            </a:br>
            <a:endParaRPr lang="en-US" dirty="0">
              <a:solidFill>
                <a:schemeClr val="tx1"/>
              </a:solidFill>
            </a:endParaRPr>
          </a:p>
        </p:txBody>
      </p:sp>
      <p:sp>
        <p:nvSpPr>
          <p:cNvPr id="4" name="Title 2"/>
          <p:cNvSpPr txBox="1">
            <a:spLocks/>
          </p:cNvSpPr>
          <p:nvPr/>
        </p:nvSpPr>
        <p:spPr>
          <a:xfrm>
            <a:off x="5930153" y="148051"/>
            <a:ext cx="5918947"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Correlation Coefficient</a:t>
            </a:r>
            <a:endParaRPr lang="en-US" sz="2800" dirty="0">
              <a:latin typeface="Calibri (Headings)"/>
            </a:endParaRPr>
          </a:p>
        </p:txBody>
      </p:sp>
      <p:grpSp>
        <p:nvGrpSpPr>
          <p:cNvPr id="27" name="Group 26"/>
          <p:cNvGrpSpPr/>
          <p:nvPr/>
        </p:nvGrpSpPr>
        <p:grpSpPr>
          <a:xfrm>
            <a:off x="6096000" y="1462060"/>
            <a:ext cx="5591954" cy="4554279"/>
            <a:chOff x="6199714" y="1427318"/>
            <a:chExt cx="5591954" cy="4554279"/>
          </a:xfrm>
        </p:grpSpPr>
        <p:pic>
          <p:nvPicPr>
            <p:cNvPr id="2" name="Picture 1"/>
            <p:cNvPicPr>
              <a:picLocks noChangeAspect="1"/>
            </p:cNvPicPr>
            <p:nvPr/>
          </p:nvPicPr>
          <p:blipFill>
            <a:blip r:embed="rId2"/>
            <a:stretch>
              <a:fillRect/>
            </a:stretch>
          </p:blipFill>
          <p:spPr>
            <a:xfrm>
              <a:off x="6234112" y="1611984"/>
              <a:ext cx="5476875" cy="1866900"/>
            </a:xfrm>
            <a:prstGeom prst="rect">
              <a:avLst/>
            </a:prstGeom>
          </p:spPr>
        </p:pic>
        <p:pic>
          <p:nvPicPr>
            <p:cNvPr id="6" name="Picture 5"/>
            <p:cNvPicPr>
              <a:picLocks noChangeAspect="1"/>
            </p:cNvPicPr>
            <p:nvPr/>
          </p:nvPicPr>
          <p:blipFill>
            <a:blip r:embed="rId3"/>
            <a:stretch>
              <a:fillRect/>
            </a:stretch>
          </p:blipFill>
          <p:spPr>
            <a:xfrm>
              <a:off x="6234111" y="3919564"/>
              <a:ext cx="5476875" cy="1790700"/>
            </a:xfrm>
            <a:prstGeom prst="rect">
              <a:avLst/>
            </a:prstGeom>
          </p:spPr>
        </p:pic>
        <p:sp>
          <p:nvSpPr>
            <p:cNvPr id="7" name="TextBox 6"/>
            <p:cNvSpPr txBox="1"/>
            <p:nvPr/>
          </p:nvSpPr>
          <p:spPr>
            <a:xfrm>
              <a:off x="6234111" y="1427318"/>
              <a:ext cx="293670" cy="369332"/>
            </a:xfrm>
            <a:prstGeom prst="rect">
              <a:avLst/>
            </a:prstGeom>
            <a:noFill/>
          </p:spPr>
          <p:txBody>
            <a:bodyPr wrap="none" rtlCol="0">
              <a:spAutoFit/>
            </a:bodyPr>
            <a:lstStyle/>
            <a:p>
              <a:r>
                <a:rPr lang="en-US" b="1" dirty="0" smtClean="0"/>
                <a:t>y</a:t>
              </a:r>
              <a:endParaRPr lang="en-US" b="1" dirty="0"/>
            </a:p>
          </p:txBody>
        </p:sp>
        <p:sp>
          <p:nvSpPr>
            <p:cNvPr id="8" name="TextBox 7"/>
            <p:cNvSpPr txBox="1"/>
            <p:nvPr/>
          </p:nvSpPr>
          <p:spPr>
            <a:xfrm>
              <a:off x="7764740" y="3079075"/>
              <a:ext cx="293670" cy="369332"/>
            </a:xfrm>
            <a:prstGeom prst="rect">
              <a:avLst/>
            </a:prstGeom>
            <a:noFill/>
          </p:spPr>
          <p:txBody>
            <a:bodyPr wrap="none" rtlCol="0">
              <a:spAutoFit/>
            </a:bodyPr>
            <a:lstStyle/>
            <a:p>
              <a:r>
                <a:rPr lang="en-US" b="1" dirty="0" smtClean="0"/>
                <a:t>x</a:t>
              </a:r>
              <a:endParaRPr lang="en-US" b="1" dirty="0"/>
            </a:p>
          </p:txBody>
        </p:sp>
        <p:sp>
          <p:nvSpPr>
            <p:cNvPr id="9" name="TextBox 8"/>
            <p:cNvSpPr txBox="1"/>
            <p:nvPr/>
          </p:nvSpPr>
          <p:spPr>
            <a:xfrm>
              <a:off x="9631369" y="3073115"/>
              <a:ext cx="293670" cy="369332"/>
            </a:xfrm>
            <a:prstGeom prst="rect">
              <a:avLst/>
            </a:prstGeom>
            <a:noFill/>
          </p:spPr>
          <p:txBody>
            <a:bodyPr wrap="none" rtlCol="0">
              <a:spAutoFit/>
            </a:bodyPr>
            <a:lstStyle/>
            <a:p>
              <a:r>
                <a:rPr lang="en-US" b="1" dirty="0" smtClean="0"/>
                <a:t>x</a:t>
              </a:r>
              <a:endParaRPr lang="en-US" b="1" dirty="0"/>
            </a:p>
          </p:txBody>
        </p:sp>
        <p:sp>
          <p:nvSpPr>
            <p:cNvPr id="10" name="TextBox 9"/>
            <p:cNvSpPr txBox="1"/>
            <p:nvPr/>
          </p:nvSpPr>
          <p:spPr>
            <a:xfrm>
              <a:off x="11497998" y="3067155"/>
              <a:ext cx="293670" cy="369332"/>
            </a:xfrm>
            <a:prstGeom prst="rect">
              <a:avLst/>
            </a:prstGeom>
            <a:noFill/>
          </p:spPr>
          <p:txBody>
            <a:bodyPr wrap="none" rtlCol="0">
              <a:spAutoFit/>
            </a:bodyPr>
            <a:lstStyle/>
            <a:p>
              <a:r>
                <a:rPr lang="en-US" b="1" dirty="0" smtClean="0"/>
                <a:t>x</a:t>
              </a:r>
              <a:endParaRPr lang="en-US" b="1" dirty="0"/>
            </a:p>
          </p:txBody>
        </p:sp>
        <p:sp>
          <p:nvSpPr>
            <p:cNvPr id="11" name="TextBox 10"/>
            <p:cNvSpPr txBox="1"/>
            <p:nvPr/>
          </p:nvSpPr>
          <p:spPr>
            <a:xfrm>
              <a:off x="7764740" y="5330870"/>
              <a:ext cx="293670" cy="369332"/>
            </a:xfrm>
            <a:prstGeom prst="rect">
              <a:avLst/>
            </a:prstGeom>
            <a:noFill/>
          </p:spPr>
          <p:txBody>
            <a:bodyPr wrap="none" rtlCol="0">
              <a:spAutoFit/>
            </a:bodyPr>
            <a:lstStyle/>
            <a:p>
              <a:r>
                <a:rPr lang="en-US" b="1" dirty="0" smtClean="0"/>
                <a:t>x</a:t>
              </a:r>
              <a:endParaRPr lang="en-US" b="1" dirty="0"/>
            </a:p>
          </p:txBody>
        </p:sp>
        <p:sp>
          <p:nvSpPr>
            <p:cNvPr id="12" name="TextBox 11"/>
            <p:cNvSpPr txBox="1"/>
            <p:nvPr/>
          </p:nvSpPr>
          <p:spPr>
            <a:xfrm>
              <a:off x="9631369" y="5330870"/>
              <a:ext cx="293670" cy="369332"/>
            </a:xfrm>
            <a:prstGeom prst="rect">
              <a:avLst/>
            </a:prstGeom>
            <a:noFill/>
          </p:spPr>
          <p:txBody>
            <a:bodyPr wrap="none" rtlCol="0">
              <a:spAutoFit/>
            </a:bodyPr>
            <a:lstStyle/>
            <a:p>
              <a:r>
                <a:rPr lang="en-US" b="1" dirty="0" smtClean="0"/>
                <a:t>x</a:t>
              </a:r>
              <a:endParaRPr lang="en-US" b="1" dirty="0"/>
            </a:p>
          </p:txBody>
        </p:sp>
        <p:sp>
          <p:nvSpPr>
            <p:cNvPr id="13" name="TextBox 12"/>
            <p:cNvSpPr txBox="1"/>
            <p:nvPr/>
          </p:nvSpPr>
          <p:spPr>
            <a:xfrm>
              <a:off x="11497998" y="5330870"/>
              <a:ext cx="293670" cy="369332"/>
            </a:xfrm>
            <a:prstGeom prst="rect">
              <a:avLst/>
            </a:prstGeom>
            <a:noFill/>
          </p:spPr>
          <p:txBody>
            <a:bodyPr wrap="none" rtlCol="0">
              <a:spAutoFit/>
            </a:bodyPr>
            <a:lstStyle/>
            <a:p>
              <a:r>
                <a:rPr lang="en-US" b="1" dirty="0" smtClean="0"/>
                <a:t>x</a:t>
              </a:r>
              <a:endParaRPr lang="en-US" b="1" dirty="0"/>
            </a:p>
          </p:txBody>
        </p:sp>
        <p:sp>
          <p:nvSpPr>
            <p:cNvPr id="14" name="TextBox 13"/>
            <p:cNvSpPr txBox="1"/>
            <p:nvPr/>
          </p:nvSpPr>
          <p:spPr>
            <a:xfrm>
              <a:off x="8113335" y="1427318"/>
              <a:ext cx="312642" cy="369332"/>
            </a:xfrm>
            <a:prstGeom prst="rect">
              <a:avLst/>
            </a:prstGeom>
            <a:noFill/>
          </p:spPr>
          <p:txBody>
            <a:bodyPr wrap="square" rtlCol="0">
              <a:spAutoFit/>
            </a:bodyPr>
            <a:lstStyle/>
            <a:p>
              <a:r>
                <a:rPr lang="en-US" b="1" dirty="0" smtClean="0"/>
                <a:t>y</a:t>
              </a:r>
              <a:endParaRPr lang="en-US" b="1" dirty="0"/>
            </a:p>
          </p:txBody>
        </p:sp>
        <p:sp>
          <p:nvSpPr>
            <p:cNvPr id="15" name="TextBox 14"/>
            <p:cNvSpPr txBox="1"/>
            <p:nvPr/>
          </p:nvSpPr>
          <p:spPr>
            <a:xfrm>
              <a:off x="9992559" y="1427318"/>
              <a:ext cx="312642" cy="369332"/>
            </a:xfrm>
            <a:prstGeom prst="rect">
              <a:avLst/>
            </a:prstGeom>
            <a:noFill/>
          </p:spPr>
          <p:txBody>
            <a:bodyPr wrap="square" rtlCol="0">
              <a:spAutoFit/>
            </a:bodyPr>
            <a:lstStyle/>
            <a:p>
              <a:r>
                <a:rPr lang="en-US" b="1" dirty="0" smtClean="0"/>
                <a:t>y</a:t>
              </a:r>
              <a:endParaRPr lang="en-US" b="1" dirty="0"/>
            </a:p>
          </p:txBody>
        </p:sp>
        <p:sp>
          <p:nvSpPr>
            <p:cNvPr id="16" name="TextBox 15"/>
            <p:cNvSpPr txBox="1"/>
            <p:nvPr/>
          </p:nvSpPr>
          <p:spPr>
            <a:xfrm>
              <a:off x="6247558" y="3715675"/>
              <a:ext cx="312642" cy="369332"/>
            </a:xfrm>
            <a:prstGeom prst="rect">
              <a:avLst/>
            </a:prstGeom>
            <a:noFill/>
          </p:spPr>
          <p:txBody>
            <a:bodyPr wrap="square" rtlCol="0">
              <a:spAutoFit/>
            </a:bodyPr>
            <a:lstStyle/>
            <a:p>
              <a:r>
                <a:rPr lang="en-US" b="1" dirty="0" smtClean="0"/>
                <a:t>y</a:t>
              </a:r>
              <a:endParaRPr lang="en-US" b="1" dirty="0"/>
            </a:p>
          </p:txBody>
        </p:sp>
        <p:sp>
          <p:nvSpPr>
            <p:cNvPr id="17" name="TextBox 16"/>
            <p:cNvSpPr txBox="1"/>
            <p:nvPr/>
          </p:nvSpPr>
          <p:spPr>
            <a:xfrm>
              <a:off x="8126782" y="3734898"/>
              <a:ext cx="312642" cy="369332"/>
            </a:xfrm>
            <a:prstGeom prst="rect">
              <a:avLst/>
            </a:prstGeom>
            <a:noFill/>
          </p:spPr>
          <p:txBody>
            <a:bodyPr wrap="square" rtlCol="0">
              <a:spAutoFit/>
            </a:bodyPr>
            <a:lstStyle/>
            <a:p>
              <a:r>
                <a:rPr lang="en-US" b="1" dirty="0" smtClean="0"/>
                <a:t>y</a:t>
              </a:r>
              <a:endParaRPr lang="en-US" b="1" dirty="0"/>
            </a:p>
          </p:txBody>
        </p:sp>
        <p:sp>
          <p:nvSpPr>
            <p:cNvPr id="18" name="TextBox 17"/>
            <p:cNvSpPr txBox="1"/>
            <p:nvPr/>
          </p:nvSpPr>
          <p:spPr>
            <a:xfrm>
              <a:off x="10006006" y="3727227"/>
              <a:ext cx="312642" cy="369332"/>
            </a:xfrm>
            <a:prstGeom prst="rect">
              <a:avLst/>
            </a:prstGeom>
            <a:noFill/>
          </p:spPr>
          <p:txBody>
            <a:bodyPr wrap="square" rtlCol="0">
              <a:spAutoFit/>
            </a:bodyPr>
            <a:lstStyle/>
            <a:p>
              <a:r>
                <a:rPr lang="en-US" b="1" dirty="0" smtClean="0"/>
                <a:t>y</a:t>
              </a:r>
              <a:endParaRPr lang="en-US" b="1" dirty="0"/>
            </a:p>
          </p:txBody>
        </p:sp>
        <p:sp>
          <p:nvSpPr>
            <p:cNvPr id="19" name="TextBox 18"/>
            <p:cNvSpPr txBox="1"/>
            <p:nvPr/>
          </p:nvSpPr>
          <p:spPr>
            <a:xfrm>
              <a:off x="6199714" y="5643043"/>
              <a:ext cx="1122423" cy="338554"/>
            </a:xfrm>
            <a:prstGeom prst="rect">
              <a:avLst/>
            </a:prstGeom>
            <a:noFill/>
          </p:spPr>
          <p:txBody>
            <a:bodyPr wrap="none" rtlCol="0">
              <a:spAutoFit/>
            </a:bodyPr>
            <a:lstStyle/>
            <a:p>
              <a:r>
                <a:rPr lang="en-US" sz="1600" b="1" dirty="0" smtClean="0"/>
                <a:t>(d) r= -0.50</a:t>
              </a:r>
              <a:endParaRPr lang="en-US" sz="1600" b="1" dirty="0"/>
            </a:p>
          </p:txBody>
        </p:sp>
        <p:sp>
          <p:nvSpPr>
            <p:cNvPr id="20" name="TextBox 19"/>
            <p:cNvSpPr txBox="1"/>
            <p:nvPr/>
          </p:nvSpPr>
          <p:spPr>
            <a:xfrm>
              <a:off x="6199714" y="3427654"/>
              <a:ext cx="1050288" cy="338554"/>
            </a:xfrm>
            <a:prstGeom prst="rect">
              <a:avLst/>
            </a:prstGeom>
            <a:noFill/>
          </p:spPr>
          <p:txBody>
            <a:bodyPr wrap="none" rtlCol="0">
              <a:spAutoFit/>
            </a:bodyPr>
            <a:lstStyle/>
            <a:p>
              <a:r>
                <a:rPr lang="en-US" sz="1600" b="1" dirty="0" smtClean="0"/>
                <a:t>(a) r= 0.50</a:t>
              </a:r>
              <a:endParaRPr lang="en-US" sz="1600" b="1" dirty="0"/>
            </a:p>
          </p:txBody>
        </p:sp>
        <p:sp>
          <p:nvSpPr>
            <p:cNvPr id="21" name="TextBox 20"/>
            <p:cNvSpPr txBox="1"/>
            <p:nvPr/>
          </p:nvSpPr>
          <p:spPr>
            <a:xfrm>
              <a:off x="8075775" y="3429000"/>
              <a:ext cx="1059906" cy="338554"/>
            </a:xfrm>
            <a:prstGeom prst="rect">
              <a:avLst/>
            </a:prstGeom>
            <a:noFill/>
          </p:spPr>
          <p:txBody>
            <a:bodyPr wrap="none" rtlCol="0">
              <a:spAutoFit/>
            </a:bodyPr>
            <a:lstStyle/>
            <a:p>
              <a:r>
                <a:rPr lang="en-US" sz="1600" b="1" dirty="0" smtClean="0"/>
                <a:t>(b) r= 0.90</a:t>
              </a:r>
              <a:endParaRPr lang="en-US" sz="1600" b="1" dirty="0"/>
            </a:p>
          </p:txBody>
        </p:sp>
        <p:sp>
          <p:nvSpPr>
            <p:cNvPr id="22" name="TextBox 21"/>
            <p:cNvSpPr txBox="1"/>
            <p:nvPr/>
          </p:nvSpPr>
          <p:spPr>
            <a:xfrm>
              <a:off x="9932870" y="3436487"/>
              <a:ext cx="1035861" cy="338554"/>
            </a:xfrm>
            <a:prstGeom prst="rect">
              <a:avLst/>
            </a:prstGeom>
            <a:noFill/>
          </p:spPr>
          <p:txBody>
            <a:bodyPr wrap="none" rtlCol="0">
              <a:spAutoFit/>
            </a:bodyPr>
            <a:lstStyle/>
            <a:p>
              <a:r>
                <a:rPr lang="en-US" sz="1600" b="1" dirty="0" smtClean="0"/>
                <a:t>(c) r= 1.00</a:t>
              </a:r>
              <a:endParaRPr lang="en-US" sz="1600" b="1" dirty="0"/>
            </a:p>
          </p:txBody>
        </p:sp>
        <p:sp>
          <p:nvSpPr>
            <p:cNvPr id="23" name="TextBox 22"/>
            <p:cNvSpPr txBox="1"/>
            <p:nvPr/>
          </p:nvSpPr>
          <p:spPr>
            <a:xfrm>
              <a:off x="8092807" y="5642728"/>
              <a:ext cx="1114408" cy="338554"/>
            </a:xfrm>
            <a:prstGeom prst="rect">
              <a:avLst/>
            </a:prstGeom>
            <a:noFill/>
          </p:spPr>
          <p:txBody>
            <a:bodyPr wrap="none" rtlCol="0">
              <a:spAutoFit/>
            </a:bodyPr>
            <a:lstStyle/>
            <a:p>
              <a:r>
                <a:rPr lang="en-US" sz="1600" b="1" dirty="0" smtClean="0"/>
                <a:t>(e) r= -0.90</a:t>
              </a:r>
              <a:endParaRPr lang="en-US" sz="1600" b="1" dirty="0"/>
            </a:p>
          </p:txBody>
        </p:sp>
        <p:sp>
          <p:nvSpPr>
            <p:cNvPr id="24" name="TextBox 23"/>
            <p:cNvSpPr txBox="1"/>
            <p:nvPr/>
          </p:nvSpPr>
          <p:spPr>
            <a:xfrm>
              <a:off x="9959436" y="5642728"/>
              <a:ext cx="1080552" cy="338554"/>
            </a:xfrm>
            <a:prstGeom prst="rect">
              <a:avLst/>
            </a:prstGeom>
            <a:noFill/>
          </p:spPr>
          <p:txBody>
            <a:bodyPr wrap="none" rtlCol="0">
              <a:spAutoFit/>
            </a:bodyPr>
            <a:lstStyle/>
            <a:p>
              <a:r>
                <a:rPr lang="en-US" sz="1600" b="1" dirty="0" smtClean="0"/>
                <a:t>(f) r= -1.00</a:t>
              </a:r>
              <a:endParaRPr lang="en-US" sz="1600" b="1" dirty="0"/>
            </a:p>
          </p:txBody>
        </p:sp>
      </p:grpSp>
      <p:sp>
        <p:nvSpPr>
          <p:cNvPr id="26" name="Rectangle 25"/>
          <p:cNvSpPr/>
          <p:nvPr/>
        </p:nvSpPr>
        <p:spPr>
          <a:xfrm>
            <a:off x="5930153" y="944493"/>
            <a:ext cx="5918947" cy="5175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just"/>
            <a:r>
              <a:rPr lang="en-GB" sz="1600" b="1" dirty="0" smtClean="0">
                <a:solidFill>
                  <a:schemeClr val="tx1"/>
                </a:solidFill>
              </a:rPr>
              <a:t>Relationship Between the Correlation Coefficient &amp; the Scatter Plot</a:t>
            </a:r>
            <a:endParaRPr lang="en-GB" sz="1600" b="1" dirty="0">
              <a:solidFill>
                <a:schemeClr val="tx1"/>
              </a:solidFill>
            </a:endParaRPr>
          </a:p>
        </p:txBody>
      </p:sp>
      <p:pic>
        <p:nvPicPr>
          <p:cNvPr id="29" name="image2.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206610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6096000" y="1300896"/>
                <a:ext cx="5753100" cy="141194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smtClean="0">
                    <a:solidFill>
                      <a:schemeClr val="tx1"/>
                    </a:solidFill>
                  </a:rPr>
                  <a:t>Formula for the </a:t>
                </a:r>
                <a:r>
                  <a:rPr lang="en-GB" b="1" dirty="0">
                    <a:solidFill>
                      <a:schemeClr val="tx1"/>
                    </a:solidFill>
                  </a:rPr>
                  <a:t>correlation coefficient </a:t>
                </a:r>
                <a:r>
                  <a:rPr lang="en-GB" b="1" dirty="0" smtClean="0">
                    <a:solidFill>
                      <a:schemeClr val="tx1"/>
                    </a:solidFill>
                  </a:rPr>
                  <a:t>r</a:t>
                </a:r>
              </a:p>
              <a:p>
                <a:pPr algn="just"/>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𝑟</m:t>
                      </m:r>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𝑛</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𝑥𝑦</m:t>
                              </m:r>
                            </m:e>
                          </m:d>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r>
                            <a:rPr lang="en-US" sz="2000" b="0" i="1" smtClean="0">
                              <a:solidFill>
                                <a:schemeClr val="tx1"/>
                              </a:solidFill>
                              <a:latin typeface="Cambria Math" panose="02040503050406030204" pitchFamily="18" charset="0"/>
                            </a:rPr>
                            <m:t>)</m:t>
                          </m:r>
                        </m:num>
                        <m:den>
                          <m:rad>
                            <m:radPr>
                              <m:degHide m:val="on"/>
                              <m:ctrlPr>
                                <a:rPr lang="en-US" sz="2000" b="0" i="1" smtClean="0">
                                  <a:solidFill>
                                    <a:schemeClr val="tx1"/>
                                  </a:solidFill>
                                  <a:latin typeface="Cambria Math" panose="02040503050406030204" pitchFamily="18" charset="0"/>
                                </a:rPr>
                              </m:ctrlPr>
                            </m:radPr>
                            <m:deg/>
                            <m:e>
                              <m:d>
                                <m:dPr>
                                  <m:begChr m:val="["/>
                                  <m:endChr m:val="]"/>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𝑛</m:t>
                                  </m:r>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m:t>
                                      </m:r>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𝑥</m:t>
                                          </m:r>
                                        </m:e>
                                        <m:sup>
                                          <m:r>
                                            <a:rPr lang="en-US" sz="2000" b="0" i="1" smtClean="0">
                                              <a:solidFill>
                                                <a:schemeClr val="tx1"/>
                                              </a:solidFill>
                                              <a:latin typeface="Cambria Math" panose="02040503050406030204" pitchFamily="18" charset="0"/>
                                            </a:rPr>
                                            <m:t>2</m:t>
                                          </m:r>
                                        </m:sup>
                                      </m:sSup>
                                    </m:e>
                                  </m:d>
                                  <m:r>
                                    <a:rPr lang="en-US" sz="2000" b="0" i="1" smtClean="0">
                                      <a:solidFill>
                                        <a:schemeClr val="tx1"/>
                                      </a:solidFill>
                                      <a:latin typeface="Cambria Math" panose="02040503050406030204" pitchFamily="18" charset="0"/>
                                    </a:rPr>
                                    <m:t>−</m:t>
                                  </m:r>
                                  <m:d>
                                    <m:dPr>
                                      <m:ctrlPr>
                                        <a:rPr lang="en-US" sz="2000" b="0" i="1" smtClean="0">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e>
                                  </m:d>
                                  <m:r>
                                    <a:rPr lang="en-US" sz="2000" b="0" i="1" baseline="30000" smtClean="0">
                                      <a:solidFill>
                                        <a:schemeClr val="tx1"/>
                                      </a:solidFill>
                                      <a:latin typeface="Cambria Math" panose="02040503050406030204" pitchFamily="18" charset="0"/>
                                    </a:rPr>
                                    <m:t>2</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d>
                                <m:dPr>
                                  <m:ctrlPr>
                                    <a:rPr lang="en-US" sz="2000" b="0" i="1" smtClean="0">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r>
                                    <a:rPr lang="en-US" sz="2000" b="0" i="1" baseline="30000" smtClean="0">
                                      <a:solidFill>
                                        <a:schemeClr val="tx1"/>
                                      </a:solidFill>
                                      <a:latin typeface="Cambria Math" panose="02040503050406030204" pitchFamily="18" charset="0"/>
                                    </a:rPr>
                                    <m:t>2</m:t>
                                  </m:r>
                                </m:e>
                              </m:d>
                              <m:r>
                                <a:rPr lang="en-US" sz="2000" b="0" i="1" smtClean="0">
                                  <a:solidFill>
                                    <a:schemeClr val="tx1"/>
                                  </a:solidFill>
                                  <a:latin typeface="Cambria Math" panose="02040503050406030204" pitchFamily="18" charset="0"/>
                                </a:rPr>
                                <m:t>−</m:t>
                              </m:r>
                              <m:d>
                                <m:dPr>
                                  <m:ctrlPr>
                                    <a:rPr lang="en-US" sz="2000" b="0" i="1" smtClean="0">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e>
                              </m:d>
                              <m:r>
                                <a:rPr lang="en-US" sz="2000" b="0" i="1" baseline="30000"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m:t>
                              </m:r>
                            </m:e>
                          </m:rad>
                        </m:den>
                      </m:f>
                    </m:oMath>
                  </m:oMathPara>
                </a14:m>
                <a:endParaRPr lang="en-GB" dirty="0" smtClean="0">
                  <a:solidFill>
                    <a:schemeClr val="tx1"/>
                  </a:solidFill>
                </a:endParaRPr>
              </a:p>
              <a:p>
                <a:r>
                  <a:rPr lang="en-GB" dirty="0" smtClean="0">
                    <a:solidFill>
                      <a:schemeClr val="tx1"/>
                    </a:solidFill>
                  </a:rPr>
                  <a:t>Where </a:t>
                </a:r>
                <a:r>
                  <a:rPr lang="en-GB" i="1" dirty="0" smtClean="0">
                    <a:solidFill>
                      <a:schemeClr val="tx1"/>
                    </a:solidFill>
                  </a:rPr>
                  <a:t>n </a:t>
                </a:r>
                <a:r>
                  <a:rPr lang="en-GB" dirty="0" smtClean="0">
                    <a:solidFill>
                      <a:schemeClr val="tx1"/>
                    </a:solidFill>
                  </a:rPr>
                  <a:t>is the number of data pairs.</a:t>
                </a:r>
                <a:endParaRPr lang="en-US"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096000" y="1300896"/>
                <a:ext cx="5753100" cy="1411940"/>
              </a:xfrm>
              <a:prstGeom prst="rect">
                <a:avLst/>
              </a:prstGeom>
              <a:blipFill>
                <a:blip r:embed="rId2"/>
                <a:stretch>
                  <a:fillRect l="-632" t="-1266" b="-1688"/>
                </a:stretch>
              </a:blipFill>
              <a:ln w="28575">
                <a:solidFill>
                  <a:srgbClr val="35A984"/>
                </a:solidFill>
              </a:ln>
            </p:spPr>
            <p:txBody>
              <a:bodyPr/>
              <a:lstStyle/>
              <a:p>
                <a:r>
                  <a:rPr lang="en-US">
                    <a:noFill/>
                  </a:rPr>
                  <a:t> </a:t>
                </a:r>
              </a:p>
            </p:txBody>
          </p:sp>
        </mc:Fallback>
      </mc:AlternateContent>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Correlation Coefficient</a:t>
            </a:r>
            <a:endParaRPr lang="en-US" sz="2800" dirty="0">
              <a:latin typeface="Calibri (Headings)"/>
            </a:endParaRPr>
          </a:p>
        </p:txBody>
      </p:sp>
      <p:pic>
        <p:nvPicPr>
          <p:cNvPr id="7"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85398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67082" y="914400"/>
            <a:ext cx="6282018" cy="543261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b="1" dirty="0" smtClean="0">
                <a:solidFill>
                  <a:schemeClr val="tx1"/>
                </a:solidFill>
              </a:rPr>
              <a:t>Example:</a:t>
            </a:r>
          </a:p>
          <a:p>
            <a:endParaRPr lang="en-GB" b="1" dirty="0">
              <a:solidFill>
                <a:schemeClr val="tx1"/>
              </a:solidFill>
            </a:endParaRPr>
          </a:p>
          <a:p>
            <a:endParaRPr lang="en-GB" b="1" dirty="0" smtClean="0">
              <a:solidFill>
                <a:schemeClr val="tx1"/>
              </a:solidFill>
            </a:endParaRPr>
          </a:p>
          <a:p>
            <a:endParaRPr lang="en-GB" b="1" dirty="0">
              <a:solidFill>
                <a:schemeClr val="tx1"/>
              </a:solidFill>
            </a:endParaRPr>
          </a:p>
          <a:p>
            <a:endParaRPr lang="en-GB" b="1" dirty="0" smtClean="0">
              <a:solidFill>
                <a:schemeClr val="tx1"/>
              </a:solidFill>
            </a:endParaRPr>
          </a:p>
          <a:p>
            <a:endParaRPr lang="en-GB" b="1" dirty="0">
              <a:solidFill>
                <a:schemeClr val="tx1"/>
              </a:solidFill>
            </a:endParaRPr>
          </a:p>
          <a:p>
            <a:endParaRPr lang="en-GB" b="1" dirty="0" smtClean="0">
              <a:solidFill>
                <a:schemeClr val="tx1"/>
              </a:solidFill>
            </a:endParaRPr>
          </a:p>
          <a:p>
            <a:endParaRPr lang="en-GB" b="1" dirty="0">
              <a:solidFill>
                <a:schemeClr val="tx1"/>
              </a:solidFill>
            </a:endParaRPr>
          </a:p>
          <a:p>
            <a:endParaRPr lang="en-GB" b="1" dirty="0" smtClean="0">
              <a:solidFill>
                <a:schemeClr val="tx1"/>
              </a:solidFill>
            </a:endParaRPr>
          </a:p>
          <a:p>
            <a:endParaRPr lang="en-GB" b="1" dirty="0">
              <a:solidFill>
                <a:schemeClr val="tx1"/>
              </a:solidFill>
            </a:endParaRPr>
          </a:p>
          <a:p>
            <a:endParaRPr lang="en-GB" b="1" dirty="0" smtClean="0">
              <a:solidFill>
                <a:schemeClr val="tx1"/>
              </a:solidFill>
            </a:endParaRPr>
          </a:p>
          <a:p>
            <a:r>
              <a:rPr lang="en-GB" dirty="0" smtClean="0">
                <a:solidFill>
                  <a:schemeClr val="tx1"/>
                </a:solidFill>
              </a:rPr>
              <a:t>Substitute in the formula and solve for r.</a:t>
            </a:r>
            <a:r>
              <a:rPr lang="en-GB" dirty="0">
                <a:solidFill>
                  <a:schemeClr val="tx1"/>
                </a:solidFill>
              </a:rPr>
              <a:t/>
            </a:r>
            <a:br>
              <a:rPr lang="en-GB" dirty="0">
                <a:solidFill>
                  <a:schemeClr val="tx1"/>
                </a:solidFill>
              </a:rPr>
            </a:b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Correlation Coefficient</a:t>
            </a:r>
            <a:endParaRPr lang="en-US" sz="2800" dirty="0">
              <a:latin typeface="Calibri (Heading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2233" y="1285917"/>
            <a:ext cx="5907250" cy="2734754"/>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752233" y="4365294"/>
                <a:ext cx="4064381" cy="6538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𝑥𝑦</m:t>
                              </m:r>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m:t>
                              </m:r>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e>
                              </m:d>
                              <m:r>
                                <a:rPr lang="en-US" b="0" i="1" baseline="30000"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baseline="30000" smtClean="0">
                                  <a:latin typeface="Cambria Math" panose="02040503050406030204" pitchFamily="18" charset="0"/>
                                </a:rPr>
                                <m:t>2</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𝑦</m:t>
                                  </m:r>
                                </m:e>
                              </m:d>
                              <m:r>
                                <a:rPr lang="en-US" b="0" i="1" baseline="30000" smtClean="0">
                                  <a:latin typeface="Cambria Math" panose="02040503050406030204" pitchFamily="18" charset="0"/>
                                </a:rPr>
                                <m:t>2</m:t>
                              </m:r>
                              <m:r>
                                <a:rPr lang="en-US" b="0" i="1" smtClean="0">
                                  <a:latin typeface="Cambria Math" panose="02040503050406030204" pitchFamily="18" charset="0"/>
                                </a:rPr>
                                <m:t>]</m:t>
                              </m:r>
                            </m:e>
                          </m:rad>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752233" y="4365294"/>
                <a:ext cx="4064381" cy="6538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927044" y="5036833"/>
                <a:ext cx="5470280" cy="6538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d>
                            <m:dPr>
                              <m:ctrlPr>
                                <a:rPr lang="en-US" b="0" i="1" smtClean="0">
                                  <a:latin typeface="Cambria Math" panose="02040503050406030204" pitchFamily="18" charset="0"/>
                                </a:rPr>
                              </m:ctrlPr>
                            </m:dPr>
                            <m:e>
                              <m:r>
                                <a:rPr lang="en-US" b="0" i="1" smtClean="0">
                                  <a:latin typeface="Cambria Math" panose="02040503050406030204" pitchFamily="18" charset="0"/>
                                </a:rPr>
                                <m:t>3745</m:t>
                              </m:r>
                            </m:e>
                          </m:d>
                          <m:r>
                            <a:rPr lang="en-US" b="0" i="1" smtClean="0">
                              <a:latin typeface="Cambria Math" panose="02040503050406030204" pitchFamily="18" charset="0"/>
                            </a:rPr>
                            <m:t>−(</m:t>
                          </m:r>
                          <m:r>
                            <a:rPr lang="en-US" i="1" smtClean="0">
                              <a:latin typeface="Cambria Math" panose="02040503050406030204" pitchFamily="18" charset="0"/>
                            </a:rPr>
                            <m:t>5</m:t>
                          </m:r>
                          <m:r>
                            <a:rPr lang="en-US" b="0" i="1" smtClean="0">
                              <a:latin typeface="Cambria Math" panose="02040503050406030204" pitchFamily="18" charset="0"/>
                            </a:rPr>
                            <m:t>7)(</m:t>
                          </m:r>
                          <m:r>
                            <a:rPr lang="en-US" i="1" smtClean="0">
                              <a:latin typeface="Cambria Math" panose="02040503050406030204" pitchFamily="18" charset="0"/>
                            </a:rPr>
                            <m:t>5</m:t>
                          </m:r>
                          <m:r>
                            <a:rPr lang="en-US" b="0" i="1" smtClean="0">
                              <a:latin typeface="Cambria Math" panose="02040503050406030204" pitchFamily="18" charset="0"/>
                            </a:rPr>
                            <m:t>11)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[(7)</m:t>
                              </m:r>
                              <m:d>
                                <m:dPr>
                                  <m:ctrlPr>
                                    <a:rPr lang="en-US" b="0" i="1" smtClean="0">
                                      <a:latin typeface="Cambria Math" panose="02040503050406030204" pitchFamily="18" charset="0"/>
                                    </a:rPr>
                                  </m:ctrlPr>
                                </m:dPr>
                                <m:e>
                                  <m:r>
                                    <a:rPr lang="en-US" i="1" smtClean="0">
                                      <a:latin typeface="Cambria Math" panose="02040503050406030204" pitchFamily="18" charset="0"/>
                                    </a:rPr>
                                    <m:t>5</m:t>
                                  </m:r>
                                  <m:r>
                                    <a:rPr lang="en-US" b="0" i="1" smtClean="0">
                                      <a:latin typeface="Cambria Math" panose="02040503050406030204" pitchFamily="18" charset="0"/>
                                    </a:rPr>
                                    <m:t>79</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57</m:t>
                                  </m:r>
                                </m:e>
                              </m:d>
                              <m:r>
                                <a:rPr lang="en-US" b="0" i="1" baseline="30000" smtClean="0">
                                  <a:latin typeface="Cambria Math" panose="02040503050406030204" pitchFamily="18" charset="0"/>
                                </a:rPr>
                                <m:t>2</m:t>
                              </m:r>
                              <m:r>
                                <a:rPr lang="en-US" b="0" i="1" smtClean="0">
                                  <a:latin typeface="Cambria Math" panose="02040503050406030204" pitchFamily="18" charset="0"/>
                                </a:rPr>
                                <m:t>][7(</m:t>
                              </m:r>
                              <m:r>
                                <a:rPr lang="en-US" i="1" smtClean="0">
                                  <a:latin typeface="Cambria Math" panose="02040503050406030204" pitchFamily="18" charset="0"/>
                                </a:rPr>
                                <m:t>3</m:t>
                              </m:r>
                              <m:r>
                                <a:rPr lang="en-US" b="0" i="1" smtClean="0">
                                  <a:latin typeface="Cambria Math" panose="02040503050406030204" pitchFamily="18" charset="0"/>
                                </a:rPr>
                                <m:t>8,993)−</m:t>
                              </m:r>
                              <m:d>
                                <m:dPr>
                                  <m:ctrlPr>
                                    <a:rPr lang="en-US" b="0" i="1" smtClean="0">
                                      <a:latin typeface="Cambria Math" panose="02040503050406030204" pitchFamily="18" charset="0"/>
                                    </a:rPr>
                                  </m:ctrlPr>
                                </m:dPr>
                                <m:e>
                                  <m:r>
                                    <a:rPr lang="en-US" i="1" smtClean="0">
                                      <a:latin typeface="Cambria Math" panose="02040503050406030204" pitchFamily="18" charset="0"/>
                                    </a:rPr>
                                    <m:t>5</m:t>
                                  </m:r>
                                  <m:r>
                                    <a:rPr lang="en-US" b="0" i="1" smtClean="0">
                                      <a:latin typeface="Cambria Math" panose="02040503050406030204" pitchFamily="18" charset="0"/>
                                    </a:rPr>
                                    <m:t>11</m:t>
                                  </m:r>
                                </m:e>
                              </m:d>
                              <m:r>
                                <a:rPr lang="en-US" b="0" i="1" baseline="30000" smtClean="0">
                                  <a:latin typeface="Cambria Math" panose="02040503050406030204" pitchFamily="18" charset="0"/>
                                </a:rPr>
                                <m:t>2</m:t>
                              </m:r>
                              <m:r>
                                <a:rPr lang="en-US" b="0" i="1" smtClean="0">
                                  <a:latin typeface="Cambria Math" panose="02040503050406030204" pitchFamily="18" charset="0"/>
                                </a:rPr>
                                <m:t>]</m:t>
                              </m:r>
                            </m:e>
                          </m:rad>
                        </m:den>
                      </m:f>
                      <m:r>
                        <a:rPr lang="en-US" b="0" i="1" smtClean="0">
                          <a:latin typeface="Cambria Math" panose="02040503050406030204" pitchFamily="18" charset="0"/>
                        </a:rPr>
                        <m:t>=−0.944</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927044" y="5036833"/>
                <a:ext cx="5470280" cy="653833"/>
              </a:xfrm>
              <a:prstGeom prst="rect">
                <a:avLst/>
              </a:prstGeom>
              <a:blipFill>
                <a:blip r:embed="rId5"/>
                <a:stretch>
                  <a:fillRect/>
                </a:stretch>
              </a:blipFill>
            </p:spPr>
            <p:txBody>
              <a:bodyPr/>
              <a:lstStyle/>
              <a:p>
                <a:r>
                  <a:rPr lang="en-US">
                    <a:noFill/>
                  </a:rPr>
                  <a:t> </a:t>
                </a:r>
              </a:p>
            </p:txBody>
          </p:sp>
        </mc:Fallback>
      </mc:AlternateContent>
      <p:pic>
        <p:nvPicPr>
          <p:cNvPr id="10" name="image2.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893703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solidFill>
            <a:schemeClr val="lt1"/>
          </a:solidFill>
        </p:spPr>
        <p:txBody>
          <a:bodyPr wrap="square" rtlCol="0">
            <a:spAutoFit/>
          </a:bodyPr>
          <a:lstStyle/>
          <a:p>
            <a:pPr algn="ctr"/>
            <a:r>
              <a:rPr lang="en-US" sz="3200" b="1" dirty="0" smtClean="0">
                <a:latin typeface="Calibri (Headings)"/>
              </a:rPr>
              <a:t>Regression: Line of Best Fit</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123155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5"/>
            <a:ext cx="5753100" cy="3467867"/>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GB" dirty="0">
                <a:solidFill>
                  <a:schemeClr val="tx1"/>
                </a:solidFill>
              </a:rPr>
              <a:t>In studying relationships between two variables, collect the data and then construct </a:t>
            </a:r>
            <a:r>
              <a:rPr lang="en-GB" dirty="0" smtClean="0">
                <a:solidFill>
                  <a:schemeClr val="tx1"/>
                </a:solidFill>
              </a:rPr>
              <a:t>a scatter </a:t>
            </a:r>
            <a:r>
              <a:rPr lang="en-GB" dirty="0">
                <a:solidFill>
                  <a:schemeClr val="tx1"/>
                </a:solidFill>
              </a:rPr>
              <a:t>plot to determine the nature of the relationships (positive linear or negative linear or curvilinear, or no </a:t>
            </a:r>
            <a:r>
              <a:rPr lang="en-GB" dirty="0" smtClean="0">
                <a:solidFill>
                  <a:schemeClr val="tx1"/>
                </a:solidFill>
              </a:rPr>
              <a:t>detectable </a:t>
            </a:r>
            <a:r>
              <a:rPr lang="en-GB" dirty="0">
                <a:solidFill>
                  <a:schemeClr val="tx1"/>
                </a:solidFill>
              </a:rPr>
              <a:t>relationships</a:t>
            </a:r>
            <a:r>
              <a:rPr lang="en-GB" dirty="0" smtClean="0">
                <a:solidFill>
                  <a:schemeClr val="tx1"/>
                </a:solidFill>
              </a:rPr>
              <a:t>).</a:t>
            </a:r>
          </a:p>
          <a:p>
            <a:pPr marL="285750" indent="-285750" algn="just">
              <a:buFont typeface="Arial" panose="020B0604020202020204" pitchFamily="34" charset="0"/>
              <a:buChar char="•"/>
            </a:pPr>
            <a:endParaRPr lang="en-GB" dirty="0">
              <a:solidFill>
                <a:schemeClr val="tx1"/>
              </a:solidFill>
            </a:endParaRPr>
          </a:p>
          <a:p>
            <a:pPr marL="285750" indent="-285750" algn="just">
              <a:buFont typeface="Arial" panose="020B0604020202020204" pitchFamily="34" charset="0"/>
              <a:buChar char="•"/>
            </a:pPr>
            <a:r>
              <a:rPr lang="en-GB" dirty="0" smtClean="0">
                <a:solidFill>
                  <a:schemeClr val="tx1"/>
                </a:solidFill>
              </a:rPr>
              <a:t>After </a:t>
            </a:r>
            <a:r>
              <a:rPr lang="en-GB" dirty="0">
                <a:solidFill>
                  <a:schemeClr val="tx1"/>
                </a:solidFill>
              </a:rPr>
              <a:t>calculating correlation </a:t>
            </a:r>
            <a:r>
              <a:rPr lang="en-GB" dirty="0" smtClean="0">
                <a:solidFill>
                  <a:schemeClr val="tx1"/>
                </a:solidFill>
              </a:rPr>
              <a:t>coefficient is </a:t>
            </a:r>
            <a:r>
              <a:rPr lang="en-GB" dirty="0">
                <a:solidFill>
                  <a:schemeClr val="tx1"/>
                </a:solidFill>
              </a:rPr>
              <a:t>to test the significance of the </a:t>
            </a:r>
            <a:r>
              <a:rPr lang="en-GB" dirty="0" smtClean="0">
                <a:solidFill>
                  <a:schemeClr val="tx1"/>
                </a:solidFill>
              </a:rPr>
              <a:t>relationship.</a:t>
            </a:r>
          </a:p>
          <a:p>
            <a:pPr marL="285750" indent="-285750" algn="just">
              <a:buFont typeface="Arial" panose="020B0604020202020204" pitchFamily="34" charset="0"/>
              <a:buChar char="•"/>
            </a:pPr>
            <a:endParaRPr lang="en-GB" dirty="0">
              <a:solidFill>
                <a:schemeClr val="tx1"/>
              </a:solidFill>
            </a:endParaRPr>
          </a:p>
          <a:p>
            <a:pPr marL="285750" indent="-285750" algn="just">
              <a:buFont typeface="Arial" panose="020B0604020202020204" pitchFamily="34" charset="0"/>
              <a:buChar char="•"/>
            </a:pPr>
            <a:r>
              <a:rPr lang="en-GB" dirty="0" smtClean="0">
                <a:solidFill>
                  <a:schemeClr val="tx1"/>
                </a:solidFill>
              </a:rPr>
              <a:t>If </a:t>
            </a:r>
            <a:r>
              <a:rPr lang="en-GB" dirty="0">
                <a:solidFill>
                  <a:schemeClr val="tx1"/>
                </a:solidFill>
              </a:rPr>
              <a:t>the value of the correlation </a:t>
            </a:r>
            <a:r>
              <a:rPr lang="en-GB" dirty="0" smtClean="0">
                <a:solidFill>
                  <a:schemeClr val="tx1"/>
                </a:solidFill>
              </a:rPr>
              <a:t>coefficient is </a:t>
            </a:r>
            <a:r>
              <a:rPr lang="en-GB" dirty="0">
                <a:solidFill>
                  <a:schemeClr val="tx1"/>
                </a:solidFill>
              </a:rPr>
              <a:t>significant, the next step is to determine the equation of the regression line, which </a:t>
            </a:r>
            <a:r>
              <a:rPr lang="en-GB" dirty="0" smtClean="0">
                <a:solidFill>
                  <a:schemeClr val="tx1"/>
                </a:solidFill>
              </a:rPr>
              <a:t>is the </a:t>
            </a:r>
            <a:r>
              <a:rPr lang="en-GB" dirty="0">
                <a:solidFill>
                  <a:schemeClr val="tx1"/>
                </a:solidFill>
              </a:rPr>
              <a:t>data’s line of best fit.</a:t>
            </a: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Regression: Line of Best Fit</a:t>
            </a:r>
            <a:endParaRPr lang="en-US" sz="2800" dirty="0">
              <a:latin typeface="Calibri (Headings)"/>
            </a:endParaRP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3384980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Regression: Line of Best Fit</a:t>
            </a:r>
            <a:endParaRPr lang="en-US" sz="2800" dirty="0">
              <a:latin typeface="Calibri (Headings)"/>
            </a:endParaRPr>
          </a:p>
        </p:txBody>
      </p:sp>
      <p:grpSp>
        <p:nvGrpSpPr>
          <p:cNvPr id="9" name="Group 8"/>
          <p:cNvGrpSpPr/>
          <p:nvPr/>
        </p:nvGrpSpPr>
        <p:grpSpPr>
          <a:xfrm>
            <a:off x="6096000" y="941295"/>
            <a:ext cx="5753100" cy="4682891"/>
            <a:chOff x="6096000" y="941295"/>
            <a:chExt cx="5753100" cy="4682891"/>
          </a:xfrm>
        </p:grpSpPr>
        <p:sp>
          <p:nvSpPr>
            <p:cNvPr id="5" name="Rectangle 4"/>
            <p:cNvSpPr/>
            <p:nvPr/>
          </p:nvSpPr>
          <p:spPr>
            <a:xfrm>
              <a:off x="6096000" y="941295"/>
              <a:ext cx="5753100" cy="468289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schemeClr val="tx1"/>
                </a:solidFill>
              </a:endParaRPr>
            </a:p>
          </p:txBody>
        </p:sp>
        <p:pic>
          <p:nvPicPr>
            <p:cNvPr id="3" name="Picture 2"/>
            <p:cNvPicPr>
              <a:picLocks noChangeAspect="1"/>
            </p:cNvPicPr>
            <p:nvPr/>
          </p:nvPicPr>
          <p:blipFill>
            <a:blip r:embed="rId2"/>
            <a:stretch>
              <a:fillRect/>
            </a:stretch>
          </p:blipFill>
          <p:spPr>
            <a:xfrm>
              <a:off x="7240217" y="1970679"/>
              <a:ext cx="3486150" cy="3467100"/>
            </a:xfrm>
            <a:prstGeom prst="rect">
              <a:avLst/>
            </a:prstGeom>
          </p:spPr>
        </p:pic>
        <p:sp>
          <p:nvSpPr>
            <p:cNvPr id="2" name="Rectangle 1"/>
            <p:cNvSpPr/>
            <p:nvPr/>
          </p:nvSpPr>
          <p:spPr>
            <a:xfrm>
              <a:off x="6096000" y="963048"/>
              <a:ext cx="5753100" cy="1200329"/>
            </a:xfrm>
            <a:prstGeom prst="rect">
              <a:avLst/>
            </a:prstGeom>
          </p:spPr>
          <p:txBody>
            <a:bodyPr wrap="square">
              <a:spAutoFit/>
            </a:bodyPr>
            <a:lstStyle/>
            <a:p>
              <a:pPr algn="just"/>
              <a:r>
                <a:rPr lang="en-US" dirty="0">
                  <a:latin typeface="Calibri" panose="020F0502020204030204" pitchFamily="34" charset="0"/>
                </a:rPr>
                <a:t>The reason to need a line of best fit is that the values of y will be </a:t>
              </a:r>
              <a:r>
                <a:rPr lang="en-US" dirty="0" smtClean="0">
                  <a:latin typeface="Calibri" panose="020F0502020204030204" pitchFamily="34" charset="0"/>
                </a:rPr>
                <a:t>predicted </a:t>
              </a:r>
              <a:r>
                <a:rPr lang="en-US" dirty="0">
                  <a:latin typeface="Calibri" panose="020F0502020204030204" pitchFamily="34" charset="0"/>
                </a:rPr>
                <a:t>from the values of x; hence, the </a:t>
              </a:r>
              <a:r>
                <a:rPr lang="en-US" dirty="0" smtClean="0">
                  <a:latin typeface="Calibri" panose="020F0502020204030204" pitchFamily="34" charset="0"/>
                </a:rPr>
                <a:t>closer points </a:t>
              </a:r>
              <a:r>
                <a:rPr lang="en-US" dirty="0">
                  <a:latin typeface="Calibri" panose="020F0502020204030204" pitchFamily="34" charset="0"/>
                </a:rPr>
                <a:t>are to </a:t>
              </a:r>
              <a:r>
                <a:rPr lang="en-US" dirty="0" smtClean="0">
                  <a:latin typeface="Calibri" panose="020F0502020204030204" pitchFamily="34" charset="0"/>
                </a:rPr>
                <a:t>the </a:t>
              </a:r>
              <a:r>
                <a:rPr lang="en-US" dirty="0">
                  <a:latin typeface="Calibri" panose="020F0502020204030204" pitchFamily="34" charset="0"/>
                </a:rPr>
                <a:t>line, the better the fit and the prediction will be. </a:t>
              </a:r>
            </a:p>
          </p:txBody>
        </p:sp>
        <p:sp>
          <p:nvSpPr>
            <p:cNvPr id="7" name="TextBox 6"/>
            <p:cNvSpPr txBox="1"/>
            <p:nvPr/>
          </p:nvSpPr>
          <p:spPr>
            <a:xfrm>
              <a:off x="7342095" y="1866766"/>
              <a:ext cx="293670" cy="369332"/>
            </a:xfrm>
            <a:prstGeom prst="rect">
              <a:avLst/>
            </a:prstGeom>
            <a:solidFill>
              <a:schemeClr val="bg1"/>
            </a:solidFill>
          </p:spPr>
          <p:txBody>
            <a:bodyPr wrap="none" rtlCol="0">
              <a:spAutoFit/>
            </a:bodyPr>
            <a:lstStyle/>
            <a:p>
              <a:r>
                <a:rPr lang="en-US" b="1" dirty="0" smtClean="0"/>
                <a:t>y</a:t>
              </a:r>
              <a:endParaRPr lang="en-US" b="1" dirty="0"/>
            </a:p>
          </p:txBody>
        </p:sp>
        <p:sp>
          <p:nvSpPr>
            <p:cNvPr id="8" name="TextBox 7"/>
            <p:cNvSpPr txBox="1"/>
            <p:nvPr/>
          </p:nvSpPr>
          <p:spPr>
            <a:xfrm>
              <a:off x="10579532" y="4937177"/>
              <a:ext cx="293670" cy="369332"/>
            </a:xfrm>
            <a:prstGeom prst="rect">
              <a:avLst/>
            </a:prstGeom>
            <a:solidFill>
              <a:schemeClr val="bg1"/>
            </a:solidFill>
          </p:spPr>
          <p:txBody>
            <a:bodyPr wrap="none" rtlCol="0">
              <a:spAutoFit/>
            </a:bodyPr>
            <a:lstStyle/>
            <a:p>
              <a:r>
                <a:rPr lang="en-US" b="1" dirty="0" smtClean="0"/>
                <a:t>x</a:t>
              </a:r>
              <a:endParaRPr lang="en-US" b="1" dirty="0"/>
            </a:p>
          </p:txBody>
        </p:sp>
      </p:grpSp>
      <p:pic>
        <p:nvPicPr>
          <p:cNvPr id="11"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4276356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5"/>
            <a:ext cx="5753100" cy="468289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Regression: Line of Best Fit</a:t>
            </a:r>
            <a:endParaRPr lang="en-US" sz="2800" dirty="0">
              <a:latin typeface="Calibri (Headings)"/>
            </a:endParaRPr>
          </a:p>
        </p:txBody>
      </p:sp>
      <p:sp>
        <p:nvSpPr>
          <p:cNvPr id="3" name="Rectangle 2"/>
          <p:cNvSpPr/>
          <p:nvPr/>
        </p:nvSpPr>
        <p:spPr>
          <a:xfrm>
            <a:off x="6096000" y="939310"/>
            <a:ext cx="5753100" cy="1200329"/>
          </a:xfrm>
          <a:prstGeom prst="rect">
            <a:avLst/>
          </a:prstGeom>
        </p:spPr>
        <p:txBody>
          <a:bodyPr wrap="square">
            <a:spAutoFit/>
          </a:bodyPr>
          <a:lstStyle/>
          <a:p>
            <a:pPr algn="just"/>
            <a:r>
              <a:rPr lang="en-US" dirty="0">
                <a:latin typeface="Calibri" panose="020F0502020204030204" pitchFamily="34" charset="0"/>
              </a:rPr>
              <a:t>The reason to need a line of best fit is that the values of y will be predicted from the values of x; hence, the closer the points are to the line, the better the fit and the prediction will be. </a:t>
            </a:r>
          </a:p>
        </p:txBody>
      </p:sp>
      <p:grpSp>
        <p:nvGrpSpPr>
          <p:cNvPr id="20" name="Group 19"/>
          <p:cNvGrpSpPr/>
          <p:nvPr/>
        </p:nvGrpSpPr>
        <p:grpSpPr>
          <a:xfrm>
            <a:off x="6431335" y="1954973"/>
            <a:ext cx="5381869" cy="3408533"/>
            <a:chOff x="6431335" y="1954973"/>
            <a:chExt cx="5381869" cy="3408533"/>
          </a:xfrm>
        </p:grpSpPr>
        <p:pic>
          <p:nvPicPr>
            <p:cNvPr id="8" name="Picture 7"/>
            <p:cNvPicPr>
              <a:picLocks noChangeAspect="1"/>
            </p:cNvPicPr>
            <p:nvPr/>
          </p:nvPicPr>
          <p:blipFill>
            <a:blip r:embed="rId2"/>
            <a:stretch>
              <a:fillRect/>
            </a:stretch>
          </p:blipFill>
          <p:spPr>
            <a:xfrm>
              <a:off x="6431335" y="2048806"/>
              <a:ext cx="5324475" cy="3314700"/>
            </a:xfrm>
            <a:prstGeom prst="rect">
              <a:avLst/>
            </a:prstGeom>
          </p:spPr>
        </p:pic>
        <p:sp>
          <p:nvSpPr>
            <p:cNvPr id="9" name="TextBox 8"/>
            <p:cNvSpPr txBox="1"/>
            <p:nvPr/>
          </p:nvSpPr>
          <p:spPr>
            <a:xfrm>
              <a:off x="6471676" y="1954973"/>
              <a:ext cx="293670" cy="369332"/>
            </a:xfrm>
            <a:prstGeom prst="rect">
              <a:avLst/>
            </a:prstGeom>
            <a:noFill/>
          </p:spPr>
          <p:txBody>
            <a:bodyPr wrap="none" rtlCol="0">
              <a:spAutoFit/>
            </a:bodyPr>
            <a:lstStyle/>
            <a:p>
              <a:r>
                <a:rPr lang="en-US" b="1" dirty="0" smtClean="0"/>
                <a:t>y</a:t>
              </a:r>
              <a:endParaRPr lang="en-US" b="1" dirty="0"/>
            </a:p>
          </p:txBody>
        </p:sp>
        <p:sp>
          <p:nvSpPr>
            <p:cNvPr id="10" name="TextBox 9"/>
            <p:cNvSpPr txBox="1"/>
            <p:nvPr/>
          </p:nvSpPr>
          <p:spPr>
            <a:xfrm>
              <a:off x="11519534" y="4967280"/>
              <a:ext cx="293670" cy="369332"/>
            </a:xfrm>
            <a:prstGeom prst="rect">
              <a:avLst/>
            </a:prstGeom>
            <a:noFill/>
          </p:spPr>
          <p:txBody>
            <a:bodyPr wrap="none" rtlCol="0">
              <a:spAutoFit/>
            </a:bodyPr>
            <a:lstStyle/>
            <a:p>
              <a:r>
                <a:rPr lang="en-US" b="1" dirty="0" smtClean="0"/>
                <a:t>x</a:t>
              </a:r>
              <a:endParaRPr lang="en-US" b="1" dirty="0"/>
            </a:p>
          </p:txBody>
        </p:sp>
        <p:sp>
          <p:nvSpPr>
            <p:cNvPr id="11" name="TextBox 10"/>
            <p:cNvSpPr txBox="1"/>
            <p:nvPr/>
          </p:nvSpPr>
          <p:spPr>
            <a:xfrm>
              <a:off x="7358531" y="3230294"/>
              <a:ext cx="1110284" cy="646331"/>
            </a:xfrm>
            <a:prstGeom prst="rect">
              <a:avLst/>
            </a:prstGeom>
            <a:noFill/>
          </p:spPr>
          <p:txBody>
            <a:bodyPr wrap="square" rtlCol="0">
              <a:spAutoFit/>
            </a:bodyPr>
            <a:lstStyle/>
            <a:p>
              <a:pPr algn="ctr"/>
              <a:r>
                <a:rPr lang="en-US" b="1" dirty="0" smtClean="0"/>
                <a:t>Observed value</a:t>
              </a:r>
              <a:endParaRPr lang="en-US" b="1" dirty="0"/>
            </a:p>
          </p:txBody>
        </p:sp>
        <p:sp>
          <p:nvSpPr>
            <p:cNvPr id="12" name="TextBox 11"/>
            <p:cNvSpPr txBox="1"/>
            <p:nvPr/>
          </p:nvSpPr>
          <p:spPr>
            <a:xfrm>
              <a:off x="7027565" y="4782614"/>
              <a:ext cx="1772216" cy="369332"/>
            </a:xfrm>
            <a:prstGeom prst="rect">
              <a:avLst/>
            </a:prstGeom>
            <a:noFill/>
          </p:spPr>
          <p:txBody>
            <a:bodyPr wrap="none" rtlCol="0">
              <a:spAutoFit/>
            </a:bodyPr>
            <a:lstStyle/>
            <a:p>
              <a:r>
                <a:rPr lang="en-US" b="1" dirty="0" smtClean="0"/>
                <a:t>Predicated value</a:t>
              </a:r>
              <a:endParaRPr lang="en-US" b="1" dirty="0"/>
            </a:p>
          </p:txBody>
        </p:sp>
        <mc:AlternateContent xmlns:mc="http://schemas.openxmlformats.org/markup-compatibility/2006" xmlns:a14="http://schemas.microsoft.com/office/drawing/2010/main">
          <mc:Choice Requires="a14">
            <p:sp>
              <p:nvSpPr>
                <p:cNvPr id="13" name="TextBox 12"/>
                <p:cNvSpPr txBox="1"/>
                <p:nvPr/>
              </p:nvSpPr>
              <p:spPr>
                <a:xfrm>
                  <a:off x="7031305" y="4126423"/>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𝟏</m:t>
                            </m:r>
                          </m:sub>
                        </m:sSub>
                      </m:oMath>
                    </m:oMathPara>
                  </a14:m>
                  <a:endParaRPr lang="en-US" sz="16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7031305" y="4126423"/>
                  <a:ext cx="460895"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093406" y="4097528"/>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𝟐</m:t>
                            </m:r>
                          </m:sub>
                        </m:sSub>
                      </m:oMath>
                    </m:oMathPara>
                  </a14:m>
                  <a:endParaRPr lang="en-US" sz="16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8093406" y="4097528"/>
                  <a:ext cx="460895"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8432065" y="3797908"/>
                  <a:ext cx="39305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1" i="1" dirty="0" smtClean="0">
                                <a:latin typeface="Cambria Math" panose="02040503050406030204" pitchFamily="18" charset="0"/>
                              </a:rPr>
                            </m:ctrlPr>
                          </m:sSubPr>
                          <m:e>
                            <m:r>
                              <a:rPr lang="en-US" sz="1200" b="1" i="1" dirty="0" smtClean="0">
                                <a:latin typeface="Cambria Math" panose="02040503050406030204" pitchFamily="18" charset="0"/>
                              </a:rPr>
                              <m:t>𝒅</m:t>
                            </m:r>
                          </m:e>
                          <m:sub>
                            <m:r>
                              <a:rPr lang="en-US" sz="1200" b="1" i="1" dirty="0" smtClean="0">
                                <a:latin typeface="Cambria Math" panose="02040503050406030204" pitchFamily="18" charset="0"/>
                              </a:rPr>
                              <m:t>𝟑</m:t>
                            </m:r>
                          </m:sub>
                        </m:sSub>
                      </m:oMath>
                    </m:oMathPara>
                  </a14:m>
                  <a:endParaRPr lang="en-US" sz="12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8432065" y="3797908"/>
                  <a:ext cx="393056"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154271" y="3985289"/>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𝟒</m:t>
                            </m:r>
                          </m:sub>
                        </m:sSub>
                      </m:oMath>
                    </m:oMathPara>
                  </a14:m>
                  <a:endParaRPr lang="en-US" sz="16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9154271" y="3985289"/>
                  <a:ext cx="460895"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9076270" y="2923703"/>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𝟓</m:t>
                            </m:r>
                          </m:sub>
                        </m:sSub>
                      </m:oMath>
                    </m:oMathPara>
                  </a14:m>
                  <a:endParaRPr lang="en-US" sz="1600"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9076270" y="2923703"/>
                  <a:ext cx="460895"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9533472" y="2402735"/>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𝟔</m:t>
                            </m:r>
                          </m:sub>
                        </m:sSub>
                      </m:oMath>
                    </m:oMathPara>
                  </a14:m>
                  <a:endParaRPr lang="en-US" sz="16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9533472" y="2402735"/>
                  <a:ext cx="460895"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0919309" y="2386753"/>
                  <a:ext cx="46089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latin typeface="Cambria Math" panose="02040503050406030204" pitchFamily="18" charset="0"/>
                              </a:rPr>
                            </m:ctrlPr>
                          </m:sSubPr>
                          <m:e>
                            <m:r>
                              <a:rPr lang="en-US" sz="1600" b="1" i="1" dirty="0" smtClean="0">
                                <a:latin typeface="Cambria Math" panose="02040503050406030204" pitchFamily="18" charset="0"/>
                              </a:rPr>
                              <m:t>𝒅</m:t>
                            </m:r>
                          </m:e>
                          <m:sub>
                            <m:r>
                              <a:rPr lang="en-US" sz="1600" b="1" i="1" dirty="0" smtClean="0">
                                <a:latin typeface="Cambria Math" panose="02040503050406030204" pitchFamily="18" charset="0"/>
                              </a:rPr>
                              <m:t>𝟕</m:t>
                            </m:r>
                          </m:sub>
                        </m:sSub>
                      </m:oMath>
                    </m:oMathPara>
                  </a14:m>
                  <a:endParaRPr lang="en-US" sz="1600"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10919309" y="2386753"/>
                  <a:ext cx="460895" cy="338554"/>
                </a:xfrm>
                <a:prstGeom prst="rect">
                  <a:avLst/>
                </a:prstGeom>
                <a:blipFill>
                  <a:blip r:embed="rId11"/>
                  <a:stretch>
                    <a:fillRect/>
                  </a:stretch>
                </a:blipFill>
              </p:spPr>
              <p:txBody>
                <a:bodyPr/>
                <a:lstStyle/>
                <a:p>
                  <a:r>
                    <a:rPr lang="en-US">
                      <a:noFill/>
                    </a:rPr>
                    <a:t> </a:t>
                  </a:r>
                </a:p>
              </p:txBody>
            </p:sp>
          </mc:Fallback>
        </mc:AlternateContent>
      </p:grpSp>
      <p:pic>
        <p:nvPicPr>
          <p:cNvPr id="22" name="image2.jpe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211050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solidFill>
            <a:schemeClr val="lt1"/>
          </a:solidFill>
        </p:spPr>
        <p:txBody>
          <a:bodyPr wrap="square" rtlCol="0">
            <a:spAutoFit/>
          </a:bodyPr>
          <a:lstStyle/>
          <a:p>
            <a:pPr algn="ctr"/>
            <a:r>
              <a:rPr lang="en-US" sz="3200" b="1" dirty="0" smtClean="0">
                <a:latin typeface="Calibri (Headings)"/>
              </a:rPr>
              <a:t>Regression Line Equation</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303515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Regression Line Equation</a:t>
            </a:r>
            <a:endParaRPr lang="en-US" sz="2800" dirty="0">
              <a:latin typeface="Calibri (Headings)"/>
            </a:endParaRPr>
          </a:p>
        </p:txBody>
      </p:sp>
      <p:grpSp>
        <p:nvGrpSpPr>
          <p:cNvPr id="30" name="Group 29"/>
          <p:cNvGrpSpPr/>
          <p:nvPr/>
        </p:nvGrpSpPr>
        <p:grpSpPr>
          <a:xfrm>
            <a:off x="6096000" y="725291"/>
            <a:ext cx="5753100" cy="5715850"/>
            <a:chOff x="6096000" y="792526"/>
            <a:chExt cx="5753100" cy="5715850"/>
          </a:xfrm>
        </p:grpSpPr>
        <p:sp>
          <p:nvSpPr>
            <p:cNvPr id="5" name="Rectangle 4"/>
            <p:cNvSpPr/>
            <p:nvPr/>
          </p:nvSpPr>
          <p:spPr>
            <a:xfrm>
              <a:off x="6096000" y="792526"/>
              <a:ext cx="5753100" cy="571585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smtClean="0">
                  <a:solidFill>
                    <a:schemeClr val="tx1"/>
                  </a:solidFill>
                </a:rPr>
                <a:t>A line as represented in Algebra and in Statistics</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6468035" y="1101259"/>
              <a:ext cx="4698906" cy="2423830"/>
            </a:xfrm>
            <a:prstGeom prst="rect">
              <a:avLst/>
            </a:prstGeom>
          </p:spPr>
        </p:pic>
        <p:pic>
          <p:nvPicPr>
            <p:cNvPr id="6" name="Picture 5"/>
            <p:cNvPicPr>
              <a:picLocks noChangeAspect="1"/>
            </p:cNvPicPr>
            <p:nvPr/>
          </p:nvPicPr>
          <p:blipFill>
            <a:blip r:embed="rId3"/>
            <a:stretch>
              <a:fillRect/>
            </a:stretch>
          </p:blipFill>
          <p:spPr>
            <a:xfrm>
              <a:off x="6468035" y="3781433"/>
              <a:ext cx="4781269" cy="2430258"/>
            </a:xfrm>
            <a:prstGeom prst="rect">
              <a:avLst/>
            </a:prstGeom>
          </p:spPr>
        </p:pic>
        <p:sp>
          <p:nvSpPr>
            <p:cNvPr id="7" name="TextBox 6"/>
            <p:cNvSpPr txBox="1"/>
            <p:nvPr/>
          </p:nvSpPr>
          <p:spPr>
            <a:xfrm>
              <a:off x="6589058" y="1017299"/>
              <a:ext cx="282450" cy="338554"/>
            </a:xfrm>
            <a:prstGeom prst="rect">
              <a:avLst/>
            </a:prstGeom>
            <a:noFill/>
          </p:spPr>
          <p:txBody>
            <a:bodyPr wrap="none" rtlCol="0">
              <a:spAutoFit/>
            </a:bodyPr>
            <a:lstStyle/>
            <a:p>
              <a:r>
                <a:rPr lang="en-US" sz="1600" b="1" dirty="0" smtClean="0"/>
                <a:t>y</a:t>
              </a:r>
              <a:endParaRPr lang="en-US" sz="1600" b="1" dirty="0"/>
            </a:p>
          </p:txBody>
        </p:sp>
        <p:sp>
          <p:nvSpPr>
            <p:cNvPr id="8" name="TextBox 7"/>
            <p:cNvSpPr txBox="1"/>
            <p:nvPr/>
          </p:nvSpPr>
          <p:spPr>
            <a:xfrm>
              <a:off x="10966854" y="3156281"/>
              <a:ext cx="282450" cy="338554"/>
            </a:xfrm>
            <a:prstGeom prst="rect">
              <a:avLst/>
            </a:prstGeom>
            <a:noFill/>
          </p:spPr>
          <p:txBody>
            <a:bodyPr wrap="none" rtlCol="0">
              <a:spAutoFit/>
            </a:bodyPr>
            <a:lstStyle/>
            <a:p>
              <a:r>
                <a:rPr lang="en-US" sz="1600" b="1" dirty="0" smtClean="0"/>
                <a:t>x</a:t>
              </a:r>
              <a:endParaRPr lang="en-US" sz="1600" b="1" dirty="0"/>
            </a:p>
          </p:txBody>
        </p:sp>
        <p:sp>
          <p:nvSpPr>
            <p:cNvPr id="9" name="TextBox 8"/>
            <p:cNvSpPr txBox="1"/>
            <p:nvPr/>
          </p:nvSpPr>
          <p:spPr>
            <a:xfrm>
              <a:off x="6589058" y="3664545"/>
              <a:ext cx="341888" cy="338554"/>
            </a:xfrm>
            <a:prstGeom prst="rect">
              <a:avLst/>
            </a:prstGeom>
            <a:noFill/>
          </p:spPr>
          <p:txBody>
            <a:bodyPr wrap="none" rtlCol="0">
              <a:spAutoFit/>
            </a:bodyPr>
            <a:lstStyle/>
            <a:p>
              <a:r>
                <a:rPr lang="en-US" sz="1600" b="1" dirty="0"/>
                <a:t>y</a:t>
              </a:r>
              <a:r>
                <a:rPr lang="en-US" sz="1600" b="1" dirty="0" smtClean="0"/>
                <a:t>’</a:t>
              </a:r>
              <a:endParaRPr lang="en-US" sz="1600" b="1" dirty="0"/>
            </a:p>
          </p:txBody>
        </p:sp>
        <p:sp>
          <p:nvSpPr>
            <p:cNvPr id="10" name="TextBox 9"/>
            <p:cNvSpPr txBox="1"/>
            <p:nvPr/>
          </p:nvSpPr>
          <p:spPr>
            <a:xfrm>
              <a:off x="10996939" y="5876172"/>
              <a:ext cx="282450" cy="338554"/>
            </a:xfrm>
            <a:prstGeom prst="rect">
              <a:avLst/>
            </a:prstGeom>
            <a:noFill/>
          </p:spPr>
          <p:txBody>
            <a:bodyPr wrap="none" rtlCol="0">
              <a:spAutoFit/>
            </a:bodyPr>
            <a:lstStyle/>
            <a:p>
              <a:r>
                <a:rPr lang="en-US" sz="1600" b="1" dirty="0" smtClean="0"/>
                <a:t>x</a:t>
              </a:r>
              <a:endParaRPr lang="en-US" sz="1600" b="1" dirty="0"/>
            </a:p>
          </p:txBody>
        </p:sp>
        <p:sp>
          <p:nvSpPr>
            <p:cNvPr id="11" name="TextBox 10"/>
            <p:cNvSpPr txBox="1"/>
            <p:nvPr/>
          </p:nvSpPr>
          <p:spPr>
            <a:xfrm>
              <a:off x="6468035" y="3425540"/>
              <a:ext cx="1843518" cy="338554"/>
            </a:xfrm>
            <a:prstGeom prst="rect">
              <a:avLst/>
            </a:prstGeom>
            <a:noFill/>
          </p:spPr>
          <p:txBody>
            <a:bodyPr wrap="none" rtlCol="0">
              <a:spAutoFit/>
            </a:bodyPr>
            <a:lstStyle/>
            <a:p>
              <a:r>
                <a:rPr lang="en-US" sz="1600" b="1" dirty="0" smtClean="0"/>
                <a:t>(a) Algebra of a line</a:t>
              </a:r>
              <a:endParaRPr lang="en-US" sz="1600" b="1" dirty="0"/>
            </a:p>
          </p:txBody>
        </p:sp>
        <p:sp>
          <p:nvSpPr>
            <p:cNvPr id="12" name="TextBox 11"/>
            <p:cNvSpPr txBox="1"/>
            <p:nvPr/>
          </p:nvSpPr>
          <p:spPr>
            <a:xfrm>
              <a:off x="6468035" y="6159735"/>
              <a:ext cx="3794821" cy="338554"/>
            </a:xfrm>
            <a:prstGeom prst="rect">
              <a:avLst/>
            </a:prstGeom>
            <a:noFill/>
          </p:spPr>
          <p:txBody>
            <a:bodyPr wrap="none" rtlCol="0">
              <a:spAutoFit/>
            </a:bodyPr>
            <a:lstStyle/>
            <a:p>
              <a:r>
                <a:rPr lang="en-US" sz="1600" b="1" dirty="0" smtClean="0"/>
                <a:t>(b) Statistical notation for a regression line</a:t>
              </a:r>
              <a:endParaRPr lang="en-US" sz="1600" b="1" dirty="0"/>
            </a:p>
          </p:txBody>
        </p:sp>
        <p:sp>
          <p:nvSpPr>
            <p:cNvPr id="13" name="TextBox 12"/>
            <p:cNvSpPr txBox="1"/>
            <p:nvPr/>
          </p:nvSpPr>
          <p:spPr>
            <a:xfrm>
              <a:off x="8335504" y="1566014"/>
              <a:ext cx="958789" cy="338554"/>
            </a:xfrm>
            <a:prstGeom prst="rect">
              <a:avLst/>
            </a:prstGeom>
            <a:noFill/>
          </p:spPr>
          <p:txBody>
            <a:bodyPr wrap="none" rtlCol="0">
              <a:spAutoFit/>
            </a:bodyPr>
            <a:lstStyle/>
            <a:p>
              <a:r>
                <a:rPr lang="en-US" sz="1600" b="1" dirty="0" smtClean="0"/>
                <a:t>Intercept</a:t>
              </a:r>
              <a:endParaRPr lang="en-US" sz="1600" b="1" dirty="0"/>
            </a:p>
          </p:txBody>
        </p:sp>
        <p:sp>
          <p:nvSpPr>
            <p:cNvPr id="14" name="TextBox 13"/>
            <p:cNvSpPr txBox="1"/>
            <p:nvPr/>
          </p:nvSpPr>
          <p:spPr>
            <a:xfrm>
              <a:off x="7485921" y="1298284"/>
              <a:ext cx="655949" cy="338554"/>
            </a:xfrm>
            <a:prstGeom prst="rect">
              <a:avLst/>
            </a:prstGeom>
            <a:noFill/>
          </p:spPr>
          <p:txBody>
            <a:bodyPr wrap="none" rtlCol="0">
              <a:spAutoFit/>
            </a:bodyPr>
            <a:lstStyle/>
            <a:p>
              <a:r>
                <a:rPr lang="en-US" sz="1600" b="1" dirty="0" smtClean="0"/>
                <a:t>Slope</a:t>
              </a:r>
              <a:endParaRPr lang="en-US" sz="1600" b="1" dirty="0"/>
            </a:p>
          </p:txBody>
        </p:sp>
        <p:sp>
          <p:nvSpPr>
            <p:cNvPr id="15" name="TextBox 14"/>
            <p:cNvSpPr txBox="1"/>
            <p:nvPr/>
          </p:nvSpPr>
          <p:spPr>
            <a:xfrm>
              <a:off x="8170328" y="1540036"/>
              <a:ext cx="282450" cy="338554"/>
            </a:xfrm>
            <a:prstGeom prst="rect">
              <a:avLst/>
            </a:prstGeom>
            <a:noFill/>
          </p:spPr>
          <p:txBody>
            <a:bodyPr wrap="none" rtlCol="0">
              <a:spAutoFit/>
            </a:bodyPr>
            <a:lstStyle/>
            <a:p>
              <a:r>
                <a:rPr lang="en-US" sz="1600" b="1" dirty="0" smtClean="0"/>
                <a:t>y</a:t>
              </a:r>
              <a:endParaRPr lang="en-US" sz="1600" b="1" dirty="0"/>
            </a:p>
          </p:txBody>
        </p:sp>
        <p:sp>
          <p:nvSpPr>
            <p:cNvPr id="16" name="TextBox 15"/>
            <p:cNvSpPr txBox="1"/>
            <p:nvPr/>
          </p:nvSpPr>
          <p:spPr>
            <a:xfrm>
              <a:off x="6672781" y="1867894"/>
              <a:ext cx="1019510" cy="338554"/>
            </a:xfrm>
            <a:prstGeom prst="rect">
              <a:avLst/>
            </a:prstGeom>
            <a:noFill/>
          </p:spPr>
          <p:txBody>
            <a:bodyPr wrap="none" rtlCol="0">
              <a:spAutoFit/>
            </a:bodyPr>
            <a:lstStyle/>
            <a:p>
              <a:r>
                <a:rPr lang="en-US" sz="1600" b="1" dirty="0" smtClean="0"/>
                <a:t>y = mx + c</a:t>
              </a:r>
              <a:endParaRPr lang="en-US" sz="1600" b="1" dirty="0"/>
            </a:p>
          </p:txBody>
        </p:sp>
        <p:sp>
          <p:nvSpPr>
            <p:cNvPr id="17" name="TextBox 16"/>
            <p:cNvSpPr txBox="1"/>
            <p:nvPr/>
          </p:nvSpPr>
          <p:spPr>
            <a:xfrm>
              <a:off x="6682109" y="2081530"/>
              <a:ext cx="1135247" cy="338554"/>
            </a:xfrm>
            <a:prstGeom prst="rect">
              <a:avLst/>
            </a:prstGeom>
            <a:noFill/>
          </p:spPr>
          <p:txBody>
            <a:bodyPr wrap="none" rtlCol="0">
              <a:spAutoFit/>
            </a:bodyPr>
            <a:lstStyle/>
            <a:p>
              <a:r>
                <a:rPr lang="en-US" sz="1600" b="1" dirty="0"/>
                <a:t>y</a:t>
              </a:r>
              <a:r>
                <a:rPr lang="en-US" sz="1600" b="1" dirty="0" smtClean="0"/>
                <a:t> = 0.5x + 5</a:t>
              </a:r>
              <a:endParaRPr lang="en-US" sz="1600" b="1" dirty="0"/>
            </a:p>
          </p:txBody>
        </p:sp>
        <mc:AlternateContent xmlns:mc="http://schemas.openxmlformats.org/markup-compatibility/2006" xmlns:a14="http://schemas.microsoft.com/office/drawing/2010/main">
          <mc:Choice Requires="a14">
            <p:sp>
              <p:nvSpPr>
                <p:cNvPr id="18" name="TextBox 17"/>
                <p:cNvSpPr txBox="1"/>
                <p:nvPr/>
              </p:nvSpPr>
              <p:spPr>
                <a:xfrm>
                  <a:off x="8170328" y="2369323"/>
                  <a:ext cx="9357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=4</m:t>
                        </m:r>
                      </m:oMath>
                    </m:oMathPara>
                  </a14:m>
                  <a:endParaRPr lang="en-US" sz="1600" dirty="0"/>
                </a:p>
              </p:txBody>
            </p:sp>
          </mc:Choice>
          <mc:Fallback xmlns="">
            <p:sp>
              <p:nvSpPr>
                <p:cNvPr id="18" name="TextBox 17"/>
                <p:cNvSpPr txBox="1">
                  <a:spLocks noRot="1" noChangeAspect="1" noMove="1" noResize="1" noEditPoints="1" noAdjustHandles="1" noChangeArrowheads="1" noChangeShapeType="1" noTextEdit="1"/>
                </p:cNvSpPr>
                <p:nvPr/>
              </p:nvSpPr>
              <p:spPr>
                <a:xfrm>
                  <a:off x="8170328" y="2369323"/>
                  <a:ext cx="935769"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9201933" y="2021889"/>
                  <a:ext cx="92647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=2</m:t>
                        </m:r>
                      </m:oMath>
                    </m:oMathPara>
                  </a14:m>
                  <a:endParaRPr 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9201933" y="2021889"/>
                  <a:ext cx="926472" cy="338554"/>
                </a:xfrm>
                <a:prstGeom prst="rect">
                  <a:avLst/>
                </a:prstGeom>
                <a:blipFill>
                  <a:blip r:embed="rId6"/>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8170328" y="5072039"/>
                  <a:ext cx="9357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=4</m:t>
                        </m:r>
                      </m:oMath>
                    </m:oMathPara>
                  </a14:m>
                  <a:endParaRPr lang="en-US" sz="1600" dirty="0"/>
                </a:p>
              </p:txBody>
            </p:sp>
          </mc:Choice>
          <mc:Fallback xmlns="">
            <p:sp>
              <p:nvSpPr>
                <p:cNvPr id="20" name="TextBox 19"/>
                <p:cNvSpPr txBox="1">
                  <a:spLocks noRot="1" noChangeAspect="1" noMove="1" noResize="1" noEditPoints="1" noAdjustHandles="1" noChangeArrowheads="1" noChangeShapeType="1" noTextEdit="1"/>
                </p:cNvSpPr>
                <p:nvPr/>
              </p:nvSpPr>
              <p:spPr>
                <a:xfrm>
                  <a:off x="8170328" y="5072039"/>
                  <a:ext cx="935769"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9255589" y="4733485"/>
                  <a:ext cx="97584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′=2</m:t>
                        </m:r>
                      </m:oMath>
                    </m:oMathPara>
                  </a14:m>
                  <a:endParaRPr lang="en-US" sz="1600" dirty="0"/>
                </a:p>
              </p:txBody>
            </p:sp>
          </mc:Choice>
          <mc:Fallback xmlns="">
            <p:sp>
              <p:nvSpPr>
                <p:cNvPr id="21" name="TextBox 20"/>
                <p:cNvSpPr txBox="1">
                  <a:spLocks noRot="1" noChangeAspect="1" noMove="1" noResize="1" noEditPoints="1" noAdjustHandles="1" noChangeArrowheads="1" noChangeShapeType="1" noTextEdit="1"/>
                </p:cNvSpPr>
                <p:nvPr/>
              </p:nvSpPr>
              <p:spPr>
                <a:xfrm>
                  <a:off x="9255589" y="4733485"/>
                  <a:ext cx="975844" cy="338554"/>
                </a:xfrm>
                <a:prstGeom prst="rect">
                  <a:avLst/>
                </a:prstGeom>
                <a:blipFill>
                  <a:blip r:embed="rId8"/>
                  <a:stretch>
                    <a:fillRect b="-10714"/>
                  </a:stretch>
                </a:blipFill>
              </p:spPr>
              <p:txBody>
                <a:bodyPr/>
                <a:lstStyle/>
                <a:p>
                  <a:r>
                    <a:rPr lang="en-US">
                      <a:noFill/>
                    </a:rPr>
                    <a:t> </a:t>
                  </a:r>
                </a:p>
              </p:txBody>
            </p:sp>
          </mc:Fallback>
        </mc:AlternateContent>
        <p:sp>
          <p:nvSpPr>
            <p:cNvPr id="22" name="TextBox 21"/>
            <p:cNvSpPr txBox="1"/>
            <p:nvPr/>
          </p:nvSpPr>
          <p:spPr>
            <a:xfrm>
              <a:off x="6731995" y="4628180"/>
              <a:ext cx="1035476" cy="338554"/>
            </a:xfrm>
            <a:prstGeom prst="rect">
              <a:avLst/>
            </a:prstGeom>
            <a:noFill/>
          </p:spPr>
          <p:txBody>
            <a:bodyPr wrap="none" rtlCol="0">
              <a:spAutoFit/>
            </a:bodyPr>
            <a:lstStyle/>
            <a:p>
              <a:r>
                <a:rPr lang="en-US" sz="1600" b="1" dirty="0"/>
                <a:t>y</a:t>
              </a:r>
              <a:r>
                <a:rPr lang="en-US" sz="1600" b="1" dirty="0" smtClean="0"/>
                <a:t>’ = a + </a:t>
              </a:r>
              <a:r>
                <a:rPr lang="en-US" sz="1600" b="1" dirty="0" err="1" smtClean="0"/>
                <a:t>bx</a:t>
              </a:r>
              <a:endParaRPr lang="en-US" sz="1600" b="1" dirty="0"/>
            </a:p>
          </p:txBody>
        </p:sp>
        <p:sp>
          <p:nvSpPr>
            <p:cNvPr id="23" name="TextBox 22"/>
            <p:cNvSpPr txBox="1"/>
            <p:nvPr/>
          </p:nvSpPr>
          <p:spPr>
            <a:xfrm>
              <a:off x="6730283" y="4806362"/>
              <a:ext cx="1194686" cy="338554"/>
            </a:xfrm>
            <a:prstGeom prst="rect">
              <a:avLst/>
            </a:prstGeom>
            <a:noFill/>
          </p:spPr>
          <p:txBody>
            <a:bodyPr wrap="none" rtlCol="0">
              <a:spAutoFit/>
            </a:bodyPr>
            <a:lstStyle/>
            <a:p>
              <a:r>
                <a:rPr lang="en-US" sz="1600" b="1" dirty="0"/>
                <a:t>y</a:t>
              </a:r>
              <a:r>
                <a:rPr lang="en-US" sz="1600" b="1" dirty="0" smtClean="0"/>
                <a:t>’ = 5 + 0.5x</a:t>
              </a:r>
              <a:endParaRPr lang="en-US" sz="1600" b="1" dirty="0"/>
            </a:p>
          </p:txBody>
        </p:sp>
        <p:sp>
          <p:nvSpPr>
            <p:cNvPr id="24" name="TextBox 23"/>
            <p:cNvSpPr txBox="1"/>
            <p:nvPr/>
          </p:nvSpPr>
          <p:spPr>
            <a:xfrm>
              <a:off x="8037470" y="4260654"/>
              <a:ext cx="655949" cy="338554"/>
            </a:xfrm>
            <a:prstGeom prst="rect">
              <a:avLst/>
            </a:prstGeom>
            <a:noFill/>
          </p:spPr>
          <p:txBody>
            <a:bodyPr wrap="none" rtlCol="0">
              <a:spAutoFit/>
            </a:bodyPr>
            <a:lstStyle/>
            <a:p>
              <a:r>
                <a:rPr lang="en-US" sz="1600" b="1" dirty="0" smtClean="0"/>
                <a:t>Slope</a:t>
              </a:r>
              <a:endParaRPr lang="en-US" sz="1600" b="1" dirty="0"/>
            </a:p>
          </p:txBody>
        </p:sp>
        <p:sp>
          <p:nvSpPr>
            <p:cNvPr id="25" name="TextBox 24"/>
            <p:cNvSpPr txBox="1"/>
            <p:nvPr/>
          </p:nvSpPr>
          <p:spPr>
            <a:xfrm>
              <a:off x="7672658" y="3977731"/>
              <a:ext cx="958789" cy="338554"/>
            </a:xfrm>
            <a:prstGeom prst="rect">
              <a:avLst/>
            </a:prstGeom>
            <a:noFill/>
          </p:spPr>
          <p:txBody>
            <a:bodyPr wrap="none" rtlCol="0">
              <a:spAutoFit/>
            </a:bodyPr>
            <a:lstStyle/>
            <a:p>
              <a:r>
                <a:rPr lang="en-US" sz="1600" b="1" dirty="0" smtClean="0"/>
                <a:t>Intercept</a:t>
              </a:r>
              <a:endParaRPr lang="en-US" sz="1600" b="1" dirty="0"/>
            </a:p>
          </p:txBody>
        </p:sp>
        <p:sp>
          <p:nvSpPr>
            <p:cNvPr id="26" name="TextBox 25"/>
            <p:cNvSpPr txBox="1"/>
            <p:nvPr/>
          </p:nvSpPr>
          <p:spPr>
            <a:xfrm>
              <a:off x="7507482" y="3951753"/>
              <a:ext cx="341888" cy="338554"/>
            </a:xfrm>
            <a:prstGeom prst="rect">
              <a:avLst/>
            </a:prstGeom>
            <a:noFill/>
          </p:spPr>
          <p:txBody>
            <a:bodyPr wrap="none" rtlCol="0">
              <a:spAutoFit/>
            </a:bodyPr>
            <a:lstStyle/>
            <a:p>
              <a:r>
                <a:rPr lang="en-US" sz="1600" b="1" dirty="0"/>
                <a:t>y</a:t>
              </a:r>
              <a:r>
                <a:rPr lang="en-US" sz="1600" b="1" dirty="0" smtClean="0"/>
                <a:t>’</a:t>
              </a:r>
              <a:endParaRPr lang="en-US" sz="1600" b="1" dirty="0"/>
            </a:p>
          </p:txBody>
        </p:sp>
        <mc:AlternateContent xmlns:mc="http://schemas.openxmlformats.org/markup-compatibility/2006" xmlns:a14="http://schemas.microsoft.com/office/drawing/2010/main">
          <mc:Choice Requires="a14">
            <p:sp>
              <p:nvSpPr>
                <p:cNvPr id="27" name="TextBox 26"/>
                <p:cNvSpPr txBox="1"/>
                <p:nvPr/>
              </p:nvSpPr>
              <p:spPr>
                <a:xfrm>
                  <a:off x="9091501" y="2669176"/>
                  <a:ext cx="1939569"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dirty="0">
                                <a:latin typeface="Cambria Math" panose="02040503050406030204" pitchFamily="18" charset="0"/>
                              </a:rPr>
                              <m:t>△</m:t>
                            </m:r>
                            <m:r>
                              <a:rPr lang="en-US" b="0" i="1" smtClean="0">
                                <a:latin typeface="Cambria Math" panose="02040503050406030204" pitchFamily="18" charset="0"/>
                              </a:rPr>
                              <m:t>𝑦</m:t>
                            </m:r>
                          </m:num>
                          <m:den>
                            <m:r>
                              <a:rPr lang="en-US" i="1" dirty="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4</m:t>
                            </m:r>
                          </m:den>
                        </m:f>
                        <m:r>
                          <a:rPr lang="en-US" b="0" i="1" smtClean="0">
                            <a:latin typeface="Cambria Math" panose="02040503050406030204" pitchFamily="18" charset="0"/>
                          </a:rPr>
                          <m:t>=0.5</m:t>
                        </m:r>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9091501" y="2669176"/>
                  <a:ext cx="1939569" cy="5203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06097" y="5352738"/>
                  <a:ext cx="1927066" cy="5414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dirty="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i="1" dirty="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4</m:t>
                            </m:r>
                          </m:den>
                        </m:f>
                        <m:r>
                          <a:rPr lang="en-US" b="0" i="1" smtClean="0">
                            <a:latin typeface="Cambria Math" panose="02040503050406030204" pitchFamily="18" charset="0"/>
                          </a:rPr>
                          <m:t>=0.5</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9106097" y="5352738"/>
                  <a:ext cx="1927066" cy="541430"/>
                </a:xfrm>
                <a:prstGeom prst="rect">
                  <a:avLst/>
                </a:prstGeom>
                <a:blipFill>
                  <a:blip r:embed="rId10"/>
                  <a:stretch>
                    <a:fillRect/>
                  </a:stretch>
                </a:blipFill>
              </p:spPr>
              <p:txBody>
                <a:bodyPr/>
                <a:lstStyle/>
                <a:p>
                  <a:r>
                    <a:rPr lang="en-US">
                      <a:noFill/>
                    </a:rPr>
                    <a:t> </a:t>
                  </a:r>
                </a:p>
              </p:txBody>
            </p:sp>
          </mc:Fallback>
        </mc:AlternateContent>
      </p:grpSp>
      <p:pic>
        <p:nvPicPr>
          <p:cNvPr id="32" name="image2.jpe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599777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459505" y="1102660"/>
            <a:ext cx="6389594" cy="181535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Arial" panose="020B0604020202020204" pitchFamily="34" charset="0"/>
              <a:buChar char="•"/>
            </a:pPr>
            <a:r>
              <a:rPr lang="en-GB" b="1" dirty="0">
                <a:solidFill>
                  <a:schemeClr val="tx1"/>
                </a:solidFill>
              </a:rPr>
              <a:t>Correlation </a:t>
            </a:r>
            <a:r>
              <a:rPr lang="en-GB" dirty="0">
                <a:solidFill>
                  <a:schemeClr val="tx1"/>
                </a:solidFill>
              </a:rPr>
              <a:t>is a statistical method used to determine whether a relationship </a:t>
            </a:r>
            <a:r>
              <a:rPr lang="en-GB" dirty="0" smtClean="0">
                <a:solidFill>
                  <a:schemeClr val="tx1"/>
                </a:solidFill>
              </a:rPr>
              <a:t>between variables exists.</a:t>
            </a:r>
          </a:p>
          <a:p>
            <a:pPr marL="285750" indent="-285750" algn="just">
              <a:buFont typeface="Arial" panose="020B0604020202020204" pitchFamily="34" charset="0"/>
              <a:buChar char="•"/>
            </a:pPr>
            <a:endParaRPr lang="en-GB" b="1" dirty="0">
              <a:solidFill>
                <a:schemeClr val="tx1"/>
              </a:solidFill>
            </a:endParaRPr>
          </a:p>
          <a:p>
            <a:pPr marL="285750" indent="-285750" algn="just">
              <a:buFont typeface="Arial" panose="020B0604020202020204" pitchFamily="34" charset="0"/>
              <a:buChar char="•"/>
            </a:pPr>
            <a:r>
              <a:rPr lang="en-GB" b="1" dirty="0" smtClean="0">
                <a:solidFill>
                  <a:schemeClr val="tx1"/>
                </a:solidFill>
              </a:rPr>
              <a:t>Regression </a:t>
            </a:r>
            <a:r>
              <a:rPr lang="en-GB" dirty="0">
                <a:solidFill>
                  <a:schemeClr val="tx1"/>
                </a:solidFill>
              </a:rPr>
              <a:t>is a statistical method used to describe the nature of the relationship between variables, that is, positive or negative, linear or </a:t>
            </a:r>
            <a:r>
              <a:rPr lang="en-GB" dirty="0" smtClean="0">
                <a:solidFill>
                  <a:schemeClr val="tx1"/>
                </a:solidFill>
              </a:rPr>
              <a:t>nonlinear.</a:t>
            </a:r>
          </a:p>
        </p:txBody>
      </p:sp>
      <p:sp>
        <p:nvSpPr>
          <p:cNvPr id="4" name="Title 2"/>
          <p:cNvSpPr txBox="1">
            <a:spLocks/>
          </p:cNvSpPr>
          <p:nvPr/>
        </p:nvSpPr>
        <p:spPr>
          <a:xfrm>
            <a:off x="5378823" y="148051"/>
            <a:ext cx="655095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Introduction to Correlation &amp; Regression</a:t>
            </a:r>
            <a:endParaRPr lang="en-US" sz="2800" dirty="0">
              <a:latin typeface="Calibri (Headings)"/>
            </a:endParaRP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3895791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6"/>
            <a:ext cx="5753100" cy="303903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b="1" dirty="0">
                <a:solidFill>
                  <a:schemeClr val="tx1"/>
                </a:solidFill>
              </a:rPr>
              <a:t>Formulas for the Regression Line </a:t>
            </a:r>
            <a:endParaRPr lang="en-GB" b="1" dirty="0" smtClean="0">
              <a:solidFill>
                <a:schemeClr val="tx1"/>
              </a:solidFill>
            </a:endParaRPr>
          </a:p>
          <a:p>
            <a:pPr algn="ctr"/>
            <a:r>
              <a:rPr lang="en-GB" sz="2400" b="1" dirty="0" smtClean="0">
                <a:solidFill>
                  <a:schemeClr val="tx1"/>
                </a:solidFill>
              </a:rPr>
              <a:t>y’ = a + </a:t>
            </a:r>
            <a:r>
              <a:rPr lang="en-GB" sz="2400" b="1" dirty="0" err="1" smtClean="0">
                <a:solidFill>
                  <a:schemeClr val="tx1"/>
                </a:solidFill>
              </a:rPr>
              <a:t>bx</a:t>
            </a:r>
            <a:endParaRPr lang="en-GB" sz="2400" b="1" dirty="0" smtClean="0">
              <a:solidFill>
                <a:schemeClr val="tx1"/>
              </a:solidFill>
            </a:endParaRPr>
          </a:p>
          <a:p>
            <a:pPr algn="just"/>
            <a:r>
              <a:rPr lang="en-GB" dirty="0">
                <a:solidFill>
                  <a:schemeClr val="tx1"/>
                </a:solidFill>
              </a:rPr>
              <a:t/>
            </a:r>
            <a:br>
              <a:rPr lang="en-GB" dirty="0">
                <a:solidFill>
                  <a:schemeClr val="tx1"/>
                </a:solidFill>
              </a:rPr>
            </a:br>
            <a:r>
              <a:rPr lang="en-GB" dirty="0" smtClean="0">
                <a:solidFill>
                  <a:schemeClr val="tx1"/>
                </a:solidFill>
              </a:rPr>
              <a:t>where,</a:t>
            </a:r>
          </a:p>
          <a:p>
            <a:pPr algn="just"/>
            <a:endParaRPr lang="en-GB" i="1" dirty="0">
              <a:solidFill>
                <a:schemeClr val="tx1"/>
              </a:solidFill>
            </a:endParaRPr>
          </a:p>
          <a:p>
            <a:pPr algn="just"/>
            <a:endParaRPr lang="en-GB" i="1" dirty="0" smtClean="0">
              <a:solidFill>
                <a:schemeClr val="tx1"/>
              </a:solidFill>
            </a:endParaRPr>
          </a:p>
          <a:p>
            <a:pPr algn="just"/>
            <a:endParaRPr lang="en-GB" i="1" dirty="0">
              <a:solidFill>
                <a:schemeClr val="tx1"/>
              </a:solidFill>
            </a:endParaRPr>
          </a:p>
          <a:p>
            <a:pPr algn="just"/>
            <a:endParaRPr lang="en-GB" i="1" dirty="0" smtClean="0">
              <a:solidFill>
                <a:schemeClr val="tx1"/>
              </a:solidFill>
            </a:endParaRPr>
          </a:p>
          <a:p>
            <a:pPr algn="just"/>
            <a:endParaRPr lang="en-GB" i="1" dirty="0">
              <a:solidFill>
                <a:schemeClr val="tx1"/>
              </a:solidFill>
            </a:endParaRPr>
          </a:p>
          <a:p>
            <a:pPr algn="just"/>
            <a:r>
              <a:rPr lang="en-GB" dirty="0" smtClean="0">
                <a:solidFill>
                  <a:schemeClr val="tx1"/>
                </a:solidFill>
              </a:rPr>
              <a:t>Where a </a:t>
            </a:r>
            <a:r>
              <a:rPr lang="en-GB" dirty="0">
                <a:solidFill>
                  <a:schemeClr val="tx1"/>
                </a:solidFill>
              </a:rPr>
              <a:t>is the </a:t>
            </a:r>
            <a:r>
              <a:rPr lang="en-GB" dirty="0" smtClean="0">
                <a:solidFill>
                  <a:schemeClr val="tx1"/>
                </a:solidFill>
              </a:rPr>
              <a:t>y’ </a:t>
            </a:r>
            <a:r>
              <a:rPr lang="en-GB" dirty="0">
                <a:solidFill>
                  <a:schemeClr val="tx1"/>
                </a:solidFill>
              </a:rPr>
              <a:t>intercept and b is the slope of the line</a:t>
            </a:r>
            <a:r>
              <a:rPr lang="en-GB" dirty="0" smtClean="0">
                <a:solidFill>
                  <a:schemeClr val="tx1"/>
                </a:solidFill>
              </a:rPr>
              <a:t>.</a:t>
            </a:r>
          </a:p>
          <a:p>
            <a:pPr algn="just"/>
            <a:r>
              <a:rPr lang="en-GB" dirty="0">
                <a:solidFill>
                  <a:schemeClr val="tx1"/>
                </a:solidFill>
              </a:rPr>
              <a:t/>
            </a:r>
            <a:br>
              <a:rPr lang="en-GB" dirty="0">
                <a:solidFill>
                  <a:schemeClr val="tx1"/>
                </a:solidFill>
              </a:rPr>
            </a:b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Regression Line Equation</a:t>
            </a:r>
            <a:endParaRPr lang="en-US" sz="2800" dirty="0">
              <a:latin typeface="Calibri (Headings)"/>
            </a:endParaRPr>
          </a:p>
        </p:txBody>
      </p:sp>
      <mc:AlternateContent xmlns:mc="http://schemas.openxmlformats.org/markup-compatibility/2006" xmlns:a14="http://schemas.microsoft.com/office/drawing/2010/main">
        <mc:Choice Requires="a14">
          <p:sp>
            <p:nvSpPr>
              <p:cNvPr id="2" name="TextBox 1"/>
              <p:cNvSpPr txBox="1"/>
              <p:nvPr/>
            </p:nvSpPr>
            <p:spPr>
              <a:xfrm>
                <a:off x="6582335" y="2185146"/>
                <a:ext cx="2958952"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𝑦</m:t>
                              </m:r>
                            </m:e>
                          </m:d>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m:t>
                              </m:r>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𝑥𝑦</m:t>
                          </m:r>
                          <m:r>
                            <a:rPr lang="en-US" b="0" i="1" smtClean="0">
                              <a:latin typeface="Cambria Math" panose="02040503050406030204" pitchFamily="18" charset="0"/>
                            </a:rPr>
                            <m:t>)</m:t>
                          </m:r>
                        </m:num>
                        <m:den>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e>
                          </m:d>
                          <m:r>
                            <a:rPr lang="en-US" b="0" i="1" baseline="30000" smtClean="0">
                              <a:latin typeface="Cambria Math" panose="02040503050406030204" pitchFamily="18" charset="0"/>
                            </a:rPr>
                            <m:t>2</m:t>
                          </m:r>
                        </m:den>
                      </m:f>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6582335" y="2185146"/>
                <a:ext cx="2958952" cy="5866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582335" y="2913610"/>
                <a:ext cx="2608856"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𝑥𝑦</m:t>
                              </m:r>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𝑥𝑦</m:t>
                          </m:r>
                          <m:r>
                            <a:rPr lang="en-US" b="0" i="1" smtClean="0">
                              <a:latin typeface="Cambria Math" panose="02040503050406030204" pitchFamily="18" charset="0"/>
                            </a:rPr>
                            <m:t>)</m:t>
                          </m:r>
                        </m:num>
                        <m:den>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r>
                                <a:rPr lang="en-US" b="0" i="1" baseline="30000" smtClean="0">
                                  <a:latin typeface="Cambria Math" panose="02040503050406030204" pitchFamily="18" charset="0"/>
                                </a:rPr>
                                <m:t>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𝑥</m:t>
                              </m:r>
                            </m:e>
                          </m:d>
                          <m:r>
                            <a:rPr lang="en-US" b="0" i="1" baseline="30000" smtClean="0">
                              <a:latin typeface="Cambria Math" panose="02040503050406030204" pitchFamily="18" charset="0"/>
                            </a:rPr>
                            <m:t>2</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582335" y="2913610"/>
                <a:ext cx="2608856" cy="584199"/>
              </a:xfrm>
              <a:prstGeom prst="rect">
                <a:avLst/>
              </a:prstGeom>
              <a:blipFill>
                <a:blip r:embed="rId4"/>
                <a:stretch>
                  <a:fillRect/>
                </a:stretch>
              </a:blipFill>
            </p:spPr>
            <p:txBody>
              <a:bodyPr/>
              <a:lstStyle/>
              <a:p>
                <a:r>
                  <a:rPr lang="en-US">
                    <a:noFill/>
                  </a:rPr>
                  <a:t> </a:t>
                </a:r>
              </a:p>
            </p:txBody>
          </p:sp>
        </mc:Fallback>
      </mc:AlternateContent>
      <p:pic>
        <p:nvPicPr>
          <p:cNvPr id="8" name="image2.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716569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362575" y="730703"/>
            <a:ext cx="6486525" cy="547295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sz="1600" b="1" dirty="0" smtClean="0">
                <a:solidFill>
                  <a:schemeClr val="tx1"/>
                </a:solidFill>
              </a:rPr>
              <a:t>Example</a:t>
            </a:r>
            <a:r>
              <a:rPr lang="en-GB" b="1" dirty="0" smtClean="0">
                <a:solidFill>
                  <a:schemeClr val="tx1"/>
                </a:solidFill>
              </a:rPr>
              <a:t>:</a:t>
            </a:r>
            <a:endParaRPr lang="en-GB" dirty="0" smtClean="0">
              <a:solidFill>
                <a:schemeClr val="tx1"/>
              </a:solidFill>
            </a:endParaRPr>
          </a:p>
          <a:p>
            <a:pPr algn="just"/>
            <a:endParaRPr lang="en-GB" dirty="0" smtClean="0">
              <a:solidFill>
                <a:schemeClr val="tx1"/>
              </a:solidFill>
            </a:endParaRPr>
          </a:p>
          <a:p>
            <a:pPr algn="just"/>
            <a:endParaRPr lang="en-GB" dirty="0">
              <a:solidFill>
                <a:schemeClr val="tx1"/>
              </a:solidFill>
            </a:endParaRPr>
          </a:p>
          <a:p>
            <a:pPr algn="just"/>
            <a:endParaRPr lang="en-GB" dirty="0" smtClean="0">
              <a:solidFill>
                <a:schemeClr val="tx1"/>
              </a:solidFill>
            </a:endParaRPr>
          </a:p>
          <a:p>
            <a:pPr algn="just"/>
            <a:endParaRPr lang="en-GB" dirty="0">
              <a:solidFill>
                <a:schemeClr val="tx1"/>
              </a:solidFill>
            </a:endParaRPr>
          </a:p>
          <a:p>
            <a:pPr algn="just"/>
            <a:endParaRPr lang="en-GB" dirty="0" smtClean="0">
              <a:solidFill>
                <a:schemeClr val="tx1"/>
              </a:solidFill>
            </a:endParaRPr>
          </a:p>
          <a:p>
            <a:pPr algn="just"/>
            <a:endParaRPr lang="en-GB" dirty="0">
              <a:solidFill>
                <a:schemeClr val="tx1"/>
              </a:solidFill>
            </a:endParaRPr>
          </a:p>
          <a:p>
            <a:pPr algn="just"/>
            <a:endParaRPr lang="en-GB" dirty="0" smtClean="0">
              <a:solidFill>
                <a:schemeClr val="tx1"/>
              </a:solidFill>
            </a:endParaRPr>
          </a:p>
          <a:p>
            <a:pPr algn="just"/>
            <a:endParaRPr lang="en-GB" dirty="0">
              <a:solidFill>
                <a:schemeClr val="tx1"/>
              </a:solidFill>
            </a:endParaRPr>
          </a:p>
          <a:p>
            <a:r>
              <a:rPr lang="en-GB" sz="1600" dirty="0" smtClean="0">
                <a:solidFill>
                  <a:schemeClr val="tx1"/>
                </a:solidFill>
              </a:rPr>
              <a:t>Substitute in the formula and solve for </a:t>
            </a:r>
            <a:r>
              <a:rPr lang="en-GB" sz="1600" b="1" i="1" dirty="0" smtClean="0">
                <a:solidFill>
                  <a:schemeClr val="tx1"/>
                </a:solidFill>
              </a:rPr>
              <a:t>r</a:t>
            </a:r>
            <a:r>
              <a:rPr lang="en-GB" sz="1600" dirty="0" smtClean="0">
                <a:solidFill>
                  <a:schemeClr val="tx1"/>
                </a:solidFill>
              </a:rPr>
              <a:t>:</a:t>
            </a:r>
          </a:p>
          <a:p>
            <a:endParaRPr lang="en-GB" dirty="0">
              <a:solidFill>
                <a:schemeClr val="tx1"/>
              </a:solidFill>
            </a:endParaRPr>
          </a:p>
          <a:p>
            <a:endParaRPr lang="en-GB" dirty="0" smtClean="0">
              <a:solidFill>
                <a:schemeClr val="tx1"/>
              </a:solidFill>
            </a:endParaRPr>
          </a:p>
          <a:p>
            <a:endParaRPr lang="en-GB" dirty="0">
              <a:solidFill>
                <a:schemeClr val="tx1"/>
              </a:solidFill>
            </a:endParaRPr>
          </a:p>
          <a:p>
            <a:endParaRPr lang="en-GB" dirty="0" smtClean="0">
              <a:solidFill>
                <a:schemeClr val="tx1"/>
              </a:solidFill>
            </a:endParaRPr>
          </a:p>
          <a:p>
            <a:endParaRPr lang="en-GB" dirty="0">
              <a:solidFill>
                <a:schemeClr val="tx1"/>
              </a:solidFill>
            </a:endParaRPr>
          </a:p>
          <a:p>
            <a:endParaRPr lang="en-GB" dirty="0" smtClean="0">
              <a:solidFill>
                <a:schemeClr val="tx1"/>
              </a:solidFill>
            </a:endParaRPr>
          </a:p>
          <a:p>
            <a:endParaRPr lang="en-GB" dirty="0">
              <a:solidFill>
                <a:schemeClr val="tx1"/>
              </a:solidFill>
            </a:endParaRPr>
          </a:p>
          <a:p>
            <a:r>
              <a:rPr lang="en-GB" dirty="0">
                <a:solidFill>
                  <a:schemeClr val="tx1"/>
                </a:solidFill>
              </a:rPr>
              <a:t/>
            </a:r>
            <a:br>
              <a:rPr lang="en-GB" dirty="0">
                <a:solidFill>
                  <a:schemeClr val="tx1"/>
                </a:solidFill>
              </a:rPr>
            </a:b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Regression Line Equation</a:t>
            </a:r>
            <a:endParaRPr lang="en-US" sz="2800" dirty="0">
              <a:latin typeface="Calibri (Headings)"/>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8548" y="811386"/>
            <a:ext cx="5315579" cy="246084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6096000" y="3477789"/>
                <a:ext cx="3613105" cy="581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𝑛</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r>
                                <a:rPr lang="en-US" sz="1600" b="0" i="1" smtClean="0">
                                  <a:latin typeface="Cambria Math" panose="02040503050406030204" pitchFamily="18" charset="0"/>
                                </a:rPr>
                                <m:t>𝑥𝑦</m:t>
                              </m:r>
                            </m:e>
                          </m:d>
                          <m:r>
                            <a:rPr lang="en-US" sz="1600" b="0" i="1" smtClean="0">
                              <a:latin typeface="Cambria Math" panose="02040503050406030204" pitchFamily="18" charset="0"/>
                            </a:rPr>
                            <m:t>−(</m:t>
                          </m:r>
                          <m:r>
                            <a:rPr lang="en-US" sz="1600" i="1">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𝑦</m:t>
                          </m:r>
                          <m:r>
                            <a:rPr lang="en-US" sz="1600" b="0" i="1" smtClean="0">
                              <a:latin typeface="Cambria Math" panose="02040503050406030204" pitchFamily="18" charset="0"/>
                            </a:rPr>
                            <m:t>)</m:t>
                          </m:r>
                        </m:num>
                        <m:den>
                          <m:rad>
                            <m:radPr>
                              <m:degHide m:val="on"/>
                              <m:ctrlPr>
                                <a:rPr lang="en-US" sz="1600" b="0" i="1" smtClean="0">
                                  <a:latin typeface="Cambria Math" panose="02040503050406030204" pitchFamily="18" charset="0"/>
                                </a:rPr>
                              </m:ctrlPr>
                            </m:radPr>
                            <m:deg/>
                            <m:e>
                              <m:r>
                                <a:rPr lang="en-US" sz="1600" b="0" i="1" smtClean="0">
                                  <a:latin typeface="Cambria Math" panose="02040503050406030204" pitchFamily="18" charset="0"/>
                                </a:rPr>
                                <m:t>[</m:t>
                              </m:r>
                              <m:r>
                                <a:rPr lang="en-US" sz="1600" b="0" i="1" smtClean="0">
                                  <a:latin typeface="Cambria Math" panose="02040503050406030204" pitchFamily="18" charset="0"/>
                                </a:rPr>
                                <m:t>𝑛</m:t>
                              </m:r>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b="0" i="1" smtClean="0">
                                      <a:latin typeface="Cambria Math" panose="02040503050406030204" pitchFamily="18" charset="0"/>
                                    </a:rPr>
                                    <m:t>𝑥</m:t>
                                  </m:r>
                                  <m:r>
                                    <a:rPr lang="en-US" sz="1600" b="0" i="1" baseline="30000" smtClean="0">
                                      <a:latin typeface="Cambria Math" panose="02040503050406030204" pitchFamily="18" charset="0"/>
                                    </a:rPr>
                                    <m:t>2</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b="0" i="1" smtClean="0">
                                      <a:latin typeface="Cambria Math" panose="02040503050406030204" pitchFamily="18" charset="0"/>
                                    </a:rPr>
                                    <m:t>𝑥</m:t>
                                  </m:r>
                                </m:e>
                              </m:d>
                              <m:r>
                                <a:rPr lang="en-US" sz="1600" b="0" i="1" baseline="30000" smtClean="0">
                                  <a:latin typeface="Cambria Math" panose="02040503050406030204" pitchFamily="18" charset="0"/>
                                </a:rPr>
                                <m:t>2</m:t>
                              </m:r>
                              <m:r>
                                <a:rPr lang="en-US" sz="1600" b="0" i="1" smtClean="0">
                                  <a:latin typeface="Cambria Math" panose="02040503050406030204" pitchFamily="18" charset="0"/>
                                </a:rPr>
                                <m:t>][</m:t>
                              </m:r>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𝑦</m:t>
                              </m:r>
                              <m:r>
                                <a:rPr lang="en-US" sz="1600" b="0" i="1" baseline="30000" smtClean="0">
                                  <a:latin typeface="Cambria Math" panose="02040503050406030204" pitchFamily="18" charset="0"/>
                                </a:rPr>
                                <m:t>2</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b="0" i="1" smtClean="0">
                                      <a:latin typeface="Cambria Math" panose="02040503050406030204" pitchFamily="18" charset="0"/>
                                    </a:rPr>
                                    <m:t>𝑦</m:t>
                                  </m:r>
                                </m:e>
                              </m:d>
                              <m:r>
                                <a:rPr lang="en-US" sz="1600" b="0" i="1" baseline="30000" smtClean="0">
                                  <a:latin typeface="Cambria Math" panose="02040503050406030204" pitchFamily="18" charset="0"/>
                                </a:rPr>
                                <m:t>2</m:t>
                              </m:r>
                              <m:r>
                                <a:rPr lang="en-US" sz="1600" b="0" i="1" smtClean="0">
                                  <a:latin typeface="Cambria Math" panose="02040503050406030204" pitchFamily="18" charset="0"/>
                                </a:rPr>
                                <m:t>]</m:t>
                              </m:r>
                            </m:e>
                          </m:rad>
                        </m:den>
                      </m:f>
                    </m:oMath>
                  </m:oMathPara>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6096000" y="3477789"/>
                <a:ext cx="3613105" cy="5811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230883" y="4092371"/>
                <a:ext cx="4857484" cy="581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3745</m:t>
                              </m:r>
                            </m:e>
                          </m:d>
                          <m:r>
                            <a:rPr lang="en-US" sz="1600" b="0" i="1" smtClean="0">
                              <a:latin typeface="Cambria Math" panose="02040503050406030204" pitchFamily="18" charset="0"/>
                            </a:rPr>
                            <m:t>−(</m:t>
                          </m:r>
                          <m:r>
                            <a:rPr lang="en-US" sz="1600" i="1" smtClean="0">
                              <a:latin typeface="Cambria Math" panose="02040503050406030204" pitchFamily="18" charset="0"/>
                            </a:rPr>
                            <m:t>5</m:t>
                          </m:r>
                          <m:r>
                            <a:rPr lang="en-US" sz="1600" b="0" i="1" smtClean="0">
                              <a:latin typeface="Cambria Math" panose="02040503050406030204" pitchFamily="18" charset="0"/>
                            </a:rPr>
                            <m:t>7)(</m:t>
                          </m:r>
                          <m:r>
                            <a:rPr lang="en-US" sz="1600" i="1" smtClean="0">
                              <a:latin typeface="Cambria Math" panose="02040503050406030204" pitchFamily="18" charset="0"/>
                            </a:rPr>
                            <m:t>5</m:t>
                          </m:r>
                          <m:r>
                            <a:rPr lang="en-US" sz="1600" b="0" i="1" smtClean="0">
                              <a:latin typeface="Cambria Math" panose="02040503050406030204" pitchFamily="18" charset="0"/>
                            </a:rPr>
                            <m:t>11)</m:t>
                          </m:r>
                        </m:num>
                        <m:den>
                          <m:rad>
                            <m:radPr>
                              <m:degHide m:val="on"/>
                              <m:ctrlPr>
                                <a:rPr lang="en-US" sz="1600" b="0" i="1" smtClean="0">
                                  <a:latin typeface="Cambria Math" panose="02040503050406030204" pitchFamily="18" charset="0"/>
                                </a:rPr>
                              </m:ctrlPr>
                            </m:radPr>
                            <m:deg/>
                            <m:e>
                              <m:r>
                                <a:rPr lang="en-US" sz="1600" b="0" i="1" smtClean="0">
                                  <a:latin typeface="Cambria Math" panose="02040503050406030204" pitchFamily="18" charset="0"/>
                                </a:rPr>
                                <m:t>[(7)</m:t>
                              </m:r>
                              <m:d>
                                <m:dPr>
                                  <m:ctrlPr>
                                    <a:rPr lang="en-US" sz="1600" b="0" i="1" smtClean="0">
                                      <a:latin typeface="Cambria Math" panose="02040503050406030204" pitchFamily="18" charset="0"/>
                                    </a:rPr>
                                  </m:ctrlPr>
                                </m:dPr>
                                <m:e>
                                  <m:r>
                                    <a:rPr lang="en-US" sz="1600" i="1" smtClean="0">
                                      <a:latin typeface="Cambria Math" panose="02040503050406030204" pitchFamily="18" charset="0"/>
                                    </a:rPr>
                                    <m:t>5</m:t>
                                  </m:r>
                                  <m:r>
                                    <a:rPr lang="en-US" sz="1600" b="0" i="1" smtClean="0">
                                      <a:latin typeface="Cambria Math" panose="02040503050406030204" pitchFamily="18" charset="0"/>
                                    </a:rPr>
                                    <m:t>79</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57</m:t>
                                  </m:r>
                                </m:e>
                              </m:d>
                              <m:r>
                                <a:rPr lang="en-US" sz="1600" b="0" i="1" baseline="30000" smtClean="0">
                                  <a:latin typeface="Cambria Math" panose="02040503050406030204" pitchFamily="18" charset="0"/>
                                </a:rPr>
                                <m:t>2</m:t>
                              </m:r>
                              <m:r>
                                <a:rPr lang="en-US" sz="1600" b="0" i="1" smtClean="0">
                                  <a:latin typeface="Cambria Math" panose="02040503050406030204" pitchFamily="18" charset="0"/>
                                </a:rPr>
                                <m:t>][7(</m:t>
                              </m:r>
                              <m:r>
                                <a:rPr lang="en-US" sz="1600" i="1" smtClean="0">
                                  <a:latin typeface="Cambria Math" panose="02040503050406030204" pitchFamily="18" charset="0"/>
                                </a:rPr>
                                <m:t>3</m:t>
                              </m:r>
                              <m:r>
                                <a:rPr lang="en-US" sz="1600" b="0" i="1" smtClean="0">
                                  <a:latin typeface="Cambria Math" panose="02040503050406030204" pitchFamily="18" charset="0"/>
                                </a:rPr>
                                <m:t>8,993)−</m:t>
                              </m:r>
                              <m:d>
                                <m:dPr>
                                  <m:ctrlPr>
                                    <a:rPr lang="en-US" sz="1600" b="0" i="1" smtClean="0">
                                      <a:latin typeface="Cambria Math" panose="02040503050406030204" pitchFamily="18" charset="0"/>
                                    </a:rPr>
                                  </m:ctrlPr>
                                </m:dPr>
                                <m:e>
                                  <m:r>
                                    <a:rPr lang="en-US" sz="1600" i="1" smtClean="0">
                                      <a:latin typeface="Cambria Math" panose="02040503050406030204" pitchFamily="18" charset="0"/>
                                    </a:rPr>
                                    <m:t>5</m:t>
                                  </m:r>
                                  <m:r>
                                    <a:rPr lang="en-US" sz="1600" b="0" i="1" smtClean="0">
                                      <a:latin typeface="Cambria Math" panose="02040503050406030204" pitchFamily="18" charset="0"/>
                                    </a:rPr>
                                    <m:t>11</m:t>
                                  </m:r>
                                </m:e>
                              </m:d>
                              <m:r>
                                <a:rPr lang="en-US" sz="1600" b="0" i="1" baseline="30000" smtClean="0">
                                  <a:latin typeface="Cambria Math" panose="02040503050406030204" pitchFamily="18" charset="0"/>
                                </a:rPr>
                                <m:t>2</m:t>
                              </m:r>
                              <m:r>
                                <a:rPr lang="en-US" sz="1600" b="0" i="1" smtClean="0">
                                  <a:latin typeface="Cambria Math" panose="02040503050406030204" pitchFamily="18" charset="0"/>
                                </a:rPr>
                                <m:t>]</m:t>
                              </m:r>
                            </m:e>
                          </m:rad>
                        </m:den>
                      </m:f>
                      <m:r>
                        <a:rPr lang="en-US" sz="1600" b="0" i="1" smtClean="0">
                          <a:latin typeface="Cambria Math" panose="02040503050406030204" pitchFamily="18" charset="0"/>
                        </a:rPr>
                        <m:t>=−0.944</m:t>
                      </m:r>
                    </m:oMath>
                  </m:oMathPara>
                </a14:m>
                <a:endParaRPr 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6230883" y="4092371"/>
                <a:ext cx="4857484" cy="58118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095999" y="4714791"/>
                <a:ext cx="5588127" cy="446532"/>
              </a:xfrm>
              <a:prstGeom prst="rect">
                <a:avLst/>
              </a:prstGeom>
              <a:noFill/>
            </p:spPr>
            <p:txBody>
              <a:bodyPr wrap="square" lIns="0" tIns="0" rIns="0" bIns="0"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𝑎</m:t>
                    </m:r>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baseline="3000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𝑛</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baseline="30000">
                                <a:latin typeface="Cambria Math" panose="02040503050406030204" pitchFamily="18" charset="0"/>
                                <a:ea typeface="Cambria Math" panose="02040503050406030204" pitchFamily="18" charset="0"/>
                              </a:rPr>
                              <m:t>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e>
                        </m:d>
                        <m:r>
                          <a:rPr lang="en-US" i="1" baseline="3000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511</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579</m:t>
                            </m:r>
                          </m:e>
                        </m:d>
                        <m:r>
                          <a:rPr lang="en-US" b="0" i="1" smtClean="0">
                            <a:latin typeface="Cambria Math" panose="02040503050406030204" pitchFamily="18" charset="0"/>
                            <a:ea typeface="Cambria Math" panose="02040503050406030204" pitchFamily="18" charset="0"/>
                          </a:rPr>
                          <m:t>−(57)(3745)</m:t>
                        </m:r>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7</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579</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57</m:t>
                            </m:r>
                          </m:e>
                        </m:d>
                        <m:r>
                          <a:rPr lang="en-US" b="0" i="1" baseline="30000"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=102.493</m:t>
                    </m:r>
                  </m:oMath>
                </a14:m>
                <a:r>
                  <a:rPr lang="en-US" dirty="0">
                    <a:latin typeface="Cambria Math" panose="02040503050406030204" pitchFamily="18" charset="0"/>
                    <a:ea typeface="Cambria Math" panose="02040503050406030204" pitchFamily="18" charset="0"/>
                  </a:rPr>
                  <a:t> </a:t>
                </a:r>
              </a:p>
            </p:txBody>
          </p:sp>
        </mc:Choice>
        <mc:Fallback xmlns="">
          <p:sp>
            <p:nvSpPr>
              <p:cNvPr id="12" name="TextBox 11"/>
              <p:cNvSpPr txBox="1">
                <a:spLocks noRot="1" noChangeAspect="1" noMove="1" noResize="1" noEditPoints="1" noAdjustHandles="1" noChangeArrowheads="1" noChangeShapeType="1" noTextEdit="1"/>
              </p:cNvSpPr>
              <p:nvPr/>
            </p:nvSpPr>
            <p:spPr>
              <a:xfrm>
                <a:off x="6095999" y="4714791"/>
                <a:ext cx="5588127" cy="446532"/>
              </a:xfrm>
              <a:prstGeom prst="rect">
                <a:avLst/>
              </a:prstGeom>
              <a:blipFill>
                <a:blip r:embed="rId6"/>
                <a:stretch>
                  <a:fillRect l="-1091" t="-1351" b="-175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95998" y="5202741"/>
                <a:ext cx="5588127" cy="446532"/>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𝑏</m:t>
                    </m:r>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𝑛</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baseline="30000">
                                <a:latin typeface="Cambria Math" panose="02040503050406030204" pitchFamily="18" charset="0"/>
                                <a:ea typeface="Cambria Math" panose="02040503050406030204" pitchFamily="18" charset="0"/>
                              </a:rPr>
                              <m:t>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e>
                        </m:d>
                        <m:r>
                          <a:rPr lang="en-US" i="1" baseline="3000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7</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3745</m:t>
                            </m:r>
                          </m:e>
                        </m:d>
                        <m:r>
                          <a:rPr lang="en-US" b="0" i="1" smtClean="0">
                            <a:latin typeface="Cambria Math" panose="02040503050406030204" pitchFamily="18" charset="0"/>
                            <a:ea typeface="Cambria Math" panose="02040503050406030204" pitchFamily="18" charset="0"/>
                          </a:rPr>
                          <m:t>−(57)(3745)</m:t>
                        </m:r>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7</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579</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57</m:t>
                            </m:r>
                          </m:e>
                        </m:d>
                        <m:r>
                          <a:rPr lang="en-US" b="0" i="1" baseline="30000"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−3.622</m:t>
                    </m:r>
                  </m:oMath>
                </a14:m>
                <a:r>
                  <a:rPr lang="en-US" dirty="0">
                    <a:latin typeface="Cambria Math" panose="02040503050406030204" pitchFamily="18" charset="0"/>
                    <a:ea typeface="Cambria Math" panose="02040503050406030204" pitchFamily="18" charset="0"/>
                  </a:rPr>
                  <a:t> </a:t>
                </a:r>
              </a:p>
            </p:txBody>
          </p:sp>
        </mc:Choice>
        <mc:Fallback xmlns="">
          <p:sp>
            <p:nvSpPr>
              <p:cNvPr id="13" name="TextBox 12"/>
              <p:cNvSpPr txBox="1">
                <a:spLocks noRot="1" noChangeAspect="1" noMove="1" noResize="1" noEditPoints="1" noAdjustHandles="1" noChangeArrowheads="1" noChangeShapeType="1" noTextEdit="1"/>
              </p:cNvSpPr>
              <p:nvPr/>
            </p:nvSpPr>
            <p:spPr>
              <a:xfrm>
                <a:off x="6095998" y="5202741"/>
                <a:ext cx="5588127" cy="446532"/>
              </a:xfrm>
              <a:prstGeom prst="rect">
                <a:avLst/>
              </a:prstGeom>
              <a:blipFill>
                <a:blip r:embed="rId7"/>
                <a:stretch>
                  <a:fillRect l="-1527" t="-1351" b="-17568"/>
                </a:stretch>
              </a:blipFill>
            </p:spPr>
            <p:txBody>
              <a:bodyPr/>
              <a:lstStyle/>
              <a:p>
                <a:r>
                  <a:rPr lang="en-US">
                    <a:noFill/>
                  </a:rPr>
                  <a:t> </a:t>
                </a:r>
              </a:p>
            </p:txBody>
          </p:sp>
        </mc:Fallback>
      </mc:AlternateContent>
      <p:sp>
        <p:nvSpPr>
          <p:cNvPr id="2" name="Rectangle 1"/>
          <p:cNvSpPr/>
          <p:nvPr/>
        </p:nvSpPr>
        <p:spPr>
          <a:xfrm>
            <a:off x="5396039" y="5618187"/>
            <a:ext cx="4640629" cy="584775"/>
          </a:xfrm>
          <a:prstGeom prst="rect">
            <a:avLst/>
          </a:prstGeom>
        </p:spPr>
        <p:txBody>
          <a:bodyPr wrap="none">
            <a:spAutoFit/>
          </a:bodyPr>
          <a:lstStyle/>
          <a:p>
            <a:r>
              <a:rPr lang="en-GB" sz="1600" dirty="0"/>
              <a:t>Hence, </a:t>
            </a:r>
            <a:r>
              <a:rPr lang="en-GB" sz="1600" dirty="0" smtClean="0"/>
              <a:t>the equation of the regression line y’=a + </a:t>
            </a:r>
            <a:r>
              <a:rPr lang="en-GB" sz="1600" dirty="0" err="1" smtClean="0"/>
              <a:t>bx</a:t>
            </a:r>
            <a:r>
              <a:rPr lang="en-GB" sz="1600" dirty="0" smtClean="0"/>
              <a:t> is</a:t>
            </a:r>
          </a:p>
          <a:p>
            <a:r>
              <a:rPr lang="en-GB" sz="1600" dirty="0" smtClean="0"/>
              <a:t>		y’=102.493 – 3.622x </a:t>
            </a:r>
            <a:endParaRPr lang="en-US" sz="1600" dirty="0"/>
          </a:p>
        </p:txBody>
      </p:sp>
      <p:pic>
        <p:nvPicPr>
          <p:cNvPr id="14" name="image2.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911926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Regression Line Equation</a:t>
            </a:r>
            <a:endParaRPr lang="en-US" sz="2800" dirty="0">
              <a:latin typeface="Calibri (Headings)"/>
            </a:endParaRPr>
          </a:p>
        </p:txBody>
      </p:sp>
      <p:grpSp>
        <p:nvGrpSpPr>
          <p:cNvPr id="21" name="Group 20"/>
          <p:cNvGrpSpPr/>
          <p:nvPr/>
        </p:nvGrpSpPr>
        <p:grpSpPr>
          <a:xfrm>
            <a:off x="6096000" y="793378"/>
            <a:ext cx="5753100" cy="4816005"/>
            <a:chOff x="6096000" y="793378"/>
            <a:chExt cx="5753100" cy="4816005"/>
          </a:xfrm>
        </p:grpSpPr>
        <p:sp>
          <p:nvSpPr>
            <p:cNvPr id="5" name="Rectangle 4"/>
            <p:cNvSpPr/>
            <p:nvPr/>
          </p:nvSpPr>
          <p:spPr>
            <a:xfrm>
              <a:off x="6096000" y="793378"/>
              <a:ext cx="5753100" cy="4787151"/>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b="1" dirty="0" smtClean="0">
                  <a:solidFill>
                    <a:schemeClr val="tx1"/>
                  </a:solidFill>
                </a:rPr>
                <a:t>Regression Line for the Example:</a:t>
              </a:r>
              <a:endParaRPr lang="en-GB" dirty="0" smtClean="0">
                <a:solidFill>
                  <a:schemeClr val="tx1"/>
                </a:solidFill>
              </a:endParaRPr>
            </a:p>
            <a:p>
              <a:pPr algn="just"/>
              <a:r>
                <a:rPr lang="en-GB" dirty="0">
                  <a:solidFill>
                    <a:schemeClr val="tx1"/>
                  </a:solidFill>
                </a:rPr>
                <a:t/>
              </a:r>
              <a:br>
                <a:rPr lang="en-GB" dirty="0">
                  <a:solidFill>
                    <a:schemeClr val="tx1"/>
                  </a:solidFill>
                </a:rPr>
              </a:br>
              <a:endParaRPr lang="en-US" dirty="0">
                <a:solidFill>
                  <a:schemeClr val="tx1"/>
                </a:solidFill>
              </a:endParaRPr>
            </a:p>
          </p:txBody>
        </p:sp>
        <p:pic>
          <p:nvPicPr>
            <p:cNvPr id="2" name="Picture 1"/>
            <p:cNvPicPr>
              <a:picLocks noChangeAspect="1"/>
            </p:cNvPicPr>
            <p:nvPr/>
          </p:nvPicPr>
          <p:blipFill>
            <a:blip r:embed="rId2"/>
            <a:stretch>
              <a:fillRect/>
            </a:stretch>
          </p:blipFill>
          <p:spPr>
            <a:xfrm>
              <a:off x="6596062" y="1184049"/>
              <a:ext cx="4752975" cy="3943350"/>
            </a:xfrm>
            <a:prstGeom prst="rect">
              <a:avLst/>
            </a:prstGeom>
          </p:spPr>
        </p:pic>
        <p:sp>
          <p:nvSpPr>
            <p:cNvPr id="6" name="TextBox 5"/>
            <p:cNvSpPr txBox="1"/>
            <p:nvPr/>
          </p:nvSpPr>
          <p:spPr>
            <a:xfrm>
              <a:off x="6208728" y="1487349"/>
              <a:ext cx="497252" cy="338554"/>
            </a:xfrm>
            <a:prstGeom prst="rect">
              <a:avLst/>
            </a:prstGeom>
            <a:noFill/>
          </p:spPr>
          <p:txBody>
            <a:bodyPr wrap="none" rtlCol="0">
              <a:spAutoFit/>
            </a:bodyPr>
            <a:lstStyle/>
            <a:p>
              <a:r>
                <a:rPr lang="en-US" sz="1600" b="1" dirty="0" smtClean="0"/>
                <a:t>100</a:t>
              </a:r>
              <a:endParaRPr lang="en-US" sz="1600" b="1" dirty="0"/>
            </a:p>
          </p:txBody>
        </p:sp>
        <p:sp>
          <p:nvSpPr>
            <p:cNvPr id="7" name="TextBox 6"/>
            <p:cNvSpPr txBox="1"/>
            <p:nvPr/>
          </p:nvSpPr>
          <p:spPr>
            <a:xfrm>
              <a:off x="6312924" y="1894114"/>
              <a:ext cx="393056" cy="338554"/>
            </a:xfrm>
            <a:prstGeom prst="rect">
              <a:avLst/>
            </a:prstGeom>
            <a:noFill/>
          </p:spPr>
          <p:txBody>
            <a:bodyPr wrap="none" rtlCol="0">
              <a:spAutoFit/>
            </a:bodyPr>
            <a:lstStyle/>
            <a:p>
              <a:r>
                <a:rPr lang="en-US" sz="1600" b="1" dirty="0"/>
                <a:t>9</a:t>
              </a:r>
              <a:r>
                <a:rPr lang="en-US" sz="1600" b="1" dirty="0" smtClean="0"/>
                <a:t>0</a:t>
              </a:r>
              <a:endParaRPr lang="en-US" sz="1600" b="1" dirty="0"/>
            </a:p>
          </p:txBody>
        </p:sp>
        <p:sp>
          <p:nvSpPr>
            <p:cNvPr id="8" name="TextBox 7"/>
            <p:cNvSpPr txBox="1"/>
            <p:nvPr/>
          </p:nvSpPr>
          <p:spPr>
            <a:xfrm>
              <a:off x="6305420" y="2330150"/>
              <a:ext cx="393056" cy="338554"/>
            </a:xfrm>
            <a:prstGeom prst="rect">
              <a:avLst/>
            </a:prstGeom>
            <a:noFill/>
          </p:spPr>
          <p:txBody>
            <a:bodyPr wrap="none" rtlCol="0">
              <a:spAutoFit/>
            </a:bodyPr>
            <a:lstStyle/>
            <a:p>
              <a:r>
                <a:rPr lang="en-US" sz="1600" b="1" dirty="0" smtClean="0"/>
                <a:t>80</a:t>
              </a:r>
              <a:endParaRPr lang="en-US" sz="1600" b="1" dirty="0"/>
            </a:p>
          </p:txBody>
        </p:sp>
        <p:sp>
          <p:nvSpPr>
            <p:cNvPr id="9" name="TextBox 8"/>
            <p:cNvSpPr txBox="1"/>
            <p:nvPr/>
          </p:nvSpPr>
          <p:spPr>
            <a:xfrm>
              <a:off x="6305420" y="2772403"/>
              <a:ext cx="393056" cy="338554"/>
            </a:xfrm>
            <a:prstGeom prst="rect">
              <a:avLst/>
            </a:prstGeom>
            <a:noFill/>
          </p:spPr>
          <p:txBody>
            <a:bodyPr wrap="none" rtlCol="0">
              <a:spAutoFit/>
            </a:bodyPr>
            <a:lstStyle/>
            <a:p>
              <a:r>
                <a:rPr lang="en-US" sz="1600" b="1" dirty="0"/>
                <a:t>7</a:t>
              </a:r>
              <a:r>
                <a:rPr lang="en-US" sz="1600" b="1" dirty="0" smtClean="0"/>
                <a:t>0</a:t>
              </a:r>
              <a:endParaRPr lang="en-US" sz="1600" b="1" dirty="0"/>
            </a:p>
          </p:txBody>
        </p:sp>
        <p:sp>
          <p:nvSpPr>
            <p:cNvPr id="10" name="TextBox 9"/>
            <p:cNvSpPr txBox="1"/>
            <p:nvPr/>
          </p:nvSpPr>
          <p:spPr>
            <a:xfrm>
              <a:off x="6305420" y="3173857"/>
              <a:ext cx="393056" cy="338554"/>
            </a:xfrm>
            <a:prstGeom prst="rect">
              <a:avLst/>
            </a:prstGeom>
            <a:noFill/>
          </p:spPr>
          <p:txBody>
            <a:bodyPr wrap="none" rtlCol="0">
              <a:spAutoFit/>
            </a:bodyPr>
            <a:lstStyle/>
            <a:p>
              <a:r>
                <a:rPr lang="en-US" sz="1600" b="1" dirty="0"/>
                <a:t>6</a:t>
              </a:r>
              <a:r>
                <a:rPr lang="en-US" sz="1600" b="1" dirty="0" smtClean="0"/>
                <a:t>0</a:t>
              </a:r>
              <a:endParaRPr lang="en-US" sz="1600" b="1" dirty="0"/>
            </a:p>
          </p:txBody>
        </p:sp>
        <p:sp>
          <p:nvSpPr>
            <p:cNvPr id="11" name="TextBox 10"/>
            <p:cNvSpPr txBox="1"/>
            <p:nvPr/>
          </p:nvSpPr>
          <p:spPr>
            <a:xfrm>
              <a:off x="6312924" y="3606791"/>
              <a:ext cx="393056" cy="338554"/>
            </a:xfrm>
            <a:prstGeom prst="rect">
              <a:avLst/>
            </a:prstGeom>
            <a:noFill/>
          </p:spPr>
          <p:txBody>
            <a:bodyPr wrap="none" rtlCol="0">
              <a:spAutoFit/>
            </a:bodyPr>
            <a:lstStyle/>
            <a:p>
              <a:r>
                <a:rPr lang="en-US" sz="1600" b="1" dirty="0"/>
                <a:t>5</a:t>
              </a:r>
              <a:r>
                <a:rPr lang="en-US" sz="1600" b="1" dirty="0" smtClean="0"/>
                <a:t>0</a:t>
              </a:r>
              <a:endParaRPr lang="en-US" sz="1600" b="1" dirty="0"/>
            </a:p>
          </p:txBody>
        </p:sp>
        <p:sp>
          <p:nvSpPr>
            <p:cNvPr id="12" name="TextBox 11"/>
            <p:cNvSpPr txBox="1"/>
            <p:nvPr/>
          </p:nvSpPr>
          <p:spPr>
            <a:xfrm>
              <a:off x="6312924" y="4013556"/>
              <a:ext cx="393056" cy="338554"/>
            </a:xfrm>
            <a:prstGeom prst="rect">
              <a:avLst/>
            </a:prstGeom>
            <a:noFill/>
          </p:spPr>
          <p:txBody>
            <a:bodyPr wrap="none" rtlCol="0">
              <a:spAutoFit/>
            </a:bodyPr>
            <a:lstStyle/>
            <a:p>
              <a:r>
                <a:rPr lang="en-US" sz="1600" b="1" dirty="0"/>
                <a:t>4</a:t>
              </a:r>
              <a:r>
                <a:rPr lang="en-US" sz="1600" b="1" dirty="0" smtClean="0"/>
                <a:t>0</a:t>
              </a:r>
              <a:endParaRPr lang="en-US" sz="1600" b="1" dirty="0"/>
            </a:p>
          </p:txBody>
        </p:sp>
        <p:sp>
          <p:nvSpPr>
            <p:cNvPr id="13" name="TextBox 12"/>
            <p:cNvSpPr txBox="1"/>
            <p:nvPr/>
          </p:nvSpPr>
          <p:spPr>
            <a:xfrm>
              <a:off x="6312924" y="4450498"/>
              <a:ext cx="393056" cy="338554"/>
            </a:xfrm>
            <a:prstGeom prst="rect">
              <a:avLst/>
            </a:prstGeom>
            <a:noFill/>
          </p:spPr>
          <p:txBody>
            <a:bodyPr wrap="none" rtlCol="0">
              <a:spAutoFit/>
            </a:bodyPr>
            <a:lstStyle/>
            <a:p>
              <a:r>
                <a:rPr lang="en-US" sz="1600" b="1" dirty="0"/>
                <a:t>3</a:t>
              </a:r>
              <a:r>
                <a:rPr lang="en-US" sz="1600" b="1" dirty="0" smtClean="0"/>
                <a:t>0</a:t>
              </a:r>
              <a:endParaRPr lang="en-US" sz="1600" b="1" dirty="0"/>
            </a:p>
          </p:txBody>
        </p:sp>
        <p:sp>
          <p:nvSpPr>
            <p:cNvPr id="14" name="TextBox 13"/>
            <p:cNvSpPr txBox="1"/>
            <p:nvPr/>
          </p:nvSpPr>
          <p:spPr>
            <a:xfrm>
              <a:off x="6457354" y="4959471"/>
              <a:ext cx="288862" cy="338554"/>
            </a:xfrm>
            <a:prstGeom prst="rect">
              <a:avLst/>
            </a:prstGeom>
            <a:noFill/>
          </p:spPr>
          <p:txBody>
            <a:bodyPr wrap="none" rtlCol="0">
              <a:spAutoFit/>
            </a:bodyPr>
            <a:lstStyle/>
            <a:p>
              <a:r>
                <a:rPr lang="en-US" sz="1600" b="1" dirty="0" smtClean="0"/>
                <a:t>0</a:t>
              </a:r>
              <a:endParaRPr lang="en-US" sz="1600" b="1" dirty="0"/>
            </a:p>
          </p:txBody>
        </p:sp>
        <p:sp>
          <p:nvSpPr>
            <p:cNvPr id="15" name="TextBox 14"/>
            <p:cNvSpPr txBox="1"/>
            <p:nvPr/>
          </p:nvSpPr>
          <p:spPr>
            <a:xfrm>
              <a:off x="7635057" y="5043435"/>
              <a:ext cx="288862" cy="338554"/>
            </a:xfrm>
            <a:prstGeom prst="rect">
              <a:avLst/>
            </a:prstGeom>
            <a:noFill/>
          </p:spPr>
          <p:txBody>
            <a:bodyPr wrap="none" rtlCol="0">
              <a:spAutoFit/>
            </a:bodyPr>
            <a:lstStyle/>
            <a:p>
              <a:r>
                <a:rPr lang="en-US" sz="1600" b="1" dirty="0" smtClean="0"/>
                <a:t>5</a:t>
              </a:r>
              <a:endParaRPr lang="en-US" sz="1600" b="1" dirty="0"/>
            </a:p>
          </p:txBody>
        </p:sp>
        <p:sp>
          <p:nvSpPr>
            <p:cNvPr id="16" name="TextBox 15"/>
            <p:cNvSpPr txBox="1"/>
            <p:nvPr/>
          </p:nvSpPr>
          <p:spPr>
            <a:xfrm>
              <a:off x="8498320" y="5270829"/>
              <a:ext cx="1929311" cy="338554"/>
            </a:xfrm>
            <a:prstGeom prst="rect">
              <a:avLst/>
            </a:prstGeom>
            <a:noFill/>
          </p:spPr>
          <p:txBody>
            <a:bodyPr wrap="none" rtlCol="0">
              <a:spAutoFit/>
            </a:bodyPr>
            <a:lstStyle/>
            <a:p>
              <a:r>
                <a:rPr lang="en-US" sz="1600" b="1" dirty="0" smtClean="0"/>
                <a:t>Number of absences</a:t>
              </a:r>
              <a:endParaRPr lang="en-US" sz="1600" b="1" dirty="0"/>
            </a:p>
          </p:txBody>
        </p:sp>
        <p:sp>
          <p:nvSpPr>
            <p:cNvPr id="17" name="TextBox 16"/>
            <p:cNvSpPr txBox="1"/>
            <p:nvPr/>
          </p:nvSpPr>
          <p:spPr>
            <a:xfrm>
              <a:off x="8654570" y="5056882"/>
              <a:ext cx="393056" cy="338554"/>
            </a:xfrm>
            <a:prstGeom prst="rect">
              <a:avLst/>
            </a:prstGeom>
            <a:noFill/>
          </p:spPr>
          <p:txBody>
            <a:bodyPr wrap="none" rtlCol="0">
              <a:spAutoFit/>
            </a:bodyPr>
            <a:lstStyle/>
            <a:p>
              <a:r>
                <a:rPr lang="en-US" sz="1600" b="1" dirty="0" smtClean="0"/>
                <a:t>10</a:t>
              </a:r>
              <a:endParaRPr lang="en-US" sz="1600" b="1" dirty="0"/>
            </a:p>
          </p:txBody>
        </p:sp>
        <p:sp>
          <p:nvSpPr>
            <p:cNvPr id="18" name="TextBox 17"/>
            <p:cNvSpPr txBox="1"/>
            <p:nvPr/>
          </p:nvSpPr>
          <p:spPr>
            <a:xfrm>
              <a:off x="9751383" y="5043435"/>
              <a:ext cx="393056" cy="338554"/>
            </a:xfrm>
            <a:prstGeom prst="rect">
              <a:avLst/>
            </a:prstGeom>
            <a:noFill/>
          </p:spPr>
          <p:txBody>
            <a:bodyPr wrap="none" rtlCol="0">
              <a:spAutoFit/>
            </a:bodyPr>
            <a:lstStyle/>
            <a:p>
              <a:r>
                <a:rPr lang="en-US" sz="1600" b="1" dirty="0" smtClean="0"/>
                <a:t>15</a:t>
              </a:r>
              <a:endParaRPr lang="en-US" sz="1600" b="1" dirty="0"/>
            </a:p>
          </p:txBody>
        </p:sp>
        <p:sp>
          <p:nvSpPr>
            <p:cNvPr id="19" name="TextBox 18"/>
            <p:cNvSpPr txBox="1"/>
            <p:nvPr/>
          </p:nvSpPr>
          <p:spPr>
            <a:xfrm rot="16200000">
              <a:off x="5706310" y="3030748"/>
              <a:ext cx="1117935" cy="338554"/>
            </a:xfrm>
            <a:prstGeom prst="rect">
              <a:avLst/>
            </a:prstGeom>
            <a:noFill/>
          </p:spPr>
          <p:txBody>
            <a:bodyPr wrap="none" rtlCol="0">
              <a:spAutoFit/>
            </a:bodyPr>
            <a:lstStyle/>
            <a:p>
              <a:r>
                <a:rPr lang="en-US" sz="1600" b="1" dirty="0" smtClean="0"/>
                <a:t>Final grade</a:t>
              </a:r>
              <a:endParaRPr lang="en-US" sz="1600" b="1" dirty="0"/>
            </a:p>
          </p:txBody>
        </p:sp>
        <p:sp>
          <p:nvSpPr>
            <p:cNvPr id="20" name="TextBox 19"/>
            <p:cNvSpPr txBox="1"/>
            <p:nvPr/>
          </p:nvSpPr>
          <p:spPr>
            <a:xfrm>
              <a:off x="9270760" y="3090446"/>
              <a:ext cx="1885581" cy="338554"/>
            </a:xfrm>
            <a:prstGeom prst="rect">
              <a:avLst/>
            </a:prstGeom>
            <a:noFill/>
          </p:spPr>
          <p:txBody>
            <a:bodyPr wrap="none" rtlCol="0">
              <a:spAutoFit/>
            </a:bodyPr>
            <a:lstStyle/>
            <a:p>
              <a:r>
                <a:rPr lang="en-US" sz="1600" b="1" dirty="0"/>
                <a:t>y</a:t>
              </a:r>
              <a:r>
                <a:rPr lang="en-US" sz="1600" b="1" dirty="0" smtClean="0"/>
                <a:t>’=102.493 – 3.622x</a:t>
              </a:r>
              <a:endParaRPr lang="en-US" sz="1600" b="1" dirty="0"/>
            </a:p>
          </p:txBody>
        </p:sp>
      </p:grpSp>
      <p:pic>
        <p:nvPicPr>
          <p:cNvPr id="23"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418628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36940"/>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Regression </a:t>
            </a:r>
            <a:r>
              <a:rPr lang="en-US" sz="2800" dirty="0" smtClean="0">
                <a:latin typeface="Calibri (Headings)"/>
              </a:rPr>
              <a:t>Model</a:t>
            </a:r>
            <a:endParaRPr lang="en-US" sz="2800" dirty="0">
              <a:latin typeface="Calibri (Headings)"/>
            </a:endParaRPr>
          </a:p>
        </p:txBody>
      </p:sp>
      <p:sp>
        <p:nvSpPr>
          <p:cNvPr id="7" name="Rectangle 6"/>
          <p:cNvSpPr/>
          <p:nvPr/>
        </p:nvSpPr>
        <p:spPr>
          <a:xfrm>
            <a:off x="6095999" y="908720"/>
            <a:ext cx="5753101" cy="3744416"/>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eaLnBrk="1" hangingPunct="1">
              <a:buFont typeface="Arial" panose="020B0604020202020204" pitchFamily="34" charset="0"/>
              <a:buChar char="•"/>
            </a:pPr>
            <a:r>
              <a:rPr lang="en-US" altLang="en-US" dirty="0">
                <a:solidFill>
                  <a:schemeClr val="tx1"/>
                </a:solidFill>
              </a:rPr>
              <a:t>The regression model </a:t>
            </a:r>
            <a:r>
              <a:rPr lang="en-US" altLang="en-US" dirty="0" smtClean="0">
                <a:solidFill>
                  <a:schemeClr val="tx1"/>
                </a:solidFill>
              </a:rPr>
              <a:t>is</a:t>
            </a:r>
          </a:p>
          <a:p>
            <a:pPr marL="285750" indent="-285750" eaLnBrk="1" hangingPunct="1">
              <a:buFont typeface="Arial" panose="020B0604020202020204" pitchFamily="34" charset="0"/>
              <a:buChar char="•"/>
            </a:pPr>
            <a:endParaRPr lang="en-US" altLang="en-US" dirty="0">
              <a:solidFill>
                <a:schemeClr val="tx1"/>
              </a:solidFill>
            </a:endParaRPr>
          </a:p>
          <a:p>
            <a:pPr marL="285750" indent="-285750" eaLnBrk="1" hangingPunct="1">
              <a:buFont typeface="Arial" panose="020B0604020202020204" pitchFamily="34" charset="0"/>
              <a:buChar char="•"/>
            </a:pPr>
            <a:r>
              <a:rPr lang="en-US" altLang="en-US" dirty="0">
                <a:solidFill>
                  <a:schemeClr val="tx1"/>
                </a:solidFill>
              </a:rPr>
              <a:t>Data about x and y are obtained from a sample</a:t>
            </a:r>
            <a:r>
              <a:rPr lang="en-US" altLang="en-US" dirty="0" smtClean="0">
                <a:solidFill>
                  <a:schemeClr val="tx1"/>
                </a:solidFill>
              </a:rPr>
              <a:t>.</a:t>
            </a:r>
          </a:p>
          <a:p>
            <a:pPr marL="285750" indent="-285750" eaLnBrk="1" hangingPunct="1">
              <a:buFont typeface="Arial" panose="020B0604020202020204" pitchFamily="34" charset="0"/>
              <a:buChar char="•"/>
            </a:pPr>
            <a:endParaRPr lang="en-US" altLang="en-US" dirty="0">
              <a:solidFill>
                <a:schemeClr val="tx1"/>
              </a:solidFill>
            </a:endParaRPr>
          </a:p>
          <a:p>
            <a:pPr marL="285750" indent="-285750" eaLnBrk="1" hangingPunct="1">
              <a:buFont typeface="Arial" panose="020B0604020202020204" pitchFamily="34" charset="0"/>
              <a:buChar char="•"/>
            </a:pPr>
            <a:r>
              <a:rPr lang="en-US" altLang="en-US" dirty="0">
                <a:solidFill>
                  <a:schemeClr val="tx1"/>
                </a:solidFill>
              </a:rPr>
              <a:t>From the sample of values of x and y, estimates b0 of β0 and b1 of β1 are obtained using the least squares or another method</a:t>
            </a:r>
            <a:r>
              <a:rPr lang="en-US" altLang="en-US" dirty="0" smtClean="0">
                <a:solidFill>
                  <a:schemeClr val="tx1"/>
                </a:solidFill>
              </a:rPr>
              <a:t>.</a:t>
            </a:r>
          </a:p>
          <a:p>
            <a:pPr marL="285750" indent="-285750" eaLnBrk="1" hangingPunct="1">
              <a:buFont typeface="Arial" panose="020B0604020202020204" pitchFamily="34" charset="0"/>
              <a:buChar char="•"/>
            </a:pPr>
            <a:endParaRPr lang="en-US" altLang="en-US" dirty="0">
              <a:solidFill>
                <a:schemeClr val="tx1"/>
              </a:solidFill>
            </a:endParaRPr>
          </a:p>
          <a:p>
            <a:pPr marL="285750" indent="-285750" eaLnBrk="1" hangingPunct="1">
              <a:buFont typeface="Arial" panose="020B0604020202020204" pitchFamily="34" charset="0"/>
              <a:buChar char="•"/>
            </a:pPr>
            <a:r>
              <a:rPr lang="en-US" altLang="en-US" dirty="0">
                <a:solidFill>
                  <a:schemeClr val="tx1"/>
                </a:solidFill>
              </a:rPr>
              <a:t>The resulting estimate of the model is</a:t>
            </a:r>
          </a:p>
          <a:p>
            <a:pPr marL="285750" indent="-285750" eaLnBrk="1" hangingPunct="1">
              <a:buFont typeface="Arial" panose="020B0604020202020204" pitchFamily="34" charset="0"/>
              <a:buChar char="•"/>
            </a:pPr>
            <a:endParaRPr lang="en-US" altLang="en-US" dirty="0">
              <a:solidFill>
                <a:schemeClr val="tx1"/>
              </a:solidFill>
            </a:endParaRPr>
          </a:p>
          <a:p>
            <a:pPr marL="285750" indent="-285750" algn="just" eaLnBrk="1" hangingPunct="1">
              <a:buFont typeface="Arial" panose="020B0604020202020204" pitchFamily="34" charset="0"/>
              <a:buChar char="•"/>
            </a:pPr>
            <a:r>
              <a:rPr lang="en-US" altLang="en-US" dirty="0">
                <a:solidFill>
                  <a:schemeClr val="tx1"/>
                </a:solidFill>
              </a:rPr>
              <a:t>The symbol </a:t>
            </a:r>
            <a:r>
              <a:rPr lang="en-US" altLang="en-US" dirty="0" smtClean="0">
                <a:solidFill>
                  <a:schemeClr val="tx1"/>
                </a:solidFill>
              </a:rPr>
              <a:t>is </a:t>
            </a:r>
            <a:r>
              <a:rPr lang="en-US" altLang="en-US" dirty="0">
                <a:solidFill>
                  <a:schemeClr val="tx1"/>
                </a:solidFill>
              </a:rPr>
              <a:t>termed “y hat” and refers to the predicted values of the dependent variable y that are associated with values of x, given the linear model. </a:t>
            </a:r>
            <a:endParaRPr lang="en-US" altLang="en-US" dirty="0" smtClean="0">
              <a:solidFill>
                <a:schemeClr val="tx1"/>
              </a:solidFill>
            </a:endParaRPr>
          </a:p>
        </p:txBody>
      </p:sp>
      <p:graphicFrame>
        <p:nvGraphicFramePr>
          <p:cNvPr id="5" name="Object 6"/>
          <p:cNvGraphicFramePr>
            <a:graphicFrameLocks noChangeAspect="1"/>
          </p:cNvGraphicFramePr>
          <p:nvPr>
            <p:extLst/>
          </p:nvPr>
        </p:nvGraphicFramePr>
        <p:xfrm>
          <a:off x="8832304" y="908720"/>
          <a:ext cx="2000250" cy="455612"/>
        </p:xfrm>
        <a:graphic>
          <a:graphicData uri="http://schemas.openxmlformats.org/presentationml/2006/ole">
            <mc:AlternateContent xmlns:mc="http://schemas.openxmlformats.org/markup-compatibility/2006">
              <mc:Choice xmlns:v="urn:schemas-microsoft-com:vml" Requires="v">
                <p:oleObj spid="_x0000_s1238" name="Equation" r:id="rId3" imgW="1002865" imgH="228501" progId="Equation.3">
                  <p:embed/>
                </p:oleObj>
              </mc:Choice>
              <mc:Fallback>
                <p:oleObj name="Equation" r:id="rId3" imgW="1002865" imgH="228501" progId="Equation.3">
                  <p:embed/>
                  <p:pic>
                    <p:nvPicPr>
                      <p:cNvPr id="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2304" y="908720"/>
                        <a:ext cx="2000250"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extLst/>
          </p:nvPr>
        </p:nvGraphicFramePr>
        <p:xfrm>
          <a:off x="10131281" y="3072950"/>
          <a:ext cx="1402545" cy="500066"/>
        </p:xfrm>
        <a:graphic>
          <a:graphicData uri="http://schemas.openxmlformats.org/presentationml/2006/ole">
            <mc:AlternateContent xmlns:mc="http://schemas.openxmlformats.org/markup-compatibility/2006">
              <mc:Choice xmlns:v="urn:schemas-microsoft-com:vml" Requires="v">
                <p:oleObj spid="_x0000_s1239" name="Equation" r:id="rId5" imgW="723586" imgH="228501" progId="Equation.3">
                  <p:embed/>
                </p:oleObj>
              </mc:Choice>
              <mc:Fallback>
                <p:oleObj name="Equation" r:id="rId5" imgW="723586" imgH="228501" progId="Equation.3">
                  <p:embed/>
                  <p:pic>
                    <p:nvPicPr>
                      <p:cNvPr id="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31281" y="3072950"/>
                        <a:ext cx="1402545"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image2.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30697942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6370"/>
            <a:ext cx="5748820" cy="584775"/>
          </a:xfrm>
          <a:prstGeom prst="rect">
            <a:avLst/>
          </a:prstGeom>
          <a:solidFill>
            <a:schemeClr val="lt1"/>
          </a:solidFill>
        </p:spPr>
        <p:txBody>
          <a:bodyPr wrap="square" rtlCol="0">
            <a:spAutoFit/>
          </a:bodyPr>
          <a:lstStyle/>
          <a:p>
            <a:pPr algn="ctr"/>
            <a:r>
              <a:rPr lang="en-US" sz="3200" b="1" dirty="0" smtClean="0">
                <a:latin typeface="Calibri (Headings)"/>
              </a:rPr>
              <a:t>Multiple Regression</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34726472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6"/>
            <a:ext cx="5753100" cy="248770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b="1" dirty="0" smtClean="0">
                <a:solidFill>
                  <a:schemeClr val="tx1"/>
                </a:solidFill>
              </a:rPr>
              <a:t>Multiple Regression</a:t>
            </a:r>
          </a:p>
          <a:p>
            <a:pPr algn="just"/>
            <a:endParaRPr lang="en-GB" b="1" dirty="0">
              <a:solidFill>
                <a:schemeClr val="tx1"/>
              </a:solidFill>
            </a:endParaRPr>
          </a:p>
          <a:p>
            <a:pPr algn="just"/>
            <a:r>
              <a:rPr lang="en-GB" dirty="0">
                <a:solidFill>
                  <a:schemeClr val="tx1"/>
                </a:solidFill>
              </a:rPr>
              <a:t>In </a:t>
            </a:r>
            <a:r>
              <a:rPr lang="en-GB" b="1" dirty="0">
                <a:solidFill>
                  <a:schemeClr val="tx1"/>
                </a:solidFill>
              </a:rPr>
              <a:t>multiple regression, </a:t>
            </a:r>
            <a:r>
              <a:rPr lang="en-GB" dirty="0">
                <a:solidFill>
                  <a:schemeClr val="tx1"/>
                </a:solidFill>
              </a:rPr>
              <a:t>there are several independent variables and one </a:t>
            </a:r>
            <a:r>
              <a:rPr lang="en-GB" dirty="0" smtClean="0">
                <a:solidFill>
                  <a:schemeClr val="tx1"/>
                </a:solidFill>
              </a:rPr>
              <a:t>dependent variable</a:t>
            </a:r>
            <a:r>
              <a:rPr lang="en-GB" dirty="0">
                <a:solidFill>
                  <a:schemeClr val="tx1"/>
                </a:solidFill>
              </a:rPr>
              <a:t>, and the equation </a:t>
            </a:r>
            <a:r>
              <a:rPr lang="en-GB" dirty="0" smtClean="0">
                <a:solidFill>
                  <a:schemeClr val="tx1"/>
                </a:solidFill>
              </a:rPr>
              <a:t>is</a:t>
            </a:r>
          </a:p>
          <a:p>
            <a:pPr algn="just"/>
            <a:endParaRPr lang="en-GB" dirty="0" smtClean="0">
              <a:solidFill>
                <a:schemeClr val="tx1"/>
              </a:solidFill>
            </a:endParaRPr>
          </a:p>
          <a:p>
            <a:pPr algn="ctr"/>
            <a:r>
              <a:rPr lang="en-GB" sz="2400" dirty="0" smtClean="0">
                <a:solidFill>
                  <a:schemeClr val="tx1"/>
                </a:solidFill>
              </a:rPr>
              <a:t>y’ = a + b</a:t>
            </a:r>
            <a:r>
              <a:rPr lang="en-GB" sz="2400" baseline="-25000" dirty="0" smtClean="0">
                <a:solidFill>
                  <a:schemeClr val="tx1"/>
                </a:solidFill>
              </a:rPr>
              <a:t>1</a:t>
            </a:r>
            <a:r>
              <a:rPr lang="en-GB" sz="2400" i="1" dirty="0" smtClean="0">
                <a:solidFill>
                  <a:schemeClr val="tx1"/>
                </a:solidFill>
              </a:rPr>
              <a:t>x</a:t>
            </a:r>
            <a:r>
              <a:rPr lang="en-GB" sz="2400" baseline="-25000" dirty="0" smtClean="0">
                <a:solidFill>
                  <a:schemeClr val="tx1"/>
                </a:solidFill>
              </a:rPr>
              <a:t>1</a:t>
            </a:r>
            <a:r>
              <a:rPr lang="en-GB" sz="2400" dirty="0" smtClean="0">
                <a:solidFill>
                  <a:schemeClr val="tx1"/>
                </a:solidFill>
              </a:rPr>
              <a:t> + b</a:t>
            </a:r>
            <a:r>
              <a:rPr lang="en-GB" sz="2400" baseline="-25000" dirty="0" smtClean="0">
                <a:solidFill>
                  <a:schemeClr val="tx1"/>
                </a:solidFill>
              </a:rPr>
              <a:t>2</a:t>
            </a:r>
            <a:r>
              <a:rPr lang="en-GB" sz="2400" i="1" dirty="0" smtClean="0">
                <a:solidFill>
                  <a:schemeClr val="tx1"/>
                </a:solidFill>
              </a:rPr>
              <a:t>x</a:t>
            </a:r>
            <a:r>
              <a:rPr lang="en-GB" sz="2400" baseline="-25000" dirty="0" smtClean="0">
                <a:solidFill>
                  <a:schemeClr val="tx1"/>
                </a:solidFill>
              </a:rPr>
              <a:t>2</a:t>
            </a:r>
            <a:r>
              <a:rPr lang="en-GB" sz="2400" dirty="0" smtClean="0">
                <a:solidFill>
                  <a:schemeClr val="tx1"/>
                </a:solidFill>
              </a:rPr>
              <a:t> </a:t>
            </a:r>
            <a:r>
              <a:rPr lang="en-GB" sz="2400" dirty="0">
                <a:solidFill>
                  <a:schemeClr val="tx1"/>
                </a:solidFill>
              </a:rPr>
              <a:t>+</a:t>
            </a:r>
            <a:r>
              <a:rPr lang="en-GB" sz="2400" dirty="0" smtClean="0">
                <a:solidFill>
                  <a:schemeClr val="tx1"/>
                </a:solidFill>
              </a:rPr>
              <a:t> </a:t>
            </a:r>
            <a:r>
              <a:rPr lang="en-GB" sz="2400" dirty="0">
                <a:solidFill>
                  <a:schemeClr val="tx1"/>
                </a:solidFill>
              </a:rPr>
              <a:t>• • • </a:t>
            </a:r>
            <a:r>
              <a:rPr lang="en-GB" sz="2400" dirty="0" smtClean="0">
                <a:solidFill>
                  <a:schemeClr val="tx1"/>
                </a:solidFill>
              </a:rPr>
              <a:t>+ b</a:t>
            </a:r>
            <a:r>
              <a:rPr lang="en-GB" sz="2400" baseline="-25000" dirty="0" smtClean="0">
                <a:solidFill>
                  <a:schemeClr val="tx1"/>
                </a:solidFill>
              </a:rPr>
              <a:t>k</a:t>
            </a:r>
            <a:r>
              <a:rPr lang="en-GB" sz="2400" i="1" dirty="0" smtClean="0">
                <a:solidFill>
                  <a:schemeClr val="tx1"/>
                </a:solidFill>
              </a:rPr>
              <a:t>x</a:t>
            </a:r>
            <a:r>
              <a:rPr lang="en-GB" sz="2400" baseline="-25000" dirty="0" smtClean="0">
                <a:solidFill>
                  <a:schemeClr val="tx1"/>
                </a:solidFill>
              </a:rPr>
              <a:t>k</a:t>
            </a:r>
            <a:endParaRPr lang="en-GB" sz="2400" dirty="0" smtClean="0">
              <a:solidFill>
                <a:schemeClr val="tx1"/>
              </a:solidFill>
            </a:endParaRPr>
          </a:p>
          <a:p>
            <a:r>
              <a:rPr lang="en-GB" i="1" dirty="0">
                <a:solidFill>
                  <a:schemeClr val="tx1"/>
                </a:solidFill>
              </a:rPr>
              <a:t/>
            </a:r>
            <a:br>
              <a:rPr lang="en-GB" i="1" dirty="0">
                <a:solidFill>
                  <a:schemeClr val="tx1"/>
                </a:solidFill>
              </a:rPr>
            </a:br>
            <a:r>
              <a:rPr lang="en-GB" dirty="0" smtClean="0">
                <a:solidFill>
                  <a:schemeClr val="tx1"/>
                </a:solidFill>
              </a:rPr>
              <a:t>where </a:t>
            </a:r>
            <a:r>
              <a:rPr lang="en-GB" i="1" dirty="0" smtClean="0">
                <a:solidFill>
                  <a:schemeClr val="tx1"/>
                </a:solidFill>
              </a:rPr>
              <a:t>x</a:t>
            </a:r>
            <a:r>
              <a:rPr lang="en-GB" baseline="-25000" dirty="0" smtClean="0">
                <a:solidFill>
                  <a:schemeClr val="tx1"/>
                </a:solidFill>
              </a:rPr>
              <a:t>1 </a:t>
            </a:r>
            <a:r>
              <a:rPr lang="en-GB" i="1" dirty="0" smtClean="0">
                <a:solidFill>
                  <a:schemeClr val="tx1"/>
                </a:solidFill>
              </a:rPr>
              <a:t>, x</a:t>
            </a:r>
            <a:r>
              <a:rPr lang="en-GB" baseline="-25000" dirty="0" smtClean="0">
                <a:solidFill>
                  <a:schemeClr val="tx1"/>
                </a:solidFill>
              </a:rPr>
              <a:t>2  </a:t>
            </a:r>
            <a:r>
              <a:rPr lang="en-GB" i="1" dirty="0" smtClean="0">
                <a:solidFill>
                  <a:schemeClr val="tx1"/>
                </a:solidFill>
              </a:rPr>
              <a:t>, … , x</a:t>
            </a:r>
            <a:r>
              <a:rPr lang="en-GB" baseline="-25000" dirty="0" smtClean="0">
                <a:solidFill>
                  <a:schemeClr val="tx1"/>
                </a:solidFill>
              </a:rPr>
              <a:t>k </a:t>
            </a:r>
            <a:r>
              <a:rPr lang="en-GB" i="1" dirty="0">
                <a:solidFill>
                  <a:schemeClr val="tx1"/>
                </a:solidFill>
              </a:rPr>
              <a:t> </a:t>
            </a:r>
            <a:r>
              <a:rPr lang="en-GB" dirty="0" smtClean="0">
                <a:solidFill>
                  <a:schemeClr val="tx1"/>
                </a:solidFill>
              </a:rPr>
              <a:t>are the independent variables.</a:t>
            </a:r>
            <a:r>
              <a:rPr lang="en-GB" dirty="0">
                <a:solidFill>
                  <a:schemeClr val="tx1"/>
                </a:solidFill>
              </a:rPr>
              <a:t/>
            </a:r>
            <a:br>
              <a:rPr lang="en-GB" dirty="0">
                <a:solidFill>
                  <a:schemeClr val="tx1"/>
                </a:solidFill>
              </a:rPr>
            </a:b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Multiple Regression</a:t>
            </a:r>
            <a:endParaRPr lang="en-US" sz="2800" dirty="0">
              <a:latin typeface="Calibri (Headings)"/>
            </a:endParaRP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3826483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5999" y="148051"/>
            <a:ext cx="5753101"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Bivariate &amp; Multivariate Models</a:t>
            </a:r>
            <a:endParaRPr lang="en-US" sz="2800" dirty="0">
              <a:latin typeface="Calibri (Headings)"/>
            </a:endParaRPr>
          </a:p>
        </p:txBody>
      </p:sp>
      <p:grpSp>
        <p:nvGrpSpPr>
          <p:cNvPr id="51" name="Group 50"/>
          <p:cNvGrpSpPr/>
          <p:nvPr/>
        </p:nvGrpSpPr>
        <p:grpSpPr>
          <a:xfrm>
            <a:off x="6055659" y="1351811"/>
            <a:ext cx="5897332" cy="4021405"/>
            <a:chOff x="6055659" y="1440405"/>
            <a:chExt cx="5897332" cy="4021405"/>
          </a:xfrm>
        </p:grpSpPr>
        <p:sp>
          <p:nvSpPr>
            <p:cNvPr id="19" name="TextBox 18"/>
            <p:cNvSpPr txBox="1"/>
            <p:nvPr/>
          </p:nvSpPr>
          <p:spPr>
            <a:xfrm>
              <a:off x="6151857" y="1440405"/>
              <a:ext cx="5801134" cy="369332"/>
            </a:xfrm>
            <a:prstGeom prst="rect">
              <a:avLst/>
            </a:prstGeom>
            <a:noFill/>
          </p:spPr>
          <p:txBody>
            <a:bodyPr wrap="square" rtlCol="0">
              <a:spAutoFit/>
            </a:bodyPr>
            <a:lstStyle/>
            <a:p>
              <a:r>
                <a:rPr lang="en-US" dirty="0" smtClean="0">
                  <a:latin typeface="+mn-lt"/>
                </a:rPr>
                <a:t>(Education)    x                                         y       (Income)</a:t>
              </a:r>
              <a:endParaRPr lang="en-US" dirty="0">
                <a:latin typeface="+mn-lt"/>
              </a:endParaRPr>
            </a:p>
          </p:txBody>
        </p:sp>
        <p:sp>
          <p:nvSpPr>
            <p:cNvPr id="20" name="TextBox 19"/>
            <p:cNvSpPr txBox="1"/>
            <p:nvPr/>
          </p:nvSpPr>
          <p:spPr>
            <a:xfrm>
              <a:off x="6151857" y="2648359"/>
              <a:ext cx="5801134" cy="2031325"/>
            </a:xfrm>
            <a:prstGeom prst="rect">
              <a:avLst/>
            </a:prstGeom>
            <a:noFill/>
          </p:spPr>
          <p:txBody>
            <a:bodyPr wrap="square" rtlCol="0">
              <a:spAutoFit/>
            </a:bodyPr>
            <a:lstStyle/>
            <a:p>
              <a:r>
                <a:rPr lang="en-US" dirty="0" smtClean="0">
                  <a:latin typeface="+mn-lt"/>
                </a:rPr>
                <a:t>(Education)</a:t>
              </a:r>
            </a:p>
            <a:p>
              <a:r>
                <a:rPr lang="en-US" dirty="0" smtClean="0">
                  <a:latin typeface="+mn-lt"/>
                </a:rPr>
                <a:t>       </a:t>
              </a:r>
            </a:p>
            <a:p>
              <a:r>
                <a:rPr lang="en-US" dirty="0" smtClean="0">
                  <a:latin typeface="+mn-lt"/>
                </a:rPr>
                <a:t>(Sex)</a:t>
              </a:r>
            </a:p>
            <a:p>
              <a:endParaRPr lang="en-US" dirty="0" smtClean="0">
                <a:latin typeface="+mn-lt"/>
              </a:endParaRPr>
            </a:p>
            <a:p>
              <a:r>
                <a:rPr lang="en-US" dirty="0" smtClean="0">
                  <a:latin typeface="+mn-lt"/>
                </a:rPr>
                <a:t>(Experience)</a:t>
              </a:r>
            </a:p>
            <a:p>
              <a:endParaRPr lang="en-US" dirty="0" smtClean="0">
                <a:latin typeface="+mn-lt"/>
              </a:endParaRPr>
            </a:p>
            <a:p>
              <a:r>
                <a:rPr lang="en-US" dirty="0" smtClean="0">
                  <a:latin typeface="+mn-lt"/>
                </a:rPr>
                <a:t>(Age)</a:t>
              </a:r>
              <a:endParaRPr lang="en-US" dirty="0">
                <a:latin typeface="+mn-lt"/>
              </a:endParaRPr>
            </a:p>
          </p:txBody>
        </p:sp>
        <p:sp>
          <p:nvSpPr>
            <p:cNvPr id="21" name="Rectangle 20"/>
            <p:cNvSpPr/>
            <p:nvPr/>
          </p:nvSpPr>
          <p:spPr>
            <a:xfrm>
              <a:off x="7584665" y="2669953"/>
              <a:ext cx="397866" cy="369332"/>
            </a:xfrm>
            <a:prstGeom prst="rect">
              <a:avLst/>
            </a:prstGeom>
          </p:spPr>
          <p:txBody>
            <a:bodyPr wrap="none">
              <a:spAutoFit/>
            </a:bodyPr>
            <a:lstStyle/>
            <a:p>
              <a:r>
                <a:rPr lang="en-US" b="1" dirty="0"/>
                <a:t>x</a:t>
              </a:r>
              <a:r>
                <a:rPr lang="en-US" b="1" baseline="-25000" dirty="0"/>
                <a:t>1</a:t>
              </a:r>
              <a:endParaRPr lang="en-US" b="1" dirty="0"/>
            </a:p>
          </p:txBody>
        </p:sp>
        <p:sp>
          <p:nvSpPr>
            <p:cNvPr id="22" name="TextBox 21"/>
            <p:cNvSpPr txBox="1"/>
            <p:nvPr/>
          </p:nvSpPr>
          <p:spPr>
            <a:xfrm>
              <a:off x="7733509" y="2349748"/>
              <a:ext cx="3734484" cy="338554"/>
            </a:xfrm>
            <a:prstGeom prst="rect">
              <a:avLst/>
            </a:prstGeom>
            <a:noFill/>
          </p:spPr>
          <p:txBody>
            <a:bodyPr wrap="none" rtlCol="0">
              <a:spAutoFit/>
            </a:bodyPr>
            <a:lstStyle/>
            <a:p>
              <a:r>
                <a:rPr lang="en-US" sz="1600" b="1" dirty="0" smtClean="0">
                  <a:latin typeface="+mn-lt"/>
                </a:rPr>
                <a:t>Multivariate or multiple regression model</a:t>
              </a:r>
              <a:endParaRPr lang="en-US" sz="1600" b="1" dirty="0">
                <a:latin typeface="+mn-lt"/>
              </a:endParaRPr>
            </a:p>
          </p:txBody>
        </p:sp>
        <p:sp>
          <p:nvSpPr>
            <p:cNvPr id="23" name="Rectangle 22"/>
            <p:cNvSpPr/>
            <p:nvPr/>
          </p:nvSpPr>
          <p:spPr>
            <a:xfrm>
              <a:off x="7584665" y="3231427"/>
              <a:ext cx="397866" cy="369332"/>
            </a:xfrm>
            <a:prstGeom prst="rect">
              <a:avLst/>
            </a:prstGeom>
          </p:spPr>
          <p:txBody>
            <a:bodyPr wrap="none">
              <a:spAutoFit/>
            </a:bodyPr>
            <a:lstStyle/>
            <a:p>
              <a:r>
                <a:rPr lang="en-US" b="1" dirty="0" smtClean="0"/>
                <a:t>x</a:t>
              </a:r>
              <a:r>
                <a:rPr lang="en-US" b="1" baseline="-25000" dirty="0" smtClean="0"/>
                <a:t>2</a:t>
              </a:r>
              <a:endParaRPr lang="en-US" b="1" dirty="0"/>
            </a:p>
          </p:txBody>
        </p:sp>
        <p:sp>
          <p:nvSpPr>
            <p:cNvPr id="24" name="Rectangle 23"/>
            <p:cNvSpPr/>
            <p:nvPr/>
          </p:nvSpPr>
          <p:spPr>
            <a:xfrm>
              <a:off x="7584665" y="3831357"/>
              <a:ext cx="397866" cy="369332"/>
            </a:xfrm>
            <a:prstGeom prst="rect">
              <a:avLst/>
            </a:prstGeom>
          </p:spPr>
          <p:txBody>
            <a:bodyPr wrap="none">
              <a:spAutoFit/>
            </a:bodyPr>
            <a:lstStyle/>
            <a:p>
              <a:r>
                <a:rPr lang="en-US" b="1" dirty="0" smtClean="0"/>
                <a:t>x</a:t>
              </a:r>
              <a:r>
                <a:rPr lang="en-US" b="1" baseline="-25000" dirty="0" smtClean="0"/>
                <a:t>3</a:t>
              </a:r>
              <a:endParaRPr lang="en-US" b="1" dirty="0"/>
            </a:p>
          </p:txBody>
        </p:sp>
        <p:sp>
          <p:nvSpPr>
            <p:cNvPr id="25" name="Rectangle 24"/>
            <p:cNvSpPr/>
            <p:nvPr/>
          </p:nvSpPr>
          <p:spPr>
            <a:xfrm>
              <a:off x="7584665" y="4286909"/>
              <a:ext cx="397866" cy="369332"/>
            </a:xfrm>
            <a:prstGeom prst="rect">
              <a:avLst/>
            </a:prstGeom>
          </p:spPr>
          <p:txBody>
            <a:bodyPr wrap="none">
              <a:spAutoFit/>
            </a:bodyPr>
            <a:lstStyle/>
            <a:p>
              <a:r>
                <a:rPr lang="en-US" b="1" dirty="0" smtClean="0"/>
                <a:t>x</a:t>
              </a:r>
              <a:r>
                <a:rPr lang="en-US" b="1" baseline="-25000" dirty="0" smtClean="0"/>
                <a:t>4</a:t>
              </a:r>
              <a:endParaRPr lang="en-US" b="1" dirty="0"/>
            </a:p>
          </p:txBody>
        </p:sp>
        <p:sp>
          <p:nvSpPr>
            <p:cNvPr id="26" name="Rectangle 25"/>
            <p:cNvSpPr/>
            <p:nvPr/>
          </p:nvSpPr>
          <p:spPr>
            <a:xfrm>
              <a:off x="10518138" y="3066799"/>
              <a:ext cx="356188" cy="461665"/>
            </a:xfrm>
            <a:prstGeom prst="rect">
              <a:avLst/>
            </a:prstGeom>
          </p:spPr>
          <p:txBody>
            <a:bodyPr wrap="none">
              <a:spAutoFit/>
            </a:bodyPr>
            <a:lstStyle/>
            <a:p>
              <a:r>
                <a:rPr lang="en-US" sz="2400" b="1" dirty="0" smtClean="0"/>
                <a:t>y</a:t>
              </a:r>
              <a:endParaRPr lang="en-US" sz="2400" b="1" dirty="0"/>
            </a:p>
          </p:txBody>
        </p:sp>
        <p:cxnSp>
          <p:nvCxnSpPr>
            <p:cNvPr id="31" name="Straight Arrow Connector 30"/>
            <p:cNvCxnSpPr/>
            <p:nvPr/>
          </p:nvCxnSpPr>
          <p:spPr>
            <a:xfrm>
              <a:off x="7989474" y="2873990"/>
              <a:ext cx="2492071" cy="331729"/>
            </a:xfrm>
            <a:prstGeom prst="straightConnector1">
              <a:avLst/>
            </a:prstGeom>
            <a:ln w="28575">
              <a:solidFill>
                <a:srgbClr val="55B48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7963295" y="3303437"/>
              <a:ext cx="2521721" cy="112116"/>
            </a:xfrm>
            <a:prstGeom prst="straightConnector1">
              <a:avLst/>
            </a:prstGeom>
            <a:ln w="28575">
              <a:solidFill>
                <a:srgbClr val="55B48A"/>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7989474" y="3438613"/>
              <a:ext cx="2499014" cy="575086"/>
            </a:xfrm>
            <a:prstGeom prst="straightConnector1">
              <a:avLst/>
            </a:prstGeom>
            <a:ln w="28575">
              <a:solidFill>
                <a:srgbClr val="55B48A"/>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7989474" y="3591013"/>
              <a:ext cx="2528664" cy="861069"/>
            </a:xfrm>
            <a:prstGeom prst="straightConnector1">
              <a:avLst/>
            </a:prstGeom>
            <a:ln w="28575">
              <a:solidFill>
                <a:srgbClr val="55B48A"/>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723027" y="3159132"/>
              <a:ext cx="1022716" cy="369332"/>
            </a:xfrm>
            <a:prstGeom prst="rect">
              <a:avLst/>
            </a:prstGeom>
            <a:noFill/>
          </p:spPr>
          <p:txBody>
            <a:bodyPr wrap="none" rtlCol="0">
              <a:spAutoFit/>
            </a:bodyPr>
            <a:lstStyle/>
            <a:p>
              <a:r>
                <a:rPr lang="en-US" dirty="0" smtClean="0">
                  <a:latin typeface="+mn-lt"/>
                </a:rPr>
                <a:t>(Income)</a:t>
              </a:r>
              <a:endParaRPr lang="en-US" dirty="0">
                <a:latin typeface="+mn-lt"/>
              </a:endParaRPr>
            </a:p>
          </p:txBody>
        </p:sp>
        <p:cxnSp>
          <p:nvCxnSpPr>
            <p:cNvPr id="43" name="Straight Arrow Connector 42"/>
            <p:cNvCxnSpPr/>
            <p:nvPr/>
          </p:nvCxnSpPr>
          <p:spPr>
            <a:xfrm flipV="1">
              <a:off x="7783598" y="1638092"/>
              <a:ext cx="1912802" cy="0"/>
            </a:xfrm>
            <a:prstGeom prst="straightConnector1">
              <a:avLst/>
            </a:prstGeom>
            <a:ln w="28575">
              <a:solidFill>
                <a:srgbClr val="55B48A"/>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103155" y="4725616"/>
              <a:ext cx="3818161" cy="369332"/>
            </a:xfrm>
            <a:prstGeom prst="rect">
              <a:avLst/>
            </a:prstGeom>
            <a:noFill/>
          </p:spPr>
          <p:txBody>
            <a:bodyPr wrap="none" rtlCol="0">
              <a:spAutoFit/>
            </a:bodyPr>
            <a:lstStyle/>
            <a:p>
              <a:r>
                <a:rPr lang="en-US" b="1" dirty="0" smtClean="0">
                  <a:latin typeface="+mn-lt"/>
                </a:rPr>
                <a:t>Model with simultaneous relationship</a:t>
              </a:r>
              <a:endParaRPr lang="en-US" b="1" dirty="0">
                <a:latin typeface="+mn-lt"/>
              </a:endParaRPr>
            </a:p>
          </p:txBody>
        </p:sp>
        <p:sp>
          <p:nvSpPr>
            <p:cNvPr id="47" name="TextBox 46"/>
            <p:cNvSpPr txBox="1"/>
            <p:nvPr/>
          </p:nvSpPr>
          <p:spPr>
            <a:xfrm>
              <a:off x="6055659" y="5085184"/>
              <a:ext cx="1562735" cy="369332"/>
            </a:xfrm>
            <a:prstGeom prst="rect">
              <a:avLst/>
            </a:prstGeom>
            <a:noFill/>
          </p:spPr>
          <p:txBody>
            <a:bodyPr wrap="none" rtlCol="0">
              <a:spAutoFit/>
            </a:bodyPr>
            <a:lstStyle/>
            <a:p>
              <a:r>
                <a:rPr lang="en-US" b="1" dirty="0" smtClean="0">
                  <a:latin typeface="+mn-lt"/>
                </a:rPr>
                <a:t>Price of wheat</a:t>
              </a:r>
              <a:endParaRPr lang="en-US" b="1" dirty="0">
                <a:latin typeface="+mn-lt"/>
              </a:endParaRPr>
            </a:p>
          </p:txBody>
        </p:sp>
        <p:sp>
          <p:nvSpPr>
            <p:cNvPr id="48" name="TextBox 47"/>
            <p:cNvSpPr txBox="1"/>
            <p:nvPr/>
          </p:nvSpPr>
          <p:spPr>
            <a:xfrm>
              <a:off x="9044067" y="5092478"/>
              <a:ext cx="2893100" cy="369332"/>
            </a:xfrm>
            <a:prstGeom prst="rect">
              <a:avLst/>
            </a:prstGeom>
            <a:noFill/>
          </p:spPr>
          <p:txBody>
            <a:bodyPr wrap="none" rtlCol="0">
              <a:spAutoFit/>
            </a:bodyPr>
            <a:lstStyle/>
            <a:p>
              <a:r>
                <a:rPr lang="en-US" b="1" dirty="0" smtClean="0">
                  <a:latin typeface="+mn-lt"/>
                </a:rPr>
                <a:t>Quantity of wheat produced</a:t>
              </a:r>
              <a:endParaRPr lang="en-US" b="1" dirty="0">
                <a:latin typeface="+mn-lt"/>
              </a:endParaRPr>
            </a:p>
          </p:txBody>
        </p:sp>
        <p:cxnSp>
          <p:nvCxnSpPr>
            <p:cNvPr id="49" name="Straight Arrow Connector 48"/>
            <p:cNvCxnSpPr/>
            <p:nvPr/>
          </p:nvCxnSpPr>
          <p:spPr>
            <a:xfrm flipV="1">
              <a:off x="7618394" y="5301208"/>
              <a:ext cx="1371600" cy="0"/>
            </a:xfrm>
            <a:prstGeom prst="straightConnector1">
              <a:avLst/>
            </a:prstGeom>
            <a:ln w="28575">
              <a:solidFill>
                <a:srgbClr val="55B48A"/>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a:off x="6095998" y="842268"/>
            <a:ext cx="5753102" cy="4684474"/>
          </a:xfrm>
          <a:prstGeom prst="rect">
            <a:avLst/>
          </a:prstGeom>
          <a:noFill/>
          <a:ln w="28575">
            <a:solidFill>
              <a:srgbClr val="55B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714827" y="995196"/>
            <a:ext cx="3290453" cy="338554"/>
          </a:xfrm>
          <a:prstGeom prst="rect">
            <a:avLst/>
          </a:prstGeom>
          <a:noFill/>
        </p:spPr>
        <p:txBody>
          <a:bodyPr wrap="none" rtlCol="0">
            <a:spAutoFit/>
          </a:bodyPr>
          <a:lstStyle/>
          <a:p>
            <a:r>
              <a:rPr lang="en-US" sz="1600" b="1" dirty="0" smtClean="0"/>
              <a:t>Bi</a:t>
            </a:r>
            <a:r>
              <a:rPr lang="en-US" sz="1600" b="1" dirty="0" smtClean="0">
                <a:latin typeface="+mn-lt"/>
              </a:rPr>
              <a:t>variate or simple regression model</a:t>
            </a:r>
            <a:endParaRPr lang="en-US" sz="1600" b="1" dirty="0">
              <a:latin typeface="+mn-lt"/>
            </a:endParaRPr>
          </a:p>
        </p:txBody>
      </p:sp>
      <p:pic>
        <p:nvPicPr>
          <p:cNvPr id="29"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4287195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6096000" y="941295"/>
            <a:ext cx="5753100" cy="515470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b="1" dirty="0" smtClean="0">
                <a:solidFill>
                  <a:schemeClr val="tx1"/>
                </a:solidFill>
              </a:rPr>
              <a:t>Example:</a:t>
            </a:r>
          </a:p>
          <a:p>
            <a:pPr algn="just"/>
            <a:endParaRPr lang="en-GB" b="1" dirty="0" smtClean="0">
              <a:solidFill>
                <a:schemeClr val="tx1"/>
              </a:solidFill>
            </a:endParaRPr>
          </a:p>
          <a:p>
            <a:pPr algn="just"/>
            <a:endParaRPr lang="en-GB" b="1" dirty="0">
              <a:solidFill>
                <a:schemeClr val="tx1"/>
              </a:solidFill>
            </a:endParaRPr>
          </a:p>
          <a:p>
            <a:pPr algn="just"/>
            <a:endParaRPr lang="en-GB" b="1" dirty="0" smtClean="0">
              <a:solidFill>
                <a:schemeClr val="tx1"/>
              </a:solidFill>
            </a:endParaRPr>
          </a:p>
          <a:p>
            <a:pPr algn="just"/>
            <a:endParaRPr lang="en-GB" b="1" dirty="0">
              <a:solidFill>
                <a:schemeClr val="tx1"/>
              </a:solidFill>
            </a:endParaRPr>
          </a:p>
          <a:p>
            <a:pPr algn="just"/>
            <a:endParaRPr lang="en-GB" b="1" dirty="0" smtClean="0">
              <a:solidFill>
                <a:schemeClr val="tx1"/>
              </a:solidFill>
            </a:endParaRPr>
          </a:p>
          <a:p>
            <a:pPr algn="just"/>
            <a:endParaRPr lang="en-GB" b="1" dirty="0">
              <a:solidFill>
                <a:schemeClr val="tx1"/>
              </a:solidFill>
            </a:endParaRPr>
          </a:p>
          <a:p>
            <a:pPr algn="just"/>
            <a:endParaRPr lang="en-GB" b="1" dirty="0" smtClean="0">
              <a:solidFill>
                <a:schemeClr val="tx1"/>
              </a:solidFill>
            </a:endParaRPr>
          </a:p>
          <a:p>
            <a:pPr algn="just"/>
            <a:endParaRPr lang="en-GB" b="1" dirty="0">
              <a:solidFill>
                <a:schemeClr val="tx1"/>
              </a:solidFill>
            </a:endParaRPr>
          </a:p>
          <a:p>
            <a:pPr algn="just"/>
            <a:r>
              <a:rPr lang="en-GB" dirty="0">
                <a:solidFill>
                  <a:schemeClr val="tx1"/>
                </a:solidFill>
              </a:rPr>
              <a:t>The multiple regression equation obtained from the data is </a:t>
            </a:r>
            <a:endParaRPr lang="en-GB" dirty="0" smtClean="0">
              <a:solidFill>
                <a:schemeClr val="tx1"/>
              </a:solidFill>
            </a:endParaRPr>
          </a:p>
          <a:p>
            <a:pPr algn="just"/>
            <a:r>
              <a:rPr lang="en-GB" dirty="0">
                <a:solidFill>
                  <a:schemeClr val="tx1"/>
                </a:solidFill>
              </a:rPr>
              <a:t/>
            </a:r>
            <a:br>
              <a:rPr lang="en-GB" dirty="0">
                <a:solidFill>
                  <a:schemeClr val="tx1"/>
                </a:solidFill>
              </a:rPr>
            </a:br>
            <a:endParaRPr lang="en-GB" b="1" dirty="0">
              <a:solidFill>
                <a:schemeClr val="tx1"/>
              </a:solidFill>
            </a:endParaRPr>
          </a:p>
          <a:p>
            <a:r>
              <a:rPr lang="en-GB" dirty="0">
                <a:solidFill>
                  <a:schemeClr val="tx1"/>
                </a:solidFill>
              </a:rPr>
              <a:t>If </a:t>
            </a:r>
            <a:r>
              <a:rPr lang="en-GB" dirty="0" smtClean="0">
                <a:solidFill>
                  <a:schemeClr val="tx1"/>
                </a:solidFill>
              </a:rPr>
              <a:t>GPA=3.0 </a:t>
            </a:r>
            <a:r>
              <a:rPr lang="en-GB" dirty="0">
                <a:solidFill>
                  <a:schemeClr val="tx1"/>
                </a:solidFill>
              </a:rPr>
              <a:t>and </a:t>
            </a:r>
            <a:r>
              <a:rPr lang="en-GB" dirty="0" smtClean="0">
                <a:solidFill>
                  <a:schemeClr val="tx1"/>
                </a:solidFill>
              </a:rPr>
              <a:t>Age=25, then predicted </a:t>
            </a:r>
            <a:r>
              <a:rPr lang="en-GB" dirty="0">
                <a:solidFill>
                  <a:schemeClr val="tx1"/>
                </a:solidFill>
              </a:rPr>
              <a:t>S</a:t>
            </a:r>
            <a:r>
              <a:rPr lang="en-GB" dirty="0" smtClean="0">
                <a:solidFill>
                  <a:schemeClr val="tx1"/>
                </a:solidFill>
              </a:rPr>
              <a:t>tate </a:t>
            </a:r>
            <a:r>
              <a:rPr lang="en-GB" dirty="0">
                <a:solidFill>
                  <a:schemeClr val="tx1"/>
                </a:solidFill>
              </a:rPr>
              <a:t>board score </a:t>
            </a:r>
            <a:r>
              <a:rPr lang="en-GB" dirty="0" smtClean="0">
                <a:solidFill>
                  <a:schemeClr val="tx1"/>
                </a:solidFill>
              </a:rPr>
              <a:t>=</a:t>
            </a:r>
          </a:p>
          <a:p>
            <a:r>
              <a:rPr lang="en-GB" dirty="0">
                <a:solidFill>
                  <a:schemeClr val="tx1"/>
                </a:solidFill>
              </a:rPr>
              <a:t/>
            </a:r>
            <a:br>
              <a:rPr lang="en-GB" dirty="0">
                <a:solidFill>
                  <a:schemeClr val="tx1"/>
                </a:solidFill>
              </a:rPr>
            </a:br>
            <a:endParaRPr lang="en-GB" b="1" dirty="0" smtClean="0">
              <a:solidFill>
                <a:schemeClr val="tx1"/>
              </a:solidFill>
            </a:endParaRPr>
          </a:p>
          <a:p>
            <a:pPr algn="just"/>
            <a:endParaRPr lang="en-GB" b="1" dirty="0">
              <a:solidFill>
                <a:schemeClr val="tx1"/>
              </a:solidFill>
            </a:endParaRPr>
          </a:p>
          <a:p>
            <a:pPr algn="just"/>
            <a:endParaRPr lang="en-GB" b="1" dirty="0" smtClean="0">
              <a:solidFill>
                <a:schemeClr val="tx1"/>
              </a:solidFill>
            </a:endParaRPr>
          </a:p>
          <a:p>
            <a:pPr algn="just"/>
            <a:r>
              <a:rPr lang="en-GB" dirty="0" smtClean="0">
                <a:solidFill>
                  <a:schemeClr val="tx1"/>
                </a:solidFill>
              </a:rPr>
              <a:t>So the predicted </a:t>
            </a:r>
            <a:r>
              <a:rPr lang="en-GB" dirty="0">
                <a:solidFill>
                  <a:schemeClr val="tx1"/>
                </a:solidFill>
              </a:rPr>
              <a:t>State board </a:t>
            </a:r>
            <a:r>
              <a:rPr lang="en-GB" dirty="0" smtClean="0">
                <a:solidFill>
                  <a:schemeClr val="tx1"/>
                </a:solidFill>
              </a:rPr>
              <a:t>score is 581.</a:t>
            </a:r>
            <a:endParaRPr lang="en-GB" dirty="0">
              <a:solidFill>
                <a:schemeClr val="tx1"/>
              </a:solidFill>
            </a:endParaRPr>
          </a:p>
          <a:p>
            <a:pPr algn="just"/>
            <a:endParaRPr lang="en-GB" b="1" dirty="0" smtClean="0">
              <a:solidFill>
                <a:schemeClr val="tx1"/>
              </a:solidFill>
            </a:endParaRPr>
          </a:p>
          <a:p>
            <a:pPr algn="just"/>
            <a:endParaRPr lang="en-GB" b="1"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Multiple Regression</a:t>
            </a:r>
            <a:endParaRPr lang="en-US" sz="2800" dirty="0">
              <a:latin typeface="Calibri (Headings)"/>
            </a:endParaRPr>
          </a:p>
        </p:txBody>
      </p:sp>
      <p:graphicFrame>
        <p:nvGraphicFramePr>
          <p:cNvPr id="7" name="Table 6"/>
          <p:cNvGraphicFramePr>
            <a:graphicFrameLocks noGrp="1"/>
          </p:cNvGraphicFramePr>
          <p:nvPr>
            <p:extLst>
              <p:ext uri="{D42A27DB-BD31-4B8C-83A1-F6EECF244321}">
                <p14:modId xmlns:p14="http://schemas.microsoft.com/office/powerpoint/2010/main" val="1120236053"/>
              </p:ext>
            </p:extLst>
          </p:nvPr>
        </p:nvGraphicFramePr>
        <p:xfrm>
          <a:off x="6768916" y="1363774"/>
          <a:ext cx="4617188" cy="2011680"/>
        </p:xfrm>
        <a:graphic>
          <a:graphicData uri="http://schemas.openxmlformats.org/drawingml/2006/table">
            <a:tbl>
              <a:tblPr firstRow="1" bandRow="1">
                <a:tableStyleId>{5940675A-B579-460E-94D1-54222C63F5DA}</a:tableStyleId>
              </a:tblPr>
              <a:tblGrid>
                <a:gridCol w="1008531">
                  <a:extLst>
                    <a:ext uri="{9D8B030D-6E8A-4147-A177-3AD203B41FA5}">
                      <a16:colId xmlns:a16="http://schemas.microsoft.com/office/drawing/2014/main" val="3893448409"/>
                    </a:ext>
                  </a:extLst>
                </a:gridCol>
                <a:gridCol w="891980">
                  <a:extLst>
                    <a:ext uri="{9D8B030D-6E8A-4147-A177-3AD203B41FA5}">
                      <a16:colId xmlns:a16="http://schemas.microsoft.com/office/drawing/2014/main" val="217980735"/>
                    </a:ext>
                  </a:extLst>
                </a:gridCol>
                <a:gridCol w="806824">
                  <a:extLst>
                    <a:ext uri="{9D8B030D-6E8A-4147-A177-3AD203B41FA5}">
                      <a16:colId xmlns:a16="http://schemas.microsoft.com/office/drawing/2014/main" val="3539298291"/>
                    </a:ext>
                  </a:extLst>
                </a:gridCol>
                <a:gridCol w="1909853">
                  <a:extLst>
                    <a:ext uri="{9D8B030D-6E8A-4147-A177-3AD203B41FA5}">
                      <a16:colId xmlns:a16="http://schemas.microsoft.com/office/drawing/2014/main" val="2378488593"/>
                    </a:ext>
                  </a:extLst>
                </a:gridCol>
              </a:tblGrid>
              <a:tr h="212996">
                <a:tc>
                  <a:txBody>
                    <a:bodyPr/>
                    <a:lstStyle/>
                    <a:p>
                      <a:pPr algn="ctr"/>
                      <a:r>
                        <a:rPr lang="en-US" sz="1600" b="1" dirty="0" smtClean="0"/>
                        <a:t>Student</a:t>
                      </a:r>
                      <a:endParaRPr lang="en-US" sz="16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b="1" dirty="0" smtClean="0"/>
                        <a:t>GPA</a:t>
                      </a:r>
                      <a:r>
                        <a:rPr lang="en-US" sz="1600" b="1" baseline="0" dirty="0" smtClean="0"/>
                        <a:t> x</a:t>
                      </a:r>
                      <a:r>
                        <a:rPr lang="en-US" sz="1600" b="1" baseline="-25000" dirty="0" smtClean="0"/>
                        <a:t>1</a:t>
                      </a:r>
                      <a:endParaRPr lang="en-US" sz="1600" b="1" baseline="-25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b="1" dirty="0" smtClean="0"/>
                        <a:t>Age x</a:t>
                      </a:r>
                      <a:r>
                        <a:rPr lang="en-US" sz="1600" b="1" baseline="-25000" dirty="0" smtClean="0"/>
                        <a:t>2</a:t>
                      </a:r>
                      <a:endParaRPr lang="en-US" sz="1600" b="1" baseline="-250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b="1" dirty="0" smtClean="0"/>
                        <a:t>State board score y</a:t>
                      </a:r>
                      <a:endParaRPr lang="en-US" sz="1600"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9062356"/>
                  </a:ext>
                </a:extLst>
              </a:tr>
              <a:tr h="212996">
                <a:tc>
                  <a:txBody>
                    <a:bodyPr/>
                    <a:lstStyle/>
                    <a:p>
                      <a:pPr algn="ctr"/>
                      <a:r>
                        <a:rPr lang="en-US" sz="1600" dirty="0" smtClean="0"/>
                        <a:t>A</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3.2</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22</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550</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9102128"/>
                  </a:ext>
                </a:extLst>
              </a:tr>
              <a:tr h="212996">
                <a:tc>
                  <a:txBody>
                    <a:bodyPr/>
                    <a:lstStyle/>
                    <a:p>
                      <a:pPr algn="ctr"/>
                      <a:r>
                        <a:rPr lang="en-US" sz="1600" dirty="0" smtClean="0"/>
                        <a:t>B</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2.7</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27</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570</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5010400"/>
                  </a:ext>
                </a:extLst>
              </a:tr>
              <a:tr h="212996">
                <a:tc>
                  <a:txBody>
                    <a:bodyPr/>
                    <a:lstStyle/>
                    <a:p>
                      <a:pPr algn="ctr"/>
                      <a:r>
                        <a:rPr lang="en-US" sz="1600" dirty="0" smtClean="0"/>
                        <a:t>C</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2.5</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24</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525</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353592"/>
                  </a:ext>
                </a:extLst>
              </a:tr>
              <a:tr h="212996">
                <a:tc>
                  <a:txBody>
                    <a:bodyPr/>
                    <a:lstStyle/>
                    <a:p>
                      <a:pPr algn="ctr"/>
                      <a:r>
                        <a:rPr lang="en-US" sz="1600" dirty="0" smtClean="0"/>
                        <a:t>D</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3.4</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28</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670</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244598"/>
                  </a:ext>
                </a:extLst>
              </a:tr>
              <a:tr h="212996">
                <a:tc>
                  <a:txBody>
                    <a:bodyPr/>
                    <a:lstStyle/>
                    <a:p>
                      <a:pPr algn="ctr"/>
                      <a:r>
                        <a:rPr lang="en-US" sz="1600" dirty="0" smtClean="0"/>
                        <a:t>E</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2.2</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23</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1600" dirty="0" smtClean="0"/>
                        <a:t>490</a:t>
                      </a:r>
                      <a:endParaRPr lang="en-US" sz="16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8707527"/>
                  </a:ext>
                </a:extLst>
              </a:tr>
            </a:tbl>
          </a:graphicData>
        </a:graphic>
      </p:graphicFrame>
      <p:sp>
        <p:nvSpPr>
          <p:cNvPr id="8" name="Rectangle 7"/>
          <p:cNvSpPr/>
          <p:nvPr/>
        </p:nvSpPr>
        <p:spPr>
          <a:xfrm>
            <a:off x="7397791" y="3831482"/>
            <a:ext cx="3149517" cy="369332"/>
          </a:xfrm>
          <a:prstGeom prst="rect">
            <a:avLst/>
          </a:prstGeom>
        </p:spPr>
        <p:txBody>
          <a:bodyPr wrap="none">
            <a:spAutoFit/>
          </a:bodyPr>
          <a:lstStyle/>
          <a:p>
            <a:pPr algn="ctr"/>
            <a:r>
              <a:rPr lang="en-GB" b="1" dirty="0"/>
              <a:t>y’ </a:t>
            </a:r>
            <a:r>
              <a:rPr lang="en-GB" b="1" dirty="0" smtClean="0"/>
              <a:t>= -44.81 + 87.64x</a:t>
            </a:r>
            <a:r>
              <a:rPr lang="en-GB" b="1" baseline="-25000" dirty="0" smtClean="0"/>
              <a:t>1 </a:t>
            </a:r>
            <a:r>
              <a:rPr lang="en-GB" b="1" dirty="0" smtClean="0"/>
              <a:t>+ 14.533x</a:t>
            </a:r>
            <a:r>
              <a:rPr lang="en-GB" b="1" baseline="-25000" dirty="0" smtClean="0"/>
              <a:t>2</a:t>
            </a:r>
            <a:endParaRPr lang="en-GB" b="1" baseline="-25000" dirty="0"/>
          </a:p>
        </p:txBody>
      </p:sp>
      <p:sp>
        <p:nvSpPr>
          <p:cNvPr id="9" name="Rectangle 8"/>
          <p:cNvSpPr/>
          <p:nvPr/>
        </p:nvSpPr>
        <p:spPr>
          <a:xfrm>
            <a:off x="7138330" y="4779075"/>
            <a:ext cx="3668440" cy="646331"/>
          </a:xfrm>
          <a:prstGeom prst="rect">
            <a:avLst/>
          </a:prstGeom>
        </p:spPr>
        <p:txBody>
          <a:bodyPr wrap="none">
            <a:spAutoFit/>
          </a:bodyPr>
          <a:lstStyle/>
          <a:p>
            <a:pPr algn="ctr"/>
            <a:r>
              <a:rPr lang="en-GB" b="1" dirty="0"/>
              <a:t>y’ </a:t>
            </a:r>
            <a:r>
              <a:rPr lang="en-GB" b="1" dirty="0" smtClean="0"/>
              <a:t>= -44.81 + 87.64 (3.0)</a:t>
            </a:r>
            <a:r>
              <a:rPr lang="en-GB" b="1" baseline="-25000" dirty="0" smtClean="0"/>
              <a:t> </a:t>
            </a:r>
            <a:r>
              <a:rPr lang="en-GB" b="1" dirty="0" smtClean="0"/>
              <a:t>+ 14.533 (25)</a:t>
            </a:r>
          </a:p>
          <a:p>
            <a:r>
              <a:rPr lang="en-GB" dirty="0"/>
              <a:t>    </a:t>
            </a:r>
            <a:r>
              <a:rPr lang="en-GB" dirty="0" smtClean="0"/>
              <a:t> </a:t>
            </a:r>
            <a:r>
              <a:rPr lang="en-GB" b="1" dirty="0" smtClean="0"/>
              <a:t>= 581.44 or 581</a:t>
            </a:r>
            <a:endParaRPr lang="en-GB" b="1" dirty="0"/>
          </a:p>
        </p:txBody>
      </p:sp>
      <p:pic>
        <p:nvPicPr>
          <p:cNvPr id="10"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560757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noFill/>
        </p:spPr>
        <p:txBody>
          <a:bodyPr wrap="square" rtlCol="0">
            <a:spAutoFit/>
          </a:bodyPr>
          <a:lstStyle/>
          <a:p>
            <a:pPr algn="ctr"/>
            <a:r>
              <a:rPr lang="en-US" sz="3200" b="1" dirty="0" smtClean="0">
                <a:latin typeface="Calibri (Headings)"/>
              </a:rPr>
              <a:t>First Order Linear Model</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23817424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First Order Linear Model </a:t>
            </a:r>
          </a:p>
        </p:txBody>
      </p:sp>
      <p:sp>
        <p:nvSpPr>
          <p:cNvPr id="5" name="Rectangle 4"/>
          <p:cNvSpPr/>
          <p:nvPr/>
        </p:nvSpPr>
        <p:spPr>
          <a:xfrm>
            <a:off x="6096000" y="766482"/>
            <a:ext cx="5753100" cy="407823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US" dirty="0">
                <a:solidFill>
                  <a:sysClr val="windowText" lastClr="000000"/>
                </a:solidFill>
              </a:rPr>
              <a:t>Y = b</a:t>
            </a:r>
            <a:r>
              <a:rPr lang="en-US" baseline="-25000" dirty="0">
                <a:solidFill>
                  <a:sysClr val="windowText" lastClr="000000"/>
                </a:solidFill>
              </a:rPr>
              <a:t>0</a:t>
            </a:r>
            <a:r>
              <a:rPr lang="en-US" dirty="0">
                <a:solidFill>
                  <a:sysClr val="windowText" lastClr="000000"/>
                </a:solidFill>
              </a:rPr>
              <a:t> + </a:t>
            </a:r>
            <a:r>
              <a:rPr lang="en-US" dirty="0" smtClean="0">
                <a:solidFill>
                  <a:sysClr val="windowText" lastClr="000000"/>
                </a:solidFill>
              </a:rPr>
              <a:t>b</a:t>
            </a:r>
            <a:r>
              <a:rPr lang="en-US" baseline="-25000" dirty="0" smtClean="0">
                <a:solidFill>
                  <a:sysClr val="windowText" lastClr="000000"/>
                </a:solidFill>
              </a:rPr>
              <a:t>1</a:t>
            </a:r>
            <a:r>
              <a:rPr lang="en-US" dirty="0" smtClean="0">
                <a:solidFill>
                  <a:sysClr val="windowText" lastClr="000000"/>
                </a:solidFill>
              </a:rPr>
              <a:t>X </a:t>
            </a:r>
            <a:r>
              <a:rPr lang="en-US" dirty="0">
                <a:solidFill>
                  <a:sysClr val="windowText" lastClr="000000"/>
                </a:solidFill>
              </a:rPr>
              <a:t>+ </a:t>
            </a:r>
            <a:r>
              <a:rPr lang="el-GR" dirty="0">
                <a:solidFill>
                  <a:sysClr val="windowText" lastClr="000000"/>
                </a:solidFill>
              </a:rPr>
              <a:t>ε </a:t>
            </a:r>
            <a:endParaRPr lang="en-US" dirty="0" smtClean="0">
              <a:solidFill>
                <a:sysClr val="windowText" lastClr="000000"/>
              </a:solidFill>
            </a:endParaRPr>
          </a:p>
          <a:p>
            <a:pPr marL="742950" lvl="1" indent="-285750" algn="just">
              <a:buFont typeface="Arial" panose="020B0604020202020204" pitchFamily="34" charset="0"/>
              <a:buChar char="•"/>
            </a:pPr>
            <a:r>
              <a:rPr lang="en-US" dirty="0" smtClean="0">
                <a:solidFill>
                  <a:sysClr val="windowText" lastClr="000000"/>
                </a:solidFill>
              </a:rPr>
              <a:t>Y </a:t>
            </a:r>
            <a:r>
              <a:rPr lang="en-US" dirty="0">
                <a:solidFill>
                  <a:sysClr val="windowText" lastClr="000000"/>
                </a:solidFill>
              </a:rPr>
              <a:t>= dependent variable </a:t>
            </a:r>
            <a:endParaRPr lang="en-US" dirty="0" smtClean="0">
              <a:solidFill>
                <a:sysClr val="windowText" lastClr="000000"/>
              </a:solidFill>
            </a:endParaRPr>
          </a:p>
          <a:p>
            <a:pPr marL="742950" lvl="1" indent="-285750" algn="just">
              <a:buFont typeface="Arial" panose="020B0604020202020204" pitchFamily="34" charset="0"/>
              <a:buChar char="•"/>
            </a:pPr>
            <a:r>
              <a:rPr lang="en-US" dirty="0" smtClean="0">
                <a:solidFill>
                  <a:sysClr val="windowText" lastClr="000000"/>
                </a:solidFill>
              </a:rPr>
              <a:t>X </a:t>
            </a:r>
            <a:r>
              <a:rPr lang="en-US" dirty="0">
                <a:solidFill>
                  <a:sysClr val="windowText" lastClr="000000"/>
                </a:solidFill>
              </a:rPr>
              <a:t>= independent variable </a:t>
            </a:r>
            <a:endParaRPr lang="en-US" dirty="0" smtClean="0">
              <a:solidFill>
                <a:sysClr val="windowText" lastClr="000000"/>
              </a:solidFill>
            </a:endParaRPr>
          </a:p>
          <a:p>
            <a:pPr marL="742950" lvl="1" indent="-285750" algn="just">
              <a:buFont typeface="Arial" panose="020B0604020202020204" pitchFamily="34" charset="0"/>
              <a:buChar char="•"/>
            </a:pPr>
            <a:r>
              <a:rPr lang="en-US" dirty="0" smtClean="0">
                <a:solidFill>
                  <a:sysClr val="windowText" lastClr="000000"/>
                </a:solidFill>
              </a:rPr>
              <a:t>b</a:t>
            </a:r>
            <a:r>
              <a:rPr lang="en-US" baseline="-25000" dirty="0">
                <a:solidFill>
                  <a:sysClr val="windowText" lastClr="000000"/>
                </a:solidFill>
              </a:rPr>
              <a:t>0</a:t>
            </a:r>
            <a:r>
              <a:rPr lang="en-US" dirty="0" smtClean="0">
                <a:solidFill>
                  <a:sysClr val="windowText" lastClr="000000"/>
                </a:solidFill>
              </a:rPr>
              <a:t> </a:t>
            </a:r>
            <a:r>
              <a:rPr lang="en-US" dirty="0">
                <a:solidFill>
                  <a:sysClr val="windowText" lastClr="000000"/>
                </a:solidFill>
              </a:rPr>
              <a:t>= y-intercept </a:t>
            </a:r>
            <a:endParaRPr lang="en-US" dirty="0" smtClean="0">
              <a:solidFill>
                <a:sysClr val="windowText" lastClr="000000"/>
              </a:solidFill>
            </a:endParaRPr>
          </a:p>
          <a:p>
            <a:pPr marL="742950" lvl="1" indent="-285750" algn="just">
              <a:buFont typeface="Arial" panose="020B0604020202020204" pitchFamily="34" charset="0"/>
              <a:buChar char="•"/>
            </a:pPr>
            <a:r>
              <a:rPr lang="en-US" dirty="0" smtClean="0">
                <a:solidFill>
                  <a:sysClr val="windowText" lastClr="000000"/>
                </a:solidFill>
              </a:rPr>
              <a:t>b</a:t>
            </a:r>
            <a:r>
              <a:rPr lang="en-US" baseline="-25000" dirty="0" smtClean="0">
                <a:solidFill>
                  <a:sysClr val="windowText" lastClr="000000"/>
                </a:solidFill>
              </a:rPr>
              <a:t>1</a:t>
            </a:r>
            <a:r>
              <a:rPr lang="en-US" dirty="0" smtClean="0">
                <a:solidFill>
                  <a:sysClr val="windowText" lastClr="000000"/>
                </a:solidFill>
              </a:rPr>
              <a:t> </a:t>
            </a:r>
            <a:r>
              <a:rPr lang="en-US" dirty="0">
                <a:solidFill>
                  <a:sysClr val="windowText" lastClr="000000"/>
                </a:solidFill>
              </a:rPr>
              <a:t>= slope of the line </a:t>
            </a:r>
            <a:endParaRPr lang="en-US" dirty="0" smtClean="0">
              <a:solidFill>
                <a:sysClr val="windowText" lastClr="000000"/>
              </a:solidFill>
            </a:endParaRPr>
          </a:p>
          <a:p>
            <a:pPr marL="742950" lvl="1" indent="-285750" algn="just">
              <a:buFont typeface="Arial" panose="020B0604020202020204" pitchFamily="34" charset="0"/>
              <a:buChar char="•"/>
            </a:pPr>
            <a:r>
              <a:rPr lang="el-GR" dirty="0" smtClean="0">
                <a:solidFill>
                  <a:sysClr val="windowText" lastClr="000000"/>
                </a:solidFill>
              </a:rPr>
              <a:t>ε </a:t>
            </a:r>
            <a:r>
              <a:rPr lang="el-GR" dirty="0">
                <a:solidFill>
                  <a:sysClr val="windowText" lastClr="000000"/>
                </a:solidFill>
              </a:rPr>
              <a:t>=  </a:t>
            </a:r>
            <a:r>
              <a:rPr lang="en-US" dirty="0">
                <a:solidFill>
                  <a:sysClr val="windowText" lastClr="000000"/>
                </a:solidFill>
              </a:rPr>
              <a:t>error variable </a:t>
            </a:r>
            <a:endParaRPr lang="en-US" dirty="0" smtClean="0">
              <a:solidFill>
                <a:sysClr val="windowText" lastClr="000000"/>
              </a:solidFill>
            </a:endParaRPr>
          </a:p>
          <a:p>
            <a:pPr marL="285750" indent="-285750" algn="just">
              <a:buFont typeface="Arial" panose="020B0604020202020204" pitchFamily="34" charset="0"/>
              <a:buChar char="•"/>
            </a:pPr>
            <a:endParaRPr lang="en-US" dirty="0" smtClean="0">
              <a:solidFill>
                <a:sysClr val="windowText" lastClr="000000"/>
              </a:solidFill>
            </a:endParaRPr>
          </a:p>
          <a:p>
            <a:pPr marL="285750" indent="-285750" algn="just">
              <a:buFont typeface="Arial" panose="020B0604020202020204" pitchFamily="34" charset="0"/>
              <a:buChar char="•"/>
            </a:pPr>
            <a:r>
              <a:rPr lang="en-US" dirty="0" smtClean="0">
                <a:solidFill>
                  <a:sysClr val="windowText" lastClr="000000"/>
                </a:solidFill>
              </a:rPr>
              <a:t>The </a:t>
            </a:r>
            <a:r>
              <a:rPr lang="en-US" dirty="0">
                <a:solidFill>
                  <a:sysClr val="windowText" lastClr="000000"/>
                </a:solidFill>
              </a:rPr>
              <a:t>quantity ε  is a random variable assumed to be normally distributed with E(ε) = 0 and V(ε) = </a:t>
            </a:r>
            <a:r>
              <a:rPr lang="en-US" dirty="0" smtClean="0">
                <a:solidFill>
                  <a:sysClr val="windowText" lastClr="000000"/>
                </a:solidFill>
              </a:rPr>
              <a:t>σ</a:t>
            </a:r>
            <a:r>
              <a:rPr lang="en-US" baseline="30000" dirty="0" smtClean="0">
                <a:solidFill>
                  <a:sysClr val="windowText" lastClr="000000"/>
                </a:solidFill>
              </a:rPr>
              <a:t>2</a:t>
            </a:r>
            <a:r>
              <a:rPr lang="en-US" dirty="0" smtClean="0">
                <a:solidFill>
                  <a:sysClr val="windowText" lastClr="000000"/>
                </a:solidFill>
              </a:rPr>
              <a:t>.</a:t>
            </a:r>
          </a:p>
          <a:p>
            <a:pPr marL="285750" indent="-285750" algn="just">
              <a:buFont typeface="Arial" panose="020B0604020202020204" pitchFamily="34" charset="0"/>
              <a:buChar char="•"/>
            </a:pPr>
            <a:endParaRPr lang="en-US" dirty="0" smtClean="0">
              <a:solidFill>
                <a:sysClr val="windowText" lastClr="000000"/>
              </a:solidFill>
            </a:endParaRPr>
          </a:p>
          <a:p>
            <a:pPr marL="285750" indent="-285750" algn="just">
              <a:buFont typeface="Arial" panose="020B0604020202020204" pitchFamily="34" charset="0"/>
              <a:buChar char="•"/>
            </a:pPr>
            <a:r>
              <a:rPr lang="en-US" dirty="0" smtClean="0">
                <a:solidFill>
                  <a:sysClr val="windowText" lastClr="000000"/>
                </a:solidFill>
              </a:rPr>
              <a:t>Without </a:t>
            </a:r>
            <a:r>
              <a:rPr lang="en-US" dirty="0">
                <a:solidFill>
                  <a:sysClr val="windowText" lastClr="000000"/>
                </a:solidFill>
              </a:rPr>
              <a:t>ε, any observed pair (X</a:t>
            </a:r>
            <a:r>
              <a:rPr lang="en-US" dirty="0" smtClean="0">
                <a:solidFill>
                  <a:sysClr val="windowText" lastClr="000000"/>
                </a:solidFill>
              </a:rPr>
              <a:t>, Y</a:t>
            </a:r>
            <a:r>
              <a:rPr lang="en-US" dirty="0">
                <a:solidFill>
                  <a:sysClr val="windowText" lastClr="000000"/>
                </a:solidFill>
              </a:rPr>
              <a:t>) would fall exactly on </a:t>
            </a:r>
            <a:r>
              <a:rPr lang="en-US" dirty="0" smtClean="0">
                <a:solidFill>
                  <a:sysClr val="windowText" lastClr="000000"/>
                </a:solidFill>
              </a:rPr>
              <a:t>the </a:t>
            </a:r>
            <a:r>
              <a:rPr lang="en-US" dirty="0">
                <a:solidFill>
                  <a:sysClr val="windowText" lastClr="000000"/>
                </a:solidFill>
              </a:rPr>
              <a:t>line Y = b</a:t>
            </a:r>
            <a:r>
              <a:rPr lang="en-US" baseline="-25000" dirty="0">
                <a:solidFill>
                  <a:sysClr val="windowText" lastClr="000000"/>
                </a:solidFill>
              </a:rPr>
              <a:t>0</a:t>
            </a:r>
            <a:r>
              <a:rPr lang="en-US" dirty="0">
                <a:solidFill>
                  <a:sysClr val="windowText" lastClr="000000"/>
                </a:solidFill>
              </a:rPr>
              <a:t> + b</a:t>
            </a:r>
            <a:r>
              <a:rPr lang="en-US" baseline="-25000" dirty="0">
                <a:solidFill>
                  <a:sysClr val="windowText" lastClr="000000"/>
                </a:solidFill>
              </a:rPr>
              <a:t>1</a:t>
            </a:r>
            <a:r>
              <a:rPr lang="en-US" dirty="0">
                <a:solidFill>
                  <a:sysClr val="windowText" lastClr="000000"/>
                </a:solidFill>
              </a:rPr>
              <a:t>X  called the true regression line</a:t>
            </a:r>
            <a:r>
              <a:rPr lang="en-US" dirty="0" smtClean="0">
                <a:solidFill>
                  <a:sysClr val="windowText" lastClr="000000"/>
                </a:solidFill>
              </a:rPr>
              <a:t>.</a:t>
            </a:r>
          </a:p>
          <a:p>
            <a:pPr marL="285750" indent="-285750" algn="just">
              <a:buFont typeface="Arial" panose="020B0604020202020204" pitchFamily="34" charset="0"/>
              <a:buChar char="•"/>
            </a:pPr>
            <a:endParaRPr lang="en-US" dirty="0">
              <a:solidFill>
                <a:sysClr val="windowText" lastClr="000000"/>
              </a:solidFill>
            </a:endParaRPr>
          </a:p>
          <a:p>
            <a:pPr algn="just"/>
            <a:r>
              <a:rPr lang="en-US" b="1" dirty="0" smtClean="0">
                <a:solidFill>
                  <a:sysClr val="windowText" lastClr="000000"/>
                </a:solidFill>
              </a:rPr>
              <a:t>Let us go for a practical demonstration…</a:t>
            </a:r>
            <a:r>
              <a:rPr lang="en-US" dirty="0" smtClean="0">
                <a:solidFill>
                  <a:sysClr val="windowText" lastClr="000000"/>
                </a:solidFill>
              </a:rPr>
              <a:t> </a:t>
            </a:r>
            <a:endParaRPr lang="en-US" dirty="0">
              <a:solidFill>
                <a:sysClr val="windowText" lastClr="000000"/>
              </a:solidFill>
            </a:endParaRPr>
          </a:p>
        </p:txBody>
      </p:sp>
      <p:pic>
        <p:nvPicPr>
          <p:cNvPr id="7"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597983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764305" y="941295"/>
            <a:ext cx="5753100" cy="3644152"/>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GB" dirty="0">
                <a:solidFill>
                  <a:schemeClr val="tx1"/>
                </a:solidFill>
              </a:rPr>
              <a:t>There are two types of relationships: </a:t>
            </a:r>
            <a:endParaRPr lang="en-GB" dirty="0" smtClean="0">
              <a:solidFill>
                <a:schemeClr val="tx1"/>
              </a:solidFill>
            </a:endParaRPr>
          </a:p>
          <a:p>
            <a:pPr marL="577850" lvl="1" indent="-285750" algn="just">
              <a:buFont typeface="Arial" panose="020B0604020202020204" pitchFamily="34" charset="0"/>
              <a:buChar char="•"/>
            </a:pPr>
            <a:r>
              <a:rPr lang="en-GB" i="1" dirty="0" smtClean="0">
                <a:solidFill>
                  <a:schemeClr val="tx1"/>
                </a:solidFill>
              </a:rPr>
              <a:t>Simple relationship </a:t>
            </a:r>
            <a:r>
              <a:rPr lang="en-GB" dirty="0" smtClean="0">
                <a:solidFill>
                  <a:schemeClr val="tx1"/>
                </a:solidFill>
              </a:rPr>
              <a:t>and </a:t>
            </a:r>
          </a:p>
          <a:p>
            <a:pPr marL="577850" lvl="1" indent="-285750" algn="just">
              <a:buFont typeface="Arial" panose="020B0604020202020204" pitchFamily="34" charset="0"/>
              <a:buChar char="•"/>
            </a:pPr>
            <a:r>
              <a:rPr lang="en-GB" i="1" dirty="0" smtClean="0">
                <a:solidFill>
                  <a:schemeClr val="tx1"/>
                </a:solidFill>
              </a:rPr>
              <a:t>Multiple relationship</a:t>
            </a:r>
            <a:endParaRPr lang="en-GB" dirty="0">
              <a:solidFill>
                <a:schemeClr val="tx1"/>
              </a:solidFill>
            </a:endParaRPr>
          </a:p>
          <a:p>
            <a:pPr marL="742950" lvl="1" indent="-285750" algn="just">
              <a:buFont typeface="Arial" panose="020B0604020202020204" pitchFamily="34" charset="0"/>
              <a:buChar char="•"/>
            </a:pPr>
            <a:endParaRPr lang="en-GB" dirty="0" smtClean="0">
              <a:solidFill>
                <a:schemeClr val="tx1"/>
              </a:solidFill>
            </a:endParaRPr>
          </a:p>
          <a:p>
            <a:pPr marL="285750" indent="-285750" algn="just">
              <a:buFont typeface="Wingdings" panose="05000000000000000000" pitchFamily="2" charset="2"/>
              <a:buChar char="Ø"/>
            </a:pPr>
            <a:r>
              <a:rPr lang="en-GB" dirty="0" smtClean="0">
                <a:solidFill>
                  <a:schemeClr val="tx1"/>
                </a:solidFill>
              </a:rPr>
              <a:t>In </a:t>
            </a:r>
            <a:r>
              <a:rPr lang="en-GB" dirty="0">
                <a:solidFill>
                  <a:schemeClr val="tx1"/>
                </a:solidFill>
              </a:rPr>
              <a:t>a </a:t>
            </a:r>
            <a:r>
              <a:rPr lang="en-GB" b="1" dirty="0">
                <a:solidFill>
                  <a:schemeClr val="tx1"/>
                </a:solidFill>
              </a:rPr>
              <a:t>simple relationship, </a:t>
            </a:r>
            <a:r>
              <a:rPr lang="en-GB" dirty="0" smtClean="0">
                <a:solidFill>
                  <a:schemeClr val="tx1"/>
                </a:solidFill>
              </a:rPr>
              <a:t>there are </a:t>
            </a:r>
            <a:r>
              <a:rPr lang="en-GB" dirty="0">
                <a:solidFill>
                  <a:schemeClr val="tx1"/>
                </a:solidFill>
              </a:rPr>
              <a:t>two variables—an </a:t>
            </a:r>
            <a:r>
              <a:rPr lang="en-GB" b="1" dirty="0">
                <a:solidFill>
                  <a:schemeClr val="tx1"/>
                </a:solidFill>
              </a:rPr>
              <a:t>independent variable, </a:t>
            </a:r>
            <a:r>
              <a:rPr lang="en-GB" dirty="0">
                <a:solidFill>
                  <a:schemeClr val="tx1"/>
                </a:solidFill>
              </a:rPr>
              <a:t>also called an explanatory variable or </a:t>
            </a:r>
            <a:r>
              <a:rPr lang="en-GB" dirty="0" smtClean="0">
                <a:solidFill>
                  <a:schemeClr val="tx1"/>
                </a:solidFill>
              </a:rPr>
              <a:t>a predictor </a:t>
            </a:r>
            <a:r>
              <a:rPr lang="en-GB" dirty="0">
                <a:solidFill>
                  <a:schemeClr val="tx1"/>
                </a:solidFill>
              </a:rPr>
              <a:t>variable, and a </a:t>
            </a:r>
            <a:r>
              <a:rPr lang="en-GB" b="1" dirty="0">
                <a:solidFill>
                  <a:schemeClr val="tx1"/>
                </a:solidFill>
              </a:rPr>
              <a:t>dependent variable, </a:t>
            </a:r>
            <a:r>
              <a:rPr lang="en-GB" dirty="0">
                <a:solidFill>
                  <a:schemeClr val="tx1"/>
                </a:solidFill>
              </a:rPr>
              <a:t>also called a response variable</a:t>
            </a:r>
            <a:r>
              <a:rPr lang="en-GB" dirty="0" smtClean="0">
                <a:solidFill>
                  <a:schemeClr val="tx1"/>
                </a:solidFill>
              </a:rPr>
              <a:t>.</a:t>
            </a:r>
          </a:p>
          <a:p>
            <a:pPr algn="just"/>
            <a:endParaRPr lang="en-GB" dirty="0">
              <a:solidFill>
                <a:schemeClr val="tx1"/>
              </a:solidFill>
            </a:endParaRPr>
          </a:p>
          <a:p>
            <a:pPr marL="285750" indent="-285750" algn="just">
              <a:buFont typeface="Wingdings" panose="05000000000000000000" pitchFamily="2" charset="2"/>
              <a:buChar char="Ø"/>
            </a:pPr>
            <a:r>
              <a:rPr lang="en-GB" b="1" dirty="0">
                <a:solidFill>
                  <a:schemeClr val="tx1"/>
                </a:solidFill>
              </a:rPr>
              <a:t>For example</a:t>
            </a:r>
            <a:r>
              <a:rPr lang="en-GB" dirty="0">
                <a:solidFill>
                  <a:schemeClr val="tx1"/>
                </a:solidFill>
              </a:rPr>
              <a:t>, a manager may wish to see </a:t>
            </a:r>
            <a:r>
              <a:rPr lang="en-GB" dirty="0" smtClean="0">
                <a:solidFill>
                  <a:schemeClr val="tx1"/>
                </a:solidFill>
              </a:rPr>
              <a:t>whether the </a:t>
            </a:r>
            <a:r>
              <a:rPr lang="en-GB" dirty="0">
                <a:solidFill>
                  <a:schemeClr val="tx1"/>
                </a:solidFill>
              </a:rPr>
              <a:t>number of years the </a:t>
            </a:r>
            <a:r>
              <a:rPr lang="en-GB" dirty="0" smtClean="0">
                <a:solidFill>
                  <a:schemeClr val="tx1"/>
                </a:solidFill>
              </a:rPr>
              <a:t>sales people </a:t>
            </a:r>
            <a:r>
              <a:rPr lang="en-GB" dirty="0">
                <a:solidFill>
                  <a:schemeClr val="tx1"/>
                </a:solidFill>
              </a:rPr>
              <a:t>have been working for the company has anything </a:t>
            </a:r>
            <a:r>
              <a:rPr lang="en-GB" dirty="0" smtClean="0">
                <a:solidFill>
                  <a:schemeClr val="tx1"/>
                </a:solidFill>
              </a:rPr>
              <a:t>to do </a:t>
            </a:r>
            <a:r>
              <a:rPr lang="en-GB" dirty="0">
                <a:solidFill>
                  <a:schemeClr val="tx1"/>
                </a:solidFill>
              </a:rPr>
              <a:t>with the amount of sales they </a:t>
            </a:r>
            <a:r>
              <a:rPr lang="en-GB" dirty="0" smtClean="0">
                <a:solidFill>
                  <a:schemeClr val="tx1"/>
                </a:solidFill>
              </a:rPr>
              <a:t>make.</a:t>
            </a:r>
          </a:p>
        </p:txBody>
      </p:sp>
      <p:sp>
        <p:nvSpPr>
          <p:cNvPr id="4" name="Title 2"/>
          <p:cNvSpPr txBox="1">
            <a:spLocks/>
          </p:cNvSpPr>
          <p:nvPr/>
        </p:nvSpPr>
        <p:spPr>
          <a:xfrm>
            <a:off x="5365376" y="148051"/>
            <a:ext cx="655095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Introduction to Correlation &amp; Regression</a:t>
            </a:r>
            <a:endParaRPr lang="en-US" sz="2800" dirty="0">
              <a:latin typeface="Calibri (Headings)"/>
            </a:endParaRP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2616902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noFill/>
        </p:spPr>
        <p:txBody>
          <a:bodyPr wrap="square" rtlCol="0">
            <a:spAutoFit/>
          </a:bodyPr>
          <a:lstStyle/>
          <a:p>
            <a:pPr algn="ctr"/>
            <a:r>
              <a:rPr lang="en-US" sz="3200" b="1" dirty="0" smtClean="0">
                <a:latin typeface="Calibri (Headings)"/>
              </a:rPr>
              <a:t>Polynomial Regression</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696242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Polynomial </a:t>
            </a:r>
            <a:r>
              <a:rPr lang="en-US" sz="2800" dirty="0" smtClean="0">
                <a:latin typeface="Calibri (Headings)"/>
              </a:rPr>
              <a:t>Regression </a:t>
            </a:r>
            <a:endParaRPr lang="en-US" sz="2800" dirty="0">
              <a:latin typeface="Calibri (Headings)"/>
            </a:endParaRPr>
          </a:p>
        </p:txBody>
      </p:sp>
      <mc:AlternateContent xmlns:mc="http://schemas.openxmlformats.org/markup-compatibility/2006" xmlns:a14="http://schemas.microsoft.com/office/drawing/2010/main">
        <mc:Choice Requires="a14">
          <p:sp>
            <p:nvSpPr>
              <p:cNvPr id="5" name="Rectangle 4"/>
              <p:cNvSpPr/>
              <p:nvPr/>
            </p:nvSpPr>
            <p:spPr>
              <a:xfrm>
                <a:off x="6096000" y="744148"/>
                <a:ext cx="5753100" cy="4715358"/>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dirty="0" smtClean="0">
                    <a:solidFill>
                      <a:sysClr val="windowText" lastClr="000000"/>
                    </a:solidFill>
                    <a:cs typeface="Courier New" panose="02070309020205020404" pitchFamily="49" charset="0"/>
                  </a:rPr>
                  <a:t>A form of regression analysis in which the relationship between the independent variable x and the dependent variable y is modelled as an nth degree polynomial in x </a:t>
                </a:r>
              </a:p>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r>
                        <a:rPr lang="en-US" b="0" i="0"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rPr>
                            <m:t>0</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rPr>
                            <m:t>1</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rPr>
                            <m:t>2</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up>
                          <m:r>
                            <a:rPr lang="en-US" b="0" i="1" smtClean="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𝛽</m:t>
                          </m:r>
                        </m:e>
                        <m:sub>
                          <m:r>
                            <a:rPr lang="en-US" b="0" i="1" smtClean="0">
                              <a:solidFill>
                                <a:schemeClr val="tx1"/>
                              </a:solidFill>
                              <a:latin typeface="Cambria Math" panose="02040503050406030204" pitchFamily="18" charset="0"/>
                            </a:rPr>
                            <m:t>𝑚</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up>
                          <m:r>
                            <a:rPr lang="en-US" b="0" i="1" smtClean="0">
                              <a:solidFill>
                                <a:schemeClr val="tx1"/>
                              </a:solidFill>
                              <a:latin typeface="Cambria Math" panose="02040503050406030204" pitchFamily="18" charset="0"/>
                            </a:rPr>
                            <m:t>𝑚</m:t>
                          </m:r>
                        </m:sup>
                      </m:sSubSup>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𝜖</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=1,2,…,</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Used to describe nonlinear phenomena such as the growth rate of </a:t>
                </a:r>
                <a:r>
                  <a:rPr lang="en-US" dirty="0" smtClean="0">
                    <a:solidFill>
                      <a:schemeClr val="tx1"/>
                    </a:solidFill>
                  </a:rPr>
                  <a:t>tissues, </a:t>
                </a:r>
                <a:r>
                  <a:rPr lang="en-US" dirty="0">
                    <a:solidFill>
                      <a:schemeClr val="tx1"/>
                    </a:solidFill>
                  </a:rPr>
                  <a:t>the distribution of carbon isotopes in lake sediments, and the progression of disease epidemics </a:t>
                </a:r>
                <a:endParaRPr lang="en-US" dirty="0" smtClean="0">
                  <a:solidFill>
                    <a:schemeClr val="tx1"/>
                  </a:solidFill>
                </a:endParaRPr>
              </a:p>
              <a:p>
                <a:pPr marL="285750" indent="-285750">
                  <a:buFont typeface="Arial" panose="020B0604020202020204" pitchFamily="34" charset="0"/>
                  <a:buChar char="•"/>
                </a:pPr>
                <a:r>
                  <a:rPr lang="en-US" dirty="0">
                    <a:solidFill>
                      <a:schemeClr val="tx1"/>
                    </a:solidFill>
                  </a:rPr>
                  <a:t>Can be expressed in matrix form</a:t>
                </a:r>
                <a:r>
                  <a:rPr lang="en-US" dirty="0" smtClean="0">
                    <a:solidFill>
                      <a:schemeClr val="tx1"/>
                    </a:solidFill>
                  </a:rPr>
                  <a:t>: </a:t>
                </a:r>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𝑋</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𝛽</m:t>
                        </m:r>
                      </m:e>
                    </m:acc>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𝜖</m:t>
                        </m:r>
                      </m:e>
                    </m:acc>
                  </m:oMath>
                </a14:m>
                <a:endParaRPr lang="en-US"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096000" y="744148"/>
                <a:ext cx="5753100" cy="4715358"/>
              </a:xfrm>
              <a:prstGeom prst="rect">
                <a:avLst/>
              </a:prstGeom>
              <a:blipFill>
                <a:blip r:embed="rId3"/>
                <a:stretch>
                  <a:fillRect l="-421" t="-385" r="-105"/>
                </a:stretch>
              </a:blipFill>
              <a:ln w="28575">
                <a:solidFill>
                  <a:srgbClr val="35A984"/>
                </a:solidFill>
              </a:ln>
            </p:spPr>
            <p:txBody>
              <a:bodyPr/>
              <a:lstStyle/>
              <a:p>
                <a:r>
                  <a:rPr lang="en-US">
                    <a:noFill/>
                  </a:rPr>
                  <a:t> </a:t>
                </a:r>
              </a:p>
            </p:txBody>
          </p:sp>
        </mc:Fallback>
      </mc:AlternateContent>
      <p:grpSp>
        <p:nvGrpSpPr>
          <p:cNvPr id="10" name="Group 9"/>
          <p:cNvGrpSpPr/>
          <p:nvPr/>
        </p:nvGrpSpPr>
        <p:grpSpPr>
          <a:xfrm>
            <a:off x="7024084" y="3429000"/>
            <a:ext cx="3902574" cy="1901994"/>
            <a:chOff x="6364386" y="3895644"/>
            <a:chExt cx="3902574" cy="1901994"/>
          </a:xfrm>
        </p:grpSpPr>
        <mc:AlternateContent xmlns:mc="http://schemas.openxmlformats.org/markup-compatibility/2006" xmlns:a14="http://schemas.microsoft.com/office/drawing/2010/main">
          <mc:Choice Requires="a14">
            <p:sp>
              <p:nvSpPr>
                <p:cNvPr id="6" name="TextBox 5"/>
                <p:cNvSpPr txBox="1"/>
                <p:nvPr/>
              </p:nvSpPr>
              <p:spPr>
                <a:xfrm>
                  <a:off x="6364386" y="3895644"/>
                  <a:ext cx="682751" cy="18163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e>
                            </m:eqArr>
                          </m:e>
                        </m:d>
                        <m:r>
                          <a:rPr lang="en-US" b="0" i="1" smtClean="0">
                            <a:latin typeface="Cambria Math" panose="02040503050406030204" pitchFamily="18"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364386" y="3895644"/>
                  <a:ext cx="682751" cy="181639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090420" y="3904299"/>
                  <a:ext cx="733214" cy="1893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e>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𝑚</m:t>
                                    </m:r>
                                  </m:sub>
                                </m:sSub>
                              </m:e>
                            </m:eqArr>
                          </m:e>
                        </m:d>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9090420" y="3904299"/>
                  <a:ext cx="733214" cy="189333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823634" y="3942995"/>
                  <a:ext cx="443326" cy="18159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2</m:t>
                                    </m:r>
                                  </m:sub>
                                </m:sSub>
                              </m:e>
                              <m:e>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3</m:t>
                                    </m:r>
                                  </m:sub>
                                </m:sSub>
                              </m:e>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e>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𝑛</m:t>
                                    </m:r>
                                  </m:sub>
                                </m:sSub>
                              </m:e>
                            </m:eqArr>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9823634" y="3942995"/>
                  <a:ext cx="443326" cy="181594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932323" y="4072488"/>
                  <a:ext cx="2313584" cy="14627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e>
                              </m:mr>
                              <m:mr>
                                <m:e>
                                  <m:r>
                                    <a:rPr lang="en-US" b="0" i="1" smtClean="0">
                                      <a:latin typeface="Cambria Math" panose="02040503050406030204" pitchFamily="18" charset="0"/>
                                    </a:rPr>
                                    <m:t>1</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mr>
                              <m:mr>
                                <m:e>
                                  <m:eqArr>
                                    <m:eqArrPr>
                                      <m:ctrlPr>
                                        <a:rPr lang="en-US" i="1" smtClean="0">
                                          <a:latin typeface="Cambria Math" panose="02040503050406030204" pitchFamily="18" charset="0"/>
                                        </a:rPr>
                                      </m:ctrlPr>
                                    </m:eqArrPr>
                                    <m:e>
                                      <m:r>
                                        <a:rPr lang="en-US" b="0" i="1" smtClean="0">
                                          <a:latin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1</m:t>
                                      </m:r>
                                    </m:e>
                                  </m:eqArr>
                                </m:e>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e>
                                      <m:r>
                                        <a:rPr lang="en-US" i="1" smtClean="0">
                                          <a:latin typeface="Cambria Math" panose="02040503050406030204" pitchFamily="18" charset="0"/>
                                          <a:ea typeface="Cambria Math" panose="02040503050406030204" pitchFamily="18" charset="0"/>
                                        </a:rPr>
                                        <m:t>⋮</m:t>
                                      </m:r>
                                    </m:e>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eqArr>
                                </m:e>
                                <m:e>
                                  <m:eqArr>
                                    <m:eqArrPr>
                                      <m:ctrlPr>
                                        <a:rPr lang="en-US" i="1" smtClean="0">
                                          <a:latin typeface="Cambria Math" panose="02040503050406030204" pitchFamily="18" charset="0"/>
                                        </a:rPr>
                                      </m:ctrlPr>
                                    </m:eqArrPr>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3</m:t>
                                          </m:r>
                                        </m:sub>
                                        <m:sup>
                                          <m:r>
                                            <a:rPr lang="en-US" b="0" i="1" smtClean="0">
                                              <a:latin typeface="Cambria Math" panose="02040503050406030204" pitchFamily="18" charset="0"/>
                                            </a:rPr>
                                            <m:t>2</m:t>
                                          </m:r>
                                        </m:sup>
                                      </m:sSubSup>
                                    </m:e>
                                    <m:e>
                                      <m:r>
                                        <a:rPr lang="en-US" i="1" smtClean="0">
                                          <a:latin typeface="Cambria Math" panose="02040503050406030204" pitchFamily="18" charset="0"/>
                                          <a:ea typeface="Cambria Math" panose="02040503050406030204" pitchFamily="18" charset="0"/>
                                        </a:rPr>
                                        <m:t>⋮</m:t>
                                      </m:r>
                                    </m:e>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sub>
                                        <m:sup>
                                          <m:r>
                                            <a:rPr lang="en-US" b="0" i="1" smtClean="0">
                                              <a:latin typeface="Cambria Math" panose="02040503050406030204" pitchFamily="18" charset="0"/>
                                            </a:rPr>
                                            <m:t>2</m:t>
                                          </m:r>
                                        </m:sup>
                                      </m:sSubSup>
                                    </m:e>
                                  </m:eqAr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m:t>
                                  </m:r>
                                </m:e>
                              </m:mr>
                              <m:mr>
                                <m:e/>
                              </m:mr>
                              <m:mr>
                                <m:e>
                                  <m:eqArr>
                                    <m:eqArrPr>
                                      <m:ctrlPr>
                                        <a:rPr lang="en-US" b="0" i="1" smtClean="0">
                                          <a:latin typeface="Cambria Math" panose="02040503050406030204" pitchFamily="18" charset="0"/>
                                          <a:ea typeface="Cambria Math" panose="02040503050406030204" pitchFamily="18" charset="0"/>
                                        </a:rPr>
                                      </m:ctrlPr>
                                    </m:eqArrPr>
                                    <m:e>
                                      <m:r>
                                        <a:rPr lang="en-US" b="0"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
                                      <m:r>
                                        <a:rPr lang="en-US" i="1" smtClean="0">
                                          <a:latin typeface="Cambria Math" panose="02040503050406030204" pitchFamily="18" charset="0"/>
                                          <a:ea typeface="Cambria Math" panose="02040503050406030204" pitchFamily="18" charset="0"/>
                                        </a:rPr>
                                        <m:t>⋯</m:t>
                                      </m:r>
                                    </m:e>
                                  </m:eqArr>
                                  <m:r>
                                    <a:rPr lang="en-US" b="0" i="1" smtClean="0">
                                      <a:latin typeface="Cambria Math" panose="02040503050406030204" pitchFamily="18" charset="0"/>
                                    </a:rPr>
                                    <m:t> </m:t>
                                  </m:r>
                                </m:e>
                              </m:mr>
                            </m:m>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𝑚</m:t>
                                      </m:r>
                                    </m:sup>
                                  </m:sSubSup>
                                </m:e>
                              </m:m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𝑚</m:t>
                                      </m:r>
                                    </m:sup>
                                  </m:sSubSup>
                                </m:e>
                              </m:mr>
                              <m:mr>
                                <m:e>
                                  <m:eqArr>
                                    <m:eqArrPr>
                                      <m:ctrlPr>
                                        <a:rPr lang="en-US" b="0" i="1" smtClean="0">
                                          <a:latin typeface="Cambria Math" panose="02040503050406030204" pitchFamily="18" charset="0"/>
                                        </a:rPr>
                                      </m:ctrlPr>
                                    </m:eqArr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3</m:t>
                                          </m:r>
                                        </m:sub>
                                        <m:sup>
                                          <m:r>
                                            <a:rPr lang="en-US" b="0" i="1" smtClean="0">
                                              <a:latin typeface="Cambria Math" panose="02040503050406030204" pitchFamily="18" charset="0"/>
                                            </a:rPr>
                                            <m:t>𝑚</m:t>
                                          </m:r>
                                        </m:sup>
                                      </m:sSubSup>
                                    </m:e>
                                    <m:e>
                                      <m:r>
                                        <a:rPr lang="en-US" i="1" smtClean="0">
                                          <a:latin typeface="Cambria Math" panose="02040503050406030204" pitchFamily="18" charset="0"/>
                                          <a:ea typeface="Cambria Math" panose="02040503050406030204" pitchFamily="18" charset="0"/>
                                        </a:rPr>
                                        <m:t>⋮</m:t>
                                      </m:r>
                                    </m:e>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𝑛</m:t>
                                          </m:r>
                                        </m:sub>
                                        <m:sup>
                                          <m:r>
                                            <a:rPr lang="en-US" b="0" i="1" smtClean="0">
                                              <a:latin typeface="Cambria Math" panose="02040503050406030204" pitchFamily="18" charset="0"/>
                                            </a:rPr>
                                            <m:t>𝑚</m:t>
                                          </m:r>
                                        </m:sup>
                                      </m:sSubSup>
                                    </m:e>
                                  </m:eqArr>
                                </m:e>
                              </m:mr>
                            </m:m>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932323" y="4072488"/>
                  <a:ext cx="2313584" cy="1462708"/>
                </a:xfrm>
                <a:prstGeom prst="rect">
                  <a:avLst/>
                </a:prstGeom>
                <a:blipFill>
                  <a:blip r:embed="rId7"/>
                  <a:stretch>
                    <a:fillRect/>
                  </a:stretch>
                </a:blipFill>
              </p:spPr>
              <p:txBody>
                <a:bodyPr/>
                <a:lstStyle/>
                <a:p>
                  <a:r>
                    <a:rPr lang="en-US">
                      <a:noFill/>
                    </a:rPr>
                    <a:t> </a:t>
                  </a:r>
                </a:p>
              </p:txBody>
            </p:sp>
          </mc:Fallback>
        </mc:AlternateContent>
      </p:grpSp>
      <p:pic>
        <p:nvPicPr>
          <p:cNvPr id="12" name="image2.jpe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0306612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solidFill>
            <a:schemeClr val="lt1"/>
          </a:solidFill>
        </p:spPr>
        <p:txBody>
          <a:bodyPr wrap="square" rtlCol="0">
            <a:spAutoFit/>
          </a:bodyPr>
          <a:lstStyle/>
          <a:p>
            <a:pPr algn="ctr"/>
            <a:r>
              <a:rPr lang="en-US" sz="3200" b="1" dirty="0" smtClean="0">
                <a:latin typeface="Calibri (Headings)"/>
              </a:rPr>
              <a:t>Errors &amp; Residuals</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19466648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Errors </a:t>
            </a:r>
            <a:r>
              <a:rPr lang="en-US" sz="2800" dirty="0" smtClean="0">
                <a:latin typeface="Calibri (Headings)"/>
              </a:rPr>
              <a:t>&amp; </a:t>
            </a:r>
            <a:r>
              <a:rPr lang="en-US" sz="2800" dirty="0">
                <a:latin typeface="Calibri (Headings)"/>
              </a:rPr>
              <a:t>Residuals </a:t>
            </a:r>
          </a:p>
        </p:txBody>
      </p:sp>
      <mc:AlternateContent xmlns:mc="http://schemas.openxmlformats.org/markup-compatibility/2006" xmlns:a14="http://schemas.microsoft.com/office/drawing/2010/main">
        <mc:Choice Requires="a14">
          <p:sp>
            <p:nvSpPr>
              <p:cNvPr id="5" name="Rectangle 4"/>
              <p:cNvSpPr/>
              <p:nvPr/>
            </p:nvSpPr>
            <p:spPr>
              <a:xfrm>
                <a:off x="6096000" y="784489"/>
                <a:ext cx="5753100" cy="479604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sz="1600" dirty="0" smtClean="0">
                    <a:solidFill>
                      <a:sysClr val="windowText" lastClr="000000"/>
                    </a:solidFill>
                    <a:cs typeface="Courier New" panose="02070309020205020404" pitchFamily="49" charset="0"/>
                  </a:rPr>
                  <a:t>A </a:t>
                </a:r>
                <a:r>
                  <a:rPr lang="en-US" sz="1600" dirty="0">
                    <a:solidFill>
                      <a:sysClr val="windowText" lastClr="000000"/>
                    </a:solidFill>
                    <a:cs typeface="Courier New" panose="02070309020205020404" pitchFamily="49" charset="0"/>
                  </a:rPr>
                  <a:t>statistical </a:t>
                </a:r>
                <a:r>
                  <a:rPr lang="en-US" sz="1600" b="1" dirty="0">
                    <a:solidFill>
                      <a:sysClr val="windowText" lastClr="000000"/>
                    </a:solidFill>
                    <a:cs typeface="Courier New" panose="02070309020205020404" pitchFamily="49" charset="0"/>
                  </a:rPr>
                  <a:t>error</a:t>
                </a:r>
                <a:r>
                  <a:rPr lang="en-US" sz="1600" dirty="0">
                    <a:solidFill>
                      <a:sysClr val="windowText" lastClr="000000"/>
                    </a:solidFill>
                    <a:cs typeface="Courier New" panose="02070309020205020404" pitchFamily="49" charset="0"/>
                  </a:rPr>
                  <a:t> is the difference between an </a:t>
                </a:r>
                <a:r>
                  <a:rPr lang="en-US" sz="1600" b="1" dirty="0">
                    <a:solidFill>
                      <a:sysClr val="windowText" lastClr="000000"/>
                    </a:solidFill>
                    <a:cs typeface="Courier New" panose="02070309020205020404" pitchFamily="49" charset="0"/>
                  </a:rPr>
                  <a:t>observation</a:t>
                </a:r>
                <a:r>
                  <a:rPr lang="en-US" sz="1600" dirty="0">
                    <a:solidFill>
                      <a:sysClr val="windowText" lastClr="000000"/>
                    </a:solidFill>
                    <a:cs typeface="Courier New" panose="02070309020205020404" pitchFamily="49" charset="0"/>
                  </a:rPr>
                  <a:t> and its </a:t>
                </a:r>
                <a:r>
                  <a:rPr lang="en-US" sz="1600" b="1" dirty="0">
                    <a:solidFill>
                      <a:sysClr val="windowText" lastClr="000000"/>
                    </a:solidFill>
                    <a:cs typeface="Courier New" panose="02070309020205020404" pitchFamily="49" charset="0"/>
                  </a:rPr>
                  <a:t>expected</a:t>
                </a:r>
                <a:r>
                  <a:rPr lang="en-US" sz="1600" dirty="0">
                    <a:solidFill>
                      <a:sysClr val="windowText" lastClr="000000"/>
                    </a:solidFill>
                    <a:cs typeface="Courier New" panose="02070309020205020404" pitchFamily="49" charset="0"/>
                  </a:rPr>
                  <a:t> value which is based on the entire population.  Usually values for the </a:t>
                </a:r>
                <a:r>
                  <a:rPr lang="en-US" sz="1600" b="1" dirty="0">
                    <a:solidFill>
                      <a:sysClr val="windowText" lastClr="000000"/>
                    </a:solidFill>
                    <a:cs typeface="Courier New" panose="02070309020205020404" pitchFamily="49" charset="0"/>
                  </a:rPr>
                  <a:t>entire population </a:t>
                </a:r>
                <a:r>
                  <a:rPr lang="en-US" sz="1600" dirty="0">
                    <a:solidFill>
                      <a:sysClr val="windowText" lastClr="000000"/>
                    </a:solidFill>
                    <a:cs typeface="Courier New" panose="02070309020205020404" pitchFamily="49" charset="0"/>
                  </a:rPr>
                  <a:t>are unobservable, e.g. mean height of all human </a:t>
                </a:r>
                <a:r>
                  <a:rPr lang="en-US" sz="1600" dirty="0" smtClean="0">
                    <a:solidFill>
                      <a:sysClr val="windowText" lastClr="000000"/>
                    </a:solidFill>
                    <a:cs typeface="Courier New" panose="02070309020205020404" pitchFamily="49" charset="0"/>
                  </a:rPr>
                  <a:t>beings</a:t>
                </a:r>
              </a:p>
              <a:p>
                <a:pPr marL="285750" indent="-285750" algn="just">
                  <a:buFont typeface="Arial" panose="020B0604020202020204" pitchFamily="34" charset="0"/>
                  <a:buChar char="•"/>
                </a:pPr>
                <a:r>
                  <a:rPr lang="en-US" sz="1600" dirty="0" smtClean="0">
                    <a:solidFill>
                      <a:sysClr val="windowText" lastClr="000000"/>
                    </a:solidFill>
                    <a:cs typeface="Courier New" panose="02070309020205020404" pitchFamily="49" charset="0"/>
                  </a:rPr>
                  <a:t>A </a:t>
                </a:r>
                <a:r>
                  <a:rPr lang="en-US" sz="1600" b="1" dirty="0">
                    <a:solidFill>
                      <a:sysClr val="windowText" lastClr="000000"/>
                    </a:solidFill>
                    <a:cs typeface="Courier New" panose="02070309020205020404" pitchFamily="49" charset="0"/>
                  </a:rPr>
                  <a:t>residual</a:t>
                </a:r>
                <a:r>
                  <a:rPr lang="en-US" sz="1600" dirty="0">
                    <a:solidFill>
                      <a:sysClr val="windowText" lastClr="000000"/>
                    </a:solidFill>
                    <a:cs typeface="Courier New" panose="02070309020205020404" pitchFamily="49" charset="0"/>
                  </a:rPr>
                  <a:t> is the difference between an </a:t>
                </a:r>
                <a:r>
                  <a:rPr lang="en-US" sz="1600" b="1" dirty="0">
                    <a:solidFill>
                      <a:sysClr val="windowText" lastClr="000000"/>
                    </a:solidFill>
                    <a:cs typeface="Courier New" panose="02070309020205020404" pitchFamily="49" charset="0"/>
                  </a:rPr>
                  <a:t>observation</a:t>
                </a:r>
                <a:r>
                  <a:rPr lang="en-US" sz="1600" dirty="0">
                    <a:solidFill>
                      <a:sysClr val="windowText" lastClr="000000"/>
                    </a:solidFill>
                    <a:cs typeface="Courier New" panose="02070309020205020404" pitchFamily="49" charset="0"/>
                  </a:rPr>
                  <a:t> and its </a:t>
                </a:r>
                <a:r>
                  <a:rPr lang="en-US" sz="1600" b="1" dirty="0">
                    <a:solidFill>
                      <a:sysClr val="windowText" lastClr="000000"/>
                    </a:solidFill>
                    <a:cs typeface="Courier New" panose="02070309020205020404" pitchFamily="49" charset="0"/>
                  </a:rPr>
                  <a:t>estimated</a:t>
                </a:r>
                <a:r>
                  <a:rPr lang="en-US" sz="1600" dirty="0">
                    <a:solidFill>
                      <a:sysClr val="windowText" lastClr="000000"/>
                    </a:solidFill>
                    <a:cs typeface="Courier New" panose="02070309020205020404" pitchFamily="49" charset="0"/>
                  </a:rPr>
                  <a:t> value, e.g. mean height of a randomly chosen sample of human </a:t>
                </a:r>
                <a:r>
                  <a:rPr lang="en-US" sz="1600" dirty="0" smtClean="0">
                    <a:solidFill>
                      <a:sysClr val="windowText" lastClr="000000"/>
                    </a:solidFill>
                    <a:cs typeface="Courier New" panose="02070309020205020404" pitchFamily="49" charset="0"/>
                  </a:rPr>
                  <a:t>beings</a:t>
                </a:r>
              </a:p>
              <a:p>
                <a:pPr marL="285750" indent="-285750" algn="just">
                  <a:buFont typeface="Arial" panose="020B0604020202020204" pitchFamily="34" charset="0"/>
                  <a:buChar char="•"/>
                </a:pPr>
                <a:r>
                  <a:rPr lang="en-US" sz="1600" dirty="0" smtClean="0">
                    <a:solidFill>
                      <a:sysClr val="windowText" lastClr="000000"/>
                    </a:solidFill>
                    <a:cs typeface="Courier New" panose="02070309020205020404" pitchFamily="49" charset="0"/>
                  </a:rPr>
                  <a:t>Residual Sum </a:t>
                </a:r>
                <a:r>
                  <a:rPr lang="en-US" sz="1600" dirty="0">
                    <a:solidFill>
                      <a:sysClr val="windowText" lastClr="000000"/>
                    </a:solidFill>
                    <a:cs typeface="Courier New" panose="02070309020205020404" pitchFamily="49" charset="0"/>
                  </a:rPr>
                  <a:t>of </a:t>
                </a:r>
                <a:r>
                  <a:rPr lang="en-US" sz="1600" dirty="0" smtClean="0">
                    <a:solidFill>
                      <a:sysClr val="windowText" lastClr="000000"/>
                    </a:solidFill>
                    <a:cs typeface="Courier New" panose="02070309020205020404" pitchFamily="49" charset="0"/>
                  </a:rPr>
                  <a:t>Squares </a:t>
                </a:r>
                <a:r>
                  <a:rPr lang="en-US" sz="1600" dirty="0">
                    <a:solidFill>
                      <a:sysClr val="windowText" lastClr="000000"/>
                    </a:solidFill>
                    <a:cs typeface="Courier New" panose="02070309020205020404" pitchFamily="49" charset="0"/>
                  </a:rPr>
                  <a:t>(RSS), also known as the </a:t>
                </a:r>
                <a:r>
                  <a:rPr lang="en-US" sz="1600" dirty="0" smtClean="0">
                    <a:solidFill>
                      <a:sysClr val="windowText" lastClr="000000"/>
                    </a:solidFill>
                    <a:cs typeface="Courier New" panose="02070309020205020404" pitchFamily="49" charset="0"/>
                  </a:rPr>
                  <a:t>Sum </a:t>
                </a:r>
                <a:r>
                  <a:rPr lang="en-US" sz="1600" dirty="0">
                    <a:solidFill>
                      <a:sysClr val="windowText" lastClr="000000"/>
                    </a:solidFill>
                    <a:cs typeface="Courier New" panose="02070309020205020404" pitchFamily="49" charset="0"/>
                  </a:rPr>
                  <a:t>of </a:t>
                </a:r>
                <a:r>
                  <a:rPr lang="en-US" sz="1600" dirty="0" smtClean="0">
                    <a:solidFill>
                      <a:sysClr val="windowText" lastClr="000000"/>
                    </a:solidFill>
                    <a:cs typeface="Courier New" panose="02070309020205020404" pitchFamily="49" charset="0"/>
                  </a:rPr>
                  <a:t>Squared Residuals </a:t>
                </a:r>
                <a:r>
                  <a:rPr lang="en-US" sz="1600" dirty="0">
                    <a:solidFill>
                      <a:sysClr val="windowText" lastClr="000000"/>
                    </a:solidFill>
                    <a:cs typeface="Courier New" panose="02070309020205020404" pitchFamily="49" charset="0"/>
                  </a:rPr>
                  <a:t>(SSR) is the sum of the squares of </a:t>
                </a:r>
                <a:r>
                  <a:rPr lang="en-US" sz="1600" dirty="0" smtClean="0">
                    <a:solidFill>
                      <a:sysClr val="windowText" lastClr="000000"/>
                    </a:solidFill>
                    <a:cs typeface="Courier New" panose="02070309020205020404" pitchFamily="49" charset="0"/>
                  </a:rPr>
                  <a:t>residuals.</a:t>
                </a:r>
              </a:p>
              <a:p>
                <a:pPr marL="285750" indent="-285750" algn="just">
                  <a:buFont typeface="Arial" panose="020B0604020202020204" pitchFamily="34" charset="0"/>
                  <a:buChar char="•"/>
                </a:pPr>
                <a:r>
                  <a:rPr lang="en-US" sz="1600" dirty="0" smtClean="0">
                    <a:solidFill>
                      <a:sysClr val="windowText" lastClr="000000"/>
                    </a:solidFill>
                    <a:cs typeface="Courier New" panose="02070309020205020404" pitchFamily="49" charset="0"/>
                  </a:rPr>
                  <a:t>It </a:t>
                </a:r>
                <a:r>
                  <a:rPr lang="en-US" sz="1600" dirty="0">
                    <a:solidFill>
                      <a:sysClr val="windowText" lastClr="000000"/>
                    </a:solidFill>
                    <a:cs typeface="Courier New" panose="02070309020205020404" pitchFamily="49" charset="0"/>
                  </a:rPr>
                  <a:t>is a measure of the discrepancy between the data and the estimation model and is used as an optimality criterion in parameter selection and model </a:t>
                </a:r>
                <a:r>
                  <a:rPr lang="en-US" sz="1600" dirty="0" smtClean="0">
                    <a:solidFill>
                      <a:sysClr val="windowText" lastClr="000000"/>
                    </a:solidFill>
                    <a:cs typeface="Courier New" panose="02070309020205020404" pitchFamily="49" charset="0"/>
                  </a:rPr>
                  <a:t>selection.</a:t>
                </a:r>
              </a:p>
              <a:p>
                <a:pPr marL="285750" indent="-285750" algn="just">
                  <a:buFont typeface="Arial" panose="020B0604020202020204" pitchFamily="34" charset="0"/>
                  <a:buChar char="•"/>
                </a:pPr>
                <a:r>
                  <a:rPr lang="en-US" sz="1600" dirty="0" smtClean="0">
                    <a:solidFill>
                      <a:sysClr val="windowText" lastClr="000000"/>
                    </a:solidFill>
                    <a:cs typeface="Courier New" panose="02070309020205020404" pitchFamily="49" charset="0"/>
                  </a:rPr>
                  <a:t>In </a:t>
                </a:r>
                <a:r>
                  <a:rPr lang="en-US" sz="1600" dirty="0">
                    <a:solidFill>
                      <a:sysClr val="windowText" lastClr="000000"/>
                    </a:solidFill>
                    <a:cs typeface="Courier New" panose="02070309020205020404" pitchFamily="49" charset="0"/>
                  </a:rPr>
                  <a:t>a standard linear simple regression model, </a:t>
                </a:r>
                <a14:m>
                  <m:oMath xmlns:m="http://schemas.openxmlformats.org/officeDocument/2006/math">
                    <m:sSub>
                      <m:sSubPr>
                        <m:ctrlPr>
                          <a:rPr lang="en-US" sz="1600" i="1" smtClean="0">
                            <a:solidFill>
                              <a:sysClr val="windowText" lastClr="000000"/>
                            </a:solidFill>
                            <a:latin typeface="Cambria Math" panose="02040503050406030204" pitchFamily="18" charset="0"/>
                            <a:cs typeface="Courier New" panose="02070309020205020404" pitchFamily="49" charset="0"/>
                          </a:rPr>
                        </m:ctrlPr>
                      </m:sSubPr>
                      <m:e>
                        <m:r>
                          <a:rPr lang="en-US" sz="1600" b="0" i="1" smtClean="0">
                            <a:solidFill>
                              <a:sysClr val="windowText" lastClr="000000"/>
                            </a:solidFill>
                            <a:latin typeface="Cambria Math" panose="02040503050406030204" pitchFamily="18" charset="0"/>
                            <a:cs typeface="Courier New" panose="02070309020205020404" pitchFamily="49" charset="0"/>
                          </a:rPr>
                          <m:t>𝑦</m:t>
                        </m:r>
                      </m:e>
                      <m:sub>
                        <m:r>
                          <a:rPr lang="en-US" sz="1600" b="0" i="1" smtClean="0">
                            <a:solidFill>
                              <a:sysClr val="windowText" lastClr="000000"/>
                            </a:solidFill>
                            <a:latin typeface="Cambria Math" panose="02040503050406030204" pitchFamily="18" charset="0"/>
                            <a:cs typeface="Courier New" panose="02070309020205020404" pitchFamily="49" charset="0"/>
                          </a:rPr>
                          <m:t>𝑖</m:t>
                        </m:r>
                      </m:sub>
                    </m:sSub>
                    <m:r>
                      <a:rPr lang="en-US" sz="1600" b="0" i="1" smtClean="0">
                        <a:solidFill>
                          <a:sysClr val="windowText" lastClr="000000"/>
                        </a:solidFill>
                        <a:latin typeface="Cambria Math" panose="02040503050406030204" pitchFamily="18" charset="0"/>
                        <a:cs typeface="Courier New" panose="02070309020205020404" pitchFamily="49" charset="0"/>
                      </a:rPr>
                      <m:t>=</m:t>
                    </m:r>
                    <m:r>
                      <a:rPr lang="en-US" sz="1600" b="0" i="1" smtClean="0">
                        <a:solidFill>
                          <a:sysClr val="windowText" lastClr="000000"/>
                        </a:solidFill>
                        <a:latin typeface="Cambria Math" panose="02040503050406030204" pitchFamily="18" charset="0"/>
                        <a:cs typeface="Courier New" panose="02070309020205020404" pitchFamily="49" charset="0"/>
                      </a:rPr>
                      <m:t>𝑎</m:t>
                    </m:r>
                    <m:r>
                      <a:rPr lang="en-US" sz="1600" b="0" i="1" smtClean="0">
                        <a:solidFill>
                          <a:sysClr val="windowText" lastClr="000000"/>
                        </a:solidFill>
                        <a:latin typeface="Cambria Math" panose="02040503050406030204" pitchFamily="18" charset="0"/>
                        <a:cs typeface="Courier New" panose="02070309020205020404" pitchFamily="49" charset="0"/>
                      </a:rPr>
                      <m:t>+</m:t>
                    </m:r>
                    <m:sSub>
                      <m:sSubPr>
                        <m:ctrlPr>
                          <a:rPr lang="en-US" sz="1600" b="0" i="1" smtClean="0">
                            <a:solidFill>
                              <a:sysClr val="windowText" lastClr="000000"/>
                            </a:solidFill>
                            <a:latin typeface="Cambria Math" panose="02040503050406030204" pitchFamily="18" charset="0"/>
                            <a:cs typeface="Courier New" panose="02070309020205020404" pitchFamily="49" charset="0"/>
                          </a:rPr>
                        </m:ctrlPr>
                      </m:sSubPr>
                      <m:e>
                        <m:r>
                          <a:rPr lang="en-US" sz="1600" b="0" i="1" smtClean="0">
                            <a:solidFill>
                              <a:sysClr val="windowText" lastClr="000000"/>
                            </a:solidFill>
                            <a:latin typeface="Cambria Math" panose="02040503050406030204" pitchFamily="18" charset="0"/>
                            <a:cs typeface="Courier New" panose="02070309020205020404" pitchFamily="49" charset="0"/>
                          </a:rPr>
                          <m:t>𝑏𝑥</m:t>
                        </m:r>
                      </m:e>
                      <m:sub>
                        <m:r>
                          <a:rPr lang="en-US" sz="1600" b="0" i="1" smtClean="0">
                            <a:solidFill>
                              <a:sysClr val="windowText" lastClr="000000"/>
                            </a:solidFill>
                            <a:latin typeface="Cambria Math" panose="02040503050406030204" pitchFamily="18" charset="0"/>
                            <a:cs typeface="Courier New" panose="02070309020205020404" pitchFamily="49" charset="0"/>
                          </a:rPr>
                          <m:t>𝑖</m:t>
                        </m:r>
                      </m:sub>
                    </m:sSub>
                    <m:r>
                      <a:rPr lang="en-US" sz="1600" b="0" i="1" smtClean="0">
                        <a:solidFill>
                          <a:sysClr val="windowText" lastClr="000000"/>
                        </a:solidFill>
                        <a:latin typeface="Cambria Math" panose="02040503050406030204" pitchFamily="18" charset="0"/>
                        <a:cs typeface="Courier New" panose="02070309020205020404" pitchFamily="49" charset="0"/>
                      </a:rPr>
                      <m:t>+</m:t>
                    </m:r>
                    <m:sSub>
                      <m:sSubPr>
                        <m:ctrlPr>
                          <a:rPr lang="en-US" sz="1600" b="0" i="1" smtClean="0">
                            <a:solidFill>
                              <a:sysClr val="windowText" lastClr="000000"/>
                            </a:solidFill>
                            <a:latin typeface="Cambria Math" panose="02040503050406030204" pitchFamily="18" charset="0"/>
                            <a:cs typeface="Courier New" panose="02070309020205020404" pitchFamily="49" charset="0"/>
                          </a:rPr>
                        </m:ctrlPr>
                      </m:sSubPr>
                      <m:e>
                        <m:r>
                          <a:rPr lang="en-US" sz="1600" b="0" i="1" smtClean="0">
                            <a:solidFill>
                              <a:sysClr val="windowText" lastClr="000000"/>
                            </a:solidFill>
                            <a:latin typeface="Cambria Math" panose="02040503050406030204" pitchFamily="18" charset="0"/>
                            <a:ea typeface="Cambria Math" panose="02040503050406030204" pitchFamily="18" charset="0"/>
                            <a:cs typeface="Courier New" panose="02070309020205020404" pitchFamily="49" charset="0"/>
                          </a:rPr>
                          <m:t>𝜀</m:t>
                        </m:r>
                      </m:e>
                      <m:sub>
                        <m:r>
                          <a:rPr lang="en-US" sz="1600" b="0" i="1" smtClean="0">
                            <a:solidFill>
                              <a:sysClr val="windowText" lastClr="000000"/>
                            </a:solidFill>
                            <a:latin typeface="Cambria Math" panose="02040503050406030204" pitchFamily="18" charset="0"/>
                            <a:cs typeface="Courier New" panose="02070309020205020404" pitchFamily="49" charset="0"/>
                          </a:rPr>
                          <m:t>𝑖</m:t>
                        </m:r>
                      </m:sub>
                    </m:sSub>
                  </m:oMath>
                </a14:m>
                <a:endParaRPr lang="en-US" sz="1600" b="0" i="1" dirty="0" smtClean="0">
                  <a:solidFill>
                    <a:schemeClr val="tx1"/>
                  </a:solidFill>
                  <a:latin typeface="Cambria Math" panose="02040503050406030204" pitchFamily="18" charset="0"/>
                </a:endParaRPr>
              </a:p>
              <a:p>
                <a:pPr marL="228600" algn="just"/>
                <a14:m>
                  <m:oMath xmlns:m="http://schemas.openxmlformats.org/officeDocument/2006/math">
                    <m:r>
                      <a:rPr lang="en-US" b="0" i="1" smtClean="0">
                        <a:solidFill>
                          <a:schemeClr val="tx1"/>
                        </a:solidFill>
                        <a:latin typeface="Cambria Math" panose="02040503050406030204" pitchFamily="18" charset="0"/>
                      </a:rPr>
                      <m:t>𝑅𝑆𝑆</m:t>
                    </m:r>
                    <m:r>
                      <a:rPr lang="en-US" b="0" i="1" smtClean="0">
                        <a:solidFill>
                          <a:schemeClr val="tx1"/>
                        </a:solidFill>
                        <a:latin typeface="Cambria Math" panose="02040503050406030204" pitchFamily="18" charset="0"/>
                      </a:rPr>
                      <m:t>=</m:t>
                    </m:r>
                  </m:oMath>
                </a14:m>
                <a:r>
                  <a:rPr lang="en-US" dirty="0" smtClean="0">
                    <a:solidFill>
                      <a:schemeClr val="tx1"/>
                    </a:solidFill>
                  </a:rPr>
                  <a:t> </a:t>
                </a:r>
                <a14:m>
                  <m:oMath xmlns:m="http://schemas.openxmlformats.org/officeDocument/2006/math">
                    <m:nary>
                      <m:naryPr>
                        <m:chr m:val="∑"/>
                        <m:ctrlPr>
                          <a:rPr lang="en-US" i="1" dirty="0" smtClean="0">
                            <a:solidFill>
                              <a:schemeClr val="tx1"/>
                            </a:solidFill>
                            <a:latin typeface="Cambria Math" panose="02040503050406030204" pitchFamily="18" charset="0"/>
                          </a:rPr>
                        </m:ctrlPr>
                      </m:naryPr>
                      <m:sub>
                        <m:r>
                          <m:rPr>
                            <m:brk m:alnAt="23"/>
                          </m:rPr>
                          <a:rPr lang="en-US" b="0" i="1" dirty="0" smtClean="0">
                            <a:solidFill>
                              <a:schemeClr val="tx1"/>
                            </a:solidFill>
                            <a:latin typeface="Cambria Math" panose="02040503050406030204" pitchFamily="18" charset="0"/>
                          </a:rPr>
                          <m:t>𝑖</m:t>
                        </m:r>
                        <m:r>
                          <a:rPr lang="en-US" b="0" i="1" dirty="0" smtClean="0">
                            <a:solidFill>
                              <a:schemeClr val="tx1"/>
                            </a:solidFill>
                            <a:latin typeface="Cambria Math" panose="02040503050406030204" pitchFamily="18" charset="0"/>
                          </a:rPr>
                          <m:t>=1</m:t>
                        </m:r>
                      </m:sub>
                      <m:sup>
                        <m:r>
                          <a:rPr lang="en-US" b="0" i="1" dirty="0" smtClean="0">
                            <a:solidFill>
                              <a:schemeClr val="tx1"/>
                            </a:solidFill>
                            <a:latin typeface="Cambria Math" panose="02040503050406030204" pitchFamily="18" charset="0"/>
                          </a:rPr>
                          <m:t>𝑛</m:t>
                        </m:r>
                      </m:sup>
                      <m:e>
                        <m:d>
                          <m:dPr>
                            <m:ctrlPr>
                              <a:rPr lang="en-US" b="0"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ea typeface="Cambria Math" panose="02040503050406030204" pitchFamily="18" charset="0"/>
                                  </a:rPr>
                                  <m:t>𝜀</m:t>
                                </m:r>
                              </m:e>
                              <m:sub>
                                <m:r>
                                  <a:rPr lang="en-US" b="0" i="1" dirty="0" smtClean="0">
                                    <a:solidFill>
                                      <a:schemeClr val="tx1"/>
                                    </a:solidFill>
                                    <a:latin typeface="Cambria Math" panose="02040503050406030204" pitchFamily="18" charset="0"/>
                                  </a:rPr>
                                  <m:t>𝑖</m:t>
                                </m:r>
                              </m:sub>
                            </m:sSub>
                          </m:e>
                        </m:d>
                        <m:r>
                          <a:rPr lang="en-US" b="0" i="1" baseline="30000" dirty="0" smtClean="0">
                            <a:solidFill>
                              <a:schemeClr val="tx1"/>
                            </a:solidFill>
                            <a:latin typeface="Cambria Math" panose="02040503050406030204" pitchFamily="18" charset="0"/>
                          </a:rPr>
                          <m:t>2</m:t>
                        </m:r>
                      </m:e>
                    </m:nary>
                  </m:oMath>
                </a14:m>
                <a:r>
                  <a:rPr lang="en-US" dirty="0" smtClean="0">
                    <a:solidFill>
                      <a:schemeClr val="tx1"/>
                    </a:solidFill>
                  </a:rPr>
                  <a:t> = </a:t>
                </a:r>
                <a14:m>
                  <m:oMath xmlns:m="http://schemas.openxmlformats.org/officeDocument/2006/math">
                    <m:nary>
                      <m:naryPr>
                        <m:chr m:val="∑"/>
                        <m:ctrlPr>
                          <a:rPr lang="en-US"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𝑛</m:t>
                        </m:r>
                      </m:sup>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m:rPr>
                            <m:nor/>
                          </m:rPr>
                          <a:rPr lang="en-US" dirty="0">
                            <a:solidFill>
                              <a:schemeClr val="tx1"/>
                            </a:solidFill>
                          </a:rPr>
                          <m:t>α</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𝛽</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𝑥</m:t>
                            </m:r>
                          </m:e>
                          <m:sub>
                            <m:r>
                              <a:rPr lang="en-US" b="0" i="1" smtClean="0">
                                <a:solidFill>
                                  <a:schemeClr val="tx1"/>
                                </a:solidFill>
                                <a:latin typeface="Cambria Math" panose="02040503050406030204" pitchFamily="18" charset="0"/>
                                <a:ea typeface="Cambria Math" panose="02040503050406030204" pitchFamily="18" charset="0"/>
                              </a:rPr>
                              <m:t>𝑖</m:t>
                            </m:r>
                          </m:sub>
                        </m:sSub>
                        <m:r>
                          <a:rPr lang="en-US" b="0" i="1" smtClean="0">
                            <a:solidFill>
                              <a:schemeClr val="tx1"/>
                            </a:solidFill>
                            <a:latin typeface="Cambria Math" panose="02040503050406030204" pitchFamily="18" charset="0"/>
                          </a:rPr>
                          <m:t>))</m:t>
                        </m:r>
                      </m:e>
                    </m:nary>
                  </m:oMath>
                </a14:m>
                <a:r>
                  <a:rPr lang="en-US" baseline="30000" dirty="0">
                    <a:solidFill>
                      <a:schemeClr val="tx1"/>
                    </a:solidFill>
                  </a:rPr>
                  <a:t>2 </a:t>
                </a:r>
                <a:r>
                  <a:rPr lang="en-US" dirty="0">
                    <a:solidFill>
                      <a:schemeClr val="tx1"/>
                    </a:solidFill>
                  </a:rPr>
                  <a:t>where α is the </a:t>
                </a:r>
                <a:r>
                  <a:rPr lang="en-US" dirty="0" smtClean="0">
                    <a:solidFill>
                      <a:schemeClr val="tx1"/>
                    </a:solidFill>
                  </a:rPr>
                  <a:t>    estimated </a:t>
                </a:r>
                <a:r>
                  <a:rPr lang="en-US" dirty="0">
                    <a:solidFill>
                      <a:schemeClr val="tx1"/>
                    </a:solidFill>
                  </a:rPr>
                  <a:t>value of a and β is the </a:t>
                </a:r>
                <a:r>
                  <a:rPr lang="en-US" dirty="0" smtClean="0">
                    <a:solidFill>
                      <a:schemeClr val="tx1"/>
                    </a:solidFill>
                  </a:rPr>
                  <a:t>estimated </a:t>
                </a:r>
                <a:r>
                  <a:rPr lang="en-US" dirty="0">
                    <a:solidFill>
                      <a:schemeClr val="tx1"/>
                    </a:solidFill>
                  </a:rPr>
                  <a:t>value of the slope </a:t>
                </a:r>
                <a:r>
                  <a:rPr lang="en-US" dirty="0" smtClean="0">
                    <a:solidFill>
                      <a:schemeClr val="tx1"/>
                    </a:solidFill>
                  </a:rPr>
                  <a:t>b.</a:t>
                </a:r>
              </a:p>
              <a:p>
                <a:pPr marL="285750" indent="-285750" algn="just">
                  <a:buFont typeface="Arial" panose="020B0604020202020204" pitchFamily="34" charset="0"/>
                  <a:buChar char="•"/>
                </a:pPr>
                <a:r>
                  <a:rPr lang="en-US" sz="1600" dirty="0">
                    <a:solidFill>
                      <a:schemeClr val="tx1"/>
                    </a:solidFill>
                  </a:rPr>
                  <a:t>Minimizing the RSS function is a building block of supervised learning algorithms, and in the field of machine learning this function is referred to as the </a:t>
                </a:r>
                <a:r>
                  <a:rPr lang="en-US" sz="1600" b="1" dirty="0">
                    <a:solidFill>
                      <a:schemeClr val="tx1"/>
                    </a:solidFill>
                  </a:rPr>
                  <a:t>cost </a:t>
                </a:r>
                <a:r>
                  <a:rPr lang="en-US" sz="1600" b="1" dirty="0" smtClean="0">
                    <a:solidFill>
                      <a:schemeClr val="tx1"/>
                    </a:solidFill>
                  </a:rPr>
                  <a:t>function</a:t>
                </a:r>
                <a:r>
                  <a:rPr lang="en-US" sz="1600" dirty="0" smtClean="0">
                    <a:solidFill>
                      <a:schemeClr val="tx1"/>
                    </a:solidFill>
                  </a:rPr>
                  <a:t>.</a:t>
                </a:r>
              </a:p>
              <a:p>
                <a:pPr algn="just"/>
                <a:r>
                  <a:rPr lang="en-US" baseline="30000" dirty="0" smtClean="0">
                    <a:solidFill>
                      <a:schemeClr val="tx1"/>
                    </a:solidFill>
                  </a:rPr>
                  <a:t>   </a:t>
                </a:r>
                <a:endParaRPr lang="en-US" baseline="30000"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6096000" y="784489"/>
                <a:ext cx="5753100" cy="4796040"/>
              </a:xfrm>
              <a:prstGeom prst="rect">
                <a:avLst/>
              </a:prstGeom>
              <a:blipFill>
                <a:blip r:embed="rId3"/>
                <a:stretch>
                  <a:fillRect l="-211" t="-126" r="-527" b="-1770"/>
                </a:stretch>
              </a:blipFill>
              <a:ln w="28575">
                <a:solidFill>
                  <a:srgbClr val="35A984"/>
                </a:solidFill>
              </a:ln>
            </p:spPr>
            <p:txBody>
              <a:bodyPr/>
              <a:lstStyle/>
              <a:p>
                <a:r>
                  <a:rPr lang="en-US">
                    <a:noFill/>
                  </a:rPr>
                  <a:t> </a:t>
                </a:r>
              </a:p>
            </p:txBody>
          </p:sp>
        </mc:Fallback>
      </mc:AlternateContent>
      <p:pic>
        <p:nvPicPr>
          <p:cNvPr id="7" name="image2.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599684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378824" y="148051"/>
            <a:ext cx="6470276"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Graphical </a:t>
            </a:r>
            <a:r>
              <a:rPr lang="en-US" sz="2800" dirty="0" smtClean="0">
                <a:latin typeface="Calibri (Headings)"/>
              </a:rPr>
              <a:t>Example Explaining Residual </a:t>
            </a:r>
            <a:endParaRPr lang="en-US" sz="2800" dirty="0">
              <a:latin typeface="Calibri (Headings)"/>
            </a:endParaRPr>
          </a:p>
        </p:txBody>
      </p:sp>
      <p:sp>
        <p:nvSpPr>
          <p:cNvPr id="5" name="Rectangle 4"/>
          <p:cNvSpPr/>
          <p:nvPr/>
        </p:nvSpPr>
        <p:spPr>
          <a:xfrm>
            <a:off x="5737412" y="905513"/>
            <a:ext cx="5753100" cy="3705904"/>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dirty="0">
                <a:solidFill>
                  <a:sysClr val="windowText" lastClr="000000"/>
                </a:solidFill>
                <a:cs typeface="Courier New" panose="02070309020205020404" pitchFamily="49" charset="0"/>
              </a:rPr>
              <a:t>When you perform simple linear regression (or any other type of regression analysis), you get a line of best </a:t>
            </a:r>
            <a:r>
              <a:rPr lang="en-US" dirty="0" smtClean="0">
                <a:solidFill>
                  <a:sysClr val="windowText" lastClr="000000"/>
                </a:solidFill>
                <a:cs typeface="Courier New" panose="02070309020205020404" pitchFamily="49" charset="0"/>
              </a:rPr>
              <a:t>fit.</a:t>
            </a:r>
          </a:p>
          <a:p>
            <a:pPr marL="285750" indent="-285750">
              <a:buFont typeface="Arial" panose="020B0604020202020204" pitchFamily="34" charset="0"/>
              <a:buChar char="•"/>
            </a:pPr>
            <a:endParaRPr lang="en-US" dirty="0">
              <a:solidFill>
                <a:sysClr val="windowText" lastClr="000000"/>
              </a:solidFill>
              <a:cs typeface="Courier New" panose="02070309020205020404" pitchFamily="49" charset="0"/>
            </a:endParaRPr>
          </a:p>
          <a:p>
            <a:pPr marL="285750" indent="-285750" algn="just">
              <a:buFont typeface="Arial" panose="020B0604020202020204" pitchFamily="34" charset="0"/>
              <a:buChar char="•"/>
            </a:pPr>
            <a:r>
              <a:rPr lang="en-US" dirty="0" smtClean="0">
                <a:solidFill>
                  <a:sysClr val="windowText" lastClr="000000"/>
                </a:solidFill>
                <a:cs typeface="Courier New" panose="02070309020205020404" pitchFamily="49" charset="0"/>
              </a:rPr>
              <a:t>The </a:t>
            </a:r>
            <a:r>
              <a:rPr lang="en-US" dirty="0">
                <a:solidFill>
                  <a:sysClr val="windowText" lastClr="000000"/>
                </a:solidFill>
                <a:cs typeface="Courier New" panose="02070309020205020404" pitchFamily="49" charset="0"/>
              </a:rPr>
              <a:t>data </a:t>
            </a:r>
            <a:r>
              <a:rPr lang="en-US" dirty="0" smtClean="0">
                <a:solidFill>
                  <a:sysClr val="windowText" lastClr="000000"/>
                </a:solidFill>
                <a:cs typeface="Courier New" panose="02070309020205020404" pitchFamily="49" charset="0"/>
              </a:rPr>
              <a:t>points usually dot sometimes </a:t>
            </a:r>
            <a:r>
              <a:rPr lang="en-US" dirty="0">
                <a:solidFill>
                  <a:sysClr val="windowText" lastClr="000000"/>
                </a:solidFill>
                <a:cs typeface="Courier New" panose="02070309020205020404" pitchFamily="49" charset="0"/>
              </a:rPr>
              <a:t>fall exactly on this regression equation line; they are scattered </a:t>
            </a:r>
            <a:r>
              <a:rPr lang="en-US" dirty="0" smtClean="0">
                <a:solidFill>
                  <a:sysClr val="windowText" lastClr="000000"/>
                </a:solidFill>
                <a:cs typeface="Courier New" panose="02070309020205020404" pitchFamily="49" charset="0"/>
              </a:rPr>
              <a:t>around.</a:t>
            </a:r>
          </a:p>
          <a:p>
            <a:pPr marL="285750" indent="-285750">
              <a:buFont typeface="Arial" panose="020B0604020202020204" pitchFamily="34" charset="0"/>
              <a:buChar char="•"/>
            </a:pPr>
            <a:endParaRPr lang="en-US" dirty="0" smtClean="0">
              <a:solidFill>
                <a:sysClr val="windowText" lastClr="000000"/>
              </a:solidFill>
              <a:cs typeface="Courier New" panose="02070309020205020404" pitchFamily="49" charset="0"/>
            </a:endParaRPr>
          </a:p>
          <a:p>
            <a:pPr marL="285750" indent="-285750" algn="just">
              <a:buFont typeface="Arial" panose="020B0604020202020204" pitchFamily="34" charset="0"/>
              <a:buChar char="•"/>
            </a:pPr>
            <a:r>
              <a:rPr lang="en-US" dirty="0" smtClean="0">
                <a:solidFill>
                  <a:sysClr val="windowText" lastClr="000000"/>
                </a:solidFill>
                <a:cs typeface="Courier New" panose="02070309020205020404" pitchFamily="49" charset="0"/>
              </a:rPr>
              <a:t>A </a:t>
            </a:r>
            <a:r>
              <a:rPr lang="en-US" b="1" dirty="0">
                <a:solidFill>
                  <a:sysClr val="windowText" lastClr="000000"/>
                </a:solidFill>
                <a:cs typeface="Courier New" panose="02070309020205020404" pitchFamily="49" charset="0"/>
              </a:rPr>
              <a:t>residual</a:t>
            </a:r>
            <a:r>
              <a:rPr lang="en-US" dirty="0">
                <a:solidFill>
                  <a:sysClr val="windowText" lastClr="000000"/>
                </a:solidFill>
                <a:cs typeface="Courier New" panose="02070309020205020404" pitchFamily="49" charset="0"/>
              </a:rPr>
              <a:t> is the vertical distance between a data point and the regression line. Each data point has one residual. They are positive if they are above the regression line and negative if below the line. If the line actually passes through the point, the residual at that point is zero. </a:t>
            </a:r>
            <a:endParaRPr lang="en-US" dirty="0" smtClean="0">
              <a:solidFill>
                <a:sysClr val="windowText" lastClr="000000"/>
              </a:solidFill>
              <a:cs typeface="Courier New" panose="02070309020205020404" pitchFamily="49" charset="0"/>
            </a:endParaRPr>
          </a:p>
        </p:txBody>
      </p:sp>
      <p:pic>
        <p:nvPicPr>
          <p:cNvPr id="7"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7136590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5082990" y="3025588"/>
            <a:ext cx="3550023" cy="2622176"/>
            <a:chOff x="694205" y="3810000"/>
            <a:chExt cx="4429125" cy="3048000"/>
          </a:xfrm>
        </p:grpSpPr>
        <p:pic>
          <p:nvPicPr>
            <p:cNvPr id="3" name="Picture 2"/>
            <p:cNvPicPr>
              <a:picLocks noChangeAspect="1"/>
            </p:cNvPicPr>
            <p:nvPr/>
          </p:nvPicPr>
          <p:blipFill>
            <a:blip r:embed="rId3"/>
            <a:stretch>
              <a:fillRect/>
            </a:stretch>
          </p:blipFill>
          <p:spPr>
            <a:xfrm>
              <a:off x="694205" y="3810000"/>
              <a:ext cx="4429125" cy="3048000"/>
            </a:xfrm>
            <a:prstGeom prst="rect">
              <a:avLst/>
            </a:prstGeom>
          </p:spPr>
        </p:pic>
        <p:sp>
          <p:nvSpPr>
            <p:cNvPr id="6" name="TextBox 5"/>
            <p:cNvSpPr txBox="1"/>
            <p:nvPr/>
          </p:nvSpPr>
          <p:spPr>
            <a:xfrm>
              <a:off x="3210754" y="3962990"/>
              <a:ext cx="1519717" cy="751291"/>
            </a:xfrm>
            <a:prstGeom prst="rect">
              <a:avLst/>
            </a:prstGeom>
            <a:noFill/>
          </p:spPr>
          <p:txBody>
            <a:bodyPr wrap="square" rtlCol="0">
              <a:spAutoFit/>
            </a:bodyPr>
            <a:lstStyle/>
            <a:p>
              <a:pPr algn="ctr"/>
              <a:r>
                <a:rPr lang="en-US" b="1" dirty="0" smtClean="0">
                  <a:solidFill>
                    <a:srgbClr val="FF0000"/>
                  </a:solidFill>
                </a:rPr>
                <a:t>Regression Line</a:t>
              </a:r>
              <a:endParaRPr lang="en-US" b="1" dirty="0">
                <a:solidFill>
                  <a:srgbClr val="FF0000"/>
                </a:solidFill>
              </a:endParaRPr>
            </a:p>
          </p:txBody>
        </p:sp>
        <p:sp>
          <p:nvSpPr>
            <p:cNvPr id="7" name="TextBox 6"/>
            <p:cNvSpPr txBox="1"/>
            <p:nvPr/>
          </p:nvSpPr>
          <p:spPr>
            <a:xfrm>
              <a:off x="1456062" y="4282426"/>
              <a:ext cx="1492781" cy="369332"/>
            </a:xfrm>
            <a:prstGeom prst="rect">
              <a:avLst/>
            </a:prstGeom>
            <a:noFill/>
          </p:spPr>
          <p:txBody>
            <a:bodyPr wrap="none" rtlCol="0">
              <a:spAutoFit/>
            </a:bodyPr>
            <a:lstStyle/>
            <a:p>
              <a:r>
                <a:rPr lang="en-US" b="1" dirty="0" smtClean="0"/>
                <a:t>Predicated ‘y’</a:t>
              </a:r>
              <a:endParaRPr lang="en-US" b="1" dirty="0"/>
            </a:p>
          </p:txBody>
        </p:sp>
        <p:sp>
          <p:nvSpPr>
            <p:cNvPr id="8" name="TextBox 7"/>
            <p:cNvSpPr txBox="1"/>
            <p:nvPr/>
          </p:nvSpPr>
          <p:spPr>
            <a:xfrm>
              <a:off x="2908767" y="5211197"/>
              <a:ext cx="1808123" cy="429309"/>
            </a:xfrm>
            <a:prstGeom prst="rect">
              <a:avLst/>
            </a:prstGeom>
            <a:noFill/>
          </p:spPr>
          <p:txBody>
            <a:bodyPr wrap="none" rtlCol="0">
              <a:spAutoFit/>
            </a:bodyPr>
            <a:lstStyle/>
            <a:p>
              <a:r>
                <a:rPr lang="en-US" b="1" dirty="0" err="1" smtClean="0"/>
                <a:t>Residual:y</a:t>
              </a:r>
              <a:r>
                <a:rPr lang="en-US" b="1" dirty="0" smtClean="0"/>
                <a:t> - </a:t>
              </a:r>
              <a:r>
                <a:rPr lang="az-Cyrl-AZ" b="1" dirty="0" smtClean="0"/>
                <a:t>ӯ</a:t>
              </a:r>
              <a:endParaRPr lang="en-US" b="1" dirty="0"/>
            </a:p>
          </p:txBody>
        </p:sp>
        <p:sp>
          <p:nvSpPr>
            <p:cNvPr id="9" name="TextBox 8"/>
            <p:cNvSpPr txBox="1"/>
            <p:nvPr/>
          </p:nvSpPr>
          <p:spPr>
            <a:xfrm>
              <a:off x="2893249" y="5665266"/>
              <a:ext cx="1729965" cy="429309"/>
            </a:xfrm>
            <a:prstGeom prst="rect">
              <a:avLst/>
            </a:prstGeom>
            <a:noFill/>
            <a:ln>
              <a:noFill/>
            </a:ln>
          </p:spPr>
          <p:txBody>
            <a:bodyPr wrap="none" rtlCol="0">
              <a:spAutoFit/>
            </a:bodyPr>
            <a:lstStyle/>
            <a:p>
              <a:r>
                <a:rPr lang="en-US" b="1" dirty="0" smtClean="0">
                  <a:solidFill>
                    <a:srgbClr val="0117FF"/>
                  </a:solidFill>
                </a:rPr>
                <a:t>Observed ‘y’</a:t>
              </a:r>
              <a:endParaRPr lang="en-US" b="1" dirty="0">
                <a:solidFill>
                  <a:srgbClr val="0117FF"/>
                </a:solidFill>
              </a:endParaRPr>
            </a:p>
          </p:txBody>
        </p:sp>
      </p:grpSp>
      <p:sp>
        <p:nvSpPr>
          <p:cNvPr id="4" name="Title 2"/>
          <p:cNvSpPr txBox="1">
            <a:spLocks/>
          </p:cNvSpPr>
          <p:nvPr/>
        </p:nvSpPr>
        <p:spPr>
          <a:xfrm>
            <a:off x="5082990" y="148051"/>
            <a:ext cx="676611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Graphical </a:t>
            </a:r>
            <a:r>
              <a:rPr lang="en-US" sz="2800" dirty="0" smtClean="0">
                <a:latin typeface="Calibri (Headings)"/>
              </a:rPr>
              <a:t>Example Explaining Residual </a:t>
            </a:r>
            <a:endParaRPr lang="en-US" sz="2800" dirty="0">
              <a:latin typeface="Calibri (Headings)"/>
            </a:endParaRPr>
          </a:p>
        </p:txBody>
      </p:sp>
      <p:sp>
        <p:nvSpPr>
          <p:cNvPr id="5" name="Rectangle 4"/>
          <p:cNvSpPr/>
          <p:nvPr/>
        </p:nvSpPr>
        <p:spPr>
          <a:xfrm>
            <a:off x="5082990" y="784489"/>
            <a:ext cx="6766110" cy="479604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dirty="0" smtClean="0">
                <a:solidFill>
                  <a:sysClr val="windowText" lastClr="000000"/>
                </a:solidFill>
                <a:cs typeface="Courier New" panose="02070309020205020404" pitchFamily="49" charset="0"/>
              </a:rPr>
              <a:t>Say</a:t>
            </a:r>
            <a:r>
              <a:rPr lang="en-US" dirty="0">
                <a:solidFill>
                  <a:sysClr val="windowText" lastClr="000000"/>
                </a:solidFill>
                <a:cs typeface="Courier New" panose="02070309020205020404" pitchFamily="49" charset="0"/>
              </a:rPr>
              <a:t>, the line has equation  </a:t>
            </a:r>
            <a:endParaRPr lang="en-US" dirty="0" smtClean="0">
              <a:solidFill>
                <a:sysClr val="windowText" lastClr="000000"/>
              </a:solidFill>
              <a:cs typeface="Courier New" panose="02070309020205020404" pitchFamily="49" charset="0"/>
            </a:endParaRPr>
          </a:p>
          <a:p>
            <a:pPr lvl="1"/>
            <a:r>
              <a:rPr lang="en-US" dirty="0" smtClean="0">
                <a:solidFill>
                  <a:sysClr val="windowText" lastClr="000000"/>
                </a:solidFill>
                <a:cs typeface="Courier New" panose="02070309020205020404" pitchFamily="49" charset="0"/>
              </a:rPr>
              <a:t>y=0.8x </a:t>
            </a:r>
            <a:r>
              <a:rPr lang="en-US" dirty="0">
                <a:solidFill>
                  <a:sysClr val="windowText" lastClr="000000"/>
                </a:solidFill>
                <a:cs typeface="Courier New" panose="02070309020205020404" pitchFamily="49" charset="0"/>
              </a:rPr>
              <a:t>+ 5 </a:t>
            </a:r>
            <a:endParaRPr lang="en-US" dirty="0" smtClean="0">
              <a:solidFill>
                <a:sysClr val="windowText" lastClr="000000"/>
              </a:solidFill>
              <a:cs typeface="Courier New" panose="02070309020205020404" pitchFamily="49" charset="0"/>
            </a:endParaRPr>
          </a:p>
          <a:p>
            <a:pPr lvl="1"/>
            <a:r>
              <a:rPr lang="en-US" dirty="0" smtClean="0">
                <a:solidFill>
                  <a:sysClr val="windowText" lastClr="000000"/>
                </a:solidFill>
                <a:cs typeface="Courier New" panose="02070309020205020404" pitchFamily="49" charset="0"/>
              </a:rPr>
              <a:t>Points </a:t>
            </a:r>
            <a:r>
              <a:rPr lang="en-US" dirty="0">
                <a:solidFill>
                  <a:sysClr val="windowText" lastClr="000000"/>
                </a:solidFill>
                <a:cs typeface="Courier New" panose="02070309020205020404" pitchFamily="49" charset="0"/>
              </a:rPr>
              <a:t>are: (x1</a:t>
            </a:r>
            <a:r>
              <a:rPr lang="en-US" dirty="0" smtClean="0">
                <a:solidFill>
                  <a:sysClr val="windowText" lastClr="000000"/>
                </a:solidFill>
                <a:cs typeface="Courier New" panose="02070309020205020404" pitchFamily="49" charset="0"/>
              </a:rPr>
              <a:t>, y1</a:t>
            </a:r>
            <a:r>
              <a:rPr lang="en-US" dirty="0">
                <a:solidFill>
                  <a:sysClr val="windowText" lastClr="000000"/>
                </a:solidFill>
                <a:cs typeface="Courier New" panose="02070309020205020404" pitchFamily="49" charset="0"/>
              </a:rPr>
              <a:t>) = (1, 5</a:t>
            </a:r>
            <a:r>
              <a:rPr lang="en-US" dirty="0" smtClean="0">
                <a:solidFill>
                  <a:sysClr val="windowText" lastClr="000000"/>
                </a:solidFill>
                <a:cs typeface="Courier New" panose="02070309020205020404" pitchFamily="49" charset="0"/>
              </a:rPr>
              <a:t>),</a:t>
            </a:r>
          </a:p>
          <a:p>
            <a:pPr lvl="1"/>
            <a:r>
              <a:rPr lang="en-US" dirty="0" smtClean="0">
                <a:solidFill>
                  <a:sysClr val="windowText" lastClr="000000"/>
                </a:solidFill>
                <a:cs typeface="Courier New" panose="02070309020205020404" pitchFamily="49" charset="0"/>
              </a:rPr>
              <a:t>                    (</a:t>
            </a:r>
            <a:r>
              <a:rPr lang="en-US" dirty="0">
                <a:solidFill>
                  <a:sysClr val="windowText" lastClr="000000"/>
                </a:solidFill>
                <a:cs typeface="Courier New" panose="02070309020205020404" pitchFamily="49" charset="0"/>
              </a:rPr>
              <a:t>x2</a:t>
            </a:r>
            <a:r>
              <a:rPr lang="en-US" dirty="0" smtClean="0">
                <a:solidFill>
                  <a:sysClr val="windowText" lastClr="000000"/>
                </a:solidFill>
                <a:cs typeface="Courier New" panose="02070309020205020404" pitchFamily="49" charset="0"/>
              </a:rPr>
              <a:t>, y2</a:t>
            </a:r>
            <a:r>
              <a:rPr lang="en-US" dirty="0">
                <a:solidFill>
                  <a:sysClr val="windowText" lastClr="000000"/>
                </a:solidFill>
                <a:cs typeface="Courier New" panose="02070309020205020404" pitchFamily="49" charset="0"/>
              </a:rPr>
              <a:t>) = (2, 7</a:t>
            </a:r>
            <a:r>
              <a:rPr lang="en-US" dirty="0" smtClean="0">
                <a:solidFill>
                  <a:sysClr val="windowText" lastClr="000000"/>
                </a:solidFill>
                <a:cs typeface="Courier New" panose="02070309020205020404" pitchFamily="49" charset="0"/>
              </a:rPr>
              <a:t>),</a:t>
            </a:r>
          </a:p>
          <a:p>
            <a:pPr lvl="1"/>
            <a:r>
              <a:rPr lang="en-US" dirty="0" smtClean="0">
                <a:solidFill>
                  <a:sysClr val="windowText" lastClr="000000"/>
                </a:solidFill>
                <a:cs typeface="Courier New" panose="02070309020205020404" pitchFamily="49" charset="0"/>
              </a:rPr>
              <a:t>                    (</a:t>
            </a:r>
            <a:r>
              <a:rPr lang="en-US" dirty="0">
                <a:solidFill>
                  <a:sysClr val="windowText" lastClr="000000"/>
                </a:solidFill>
                <a:cs typeface="Courier New" panose="02070309020205020404" pitchFamily="49" charset="0"/>
              </a:rPr>
              <a:t>x3</a:t>
            </a:r>
            <a:r>
              <a:rPr lang="en-US" dirty="0" smtClean="0">
                <a:solidFill>
                  <a:sysClr val="windowText" lastClr="000000"/>
                </a:solidFill>
                <a:cs typeface="Courier New" panose="02070309020205020404" pitchFamily="49" charset="0"/>
              </a:rPr>
              <a:t>, y3</a:t>
            </a:r>
            <a:r>
              <a:rPr lang="en-US" dirty="0">
                <a:solidFill>
                  <a:sysClr val="windowText" lastClr="000000"/>
                </a:solidFill>
                <a:cs typeface="Courier New" panose="02070309020205020404" pitchFamily="49" charset="0"/>
              </a:rPr>
              <a:t>) = (3, 6) </a:t>
            </a:r>
            <a:endParaRPr lang="en-US" dirty="0" smtClean="0">
              <a:solidFill>
                <a:sysClr val="windowText" lastClr="000000"/>
              </a:solidFill>
              <a:cs typeface="Courier New" panose="02070309020205020404" pitchFamily="49" charset="0"/>
            </a:endParaRPr>
          </a:p>
          <a:p>
            <a:pPr lvl="1"/>
            <a:r>
              <a:rPr lang="en-US" dirty="0" smtClean="0">
                <a:solidFill>
                  <a:sysClr val="windowText" lastClr="000000"/>
                </a:solidFill>
                <a:cs typeface="Courier New" panose="02070309020205020404" pitchFamily="49" charset="0"/>
              </a:rPr>
              <a:t>The </a:t>
            </a:r>
            <a:r>
              <a:rPr lang="en-US" dirty="0">
                <a:solidFill>
                  <a:sysClr val="windowText" lastClr="000000"/>
                </a:solidFill>
                <a:cs typeface="Courier New" panose="02070309020205020404" pitchFamily="49" charset="0"/>
              </a:rPr>
              <a:t>corresponding residuals are: </a:t>
            </a:r>
            <a:r>
              <a:rPr lang="en-US" dirty="0" smtClean="0">
                <a:solidFill>
                  <a:sysClr val="windowText" lastClr="000000"/>
                </a:solidFill>
                <a:cs typeface="Courier New" panose="02070309020205020404" pitchFamily="49" charset="0"/>
              </a:rPr>
              <a:t>r1</a:t>
            </a:r>
            <a:r>
              <a:rPr lang="en-US" dirty="0">
                <a:solidFill>
                  <a:sysClr val="windowText" lastClr="000000"/>
                </a:solidFill>
                <a:cs typeface="Courier New" panose="02070309020205020404" pitchFamily="49" charset="0"/>
              </a:rPr>
              <a:t>(-0.8), r2(0.4) and r3(-1.4)</a:t>
            </a:r>
          </a:p>
        </p:txBody>
      </p:sp>
      <p:grpSp>
        <p:nvGrpSpPr>
          <p:cNvPr id="39" name="Group 38"/>
          <p:cNvGrpSpPr/>
          <p:nvPr/>
        </p:nvGrpSpPr>
        <p:grpSpPr>
          <a:xfrm>
            <a:off x="8406797" y="3045957"/>
            <a:ext cx="3391445" cy="2270133"/>
            <a:chOff x="8406797" y="3045957"/>
            <a:chExt cx="3391445" cy="2270133"/>
          </a:xfrm>
        </p:grpSpPr>
        <p:cxnSp>
          <p:nvCxnSpPr>
            <p:cNvPr id="13" name="Straight Connector 12"/>
            <p:cNvCxnSpPr/>
            <p:nvPr/>
          </p:nvCxnSpPr>
          <p:spPr>
            <a:xfrm flipV="1">
              <a:off x="8991636" y="3268918"/>
              <a:ext cx="1658436" cy="15116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622399" y="3452183"/>
              <a:ext cx="174813" cy="174813"/>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244498" y="5090880"/>
              <a:ext cx="174813" cy="174813"/>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0338006" y="4118968"/>
              <a:ext cx="174813" cy="174813"/>
            </a:xfrm>
            <a:prstGeom prst="ellipse">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622400" y="4056216"/>
              <a:ext cx="174813" cy="174813"/>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244498" y="4396718"/>
              <a:ext cx="174813" cy="174813"/>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338006" y="3392962"/>
              <a:ext cx="174813" cy="174813"/>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8" idx="4"/>
              <a:endCxn id="15" idx="0"/>
            </p:cNvCxnSpPr>
            <p:nvPr/>
          </p:nvCxnSpPr>
          <p:spPr>
            <a:xfrm>
              <a:off x="9331905" y="4571531"/>
              <a:ext cx="0" cy="519349"/>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0"/>
            </p:cNvCxnSpPr>
            <p:nvPr/>
          </p:nvCxnSpPr>
          <p:spPr>
            <a:xfrm>
              <a:off x="9709805" y="3624273"/>
              <a:ext cx="2" cy="43194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4"/>
              <a:endCxn id="16" idx="0"/>
            </p:cNvCxnSpPr>
            <p:nvPr/>
          </p:nvCxnSpPr>
          <p:spPr>
            <a:xfrm>
              <a:off x="10425413" y="3567775"/>
              <a:ext cx="0" cy="55119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9353756" y="4643722"/>
                  <a:ext cx="128900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oMath>
                    </m:oMathPara>
                  </a14:m>
                  <a:endParaRPr lang="en-US" sz="1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353756" y="4643722"/>
                  <a:ext cx="1289007" cy="246221"/>
                </a:xfrm>
                <a:prstGeom prst="rect">
                  <a:avLst/>
                </a:prstGeom>
                <a:blipFill>
                  <a:blip r:embed="rId6"/>
                  <a:stretch>
                    <a:fillRect l="-1415" r="-5189"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9636509" y="3195620"/>
                  <a:ext cx="25077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oMath>
                    </m:oMathPara>
                  </a14:m>
                  <a:endParaRPr lang="en-US" sz="1600" dirty="0"/>
                </a:p>
              </p:txBody>
            </p:sp>
          </mc:Choice>
          <mc:Fallback xmlns="">
            <p:sp>
              <p:nvSpPr>
                <p:cNvPr id="29" name="TextBox 28"/>
                <p:cNvSpPr txBox="1">
                  <a:spLocks noRot="1" noChangeAspect="1" noMove="1" noResize="1" noEditPoints="1" noAdjustHandles="1" noChangeArrowheads="1" noChangeShapeType="1" noTextEdit="1"/>
                </p:cNvSpPr>
                <p:nvPr/>
              </p:nvSpPr>
              <p:spPr>
                <a:xfrm>
                  <a:off x="9636509" y="3195620"/>
                  <a:ext cx="250774" cy="246221"/>
                </a:xfrm>
                <a:prstGeom prst="rect">
                  <a:avLst/>
                </a:prstGeom>
                <a:blipFill>
                  <a:blip r:embed="rId7"/>
                  <a:stretch>
                    <a:fillRect l="-19512" r="-4878" b="-21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9035085" y="4134617"/>
                  <a:ext cx="24102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1</m:t>
                            </m:r>
                          </m:sub>
                        </m:sSub>
                      </m:oMath>
                    </m:oMathPara>
                  </a14:m>
                  <a:endParaRPr lang="en-US" sz="1600" dirty="0"/>
                </a:p>
              </p:txBody>
            </p:sp>
          </mc:Choice>
          <mc:Fallback xmlns="">
            <p:sp>
              <p:nvSpPr>
                <p:cNvPr id="30" name="TextBox 29"/>
                <p:cNvSpPr txBox="1">
                  <a:spLocks noRot="1" noChangeAspect="1" noMove="1" noResize="1" noEditPoints="1" noAdjustHandles="1" noChangeArrowheads="1" noChangeShapeType="1" noTextEdit="1"/>
                </p:cNvSpPr>
                <p:nvPr/>
              </p:nvSpPr>
              <p:spPr>
                <a:xfrm>
                  <a:off x="9035085" y="4134617"/>
                  <a:ext cx="241028" cy="246221"/>
                </a:xfrm>
                <a:prstGeom prst="rect">
                  <a:avLst/>
                </a:prstGeom>
                <a:blipFill>
                  <a:blip r:embed="rId8"/>
                  <a:stretch>
                    <a:fillRect l="-27500" r="-5000"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10178698" y="3147406"/>
                  <a:ext cx="24577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3</m:t>
                            </m:r>
                          </m:sub>
                        </m:sSub>
                      </m:oMath>
                    </m:oMathPara>
                  </a14:m>
                  <a:endParaRPr lang="en-US" sz="1600" dirty="0"/>
                </a:p>
              </p:txBody>
            </p:sp>
          </mc:Choice>
          <mc:Fallback xmlns="">
            <p:sp>
              <p:nvSpPr>
                <p:cNvPr id="31" name="TextBox 30"/>
                <p:cNvSpPr txBox="1">
                  <a:spLocks noRot="1" noChangeAspect="1" noMove="1" noResize="1" noEditPoints="1" noAdjustHandles="1" noChangeArrowheads="1" noChangeShapeType="1" noTextEdit="1"/>
                </p:cNvSpPr>
                <p:nvPr/>
              </p:nvSpPr>
              <p:spPr>
                <a:xfrm>
                  <a:off x="10178698" y="3147406"/>
                  <a:ext cx="245772" cy="246221"/>
                </a:xfrm>
                <a:prstGeom prst="rect">
                  <a:avLst/>
                </a:prstGeom>
                <a:blipFill>
                  <a:blip r:embed="rId9"/>
                  <a:stretch>
                    <a:fillRect l="-30000" r="-7500"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10513275" y="3045957"/>
                  <a:ext cx="128496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𝑥</m:t>
                            </m:r>
                          </m:e>
                          <m:sub>
                            <m:r>
                              <a:rPr lang="en-US" sz="1600" b="0" i="1" smtClean="0">
                                <a:latin typeface="Cambria Math" panose="02040503050406030204" pitchFamily="18" charset="0"/>
                              </a:rPr>
                              <m:t>  </m:t>
                            </m:r>
                          </m:sub>
                        </m:sSub>
                      </m:oMath>
                    </m:oMathPara>
                  </a14:m>
                  <a:endParaRPr lang="en-US" sz="16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0513275" y="3045957"/>
                  <a:ext cx="1284967" cy="246221"/>
                </a:xfrm>
                <a:prstGeom prst="rect">
                  <a:avLst/>
                </a:prstGeom>
                <a:blipFill>
                  <a:blip r:embed="rId10"/>
                  <a:stretch>
                    <a:fillRect l="-523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0092177" y="4092529"/>
                  <a:ext cx="25077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3</m:t>
                            </m:r>
                          </m:sub>
                        </m:sSub>
                      </m:oMath>
                    </m:oMathPara>
                  </a14:m>
                  <a:endParaRPr lang="en-US" sz="1600" dirty="0"/>
                </a:p>
              </p:txBody>
            </p:sp>
          </mc:Choice>
          <mc:Fallback xmlns="">
            <p:sp>
              <p:nvSpPr>
                <p:cNvPr id="33" name="TextBox 32"/>
                <p:cNvSpPr txBox="1">
                  <a:spLocks noRot="1" noChangeAspect="1" noMove="1" noResize="1" noEditPoints="1" noAdjustHandles="1" noChangeArrowheads="1" noChangeShapeType="1" noTextEdit="1"/>
                </p:cNvSpPr>
                <p:nvPr/>
              </p:nvSpPr>
              <p:spPr>
                <a:xfrm>
                  <a:off x="10092177" y="4092529"/>
                  <a:ext cx="250774" cy="246221"/>
                </a:xfrm>
                <a:prstGeom prst="rect">
                  <a:avLst/>
                </a:prstGeom>
                <a:blipFill>
                  <a:blip r:embed="rId11"/>
                  <a:stretch>
                    <a:fillRect l="-19512" r="-4878" b="-21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9709805" y="4207322"/>
                  <a:ext cx="24577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2</m:t>
                            </m:r>
                          </m:sub>
                        </m:sSub>
                      </m:oMath>
                    </m:oMathPara>
                  </a14:m>
                  <a:endParaRPr lang="en-US" sz="1600" dirty="0"/>
                </a:p>
              </p:txBody>
            </p:sp>
          </mc:Choice>
          <mc:Fallback xmlns="">
            <p:sp>
              <p:nvSpPr>
                <p:cNvPr id="34" name="TextBox 33"/>
                <p:cNvSpPr txBox="1">
                  <a:spLocks noRot="1" noChangeAspect="1" noMove="1" noResize="1" noEditPoints="1" noAdjustHandles="1" noChangeArrowheads="1" noChangeShapeType="1" noTextEdit="1"/>
                </p:cNvSpPr>
                <p:nvPr/>
              </p:nvSpPr>
              <p:spPr>
                <a:xfrm>
                  <a:off x="9709805" y="4207322"/>
                  <a:ext cx="245772" cy="246221"/>
                </a:xfrm>
                <a:prstGeom prst="rect">
                  <a:avLst/>
                </a:prstGeom>
                <a:blipFill>
                  <a:blip r:embed="rId12"/>
                  <a:stretch>
                    <a:fillRect l="-30000" r="-7500" b="-31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9002600" y="5069869"/>
                  <a:ext cx="24602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oMath>
                    </m:oMathPara>
                  </a14:m>
                  <a:endParaRPr lang="en-US"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9002600" y="5069869"/>
                  <a:ext cx="246028" cy="246221"/>
                </a:xfrm>
                <a:prstGeom prst="rect">
                  <a:avLst/>
                </a:prstGeom>
                <a:blipFill>
                  <a:blip r:embed="rId13"/>
                  <a:stretch>
                    <a:fillRect l="-20000" r="-500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8406797" y="3743094"/>
                  <a:ext cx="130324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sz="1600" dirty="0"/>
                </a:p>
              </p:txBody>
            </p:sp>
          </mc:Choice>
          <mc:Fallback xmlns="">
            <p:sp>
              <p:nvSpPr>
                <p:cNvPr id="36" name="TextBox 35"/>
                <p:cNvSpPr txBox="1">
                  <a:spLocks noRot="1" noChangeAspect="1" noMove="1" noResize="1" noEditPoints="1" noAdjustHandles="1" noChangeArrowheads="1" noChangeShapeType="1" noTextEdit="1"/>
                </p:cNvSpPr>
                <p:nvPr/>
              </p:nvSpPr>
              <p:spPr>
                <a:xfrm>
                  <a:off x="8406797" y="3743094"/>
                  <a:ext cx="1303242" cy="246221"/>
                </a:xfrm>
                <a:prstGeom prst="rect">
                  <a:avLst/>
                </a:prstGeom>
                <a:blipFill>
                  <a:blip r:embed="rId14"/>
                  <a:stretch>
                    <a:fillRect l="-1402" r="-514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10425412" y="3668559"/>
                  <a:ext cx="130324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𝑟</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cy-GB" sz="1600" b="0" i="1" smtClean="0">
                                <a:latin typeface="Cambria Math" panose="02040503050406030204" pitchFamily="18" charset="0"/>
                              </a:rPr>
                              <m:t>ŷ</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m:t>
                        </m:r>
                      </m:oMath>
                    </m:oMathPara>
                  </a14:m>
                  <a:endParaRPr lang="en-US" sz="1600" dirty="0"/>
                </a:p>
              </p:txBody>
            </p:sp>
          </mc:Choice>
          <mc:Fallback xmlns="">
            <p:sp>
              <p:nvSpPr>
                <p:cNvPr id="38" name="TextBox 37"/>
                <p:cNvSpPr txBox="1">
                  <a:spLocks noRot="1" noChangeAspect="1" noMove="1" noResize="1" noEditPoints="1" noAdjustHandles="1" noChangeArrowheads="1" noChangeShapeType="1" noTextEdit="1"/>
                </p:cNvSpPr>
                <p:nvPr/>
              </p:nvSpPr>
              <p:spPr>
                <a:xfrm>
                  <a:off x="10425412" y="3668559"/>
                  <a:ext cx="1303242" cy="246221"/>
                </a:xfrm>
                <a:prstGeom prst="rect">
                  <a:avLst/>
                </a:prstGeom>
                <a:blipFill>
                  <a:blip r:embed="rId15"/>
                  <a:stretch>
                    <a:fillRect l="-1402" r="-5140" b="-32500"/>
                  </a:stretch>
                </a:blipFill>
              </p:spPr>
              <p:txBody>
                <a:bodyPr/>
                <a:lstStyle/>
                <a:p>
                  <a:r>
                    <a:rPr lang="en-US">
                      <a:noFill/>
                    </a:rPr>
                    <a:t> </a:t>
                  </a:r>
                </a:p>
              </p:txBody>
            </p:sp>
          </mc:Fallback>
        </mc:AlternateContent>
      </p:grpSp>
      <p:pic>
        <p:nvPicPr>
          <p:cNvPr id="40" name="image2.jpe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2245693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R-Square </a:t>
            </a:r>
            <a:r>
              <a:rPr lang="en-US" sz="2800" dirty="0" smtClean="0">
                <a:latin typeface="Calibri (Headings)"/>
              </a:rPr>
              <a:t>&amp; </a:t>
            </a:r>
            <a:r>
              <a:rPr lang="en-US" sz="2800" dirty="0">
                <a:latin typeface="Calibri (Headings)"/>
              </a:rPr>
              <a:t>Adjusted R Square </a:t>
            </a:r>
          </a:p>
        </p:txBody>
      </p:sp>
      <mc:AlternateContent xmlns:mc="http://schemas.openxmlformats.org/markup-compatibility/2006" xmlns:a14="http://schemas.microsoft.com/office/drawing/2010/main">
        <mc:Choice Requires="a14">
          <p:sp>
            <p:nvSpPr>
              <p:cNvPr id="37" name="Rectangle 36"/>
              <p:cNvSpPr/>
              <p:nvPr/>
            </p:nvSpPr>
            <p:spPr>
              <a:xfrm>
                <a:off x="6096000" y="824831"/>
                <a:ext cx="5753100" cy="5190958"/>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Arial" panose="020B0604020202020204" pitchFamily="34" charset="0"/>
                  <a:buChar char="•"/>
                </a:pPr>
                <a:r>
                  <a:rPr lang="en-US" dirty="0" smtClean="0">
                    <a:solidFill>
                      <a:schemeClr val="tx1"/>
                    </a:solidFill>
                    <a:cs typeface="Courier New" panose="02070309020205020404" pitchFamily="49" charset="0"/>
                  </a:rPr>
                  <a:t> R-Square determines how much of the total variation in Y (dependent variable) is explained by the variation in X (independent variable). </a:t>
                </a:r>
              </a:p>
              <a:p>
                <a:r>
                  <a:rPr lang="en-US" dirty="0" smtClean="0">
                    <a:solidFill>
                      <a:schemeClr val="tx1"/>
                    </a:solidFill>
                    <a:cs typeface="Courier New" panose="02070309020205020404" pitchFamily="49" charset="0"/>
                  </a:rPr>
                  <a:t>      </a:t>
                </a:r>
                <a14:m>
                  <m:oMath xmlns:m="http://schemas.openxmlformats.org/officeDocument/2006/math">
                    <m:r>
                      <a:rPr lang="en-US" b="0" i="1" smtClean="0">
                        <a:solidFill>
                          <a:schemeClr val="tx1"/>
                        </a:solidFill>
                        <a:latin typeface="Cambria Math" panose="02040503050406030204" pitchFamily="18" charset="0"/>
                        <a:cs typeface="Courier New" panose="02070309020205020404" pitchFamily="49" charset="0"/>
                      </a:rPr>
                      <m:t>𝑅</m:t>
                    </m:r>
                    <m:r>
                      <a:rPr lang="en-US" b="0" i="1" smtClean="0">
                        <a:solidFill>
                          <a:schemeClr val="tx1"/>
                        </a:solidFill>
                        <a:latin typeface="Cambria Math" panose="02040503050406030204" pitchFamily="18" charset="0"/>
                        <a:cs typeface="Courier New" panose="02070309020205020404" pitchFamily="49" charset="0"/>
                      </a:rPr>
                      <m:t>−</m:t>
                    </m:r>
                    <m:r>
                      <a:rPr lang="en-US" b="0" i="1" smtClean="0">
                        <a:solidFill>
                          <a:schemeClr val="tx1"/>
                        </a:solidFill>
                        <a:latin typeface="Cambria Math" panose="02040503050406030204" pitchFamily="18" charset="0"/>
                        <a:cs typeface="Courier New" panose="02070309020205020404" pitchFamily="49" charset="0"/>
                      </a:rPr>
                      <m:t>𝑆𝑞𝑢𝑎𝑟𝑒</m:t>
                    </m:r>
                    <m:r>
                      <a:rPr lang="en-US" b="0" i="1" smtClean="0">
                        <a:solidFill>
                          <a:schemeClr val="tx1"/>
                        </a:solidFill>
                        <a:latin typeface="Cambria Math" panose="02040503050406030204" pitchFamily="18" charset="0"/>
                        <a:cs typeface="Courier New" panose="02070309020205020404" pitchFamily="49" charset="0"/>
                      </a:rPr>
                      <m:t>=1 − </m:t>
                    </m:r>
                    <m:f>
                      <m:fPr>
                        <m:ctrlPr>
                          <a:rPr lang="en-US" b="0" i="1" smtClean="0">
                            <a:solidFill>
                              <a:schemeClr val="tx1"/>
                            </a:solidFill>
                            <a:latin typeface="Cambria Math" panose="02040503050406030204" pitchFamily="18" charset="0"/>
                            <a:cs typeface="Courier New" panose="02070309020205020404" pitchFamily="49" charset="0"/>
                          </a:rPr>
                        </m:ctrlPr>
                      </m:fPr>
                      <m:num>
                        <m:r>
                          <a:rPr lang="en-US" b="0" i="1" smtClean="0">
                            <a:solidFill>
                              <a:schemeClr val="tx1"/>
                            </a:solidFill>
                            <a:latin typeface="Cambria Math" panose="02040503050406030204" pitchFamily="18" charset="0"/>
                            <a:cs typeface="Courier New" panose="02070309020205020404" pitchFamily="49" charset="0"/>
                          </a:rPr>
                          <m:t>∑</m:t>
                        </m:r>
                        <m:d>
                          <m:dPr>
                            <m:ctrlPr>
                              <a:rPr lang="en-US" b="0" i="1" smtClean="0">
                                <a:solidFill>
                                  <a:schemeClr val="tx1"/>
                                </a:solidFill>
                                <a:latin typeface="Cambria Math" panose="02040503050406030204" pitchFamily="18" charset="0"/>
                                <a:cs typeface="Courier New" panose="02070309020205020404" pitchFamily="49" charset="0"/>
                              </a:rPr>
                            </m:ctrlPr>
                          </m:dPr>
                          <m:e>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𝑦</m:t>
                                </m:r>
                              </m:e>
                              <m:sub>
                                <m:r>
                                  <a:rPr lang="en-US" b="0" i="1" smtClean="0">
                                    <a:solidFill>
                                      <a:schemeClr val="tx1"/>
                                    </a:solidFill>
                                    <a:latin typeface="Cambria Math" panose="02040503050406030204" pitchFamily="18" charset="0"/>
                                    <a:cs typeface="Courier New" panose="02070309020205020404" pitchFamily="49" charset="0"/>
                                  </a:rPr>
                                  <m:t>𝑎𝑐𝑡𝑢𝑎𝑙</m:t>
                                </m:r>
                              </m:sub>
                            </m:sSub>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𝑦</m:t>
                                </m:r>
                              </m:e>
                              <m:sub>
                                <m:r>
                                  <a:rPr lang="en-US" b="0" i="1" smtClean="0">
                                    <a:solidFill>
                                      <a:schemeClr val="tx1"/>
                                    </a:solidFill>
                                    <a:latin typeface="Cambria Math" panose="02040503050406030204" pitchFamily="18" charset="0"/>
                                    <a:cs typeface="Courier New" panose="02070309020205020404" pitchFamily="49" charset="0"/>
                                  </a:rPr>
                                  <m:t>𝑝𝑟𝑒𝑑𝑖𝑐𝑎𝑡𝑒𝑑</m:t>
                                </m:r>
                              </m:sub>
                            </m:sSub>
                          </m:e>
                        </m:d>
                        <m:r>
                          <a:rPr lang="en-US" b="0" i="1" baseline="30000" smtClean="0">
                            <a:solidFill>
                              <a:schemeClr val="tx1"/>
                            </a:solidFill>
                            <a:latin typeface="Cambria Math" panose="02040503050406030204" pitchFamily="18" charset="0"/>
                            <a:cs typeface="Courier New" panose="02070309020205020404" pitchFamily="49" charset="0"/>
                          </a:rPr>
                          <m:t>2</m:t>
                        </m:r>
                      </m:num>
                      <m:den>
                        <m:r>
                          <a:rPr lang="en-US" b="0" i="1" smtClean="0">
                            <a:solidFill>
                              <a:schemeClr val="tx1"/>
                            </a:solidFill>
                            <a:latin typeface="Cambria Math" panose="02040503050406030204" pitchFamily="18" charset="0"/>
                            <a:cs typeface="Courier New" panose="02070309020205020404" pitchFamily="49" charset="0"/>
                          </a:rPr>
                          <m:t>∑</m:t>
                        </m:r>
                        <m:d>
                          <m:dPr>
                            <m:ctrlPr>
                              <a:rPr lang="en-US" b="0" i="1" smtClean="0">
                                <a:solidFill>
                                  <a:schemeClr val="tx1"/>
                                </a:solidFill>
                                <a:latin typeface="Cambria Math" panose="02040503050406030204" pitchFamily="18" charset="0"/>
                                <a:cs typeface="Courier New" panose="02070309020205020404" pitchFamily="49" charset="0"/>
                              </a:rPr>
                            </m:ctrlPr>
                          </m:dPr>
                          <m:e>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𝑌</m:t>
                                </m:r>
                              </m:e>
                              <m:sub>
                                <m:r>
                                  <a:rPr lang="en-US" b="0" i="1" smtClean="0">
                                    <a:solidFill>
                                      <a:schemeClr val="tx1"/>
                                    </a:solidFill>
                                    <a:latin typeface="Cambria Math" panose="02040503050406030204" pitchFamily="18" charset="0"/>
                                    <a:cs typeface="Courier New" panose="02070309020205020404" pitchFamily="49" charset="0"/>
                                  </a:rPr>
                                  <m:t>𝑎𝑐𝑡𝑢𝑎𝑙</m:t>
                                </m:r>
                              </m:sub>
                            </m:sSub>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𝑌</m:t>
                                </m:r>
                              </m:e>
                              <m:sub>
                                <m:r>
                                  <a:rPr lang="en-US" b="0" i="1" smtClean="0">
                                    <a:solidFill>
                                      <a:schemeClr val="tx1"/>
                                    </a:solidFill>
                                    <a:latin typeface="Cambria Math" panose="02040503050406030204" pitchFamily="18" charset="0"/>
                                    <a:cs typeface="Courier New" panose="02070309020205020404" pitchFamily="49" charset="0"/>
                                  </a:rPr>
                                  <m:t>𝑚𝑒𝑎𝑛</m:t>
                                </m:r>
                              </m:sub>
                            </m:sSub>
                          </m:e>
                        </m:d>
                        <m:r>
                          <a:rPr lang="en-US" b="0" i="1" baseline="30000" smtClean="0">
                            <a:solidFill>
                              <a:schemeClr val="tx1"/>
                            </a:solidFill>
                            <a:latin typeface="Cambria Math" panose="02040503050406030204" pitchFamily="18" charset="0"/>
                            <a:cs typeface="Courier New" panose="02070309020205020404" pitchFamily="49" charset="0"/>
                          </a:rPr>
                          <m:t>2</m:t>
                        </m:r>
                      </m:den>
                    </m:f>
                  </m:oMath>
                </a14:m>
                <a:endParaRPr lang="en-US" dirty="0" smtClean="0">
                  <a:solidFill>
                    <a:schemeClr val="tx1"/>
                  </a:solidFill>
                  <a:cs typeface="Courier New" panose="02070309020205020404" pitchFamily="49" charset="0"/>
                </a:endParaRPr>
              </a:p>
              <a:p>
                <a:pPr marL="285750" indent="-285750" algn="just">
                  <a:buFont typeface="Arial" panose="020B0604020202020204" pitchFamily="34" charset="0"/>
                  <a:buChar char="•"/>
                </a:pPr>
                <a:r>
                  <a:rPr lang="en-US" dirty="0">
                    <a:solidFill>
                      <a:schemeClr val="tx1"/>
                    </a:solidFill>
                    <a:cs typeface="Courier New" panose="02070309020205020404" pitchFamily="49" charset="0"/>
                  </a:rPr>
                  <a:t>The value of R-square is always between 0 and 1, where 0 means that the model does not explain any variability in the target variable (Y) and 1 meaning it explains full variability in the target </a:t>
                </a:r>
                <a:r>
                  <a:rPr lang="en-US" dirty="0" smtClean="0">
                    <a:solidFill>
                      <a:schemeClr val="tx1"/>
                    </a:solidFill>
                    <a:cs typeface="Courier New" panose="02070309020205020404" pitchFamily="49" charset="0"/>
                  </a:rPr>
                  <a:t>variable.</a:t>
                </a:r>
              </a:p>
              <a:p>
                <a:pPr marL="285750" indent="-285750" algn="just">
                  <a:buFont typeface="Arial" panose="020B0604020202020204" pitchFamily="34" charset="0"/>
                  <a:buChar char="•"/>
                </a:pPr>
                <a:r>
                  <a:rPr lang="en-US" dirty="0" smtClean="0">
                    <a:solidFill>
                      <a:schemeClr val="tx1"/>
                    </a:solidFill>
                    <a:cs typeface="Courier New" panose="02070309020205020404" pitchFamily="49" charset="0"/>
                  </a:rPr>
                  <a:t>The </a:t>
                </a:r>
                <a:r>
                  <a:rPr lang="en-US" dirty="0">
                    <a:solidFill>
                      <a:schemeClr val="tx1"/>
                    </a:solidFill>
                    <a:cs typeface="Courier New" panose="02070309020205020404" pitchFamily="49" charset="0"/>
                  </a:rPr>
                  <a:t>Adjusted R-Square is a modified form of R-Square that has been adjusted for the number of </a:t>
                </a:r>
                <a:r>
                  <a:rPr lang="en-US" dirty="0" smtClean="0">
                    <a:solidFill>
                      <a:schemeClr val="tx1"/>
                    </a:solidFill>
                    <a:cs typeface="Courier New" panose="02070309020205020404" pitchFamily="49" charset="0"/>
                  </a:rPr>
                  <a:t>predictors in </a:t>
                </a:r>
                <a:r>
                  <a:rPr lang="en-US" dirty="0">
                    <a:solidFill>
                      <a:schemeClr val="tx1"/>
                    </a:solidFill>
                    <a:cs typeface="Courier New" panose="02070309020205020404" pitchFamily="49" charset="0"/>
                  </a:rPr>
                  <a:t>the </a:t>
                </a:r>
                <a:r>
                  <a:rPr lang="en-US" dirty="0" smtClean="0">
                    <a:solidFill>
                      <a:schemeClr val="tx1"/>
                    </a:solidFill>
                    <a:cs typeface="Courier New" panose="02070309020205020404" pitchFamily="49" charset="0"/>
                  </a:rPr>
                  <a:t>model</a:t>
                </a:r>
                <a:r>
                  <a:rPr lang="en-US" dirty="0">
                    <a:solidFill>
                      <a:schemeClr val="tx1"/>
                    </a:solidFill>
                    <a:cs typeface="Courier New" panose="02070309020205020404" pitchFamily="49" charset="0"/>
                  </a:rPr>
                  <a:t>. It </a:t>
                </a:r>
                <a:r>
                  <a:rPr lang="en-US" dirty="0" smtClean="0">
                    <a:solidFill>
                      <a:schemeClr val="tx1"/>
                    </a:solidFill>
                    <a:cs typeface="Courier New" panose="02070309020205020404" pitchFamily="49" charset="0"/>
                  </a:rPr>
                  <a:t>incorporates model’s degree </a:t>
                </a:r>
                <a:r>
                  <a:rPr lang="en-US" dirty="0">
                    <a:solidFill>
                      <a:schemeClr val="tx1"/>
                    </a:solidFill>
                    <a:cs typeface="Courier New" panose="02070309020205020404" pitchFamily="49" charset="0"/>
                  </a:rPr>
                  <a:t>of </a:t>
                </a:r>
                <a:r>
                  <a:rPr lang="en-US" dirty="0" smtClean="0">
                    <a:solidFill>
                      <a:schemeClr val="tx1"/>
                    </a:solidFill>
                    <a:cs typeface="Courier New" panose="02070309020205020404" pitchFamily="49" charset="0"/>
                  </a:rPr>
                  <a:t>freedom. </a:t>
                </a:r>
                <a:r>
                  <a:rPr lang="en-US" dirty="0">
                    <a:solidFill>
                      <a:schemeClr val="tx1"/>
                    </a:solidFill>
                    <a:cs typeface="Courier New" panose="02070309020205020404" pitchFamily="49" charset="0"/>
                  </a:rPr>
                  <a:t>The adjusted R-Square only increases if the new term improves the model accuracy. </a:t>
                </a:r>
              </a:p>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cs typeface="Courier New" panose="02070309020205020404" pitchFamily="49" charset="0"/>
                        </a:rPr>
                        <m:t>𝑅</m:t>
                      </m:r>
                      <m:r>
                        <a:rPr lang="en-US" b="0" i="1" baseline="30000" smtClean="0">
                          <a:solidFill>
                            <a:schemeClr val="tx1"/>
                          </a:solidFill>
                          <a:latin typeface="Cambria Math" panose="02040503050406030204" pitchFamily="18" charset="0"/>
                          <a:cs typeface="Courier New" panose="02070309020205020404" pitchFamily="49" charset="0"/>
                        </a:rPr>
                        <m:t>2</m:t>
                      </m:r>
                      <m:r>
                        <a:rPr lang="en-US" b="0" i="1" smtClean="0">
                          <a:solidFill>
                            <a:schemeClr val="tx1"/>
                          </a:solidFill>
                          <a:latin typeface="Cambria Math" panose="02040503050406030204" pitchFamily="18" charset="0"/>
                          <a:cs typeface="Courier New" panose="02070309020205020404" pitchFamily="49" charset="0"/>
                        </a:rPr>
                        <m:t>𝑎𝑑𝑗𝑢𝑠𝑡𝑒𝑑</m:t>
                      </m:r>
                      <m:r>
                        <a:rPr lang="en-US" i="1">
                          <a:solidFill>
                            <a:schemeClr val="tx1"/>
                          </a:solidFill>
                          <a:latin typeface="Cambria Math" panose="02040503050406030204" pitchFamily="18" charset="0"/>
                          <a:cs typeface="Courier New" panose="02070309020205020404" pitchFamily="49" charset="0"/>
                        </a:rPr>
                        <m:t>=1 − </m:t>
                      </m:r>
                      <m:f>
                        <m:fPr>
                          <m:ctrlPr>
                            <a:rPr lang="en-US" i="1">
                              <a:solidFill>
                                <a:schemeClr val="tx1"/>
                              </a:solidFill>
                              <a:latin typeface="Cambria Math" panose="02040503050406030204" pitchFamily="18" charset="0"/>
                              <a:cs typeface="Courier New" panose="02070309020205020404" pitchFamily="49" charset="0"/>
                            </a:rPr>
                          </m:ctrlPr>
                        </m:fPr>
                        <m:num>
                          <m:d>
                            <m:dPr>
                              <m:ctrlPr>
                                <a:rPr lang="en-US" b="0" i="1" smtClean="0">
                                  <a:solidFill>
                                    <a:schemeClr val="tx1"/>
                                  </a:solidFill>
                                  <a:latin typeface="Cambria Math" panose="02040503050406030204" pitchFamily="18" charset="0"/>
                                  <a:cs typeface="Courier New" panose="02070309020205020404" pitchFamily="49" charset="0"/>
                                </a:rPr>
                              </m:ctrlPr>
                            </m:dPr>
                            <m:e>
                              <m:r>
                                <a:rPr lang="en-US" b="0" i="1" smtClean="0">
                                  <a:solidFill>
                                    <a:schemeClr val="tx1"/>
                                  </a:solidFill>
                                  <a:latin typeface="Cambria Math" panose="02040503050406030204" pitchFamily="18" charset="0"/>
                                  <a:cs typeface="Courier New" panose="02070309020205020404" pitchFamily="49" charset="0"/>
                                </a:rPr>
                                <m:t>1−</m:t>
                              </m:r>
                              <m:r>
                                <a:rPr lang="en-US" b="0" i="1" smtClean="0">
                                  <a:solidFill>
                                    <a:schemeClr val="tx1"/>
                                  </a:solidFill>
                                  <a:latin typeface="Cambria Math" panose="02040503050406030204" pitchFamily="18" charset="0"/>
                                  <a:cs typeface="Courier New" panose="02070309020205020404" pitchFamily="49" charset="0"/>
                                </a:rPr>
                                <m:t>𝑅</m:t>
                              </m:r>
                              <m:r>
                                <a:rPr lang="en-US" b="0" i="1" baseline="30000" smtClean="0">
                                  <a:solidFill>
                                    <a:schemeClr val="tx1"/>
                                  </a:solidFill>
                                  <a:latin typeface="Cambria Math" panose="02040503050406030204" pitchFamily="18" charset="0"/>
                                  <a:cs typeface="Courier New" panose="02070309020205020404" pitchFamily="49" charset="0"/>
                                </a:rPr>
                                <m:t>2</m:t>
                              </m:r>
                            </m:e>
                          </m:d>
                          <m:r>
                            <a:rPr lang="en-US" b="0" i="1" baseline="30000" smtClean="0">
                              <a:solidFill>
                                <a:schemeClr val="tx1"/>
                              </a:solidFill>
                              <a:latin typeface="Cambria Math" panose="02040503050406030204" pitchFamily="18" charset="0"/>
                              <a:cs typeface="Courier New" panose="02070309020205020404" pitchFamily="49" charset="0"/>
                            </a:rPr>
                            <m:t> </m:t>
                          </m:r>
                          <m:r>
                            <a:rPr lang="en-US" b="0" i="1" smtClean="0">
                              <a:solidFill>
                                <a:schemeClr val="tx1"/>
                              </a:solidFill>
                              <a:latin typeface="Cambria Math" panose="02040503050406030204" pitchFamily="18" charset="0"/>
                              <a:cs typeface="Courier New" panose="02070309020205020404" pitchFamily="49" charset="0"/>
                            </a:rPr>
                            <m:t>(</m:t>
                          </m:r>
                          <m:r>
                            <a:rPr lang="en-US" b="0" i="1" smtClean="0">
                              <a:solidFill>
                                <a:schemeClr val="tx1"/>
                              </a:solidFill>
                              <a:latin typeface="Cambria Math" panose="02040503050406030204" pitchFamily="18" charset="0"/>
                              <a:cs typeface="Courier New" panose="02070309020205020404" pitchFamily="49" charset="0"/>
                            </a:rPr>
                            <m:t>𝑁</m:t>
                          </m:r>
                          <m:r>
                            <a:rPr lang="en-US" b="0" i="1" smtClean="0">
                              <a:solidFill>
                                <a:schemeClr val="tx1"/>
                              </a:solidFill>
                              <a:latin typeface="Cambria Math" panose="02040503050406030204" pitchFamily="18" charset="0"/>
                              <a:cs typeface="Courier New" panose="02070309020205020404" pitchFamily="49" charset="0"/>
                            </a:rPr>
                            <m:t>−1)</m:t>
                          </m:r>
                        </m:num>
                        <m:den>
                          <m:r>
                            <a:rPr lang="en-US" b="0" i="1" smtClean="0">
                              <a:solidFill>
                                <a:schemeClr val="tx1"/>
                              </a:solidFill>
                              <a:latin typeface="Cambria Math" panose="02040503050406030204" pitchFamily="18" charset="0"/>
                              <a:cs typeface="Courier New" panose="02070309020205020404" pitchFamily="49" charset="0"/>
                            </a:rPr>
                            <m:t>𝑁</m:t>
                          </m:r>
                          <m:r>
                            <a:rPr lang="en-US" b="0" i="1" smtClean="0">
                              <a:solidFill>
                                <a:schemeClr val="tx1"/>
                              </a:solidFill>
                              <a:latin typeface="Cambria Math" panose="02040503050406030204" pitchFamily="18" charset="0"/>
                              <a:cs typeface="Courier New" panose="02070309020205020404" pitchFamily="49" charset="0"/>
                            </a:rPr>
                            <m:t>−</m:t>
                          </m:r>
                          <m:r>
                            <a:rPr lang="en-US" b="0" i="1" smtClean="0">
                              <a:solidFill>
                                <a:schemeClr val="tx1"/>
                              </a:solidFill>
                              <a:latin typeface="Cambria Math" panose="02040503050406030204" pitchFamily="18" charset="0"/>
                              <a:cs typeface="Courier New" panose="02070309020205020404" pitchFamily="49" charset="0"/>
                            </a:rPr>
                            <m:t>𝑃</m:t>
                          </m:r>
                          <m:r>
                            <a:rPr lang="en-US" b="0" i="1" smtClean="0">
                              <a:solidFill>
                                <a:schemeClr val="tx1"/>
                              </a:solidFill>
                              <a:latin typeface="Cambria Math" panose="02040503050406030204" pitchFamily="18" charset="0"/>
                              <a:cs typeface="Courier New" panose="02070309020205020404" pitchFamily="49" charset="0"/>
                            </a:rPr>
                            <m:t>−1</m:t>
                          </m:r>
                        </m:den>
                      </m:f>
                    </m:oMath>
                  </m:oMathPara>
                </a14:m>
                <a:endParaRPr lang="en-US" dirty="0" smtClean="0">
                  <a:solidFill>
                    <a:schemeClr val="tx1"/>
                  </a:solidFill>
                </a:endParaRPr>
              </a:p>
              <a:p>
                <a:pPr marL="228600"/>
                <a:r>
                  <a:rPr lang="en-US" dirty="0" smtClean="0">
                    <a:solidFill>
                      <a:schemeClr val="tx1"/>
                    </a:solidFill>
                  </a:rPr>
                  <a:t>where R</a:t>
                </a:r>
                <a:r>
                  <a:rPr lang="en-US" baseline="30000" dirty="0" smtClean="0">
                    <a:solidFill>
                      <a:schemeClr val="tx1"/>
                    </a:solidFill>
                  </a:rPr>
                  <a:t>2</a:t>
                </a:r>
                <a:r>
                  <a:rPr lang="en-US" dirty="0" smtClean="0">
                    <a:solidFill>
                      <a:schemeClr val="tx1"/>
                    </a:solidFill>
                  </a:rPr>
                  <a:t> </a:t>
                </a:r>
                <a:r>
                  <a:rPr lang="en-US" dirty="0">
                    <a:solidFill>
                      <a:schemeClr val="tx1"/>
                    </a:solidFill>
                  </a:rPr>
                  <a:t>= sample R</a:t>
                </a:r>
                <a:r>
                  <a:rPr lang="en-US" baseline="30000" dirty="0">
                    <a:solidFill>
                      <a:schemeClr val="tx1"/>
                    </a:solidFill>
                  </a:rPr>
                  <a:t>2</a:t>
                </a:r>
                <a:r>
                  <a:rPr lang="en-US" dirty="0" smtClean="0">
                    <a:solidFill>
                      <a:schemeClr val="tx1"/>
                    </a:solidFill>
                  </a:rPr>
                  <a:t> </a:t>
                </a:r>
                <a:r>
                  <a:rPr lang="en-US" dirty="0">
                    <a:solidFill>
                      <a:schemeClr val="tx1"/>
                    </a:solidFill>
                  </a:rPr>
                  <a:t>value, N = total sample </a:t>
                </a:r>
                <a:r>
                  <a:rPr lang="en-US" dirty="0" smtClean="0">
                    <a:solidFill>
                      <a:schemeClr val="tx1"/>
                    </a:solidFill>
                  </a:rPr>
                  <a:t>size and    </a:t>
                </a:r>
              </a:p>
              <a:p>
                <a:pPr marL="228600"/>
                <a:r>
                  <a:rPr lang="en-US" dirty="0" smtClean="0">
                    <a:solidFill>
                      <a:schemeClr val="tx1"/>
                    </a:solidFill>
                  </a:rPr>
                  <a:t>p </a:t>
                </a:r>
                <a:r>
                  <a:rPr lang="en-US" dirty="0">
                    <a:solidFill>
                      <a:schemeClr val="tx1"/>
                    </a:solidFill>
                  </a:rPr>
                  <a:t>= Number of predictors </a:t>
                </a:r>
              </a:p>
              <a:p>
                <a:pPr marL="285750" indent="-285750">
                  <a:buFont typeface="Arial" panose="020B0604020202020204" pitchFamily="34" charset="0"/>
                  <a:buChar char="•"/>
                </a:pPr>
                <a:endParaRPr lang="en-US" dirty="0" smtClean="0">
                  <a:solidFill>
                    <a:schemeClr val="tx1"/>
                  </a:solidFill>
                  <a:cs typeface="Courier New" panose="02070309020205020404" pitchFamily="49" charset="0"/>
                </a:endParaRPr>
              </a:p>
            </p:txBody>
          </p:sp>
        </mc:Choice>
        <mc:Fallback xmlns="">
          <p:sp>
            <p:nvSpPr>
              <p:cNvPr id="37" name="Rectangle 36"/>
              <p:cNvSpPr>
                <a:spLocks noRot="1" noChangeAspect="1" noMove="1" noResize="1" noEditPoints="1" noAdjustHandles="1" noChangeArrowheads="1" noChangeShapeType="1" noTextEdit="1"/>
              </p:cNvSpPr>
              <p:nvPr/>
            </p:nvSpPr>
            <p:spPr>
              <a:xfrm>
                <a:off x="6096000" y="824831"/>
                <a:ext cx="5753100" cy="5190958"/>
              </a:xfrm>
              <a:prstGeom prst="rect">
                <a:avLst/>
              </a:prstGeom>
              <a:blipFill>
                <a:blip r:embed="rId3"/>
                <a:stretch>
                  <a:fillRect l="-421" t="-350" r="-527"/>
                </a:stretch>
              </a:blipFill>
              <a:ln w="28575">
                <a:solidFill>
                  <a:srgbClr val="35A984"/>
                </a:solidFill>
              </a:ln>
            </p:spPr>
            <p:txBody>
              <a:bodyPr/>
              <a:lstStyle/>
              <a:p>
                <a:r>
                  <a:rPr lang="en-US">
                    <a:noFill/>
                  </a:rPr>
                  <a:t> </a:t>
                </a:r>
              </a:p>
            </p:txBody>
          </p:sp>
        </mc:Fallback>
      </mc:AlternateContent>
      <p:pic>
        <p:nvPicPr>
          <p:cNvPr id="5" name="image2.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28680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noFill/>
        </p:spPr>
        <p:txBody>
          <a:bodyPr wrap="square" rtlCol="0">
            <a:spAutoFit/>
          </a:bodyPr>
          <a:lstStyle/>
          <a:p>
            <a:pPr algn="ctr"/>
            <a:r>
              <a:rPr lang="en-US" sz="3200" b="1" dirty="0" smtClean="0">
                <a:latin typeface="Calibri (Headings)"/>
              </a:rPr>
              <a:t>Regularization</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910243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5177118" y="148051"/>
            <a:ext cx="667198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Regularization</a:t>
            </a:r>
          </a:p>
        </p:txBody>
      </p:sp>
      <mc:AlternateContent xmlns:mc="http://schemas.openxmlformats.org/markup-compatibility/2006" xmlns:a14="http://schemas.microsoft.com/office/drawing/2010/main">
        <mc:Choice Requires="a14">
          <p:sp>
            <p:nvSpPr>
              <p:cNvPr id="37" name="Rectangle 36"/>
              <p:cNvSpPr/>
              <p:nvPr/>
            </p:nvSpPr>
            <p:spPr>
              <a:xfrm>
                <a:off x="5177118" y="717255"/>
                <a:ext cx="6671982" cy="5170197"/>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sz="1600" dirty="0" smtClean="0">
                    <a:solidFill>
                      <a:schemeClr val="tx1"/>
                    </a:solidFill>
                    <a:cs typeface="Courier New" panose="02070309020205020404" pitchFamily="49" charset="0"/>
                  </a:rPr>
                  <a:t>Overfitting refers to a model that corresponds too closely or exactly to a particular set of training data, but fails to fit new data or predict future observations reliably.</a:t>
                </a:r>
              </a:p>
              <a:p>
                <a:pPr marL="285750" indent="-285750" algn="just">
                  <a:buFont typeface="Arial" panose="020B0604020202020204" pitchFamily="34" charset="0"/>
                  <a:buChar char="•"/>
                </a:pPr>
                <a:r>
                  <a:rPr lang="en-US" sz="1600" dirty="0" smtClean="0">
                    <a:solidFill>
                      <a:schemeClr val="tx1"/>
                    </a:solidFill>
                    <a:cs typeface="Courier New" panose="02070309020205020404" pitchFamily="49" charset="0"/>
                  </a:rPr>
                  <a:t>It </a:t>
                </a:r>
                <a:r>
                  <a:rPr lang="en-US" sz="1600" dirty="0">
                    <a:solidFill>
                      <a:schemeClr val="tx1"/>
                    </a:solidFill>
                    <a:cs typeface="Courier New" panose="02070309020205020404" pitchFamily="49" charset="0"/>
                  </a:rPr>
                  <a:t>is a statistical model that contains more parameters than can be justified by the </a:t>
                </a:r>
                <a:r>
                  <a:rPr lang="en-US" sz="1600" dirty="0" smtClean="0">
                    <a:solidFill>
                      <a:schemeClr val="tx1"/>
                    </a:solidFill>
                    <a:cs typeface="Courier New" panose="02070309020205020404" pitchFamily="49" charset="0"/>
                  </a:rPr>
                  <a:t>data.</a:t>
                </a:r>
              </a:p>
              <a:p>
                <a:pPr marL="285750" indent="-285750" algn="just">
                  <a:buFont typeface="Arial" panose="020B0604020202020204" pitchFamily="34" charset="0"/>
                  <a:buChar char="•"/>
                </a:pPr>
                <a:r>
                  <a:rPr lang="en-US" sz="1600" dirty="0" smtClean="0">
                    <a:solidFill>
                      <a:schemeClr val="tx1"/>
                    </a:solidFill>
                    <a:cs typeface="Courier New" panose="02070309020205020404" pitchFamily="49" charset="0"/>
                  </a:rPr>
                  <a:t>Regularization </a:t>
                </a:r>
                <a:r>
                  <a:rPr lang="en-US" sz="1600" dirty="0">
                    <a:solidFill>
                      <a:schemeClr val="tx1"/>
                    </a:solidFill>
                    <a:cs typeface="Courier New" panose="02070309020205020404" pitchFamily="49" charset="0"/>
                  </a:rPr>
                  <a:t>is a very important technique in machine learning to prevent </a:t>
                </a:r>
                <a:r>
                  <a:rPr lang="en-US" sz="1600" dirty="0" smtClean="0">
                    <a:solidFill>
                      <a:schemeClr val="tx1"/>
                    </a:solidFill>
                    <a:cs typeface="Courier New" panose="02070309020205020404" pitchFamily="49" charset="0"/>
                  </a:rPr>
                  <a:t>overfitting.</a:t>
                </a:r>
              </a:p>
              <a:p>
                <a:pPr marL="285750" indent="-285750" algn="just">
                  <a:buFont typeface="Arial" panose="020B0604020202020204" pitchFamily="34" charset="0"/>
                  <a:buChar char="•"/>
                </a:pPr>
                <a:r>
                  <a:rPr lang="en-US" sz="1600" dirty="0" smtClean="0">
                    <a:solidFill>
                      <a:schemeClr val="tx1"/>
                    </a:solidFill>
                    <a:cs typeface="Courier New" panose="02070309020205020404" pitchFamily="49" charset="0"/>
                  </a:rPr>
                  <a:t>Mathematically </a:t>
                </a:r>
                <a:r>
                  <a:rPr lang="en-US" sz="1600" dirty="0">
                    <a:solidFill>
                      <a:schemeClr val="tx1"/>
                    </a:solidFill>
                    <a:cs typeface="Courier New" panose="02070309020205020404" pitchFamily="49" charset="0"/>
                  </a:rPr>
                  <a:t>speaking, it adds a regularization term in order to prevent the coefficients to fit so perfectly to </a:t>
                </a:r>
                <a:r>
                  <a:rPr lang="en-US" sz="1600" dirty="0" err="1" smtClean="0">
                    <a:solidFill>
                      <a:schemeClr val="tx1"/>
                    </a:solidFill>
                    <a:cs typeface="Courier New" panose="02070309020205020404" pitchFamily="49" charset="0"/>
                  </a:rPr>
                  <a:t>overfit</a:t>
                </a:r>
                <a:r>
                  <a:rPr lang="en-US" sz="1600" dirty="0" smtClean="0">
                    <a:solidFill>
                      <a:schemeClr val="tx1"/>
                    </a:solidFill>
                    <a:cs typeface="Courier New" panose="02070309020205020404" pitchFamily="49" charset="0"/>
                  </a:rPr>
                  <a:t>.</a:t>
                </a:r>
              </a:p>
              <a:p>
                <a:pPr marL="285750" indent="-285750" algn="just">
                  <a:buFont typeface="Arial" panose="020B0604020202020204" pitchFamily="34" charset="0"/>
                  <a:buChar char="•"/>
                </a:pPr>
                <a:r>
                  <a:rPr lang="en-US" sz="1600" b="1" dirty="0" smtClean="0">
                    <a:solidFill>
                      <a:schemeClr val="tx1"/>
                    </a:solidFill>
                    <a:cs typeface="Courier New" panose="02070309020205020404" pitchFamily="49" charset="0"/>
                  </a:rPr>
                  <a:t>L1-norm </a:t>
                </a:r>
                <a:r>
                  <a:rPr lang="en-US" sz="1600" b="1" dirty="0">
                    <a:solidFill>
                      <a:schemeClr val="tx1"/>
                    </a:solidFill>
                    <a:cs typeface="Courier New" panose="02070309020205020404" pitchFamily="49" charset="0"/>
                  </a:rPr>
                  <a:t>loss function </a:t>
                </a:r>
                <a:r>
                  <a:rPr lang="en-US" sz="1600" dirty="0">
                    <a:solidFill>
                      <a:schemeClr val="tx1"/>
                    </a:solidFill>
                    <a:cs typeface="Courier New" panose="02070309020205020404" pitchFamily="49" charset="0"/>
                  </a:rPr>
                  <a:t>minimizes the sum of the absolute differences (S) between the target value (Y</a:t>
                </a:r>
                <a:r>
                  <a:rPr lang="en-US" sz="1600" baseline="-25000" dirty="0">
                    <a:solidFill>
                      <a:schemeClr val="tx1"/>
                    </a:solidFill>
                    <a:cs typeface="Courier New" panose="02070309020205020404" pitchFamily="49" charset="0"/>
                  </a:rPr>
                  <a:t>i</a:t>
                </a:r>
                <a:r>
                  <a:rPr lang="en-US" sz="1600" dirty="0">
                    <a:solidFill>
                      <a:schemeClr val="tx1"/>
                    </a:solidFill>
                    <a:cs typeface="Courier New" panose="02070309020205020404" pitchFamily="49" charset="0"/>
                  </a:rPr>
                  <a:t>) and the estimated values (f(x</a:t>
                </a:r>
                <a:r>
                  <a:rPr lang="en-US" sz="1600" baseline="-25000" dirty="0">
                    <a:solidFill>
                      <a:schemeClr val="tx1"/>
                    </a:solidFill>
                    <a:cs typeface="Courier New" panose="02070309020205020404" pitchFamily="49" charset="0"/>
                  </a:rPr>
                  <a:t>i</a:t>
                </a:r>
                <a:r>
                  <a:rPr lang="en-US" sz="1600" dirty="0">
                    <a:solidFill>
                      <a:schemeClr val="tx1"/>
                    </a:solidFill>
                    <a:cs typeface="Courier New" panose="02070309020205020404" pitchFamily="49" charset="0"/>
                  </a:rPr>
                  <a:t>)): </a:t>
                </a:r>
                <a:endParaRPr lang="en-US" sz="1600" dirty="0" smtClean="0">
                  <a:solidFill>
                    <a:schemeClr val="tx1"/>
                  </a:solidFill>
                  <a:cs typeface="Courier New" panose="02070309020205020404" pitchFamily="49" charset="0"/>
                </a:endParaRPr>
              </a:p>
              <a:p>
                <a:pPr lvl="1" algn="just"/>
                <a:r>
                  <a:rPr lang="en-US" b="0" dirty="0" smtClean="0">
                    <a:solidFill>
                      <a:schemeClr val="tx1"/>
                    </a:solidFill>
                    <a:cs typeface="Courier New" panose="02070309020205020404" pitchFamily="49" charset="0"/>
                  </a:rPr>
                  <a:t>		</a:t>
                </a:r>
                <a14:m>
                  <m:oMath xmlns:m="http://schemas.openxmlformats.org/officeDocument/2006/math">
                    <m:r>
                      <a:rPr lang="en-US" b="0" i="1" smtClean="0">
                        <a:solidFill>
                          <a:schemeClr val="tx1"/>
                        </a:solidFill>
                        <a:latin typeface="Cambria Math" panose="02040503050406030204" pitchFamily="18" charset="0"/>
                        <a:cs typeface="Courier New" panose="02070309020205020404" pitchFamily="49" charset="0"/>
                      </a:rPr>
                      <m:t>𝑆</m:t>
                    </m:r>
                    <m:r>
                      <a:rPr lang="en-US" b="0" i="1" smtClean="0">
                        <a:solidFill>
                          <a:schemeClr val="tx1"/>
                        </a:solidFill>
                        <a:latin typeface="Cambria Math" panose="02040503050406030204" pitchFamily="18" charset="0"/>
                        <a:cs typeface="Courier New" panose="02070309020205020404" pitchFamily="49" charset="0"/>
                      </a:rPr>
                      <m:t>=</m:t>
                    </m:r>
                    <m:nary>
                      <m:naryPr>
                        <m:chr m:val="∑"/>
                        <m:ctrlPr>
                          <a:rPr lang="en-US" b="0" i="1" smtClean="0">
                            <a:solidFill>
                              <a:schemeClr val="tx1"/>
                            </a:solidFill>
                            <a:latin typeface="Cambria Math" panose="02040503050406030204" pitchFamily="18" charset="0"/>
                            <a:cs typeface="Courier New" panose="02070309020205020404" pitchFamily="49" charset="0"/>
                          </a:rPr>
                        </m:ctrlPr>
                      </m:naryPr>
                      <m:sub>
                        <m:r>
                          <m:rPr>
                            <m:brk m:alnAt="23"/>
                          </m:rPr>
                          <a:rPr lang="en-US" b="0" i="1" smtClean="0">
                            <a:solidFill>
                              <a:schemeClr val="tx1"/>
                            </a:solidFill>
                            <a:latin typeface="Cambria Math" panose="02040503050406030204" pitchFamily="18" charset="0"/>
                            <a:cs typeface="Courier New" panose="02070309020205020404" pitchFamily="49" charset="0"/>
                          </a:rPr>
                          <m:t>𝑖</m:t>
                        </m:r>
                        <m:r>
                          <a:rPr lang="en-US" b="0" i="1" smtClean="0">
                            <a:solidFill>
                              <a:schemeClr val="tx1"/>
                            </a:solidFill>
                            <a:latin typeface="Cambria Math" panose="02040503050406030204" pitchFamily="18" charset="0"/>
                            <a:cs typeface="Courier New" panose="02070309020205020404" pitchFamily="49" charset="0"/>
                          </a:rPr>
                          <m:t>=1</m:t>
                        </m:r>
                      </m:sub>
                      <m:sup>
                        <m:r>
                          <a:rPr lang="en-US" b="0" i="1" smtClean="0">
                            <a:solidFill>
                              <a:schemeClr val="tx1"/>
                            </a:solidFill>
                            <a:latin typeface="Cambria Math" panose="02040503050406030204" pitchFamily="18" charset="0"/>
                            <a:cs typeface="Courier New" panose="02070309020205020404" pitchFamily="49" charset="0"/>
                          </a:rPr>
                          <m:t>𝑛</m:t>
                        </m:r>
                      </m:sup>
                      <m:e>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𝑦</m:t>
                            </m:r>
                          </m:e>
                          <m:sub>
                            <m:r>
                              <a:rPr lang="en-US" b="0" i="1" smtClean="0">
                                <a:solidFill>
                                  <a:schemeClr val="tx1"/>
                                </a:solidFill>
                                <a:latin typeface="Cambria Math" panose="02040503050406030204" pitchFamily="18" charset="0"/>
                                <a:cs typeface="Courier New" panose="02070309020205020404" pitchFamily="49" charset="0"/>
                              </a:rPr>
                              <m:t>𝑖</m:t>
                            </m:r>
                          </m:sub>
                        </m:sSub>
                        <m:r>
                          <a:rPr lang="en-US" b="0" i="1" smtClean="0">
                            <a:solidFill>
                              <a:schemeClr val="tx1"/>
                            </a:solidFill>
                            <a:latin typeface="Cambria Math" panose="02040503050406030204" pitchFamily="18" charset="0"/>
                            <a:cs typeface="Courier New" panose="02070309020205020404" pitchFamily="49" charset="0"/>
                          </a:rPr>
                          <m:t>−</m:t>
                        </m:r>
                        <m:r>
                          <a:rPr lang="en-US" b="0" i="1" smtClean="0">
                            <a:solidFill>
                              <a:schemeClr val="tx1"/>
                            </a:solidFill>
                            <a:latin typeface="Cambria Math" panose="02040503050406030204" pitchFamily="18" charset="0"/>
                            <a:cs typeface="Courier New" panose="02070309020205020404" pitchFamily="49" charset="0"/>
                          </a:rPr>
                          <m:t>𝑓</m:t>
                        </m:r>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𝑥</m:t>
                            </m:r>
                          </m:e>
                          <m:sub>
                            <m:r>
                              <a:rPr lang="en-US" b="0" i="1" smtClean="0">
                                <a:solidFill>
                                  <a:schemeClr val="tx1"/>
                                </a:solidFill>
                                <a:latin typeface="Cambria Math" panose="02040503050406030204" pitchFamily="18" charset="0"/>
                                <a:cs typeface="Courier New" panose="02070309020205020404" pitchFamily="49" charset="0"/>
                              </a:rPr>
                              <m:t>𝑖</m:t>
                            </m:r>
                          </m:sub>
                        </m:sSub>
                        <m:r>
                          <a:rPr lang="en-US" b="0" i="1" smtClean="0">
                            <a:solidFill>
                              <a:schemeClr val="tx1"/>
                            </a:solidFill>
                            <a:latin typeface="Cambria Math" panose="02040503050406030204" pitchFamily="18" charset="0"/>
                            <a:cs typeface="Courier New" panose="02070309020205020404" pitchFamily="49" charset="0"/>
                          </a:rPr>
                          <m:t>)</m:t>
                        </m:r>
                      </m:e>
                    </m:nary>
                  </m:oMath>
                </a14:m>
                <a:r>
                  <a:rPr lang="en-US" dirty="0" smtClean="0">
                    <a:solidFill>
                      <a:schemeClr val="tx1"/>
                    </a:solidFill>
                    <a:cs typeface="Courier New" panose="02070309020205020404" pitchFamily="49" charset="0"/>
                  </a:rPr>
                  <a:t>|</a:t>
                </a:r>
              </a:p>
              <a:p>
                <a:pPr marL="285750" indent="-285750" algn="just">
                  <a:buFont typeface="Arial" panose="020B0604020202020204" pitchFamily="34" charset="0"/>
                  <a:buChar char="•"/>
                </a:pPr>
                <a:r>
                  <a:rPr lang="en-US" sz="1600" b="1" dirty="0">
                    <a:solidFill>
                      <a:schemeClr val="tx1"/>
                    </a:solidFill>
                    <a:cs typeface="Courier New" panose="02070309020205020404" pitchFamily="49" charset="0"/>
                  </a:rPr>
                  <a:t>L2-norm loss function </a:t>
                </a:r>
                <a:r>
                  <a:rPr lang="en-US" sz="1600" dirty="0">
                    <a:solidFill>
                      <a:schemeClr val="tx1"/>
                    </a:solidFill>
                    <a:cs typeface="Courier New" panose="02070309020205020404" pitchFamily="49" charset="0"/>
                  </a:rPr>
                  <a:t>minimizes the sum of the squares of the differences (S) between the target value (Y</a:t>
                </a:r>
                <a:r>
                  <a:rPr lang="en-US" sz="1600" baseline="-25000" dirty="0">
                    <a:solidFill>
                      <a:schemeClr val="tx1"/>
                    </a:solidFill>
                    <a:cs typeface="Courier New" panose="02070309020205020404" pitchFamily="49" charset="0"/>
                  </a:rPr>
                  <a:t>i</a:t>
                </a:r>
                <a:r>
                  <a:rPr lang="en-US" sz="1600" dirty="0" smtClean="0">
                    <a:solidFill>
                      <a:schemeClr val="tx1"/>
                    </a:solidFill>
                    <a:cs typeface="Courier New" panose="02070309020205020404" pitchFamily="49" charset="0"/>
                  </a:rPr>
                  <a:t>) </a:t>
                </a:r>
                <a:r>
                  <a:rPr lang="en-US" sz="1600" dirty="0">
                    <a:solidFill>
                      <a:schemeClr val="tx1"/>
                    </a:solidFill>
                    <a:cs typeface="Courier New" panose="02070309020205020404" pitchFamily="49" charset="0"/>
                  </a:rPr>
                  <a:t>and the estimated values (f(x</a:t>
                </a:r>
                <a:r>
                  <a:rPr lang="en-US" sz="1600" baseline="-25000" dirty="0">
                    <a:solidFill>
                      <a:schemeClr val="tx1"/>
                    </a:solidFill>
                    <a:cs typeface="Courier New" panose="02070309020205020404" pitchFamily="49" charset="0"/>
                  </a:rPr>
                  <a:t>i</a:t>
                </a:r>
                <a:r>
                  <a:rPr lang="en-US" sz="1600" dirty="0" smtClean="0">
                    <a:solidFill>
                      <a:schemeClr val="tx1"/>
                    </a:solidFill>
                    <a:cs typeface="Courier New" panose="02070309020205020404" pitchFamily="49" charset="0"/>
                  </a:rPr>
                  <a:t>)): </a:t>
                </a:r>
              </a:p>
              <a:p>
                <a:pPr lvl="1" algn="just"/>
                <a:r>
                  <a:rPr lang="en-US" b="0" dirty="0" smtClean="0">
                    <a:solidFill>
                      <a:schemeClr val="tx1"/>
                    </a:solidFill>
                    <a:cs typeface="Courier New" panose="02070309020205020404" pitchFamily="49" charset="0"/>
                  </a:rPr>
                  <a:t>		</a:t>
                </a:r>
                <a14:m>
                  <m:oMath xmlns:m="http://schemas.openxmlformats.org/officeDocument/2006/math">
                    <m:r>
                      <a:rPr lang="en-US" b="0" i="1" smtClean="0">
                        <a:solidFill>
                          <a:schemeClr val="tx1"/>
                        </a:solidFill>
                        <a:latin typeface="Cambria Math" panose="02040503050406030204" pitchFamily="18" charset="0"/>
                        <a:cs typeface="Courier New" panose="02070309020205020404" pitchFamily="49" charset="0"/>
                      </a:rPr>
                      <m:t>𝑆</m:t>
                    </m:r>
                  </m:oMath>
                </a14:m>
                <a:r>
                  <a:rPr lang="en-US" dirty="0" smtClean="0">
                    <a:solidFill>
                      <a:schemeClr val="tx1"/>
                    </a:solidFill>
                    <a:cs typeface="Courier New" panose="02070309020205020404" pitchFamily="49" charset="0"/>
                  </a:rPr>
                  <a:t>= </a:t>
                </a:r>
                <a14:m>
                  <m:oMath xmlns:m="http://schemas.openxmlformats.org/officeDocument/2006/math">
                    <m:nary>
                      <m:naryPr>
                        <m:chr m:val="∑"/>
                        <m:ctrlPr>
                          <a:rPr lang="en-US" i="1" smtClean="0">
                            <a:solidFill>
                              <a:schemeClr val="tx1"/>
                            </a:solidFill>
                            <a:latin typeface="Cambria Math" panose="02040503050406030204" pitchFamily="18" charset="0"/>
                            <a:cs typeface="Courier New" panose="02070309020205020404" pitchFamily="49" charset="0"/>
                          </a:rPr>
                        </m:ctrlPr>
                      </m:naryPr>
                      <m:sub>
                        <m:r>
                          <m:rPr>
                            <m:brk m:alnAt="23"/>
                          </m:rPr>
                          <a:rPr lang="en-US" b="0" i="1" smtClean="0">
                            <a:solidFill>
                              <a:schemeClr val="tx1"/>
                            </a:solidFill>
                            <a:latin typeface="Cambria Math" panose="02040503050406030204" pitchFamily="18" charset="0"/>
                            <a:cs typeface="Courier New" panose="02070309020205020404" pitchFamily="49" charset="0"/>
                          </a:rPr>
                          <m:t>𝑖</m:t>
                        </m:r>
                        <m:r>
                          <a:rPr lang="en-US" b="0" i="1" smtClean="0">
                            <a:solidFill>
                              <a:schemeClr val="tx1"/>
                            </a:solidFill>
                            <a:latin typeface="Cambria Math" panose="02040503050406030204" pitchFamily="18" charset="0"/>
                            <a:cs typeface="Courier New" panose="02070309020205020404" pitchFamily="49" charset="0"/>
                          </a:rPr>
                          <m:t>=1</m:t>
                        </m:r>
                      </m:sub>
                      <m:sup>
                        <m:r>
                          <a:rPr lang="en-US" b="0" i="1" smtClean="0">
                            <a:solidFill>
                              <a:schemeClr val="tx1"/>
                            </a:solidFill>
                            <a:latin typeface="Cambria Math" panose="02040503050406030204" pitchFamily="18" charset="0"/>
                            <a:cs typeface="Courier New" panose="02070309020205020404" pitchFamily="49" charset="0"/>
                          </a:rPr>
                          <m:t>𝑛</m:t>
                        </m:r>
                      </m:sup>
                      <m:e>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𝑦</m:t>
                            </m:r>
                          </m:e>
                          <m:sub>
                            <m:r>
                              <a:rPr lang="en-US" b="0" i="1" smtClean="0">
                                <a:solidFill>
                                  <a:schemeClr val="tx1"/>
                                </a:solidFill>
                                <a:latin typeface="Cambria Math" panose="02040503050406030204" pitchFamily="18" charset="0"/>
                                <a:cs typeface="Courier New" panose="02070309020205020404" pitchFamily="49" charset="0"/>
                              </a:rPr>
                              <m:t>𝑖</m:t>
                            </m:r>
                          </m:sub>
                        </m:sSub>
                        <m:r>
                          <a:rPr lang="en-US" b="0" i="1" smtClean="0">
                            <a:solidFill>
                              <a:schemeClr val="tx1"/>
                            </a:solidFill>
                            <a:latin typeface="Cambria Math" panose="02040503050406030204" pitchFamily="18" charset="0"/>
                            <a:cs typeface="Courier New" panose="02070309020205020404" pitchFamily="49" charset="0"/>
                          </a:rPr>
                          <m:t>−</m:t>
                        </m:r>
                        <m:r>
                          <a:rPr lang="en-US" b="0" i="1" smtClean="0">
                            <a:solidFill>
                              <a:schemeClr val="tx1"/>
                            </a:solidFill>
                            <a:latin typeface="Cambria Math" panose="02040503050406030204" pitchFamily="18" charset="0"/>
                            <a:cs typeface="Courier New" panose="02070309020205020404" pitchFamily="49" charset="0"/>
                          </a:rPr>
                          <m:t>𝑓</m:t>
                        </m:r>
                        <m:r>
                          <a:rPr lang="en-US" b="0" i="1" smtClean="0">
                            <a:solidFill>
                              <a:schemeClr val="tx1"/>
                            </a:solidFill>
                            <a:latin typeface="Cambria Math" panose="02040503050406030204" pitchFamily="18" charset="0"/>
                            <a:cs typeface="Courier New" panose="02070309020205020404" pitchFamily="49" charset="0"/>
                          </a:rPr>
                          <m:t>(</m:t>
                        </m:r>
                        <m:sSub>
                          <m:sSubPr>
                            <m:ctrlPr>
                              <a:rPr lang="en-US" b="0" i="1" smtClean="0">
                                <a:solidFill>
                                  <a:schemeClr val="tx1"/>
                                </a:solidFill>
                                <a:latin typeface="Cambria Math" panose="02040503050406030204" pitchFamily="18" charset="0"/>
                                <a:cs typeface="Courier New" panose="02070309020205020404" pitchFamily="49" charset="0"/>
                              </a:rPr>
                            </m:ctrlPr>
                          </m:sSubPr>
                          <m:e>
                            <m:r>
                              <a:rPr lang="en-US" b="0" i="1" smtClean="0">
                                <a:solidFill>
                                  <a:schemeClr val="tx1"/>
                                </a:solidFill>
                                <a:latin typeface="Cambria Math" panose="02040503050406030204" pitchFamily="18" charset="0"/>
                                <a:cs typeface="Courier New" panose="02070309020205020404" pitchFamily="49" charset="0"/>
                              </a:rPr>
                              <m:t>𝑥</m:t>
                            </m:r>
                          </m:e>
                          <m:sub>
                            <m:r>
                              <a:rPr lang="en-US" b="0" i="1" smtClean="0">
                                <a:solidFill>
                                  <a:schemeClr val="tx1"/>
                                </a:solidFill>
                                <a:latin typeface="Cambria Math" panose="02040503050406030204" pitchFamily="18" charset="0"/>
                                <a:cs typeface="Courier New" panose="02070309020205020404" pitchFamily="49" charset="0"/>
                              </a:rPr>
                              <m:t>𝑖</m:t>
                            </m:r>
                          </m:sub>
                        </m:sSub>
                        <m:r>
                          <a:rPr lang="en-US" b="0" i="1" smtClean="0">
                            <a:solidFill>
                              <a:schemeClr val="tx1"/>
                            </a:solidFill>
                            <a:latin typeface="Cambria Math" panose="02040503050406030204" pitchFamily="18" charset="0"/>
                            <a:cs typeface="Courier New" panose="02070309020205020404" pitchFamily="49" charset="0"/>
                          </a:rPr>
                          <m:t>))</m:t>
                        </m:r>
                      </m:e>
                    </m:nary>
                  </m:oMath>
                </a14:m>
                <a:r>
                  <a:rPr lang="en-US" baseline="30000" dirty="0" smtClean="0">
                    <a:solidFill>
                      <a:schemeClr val="tx1"/>
                    </a:solidFill>
                    <a:cs typeface="Courier New" panose="02070309020205020404" pitchFamily="49" charset="0"/>
                  </a:rPr>
                  <a:t>2</a:t>
                </a:r>
                <a:endParaRPr lang="en-US" dirty="0" smtClean="0">
                  <a:solidFill>
                    <a:schemeClr val="tx1"/>
                  </a:solidFill>
                  <a:cs typeface="Courier New" panose="02070309020205020404" pitchFamily="49" charset="0"/>
                </a:endParaRPr>
              </a:p>
              <a:p>
                <a:pPr marL="285750" indent="-285750" algn="just">
                  <a:buFont typeface="Arial" panose="020B0604020202020204" pitchFamily="34" charset="0"/>
                  <a:buChar char="•"/>
                </a:pPr>
                <a:r>
                  <a:rPr lang="en-US" sz="1600" dirty="0">
                    <a:solidFill>
                      <a:schemeClr val="tx1"/>
                    </a:solidFill>
                    <a:cs typeface="Courier New" panose="02070309020205020404" pitchFamily="49" charset="0"/>
                  </a:rPr>
                  <a:t>Regularization adds a </a:t>
                </a:r>
                <a:r>
                  <a:rPr lang="en-US" sz="1600" dirty="0" err="1" smtClean="0">
                    <a:solidFill>
                      <a:schemeClr val="tx1"/>
                    </a:solidFill>
                    <a:cs typeface="Courier New" panose="02070309020205020404" pitchFamily="49" charset="0"/>
                  </a:rPr>
                  <a:t>regularizer</a:t>
                </a:r>
                <a:r>
                  <a:rPr lang="en-US" sz="1600" dirty="0" smtClean="0">
                    <a:solidFill>
                      <a:schemeClr val="tx1"/>
                    </a:solidFill>
                    <a:cs typeface="Courier New" panose="02070309020205020404" pitchFamily="49" charset="0"/>
                  </a:rPr>
                  <a:t> R(f) to a loss function.</a:t>
                </a:r>
              </a:p>
              <a:p>
                <a:pPr lvl="1" algn="just"/>
                <a14:m>
                  <m:oMathPara xmlns:m="http://schemas.openxmlformats.org/officeDocument/2006/math">
                    <m:oMathParaPr>
                      <m:jc m:val="centerGroup"/>
                    </m:oMathParaPr>
                    <m:oMath xmlns:m="http://schemas.openxmlformats.org/officeDocument/2006/math">
                      <m:box>
                        <m:boxPr>
                          <m:ctrlPr>
                            <a:rPr lang="en-US" sz="2400" i="1" smtClean="0">
                              <a:solidFill>
                                <a:schemeClr val="tx1"/>
                              </a:solidFill>
                              <a:latin typeface="Cambria Math" panose="02040503050406030204" pitchFamily="18" charset="0"/>
                              <a:cs typeface="Courier New" panose="02070309020205020404" pitchFamily="49" charset="0"/>
                            </a:rPr>
                          </m:ctrlPr>
                        </m:boxPr>
                        <m:e>
                          <m:argPr>
                            <m:argSz m:val="-1"/>
                          </m:argPr>
                          <m:func>
                            <m:funcPr>
                              <m:ctrlPr>
                                <a:rPr lang="en-US" sz="2400" b="0" i="1" smtClean="0">
                                  <a:solidFill>
                                    <a:schemeClr val="tx1"/>
                                  </a:solidFill>
                                  <a:latin typeface="Cambria Math" panose="02040503050406030204" pitchFamily="18" charset="0"/>
                                  <a:cs typeface="Courier New" panose="02070309020205020404" pitchFamily="49" charset="0"/>
                                </a:rPr>
                              </m:ctrlPr>
                            </m:funcPr>
                            <m:fName>
                              <m:eqArr>
                                <m:eqArrPr>
                                  <m:ctrlPr>
                                    <a:rPr lang="en-US" sz="2400" i="1">
                                      <a:solidFill>
                                        <a:schemeClr val="tx1"/>
                                      </a:solidFill>
                                      <a:latin typeface="Cambria Math" panose="02040503050406030204" pitchFamily="18" charset="0"/>
                                      <a:cs typeface="Courier New" panose="02070309020205020404" pitchFamily="49" charset="0"/>
                                    </a:rPr>
                                  </m:ctrlPr>
                                </m:eqArrPr>
                                <m:e>
                                  <m:r>
                                    <a:rPr lang="en-US" sz="2400" b="0" i="1" smtClean="0">
                                      <a:solidFill>
                                        <a:schemeClr val="tx1"/>
                                      </a:solidFill>
                                      <a:latin typeface="Cambria Math" panose="02040503050406030204" pitchFamily="18" charset="0"/>
                                      <a:cs typeface="Courier New" panose="02070309020205020404" pitchFamily="49" charset="0"/>
                                    </a:rPr>
                                    <m:t>𝑚𝑖𝑛</m:t>
                                  </m:r>
                                </m:e>
                                <m:e>
                                  <m:r>
                                    <a:rPr lang="en-US" sz="2400" i="1">
                                      <a:solidFill>
                                        <a:schemeClr val="tx1"/>
                                      </a:solidFill>
                                      <a:latin typeface="Cambria Math" panose="02040503050406030204" pitchFamily="18" charset="0"/>
                                      <a:cs typeface="Courier New" panose="02070309020205020404" pitchFamily="49" charset="0"/>
                                    </a:rPr>
                                    <m:t>𝑓</m:t>
                                  </m:r>
                                </m:e>
                              </m:eqArr>
                            </m:fName>
                            <m:e>
                              <m:nary>
                                <m:naryPr>
                                  <m:chr m:val="∑"/>
                                  <m:ctrlPr>
                                    <a:rPr lang="en-US" sz="2400" b="0" i="1" smtClean="0">
                                      <a:solidFill>
                                        <a:schemeClr val="tx1"/>
                                      </a:solidFill>
                                      <a:latin typeface="Cambria Math" panose="02040503050406030204" pitchFamily="18" charset="0"/>
                                      <a:cs typeface="Courier New" panose="02070309020205020404" pitchFamily="49" charset="0"/>
                                    </a:rPr>
                                  </m:ctrlPr>
                                </m:naryPr>
                                <m:sub>
                                  <m:r>
                                    <m:rPr>
                                      <m:brk m:alnAt="23"/>
                                    </m:rPr>
                                    <a:rPr lang="en-US" sz="2400" b="0" i="1" smtClean="0">
                                      <a:solidFill>
                                        <a:schemeClr val="tx1"/>
                                      </a:solidFill>
                                      <a:latin typeface="Cambria Math" panose="02040503050406030204" pitchFamily="18" charset="0"/>
                                      <a:cs typeface="Courier New" panose="02070309020205020404" pitchFamily="49" charset="0"/>
                                    </a:rPr>
                                    <m:t>𝑖</m:t>
                                  </m:r>
                                  <m:r>
                                    <a:rPr lang="en-US" sz="2400" b="0" i="1" smtClean="0">
                                      <a:solidFill>
                                        <a:schemeClr val="tx1"/>
                                      </a:solidFill>
                                      <a:latin typeface="Cambria Math" panose="02040503050406030204" pitchFamily="18" charset="0"/>
                                      <a:cs typeface="Courier New" panose="02070309020205020404" pitchFamily="49" charset="0"/>
                                    </a:rPr>
                                    <m:t>=1</m:t>
                                  </m:r>
                                </m:sub>
                                <m:sup>
                                  <m:r>
                                    <a:rPr lang="en-US" sz="2400" b="0" i="1" smtClean="0">
                                      <a:solidFill>
                                        <a:schemeClr val="tx1"/>
                                      </a:solidFill>
                                      <a:latin typeface="Cambria Math" panose="02040503050406030204" pitchFamily="18" charset="0"/>
                                      <a:cs typeface="Courier New" panose="02070309020205020404" pitchFamily="49" charset="0"/>
                                    </a:rPr>
                                    <m:t>𝑛</m:t>
                                  </m:r>
                                </m:sup>
                                <m:e>
                                  <m:r>
                                    <a:rPr lang="en-US" sz="2400" b="0" i="1" smtClean="0">
                                      <a:solidFill>
                                        <a:schemeClr val="tx1"/>
                                      </a:solidFill>
                                      <a:latin typeface="Cambria Math" panose="02040503050406030204" pitchFamily="18" charset="0"/>
                                      <a:cs typeface="Courier New" panose="02070309020205020404" pitchFamily="49" charset="0"/>
                                    </a:rPr>
                                    <m:t>𝑉</m:t>
                                  </m:r>
                                  <m:r>
                                    <a:rPr lang="en-US" sz="2400" b="0" i="1" smtClean="0">
                                      <a:solidFill>
                                        <a:schemeClr val="tx1"/>
                                      </a:solidFill>
                                      <a:latin typeface="Cambria Math" panose="02040503050406030204" pitchFamily="18" charset="0"/>
                                      <a:cs typeface="Courier New" panose="02070309020205020404" pitchFamily="49" charset="0"/>
                                    </a:rPr>
                                    <m:t>(</m:t>
                                  </m:r>
                                  <m:r>
                                    <a:rPr lang="en-US" sz="2400" b="0" i="1" smtClean="0">
                                      <a:solidFill>
                                        <a:schemeClr val="tx1"/>
                                      </a:solidFill>
                                      <a:latin typeface="Cambria Math" panose="02040503050406030204" pitchFamily="18" charset="0"/>
                                      <a:cs typeface="Courier New" panose="02070309020205020404" pitchFamily="49" charset="0"/>
                                    </a:rPr>
                                    <m:t>𝑓</m:t>
                                  </m:r>
                                  <m:d>
                                    <m:dPr>
                                      <m:ctrlPr>
                                        <a:rPr lang="en-US" sz="2400" b="0" i="1" smtClean="0">
                                          <a:solidFill>
                                            <a:schemeClr val="tx1"/>
                                          </a:solidFill>
                                          <a:latin typeface="Cambria Math" panose="02040503050406030204" pitchFamily="18" charset="0"/>
                                          <a:cs typeface="Courier New" panose="02070309020205020404" pitchFamily="49" charset="0"/>
                                        </a:rPr>
                                      </m:ctrlPr>
                                    </m:dPr>
                                    <m:e>
                                      <m:sSub>
                                        <m:sSubPr>
                                          <m:ctrlPr>
                                            <a:rPr lang="en-US" sz="2400" b="0" i="1" smtClean="0">
                                              <a:solidFill>
                                                <a:schemeClr val="tx1"/>
                                              </a:solidFill>
                                              <a:latin typeface="Cambria Math" panose="02040503050406030204" pitchFamily="18" charset="0"/>
                                              <a:cs typeface="Courier New" panose="02070309020205020404" pitchFamily="49" charset="0"/>
                                            </a:rPr>
                                          </m:ctrlPr>
                                        </m:sSubPr>
                                        <m:e>
                                          <m:r>
                                            <a:rPr lang="en-US" sz="2400" b="0" i="1" smtClean="0">
                                              <a:solidFill>
                                                <a:schemeClr val="tx1"/>
                                              </a:solidFill>
                                              <a:latin typeface="Cambria Math" panose="02040503050406030204" pitchFamily="18" charset="0"/>
                                              <a:cs typeface="Courier New" panose="02070309020205020404" pitchFamily="49" charset="0"/>
                                            </a:rPr>
                                            <m:t>𝑥</m:t>
                                          </m:r>
                                        </m:e>
                                        <m:sub>
                                          <m:r>
                                            <a:rPr lang="en-US" sz="2400" b="0" i="1" smtClean="0">
                                              <a:solidFill>
                                                <a:schemeClr val="tx1"/>
                                              </a:solidFill>
                                              <a:latin typeface="Cambria Math" panose="02040503050406030204" pitchFamily="18" charset="0"/>
                                              <a:cs typeface="Courier New" panose="02070309020205020404" pitchFamily="49" charset="0"/>
                                            </a:rPr>
                                            <m:t>𝑖</m:t>
                                          </m:r>
                                        </m:sub>
                                      </m:sSub>
                                    </m:e>
                                  </m:d>
                                  <m:r>
                                    <a:rPr lang="en-US" sz="2400" b="0" i="1" smtClean="0">
                                      <a:solidFill>
                                        <a:schemeClr val="tx1"/>
                                      </a:solidFill>
                                      <a:latin typeface="Cambria Math" panose="02040503050406030204" pitchFamily="18" charset="0"/>
                                      <a:cs typeface="Courier New" panose="02070309020205020404" pitchFamily="49" charset="0"/>
                                    </a:rPr>
                                    <m:t>,</m:t>
                                  </m:r>
                                  <m:sSub>
                                    <m:sSubPr>
                                      <m:ctrlPr>
                                        <a:rPr lang="en-US" sz="2400" b="0" i="1" smtClean="0">
                                          <a:solidFill>
                                            <a:schemeClr val="tx1"/>
                                          </a:solidFill>
                                          <a:latin typeface="Cambria Math" panose="02040503050406030204" pitchFamily="18" charset="0"/>
                                          <a:cs typeface="Courier New" panose="02070309020205020404" pitchFamily="49" charset="0"/>
                                        </a:rPr>
                                      </m:ctrlPr>
                                    </m:sSubPr>
                                    <m:e>
                                      <m:r>
                                        <a:rPr lang="en-US" sz="2400" b="0" i="1" smtClean="0">
                                          <a:solidFill>
                                            <a:schemeClr val="tx1"/>
                                          </a:solidFill>
                                          <a:latin typeface="Cambria Math" panose="02040503050406030204" pitchFamily="18" charset="0"/>
                                          <a:cs typeface="Courier New" panose="02070309020205020404" pitchFamily="49" charset="0"/>
                                        </a:rPr>
                                        <m:t>𝑦</m:t>
                                      </m:r>
                                    </m:e>
                                    <m:sub>
                                      <m:r>
                                        <a:rPr lang="en-US" sz="2400" b="0" i="1" smtClean="0">
                                          <a:solidFill>
                                            <a:schemeClr val="tx1"/>
                                          </a:solidFill>
                                          <a:latin typeface="Cambria Math" panose="02040503050406030204" pitchFamily="18" charset="0"/>
                                          <a:cs typeface="Courier New" panose="02070309020205020404" pitchFamily="49" charset="0"/>
                                        </a:rPr>
                                        <m:t>𝑖</m:t>
                                      </m:r>
                                    </m:sub>
                                  </m:sSub>
                                  <m:r>
                                    <a:rPr lang="en-US" sz="2400" b="0" i="1" smtClean="0">
                                      <a:solidFill>
                                        <a:schemeClr val="tx1"/>
                                      </a:solidFill>
                                      <a:latin typeface="Cambria Math" panose="02040503050406030204" pitchFamily="18" charset="0"/>
                                      <a:cs typeface="Courier New" panose="02070309020205020404" pitchFamily="49" charset="0"/>
                                    </a:rPr>
                                    <m:t>)</m:t>
                                  </m:r>
                                </m:e>
                              </m:nary>
                            </m:e>
                          </m:func>
                        </m:e>
                      </m:box>
                      <m:r>
                        <a:rPr lang="en-US" sz="2400" b="0" i="0" smtClean="0">
                          <a:solidFill>
                            <a:schemeClr val="tx1"/>
                          </a:solidFill>
                          <a:latin typeface="Cambria Math" panose="02040503050406030204" pitchFamily="18" charset="0"/>
                          <a:cs typeface="Courier New" panose="02070309020205020404" pitchFamily="49" charset="0"/>
                        </a:rPr>
                        <m:t>+</m:t>
                      </m:r>
                      <m:r>
                        <m:rPr>
                          <m:sty m:val="p"/>
                        </m:rPr>
                        <a:rPr lang="el-GR" sz="2400" b="0" i="1" smtClean="0">
                          <a:solidFill>
                            <a:schemeClr val="tx1"/>
                          </a:solidFill>
                          <a:latin typeface="Cambria Math" panose="02040503050406030204" pitchFamily="18" charset="0"/>
                          <a:cs typeface="Courier New" panose="02070309020205020404" pitchFamily="49" charset="0"/>
                        </a:rPr>
                        <m:t>λ</m:t>
                      </m:r>
                      <m:r>
                        <a:rPr lang="en-US" sz="2400" b="0" i="1" smtClean="0">
                          <a:solidFill>
                            <a:schemeClr val="tx1"/>
                          </a:solidFill>
                          <a:latin typeface="Cambria Math" panose="02040503050406030204" pitchFamily="18" charset="0"/>
                          <a:cs typeface="Courier New" panose="02070309020205020404" pitchFamily="49" charset="0"/>
                        </a:rPr>
                        <m:t>𝑅</m:t>
                      </m:r>
                      <m:r>
                        <a:rPr lang="en-US" sz="2400" b="0" i="1" smtClean="0">
                          <a:solidFill>
                            <a:schemeClr val="tx1"/>
                          </a:solidFill>
                          <a:latin typeface="Cambria Math" panose="02040503050406030204" pitchFamily="18" charset="0"/>
                          <a:cs typeface="Courier New" panose="02070309020205020404" pitchFamily="49" charset="0"/>
                        </a:rPr>
                        <m:t>(</m:t>
                      </m:r>
                      <m:r>
                        <a:rPr lang="en-US" sz="2400" b="0" i="1" smtClean="0">
                          <a:solidFill>
                            <a:schemeClr val="tx1"/>
                          </a:solidFill>
                          <a:latin typeface="Cambria Math" panose="02040503050406030204" pitchFamily="18" charset="0"/>
                          <a:cs typeface="Courier New" panose="02070309020205020404" pitchFamily="49" charset="0"/>
                        </a:rPr>
                        <m:t>𝑓</m:t>
                      </m:r>
                      <m:r>
                        <a:rPr lang="en-US" sz="2400" b="0" i="1" smtClean="0">
                          <a:solidFill>
                            <a:schemeClr val="tx1"/>
                          </a:solidFill>
                          <a:latin typeface="Cambria Math" panose="02040503050406030204" pitchFamily="18" charset="0"/>
                          <a:cs typeface="Courier New" panose="02070309020205020404" pitchFamily="49" charset="0"/>
                        </a:rPr>
                        <m:t>)</m:t>
                      </m:r>
                    </m:oMath>
                  </m:oMathPara>
                </a14:m>
                <a:endParaRPr lang="en-US" sz="2400" dirty="0" smtClean="0">
                  <a:solidFill>
                    <a:schemeClr val="tx1"/>
                  </a:solidFill>
                  <a:cs typeface="Courier New" panose="02070309020205020404" pitchFamily="49" charset="0"/>
                </a:endParaRPr>
              </a:p>
              <a:p>
                <a:pPr marL="342900" indent="-342900" algn="just">
                  <a:buFont typeface="Arial" panose="020B0604020202020204" pitchFamily="34" charset="0"/>
                  <a:buChar char="•"/>
                </a:pPr>
                <a:r>
                  <a:rPr lang="en-US" sz="1600" dirty="0" smtClean="0">
                    <a:solidFill>
                      <a:schemeClr val="tx1"/>
                    </a:solidFill>
                    <a:cs typeface="Courier New" panose="02070309020205020404" pitchFamily="49" charset="0"/>
                  </a:rPr>
                  <a:t>Where </a:t>
                </a:r>
                <a:r>
                  <a:rPr lang="en-US" sz="1600" dirty="0">
                    <a:solidFill>
                      <a:schemeClr val="tx1"/>
                    </a:solidFill>
                    <a:cs typeface="Courier New" panose="02070309020205020404" pitchFamily="49" charset="0"/>
                  </a:rPr>
                  <a:t>V is the underlying loss function, e.g. L1 or L2 and                                                         λ = parameter which controls the importance of the </a:t>
                </a:r>
                <a:r>
                  <a:rPr lang="en-US" sz="1600" dirty="0" err="1" smtClean="0">
                    <a:solidFill>
                      <a:schemeClr val="tx1"/>
                    </a:solidFill>
                    <a:cs typeface="Courier New" panose="02070309020205020404" pitchFamily="49" charset="0"/>
                  </a:rPr>
                  <a:t>regularizer</a:t>
                </a:r>
                <a:r>
                  <a:rPr lang="en-US" sz="1600" dirty="0" smtClean="0">
                    <a:solidFill>
                      <a:schemeClr val="tx1"/>
                    </a:solidFill>
                    <a:cs typeface="Courier New" panose="02070309020205020404" pitchFamily="49" charset="0"/>
                  </a:rPr>
                  <a:t> </a:t>
                </a:r>
              </a:p>
            </p:txBody>
          </p:sp>
        </mc:Choice>
        <mc:Fallback xmlns="">
          <p:sp>
            <p:nvSpPr>
              <p:cNvPr id="37" name="Rectangle 36"/>
              <p:cNvSpPr>
                <a:spLocks noRot="1" noChangeAspect="1" noMove="1" noResize="1" noEditPoints="1" noAdjustHandles="1" noChangeArrowheads="1" noChangeShapeType="1" noTextEdit="1"/>
              </p:cNvSpPr>
              <p:nvPr/>
            </p:nvSpPr>
            <p:spPr>
              <a:xfrm>
                <a:off x="5177118" y="717255"/>
                <a:ext cx="6671982" cy="5170197"/>
              </a:xfrm>
              <a:prstGeom prst="rect">
                <a:avLst/>
              </a:prstGeom>
              <a:blipFill>
                <a:blip r:embed="rId3"/>
                <a:stretch>
                  <a:fillRect l="-182" t="-117" r="-182"/>
                </a:stretch>
              </a:blipFill>
              <a:ln w="28575">
                <a:solidFill>
                  <a:srgbClr val="35A984"/>
                </a:solidFill>
              </a:ln>
            </p:spPr>
            <p:txBody>
              <a:bodyPr/>
              <a:lstStyle/>
              <a:p>
                <a:r>
                  <a:rPr lang="en-US">
                    <a:noFill/>
                  </a:rPr>
                  <a:t> </a:t>
                </a:r>
              </a:p>
            </p:txBody>
          </p:sp>
        </mc:Fallback>
      </mc:AlternateContent>
      <p:pic>
        <p:nvPicPr>
          <p:cNvPr id="5" name="image2.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0220936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34693" y="4002518"/>
            <a:ext cx="5748820" cy="584775"/>
          </a:xfrm>
          <a:prstGeom prst="rect">
            <a:avLst/>
          </a:prstGeom>
          <a:noFill/>
        </p:spPr>
        <p:txBody>
          <a:bodyPr wrap="square" rtlCol="0">
            <a:spAutoFit/>
          </a:bodyPr>
          <a:lstStyle/>
          <a:p>
            <a:pPr algn="ctr"/>
            <a:r>
              <a:rPr lang="en-US" sz="3200" b="1" dirty="0" smtClean="0">
                <a:latin typeface="Calibri (Headings)"/>
              </a:rPr>
              <a:t>Ridge &amp; LASSO</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2018491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439334" y="941295"/>
            <a:ext cx="6429935" cy="241150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GB" dirty="0">
                <a:solidFill>
                  <a:schemeClr val="tx1"/>
                </a:solidFill>
              </a:rPr>
              <a:t>In a </a:t>
            </a:r>
            <a:r>
              <a:rPr lang="en-GB" b="1" dirty="0">
                <a:solidFill>
                  <a:schemeClr val="tx1"/>
                </a:solidFill>
              </a:rPr>
              <a:t>multiple relationship, </a:t>
            </a:r>
            <a:r>
              <a:rPr lang="en-GB" dirty="0">
                <a:solidFill>
                  <a:schemeClr val="tx1"/>
                </a:solidFill>
              </a:rPr>
              <a:t>called </a:t>
            </a:r>
            <a:r>
              <a:rPr lang="en-GB" i="1" dirty="0">
                <a:solidFill>
                  <a:schemeClr val="tx1"/>
                </a:solidFill>
              </a:rPr>
              <a:t>multiple regression, </a:t>
            </a:r>
            <a:r>
              <a:rPr lang="en-GB" dirty="0">
                <a:solidFill>
                  <a:schemeClr val="tx1"/>
                </a:solidFill>
              </a:rPr>
              <a:t>two or more </a:t>
            </a:r>
            <a:r>
              <a:rPr lang="en-GB" dirty="0" smtClean="0">
                <a:solidFill>
                  <a:schemeClr val="tx1"/>
                </a:solidFill>
              </a:rPr>
              <a:t>independent variables </a:t>
            </a:r>
            <a:r>
              <a:rPr lang="en-GB" dirty="0">
                <a:solidFill>
                  <a:schemeClr val="tx1"/>
                </a:solidFill>
              </a:rPr>
              <a:t>are used to predict one dependent </a:t>
            </a:r>
            <a:r>
              <a:rPr lang="en-GB" dirty="0" smtClean="0">
                <a:solidFill>
                  <a:schemeClr val="tx1"/>
                </a:solidFill>
              </a:rPr>
              <a:t>variable.</a:t>
            </a:r>
          </a:p>
          <a:p>
            <a:pPr marL="285750" indent="-285750" algn="just">
              <a:buFont typeface="Arial" panose="020B0604020202020204" pitchFamily="34" charset="0"/>
              <a:buChar char="•"/>
            </a:pPr>
            <a:endParaRPr lang="en-GB" dirty="0">
              <a:solidFill>
                <a:schemeClr val="tx1"/>
              </a:solidFill>
            </a:endParaRPr>
          </a:p>
          <a:p>
            <a:pPr marL="285750" indent="-285750" algn="just">
              <a:buFont typeface="Arial" panose="020B0604020202020204" pitchFamily="34" charset="0"/>
              <a:buChar char="•"/>
            </a:pPr>
            <a:r>
              <a:rPr lang="en-GB" dirty="0" smtClean="0">
                <a:solidFill>
                  <a:schemeClr val="tx1"/>
                </a:solidFill>
              </a:rPr>
              <a:t>For </a:t>
            </a:r>
            <a:r>
              <a:rPr lang="en-GB" dirty="0">
                <a:solidFill>
                  <a:schemeClr val="tx1"/>
                </a:solidFill>
              </a:rPr>
              <a:t>example, an educator may </a:t>
            </a:r>
            <a:r>
              <a:rPr lang="en-GB" dirty="0" smtClean="0">
                <a:solidFill>
                  <a:schemeClr val="tx1"/>
                </a:solidFill>
              </a:rPr>
              <a:t>wish to </a:t>
            </a:r>
            <a:r>
              <a:rPr lang="en-GB" dirty="0">
                <a:solidFill>
                  <a:schemeClr val="tx1"/>
                </a:solidFill>
              </a:rPr>
              <a:t>investigate the relationship between a student’s success in college and factors </a:t>
            </a:r>
            <a:r>
              <a:rPr lang="en-GB" dirty="0" smtClean="0">
                <a:solidFill>
                  <a:schemeClr val="tx1"/>
                </a:solidFill>
              </a:rPr>
              <a:t>such as </a:t>
            </a:r>
            <a:r>
              <a:rPr lang="en-GB" dirty="0">
                <a:solidFill>
                  <a:schemeClr val="tx1"/>
                </a:solidFill>
              </a:rPr>
              <a:t>the number of hours devoted to studying, the student’s GPA, and the student’s </a:t>
            </a:r>
            <a:r>
              <a:rPr lang="en-GB" dirty="0" smtClean="0">
                <a:solidFill>
                  <a:schemeClr val="tx1"/>
                </a:solidFill>
              </a:rPr>
              <a:t>high school </a:t>
            </a:r>
            <a:r>
              <a:rPr lang="en-GB" dirty="0">
                <a:solidFill>
                  <a:schemeClr val="tx1"/>
                </a:solidFill>
              </a:rPr>
              <a:t>background</a:t>
            </a:r>
            <a:r>
              <a:rPr lang="en-GB" dirty="0" smtClean="0">
                <a:solidFill>
                  <a:schemeClr val="tx1"/>
                </a:solidFill>
              </a:rPr>
              <a:t>.</a:t>
            </a:r>
            <a:r>
              <a:rPr lang="en-GB" dirty="0">
                <a:solidFill>
                  <a:schemeClr val="tx1"/>
                </a:solidFill>
              </a:rPr>
              <a:t/>
            </a:r>
            <a:br>
              <a:rPr lang="en-GB" dirty="0">
                <a:solidFill>
                  <a:schemeClr val="tx1"/>
                </a:solidFill>
              </a:rPr>
            </a:br>
            <a:r>
              <a:rPr lang="en-GB" dirty="0">
                <a:solidFill>
                  <a:schemeClr val="tx1"/>
                </a:solidFill>
              </a:rPr>
              <a:t/>
            </a:r>
            <a:br>
              <a:rPr lang="en-GB" dirty="0">
                <a:solidFill>
                  <a:schemeClr val="tx1"/>
                </a:solidFill>
              </a:rPr>
            </a:br>
            <a:r>
              <a:rPr lang="en-GB" dirty="0">
                <a:solidFill>
                  <a:schemeClr val="tx1"/>
                </a:solidFill>
              </a:rPr>
              <a:t/>
            </a:r>
            <a:br>
              <a:rPr lang="en-GB" dirty="0">
                <a:solidFill>
                  <a:schemeClr val="tx1"/>
                </a:solidFill>
              </a:rPr>
            </a:br>
            <a:r>
              <a:rPr lang="en-GB" dirty="0">
                <a:solidFill>
                  <a:schemeClr val="tx1"/>
                </a:solidFill>
              </a:rPr>
              <a:t/>
            </a:r>
            <a:br>
              <a:rPr lang="en-GB" dirty="0">
                <a:solidFill>
                  <a:schemeClr val="tx1"/>
                </a:solidFill>
              </a:rPr>
            </a:br>
            <a:endParaRPr lang="en-US" dirty="0">
              <a:solidFill>
                <a:schemeClr val="tx1"/>
              </a:solidFill>
            </a:endParaRPr>
          </a:p>
        </p:txBody>
      </p:sp>
      <p:sp>
        <p:nvSpPr>
          <p:cNvPr id="4" name="Title 2"/>
          <p:cNvSpPr txBox="1">
            <a:spLocks/>
          </p:cNvSpPr>
          <p:nvPr/>
        </p:nvSpPr>
        <p:spPr>
          <a:xfrm>
            <a:off x="5378823" y="148051"/>
            <a:ext cx="6550959"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Introduction to Correlation &amp; Regression</a:t>
            </a:r>
            <a:endParaRPr lang="en-US" sz="2800" dirty="0">
              <a:latin typeface="Calibri (Headings)"/>
            </a:endParaRP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23481850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Ridge </a:t>
            </a:r>
            <a:r>
              <a:rPr lang="en-US" sz="2800" dirty="0" smtClean="0">
                <a:latin typeface="Calibri (Headings)"/>
              </a:rPr>
              <a:t>&amp; </a:t>
            </a:r>
            <a:r>
              <a:rPr lang="en-US" sz="2800" dirty="0">
                <a:latin typeface="Calibri (Headings)"/>
              </a:rPr>
              <a:t>LASSO </a:t>
            </a:r>
          </a:p>
        </p:txBody>
      </p:sp>
      <p:sp>
        <p:nvSpPr>
          <p:cNvPr id="37" name="Rectangle 36"/>
          <p:cNvSpPr/>
          <p:nvPr/>
        </p:nvSpPr>
        <p:spPr>
          <a:xfrm>
            <a:off x="6096000" y="838279"/>
            <a:ext cx="5753100" cy="2940345"/>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285750" indent="-285750" algn="just">
              <a:buFont typeface="Wingdings" panose="05000000000000000000" pitchFamily="2" charset="2"/>
              <a:buChar char="Ø"/>
            </a:pPr>
            <a:r>
              <a:rPr lang="en-US" dirty="0" smtClean="0">
                <a:solidFill>
                  <a:schemeClr val="tx1"/>
                </a:solidFill>
                <a:cs typeface="Courier New" panose="02070309020205020404" pitchFamily="49" charset="0"/>
              </a:rPr>
              <a:t>Ridge </a:t>
            </a:r>
            <a:r>
              <a:rPr lang="en-US" dirty="0">
                <a:solidFill>
                  <a:schemeClr val="tx1"/>
                </a:solidFill>
                <a:cs typeface="Courier New" panose="02070309020205020404" pitchFamily="49" charset="0"/>
              </a:rPr>
              <a:t>and LASSO </a:t>
            </a:r>
            <a:r>
              <a:rPr lang="en-US" dirty="0" smtClean="0">
                <a:solidFill>
                  <a:schemeClr val="tx1"/>
                </a:solidFill>
                <a:cs typeface="Courier New" panose="02070309020205020404" pitchFamily="49" charset="0"/>
              </a:rPr>
              <a:t>(Least Absolute Shrinkage </a:t>
            </a:r>
            <a:r>
              <a:rPr lang="en-US" dirty="0">
                <a:solidFill>
                  <a:schemeClr val="tx1"/>
                </a:solidFill>
                <a:cs typeface="Courier New" panose="02070309020205020404" pitchFamily="49" charset="0"/>
              </a:rPr>
              <a:t>and </a:t>
            </a:r>
            <a:r>
              <a:rPr lang="en-US" dirty="0" smtClean="0">
                <a:solidFill>
                  <a:schemeClr val="tx1"/>
                </a:solidFill>
                <a:cs typeface="Courier New" panose="02070309020205020404" pitchFamily="49" charset="0"/>
              </a:rPr>
              <a:t>Selection Operator</a:t>
            </a:r>
            <a:r>
              <a:rPr lang="en-US" dirty="0">
                <a:solidFill>
                  <a:schemeClr val="tx1"/>
                </a:solidFill>
                <a:cs typeface="Courier New" panose="02070309020205020404" pitchFamily="49" charset="0"/>
              </a:rPr>
              <a:t>) regression are powerful </a:t>
            </a:r>
            <a:r>
              <a:rPr lang="en-US" dirty="0" smtClean="0">
                <a:solidFill>
                  <a:schemeClr val="tx1"/>
                </a:solidFill>
                <a:cs typeface="Courier New" panose="02070309020205020404" pitchFamily="49" charset="0"/>
              </a:rPr>
              <a:t>techniques generally </a:t>
            </a:r>
            <a:r>
              <a:rPr lang="en-US" dirty="0">
                <a:solidFill>
                  <a:schemeClr val="tx1"/>
                </a:solidFill>
                <a:cs typeface="Courier New" panose="02070309020205020404" pitchFamily="49" charset="0"/>
              </a:rPr>
              <a:t>used </a:t>
            </a:r>
            <a:r>
              <a:rPr lang="en-US" dirty="0" smtClean="0">
                <a:solidFill>
                  <a:schemeClr val="tx1"/>
                </a:solidFill>
                <a:cs typeface="Courier New" panose="02070309020205020404" pitchFamily="49" charset="0"/>
              </a:rPr>
              <a:t>for creating compact models in presence </a:t>
            </a:r>
            <a:r>
              <a:rPr lang="en-US" dirty="0">
                <a:solidFill>
                  <a:schemeClr val="tx1"/>
                </a:solidFill>
                <a:cs typeface="Courier New" panose="02070309020205020404" pitchFamily="49" charset="0"/>
              </a:rPr>
              <a:t>of a </a:t>
            </a:r>
            <a:r>
              <a:rPr lang="en-US" dirty="0" smtClean="0">
                <a:solidFill>
                  <a:schemeClr val="tx1"/>
                </a:solidFill>
                <a:cs typeface="Courier New" panose="02070309020205020404" pitchFamily="49" charset="0"/>
              </a:rPr>
              <a:t>“large” number </a:t>
            </a:r>
            <a:r>
              <a:rPr lang="en-US" dirty="0">
                <a:solidFill>
                  <a:schemeClr val="tx1"/>
                </a:solidFill>
                <a:cs typeface="Courier New" panose="02070309020205020404" pitchFamily="49" charset="0"/>
              </a:rPr>
              <a:t>of </a:t>
            </a:r>
            <a:r>
              <a:rPr lang="en-US" dirty="0" smtClean="0">
                <a:solidFill>
                  <a:schemeClr val="tx1"/>
                </a:solidFill>
                <a:cs typeface="Courier New" panose="02070309020205020404" pitchFamily="49" charset="0"/>
              </a:rPr>
              <a:t>features</a:t>
            </a:r>
            <a:r>
              <a:rPr lang="en-US" dirty="0">
                <a:solidFill>
                  <a:schemeClr val="tx1"/>
                </a:solidFill>
                <a:cs typeface="Courier New" panose="02070309020205020404" pitchFamily="49" charset="0"/>
              </a:rPr>
              <a:t>. Problem with large number of features: </a:t>
            </a:r>
            <a:endParaRPr lang="en-US" dirty="0" smtClean="0">
              <a:solidFill>
                <a:schemeClr val="tx1"/>
              </a:solidFill>
              <a:cs typeface="Courier New" panose="02070309020205020404" pitchFamily="49" charset="0"/>
            </a:endParaRPr>
          </a:p>
          <a:p>
            <a:pPr marL="742950" lvl="1" indent="-285750" algn="just">
              <a:buFont typeface="Arial" panose="020B0604020202020204" pitchFamily="34" charset="0"/>
              <a:buChar char="•"/>
            </a:pPr>
            <a:r>
              <a:rPr lang="en-US" dirty="0" smtClean="0">
                <a:solidFill>
                  <a:schemeClr val="tx1"/>
                </a:solidFill>
                <a:cs typeface="Courier New" panose="02070309020205020404" pitchFamily="49" charset="0"/>
              </a:rPr>
              <a:t>Enhance </a:t>
            </a:r>
            <a:r>
              <a:rPr lang="en-US" dirty="0">
                <a:solidFill>
                  <a:schemeClr val="tx1"/>
                </a:solidFill>
                <a:cs typeface="Courier New" panose="02070309020205020404" pitchFamily="49" charset="0"/>
              </a:rPr>
              <a:t>the tendency of a model to </a:t>
            </a:r>
            <a:r>
              <a:rPr lang="en-US" dirty="0" err="1">
                <a:solidFill>
                  <a:schemeClr val="tx1"/>
                </a:solidFill>
                <a:cs typeface="Courier New" panose="02070309020205020404" pitchFamily="49" charset="0"/>
              </a:rPr>
              <a:t>overfit</a:t>
            </a:r>
            <a:r>
              <a:rPr lang="en-US" dirty="0">
                <a:solidFill>
                  <a:schemeClr val="tx1"/>
                </a:solidFill>
                <a:cs typeface="Courier New" panose="02070309020205020404" pitchFamily="49" charset="0"/>
              </a:rPr>
              <a:t> (as low as 10 variables might cause </a:t>
            </a:r>
            <a:r>
              <a:rPr lang="en-US" dirty="0" smtClean="0">
                <a:solidFill>
                  <a:schemeClr val="tx1"/>
                </a:solidFill>
                <a:cs typeface="Courier New" panose="02070309020205020404" pitchFamily="49" charset="0"/>
              </a:rPr>
              <a:t>overfitting)</a:t>
            </a:r>
          </a:p>
          <a:p>
            <a:pPr marL="742950" lvl="1" indent="-285750" algn="just">
              <a:buFont typeface="Arial" panose="020B0604020202020204" pitchFamily="34" charset="0"/>
              <a:buChar char="•"/>
            </a:pPr>
            <a:r>
              <a:rPr lang="en-US" dirty="0" smtClean="0">
                <a:solidFill>
                  <a:schemeClr val="tx1"/>
                </a:solidFill>
                <a:cs typeface="Courier New" panose="02070309020205020404" pitchFamily="49" charset="0"/>
              </a:rPr>
              <a:t>Cause </a:t>
            </a:r>
            <a:r>
              <a:rPr lang="en-US" dirty="0">
                <a:solidFill>
                  <a:schemeClr val="tx1"/>
                </a:solidFill>
                <a:cs typeface="Courier New" panose="02070309020205020404" pitchFamily="49" charset="0"/>
              </a:rPr>
              <a:t>computational challenges. With modern systems, this situation might arise in case of millions or billions of </a:t>
            </a:r>
            <a:r>
              <a:rPr lang="en-US" dirty="0" smtClean="0">
                <a:solidFill>
                  <a:schemeClr val="tx1"/>
                </a:solidFill>
                <a:cs typeface="Courier New" panose="02070309020205020404" pitchFamily="49" charset="0"/>
              </a:rPr>
              <a:t>features</a:t>
            </a:r>
          </a:p>
        </p:txBody>
      </p:sp>
      <p:pic>
        <p:nvPicPr>
          <p:cNvPr id="5"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0389960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Ridge </a:t>
            </a:r>
            <a:r>
              <a:rPr lang="en-US" sz="2800" dirty="0" smtClean="0">
                <a:latin typeface="Calibri (Headings)"/>
              </a:rPr>
              <a:t>&amp; </a:t>
            </a:r>
            <a:r>
              <a:rPr lang="en-US" sz="2800" dirty="0">
                <a:latin typeface="Calibri (Headings)"/>
              </a:rPr>
              <a:t>LASSO </a:t>
            </a:r>
          </a:p>
        </p:txBody>
      </p:sp>
      <p:sp>
        <p:nvSpPr>
          <p:cNvPr id="37" name="Rectangle 36"/>
          <p:cNvSpPr/>
          <p:nvPr/>
        </p:nvSpPr>
        <p:spPr>
          <a:xfrm>
            <a:off x="6096000" y="838279"/>
            <a:ext cx="5753100" cy="4271603"/>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Wingdings" panose="05000000000000000000" pitchFamily="2" charset="2"/>
              <a:buChar char="Ø"/>
            </a:pPr>
            <a:r>
              <a:rPr lang="en-US" dirty="0" smtClean="0">
                <a:solidFill>
                  <a:schemeClr val="tx1"/>
                </a:solidFill>
                <a:cs typeface="Courier New" panose="02070309020205020404" pitchFamily="49" charset="0"/>
              </a:rPr>
              <a:t>Both </a:t>
            </a:r>
            <a:r>
              <a:rPr lang="en-US" dirty="0">
                <a:solidFill>
                  <a:schemeClr val="tx1"/>
                </a:solidFill>
                <a:cs typeface="Courier New" panose="02070309020205020404" pitchFamily="49" charset="0"/>
              </a:rPr>
              <a:t>Ridge and LASSO work by </a:t>
            </a:r>
            <a:r>
              <a:rPr lang="en-US" b="1" dirty="0">
                <a:solidFill>
                  <a:schemeClr val="tx1"/>
                </a:solidFill>
                <a:cs typeface="Courier New" panose="02070309020205020404" pitchFamily="49" charset="0"/>
              </a:rPr>
              <a:t>penalizing</a:t>
            </a:r>
            <a:r>
              <a:rPr lang="en-US" dirty="0">
                <a:solidFill>
                  <a:schemeClr val="tx1"/>
                </a:solidFill>
                <a:cs typeface="Courier New" panose="02070309020205020404" pitchFamily="49" charset="0"/>
              </a:rPr>
              <a:t> the magnitude of coefficients of features along with minimizing the error between predicted and actual observations. The key difference is in how they assign penalty to the coefficients. </a:t>
            </a:r>
            <a:endParaRPr lang="en-US" dirty="0" smtClean="0">
              <a:solidFill>
                <a:schemeClr val="tx1"/>
              </a:solidFill>
              <a:cs typeface="Courier New" panose="02070309020205020404" pitchFamily="49" charset="0"/>
            </a:endParaRPr>
          </a:p>
          <a:p>
            <a:pPr marL="285750" indent="-285750" algn="just">
              <a:buFont typeface="Wingdings" panose="05000000000000000000" pitchFamily="2" charset="2"/>
              <a:buChar char="Ø"/>
            </a:pPr>
            <a:r>
              <a:rPr lang="en-US" b="1" dirty="0" smtClean="0">
                <a:solidFill>
                  <a:schemeClr val="tx1"/>
                </a:solidFill>
                <a:cs typeface="Courier New" panose="02070309020205020404" pitchFamily="49" charset="0"/>
              </a:rPr>
              <a:t>Ridge </a:t>
            </a:r>
            <a:r>
              <a:rPr lang="en-US" b="1" dirty="0">
                <a:solidFill>
                  <a:schemeClr val="tx1"/>
                </a:solidFill>
                <a:cs typeface="Courier New" panose="02070309020205020404" pitchFamily="49" charset="0"/>
              </a:rPr>
              <a:t>Regression: </a:t>
            </a:r>
            <a:endParaRPr lang="en-US" b="1" dirty="0" smtClean="0">
              <a:solidFill>
                <a:schemeClr val="tx1"/>
              </a:solidFill>
              <a:cs typeface="Courier New" panose="02070309020205020404" pitchFamily="49" charset="0"/>
            </a:endParaRPr>
          </a:p>
          <a:p>
            <a:pPr lvl="1" algn="just"/>
            <a:r>
              <a:rPr lang="en-US" dirty="0" smtClean="0">
                <a:solidFill>
                  <a:schemeClr val="tx1"/>
                </a:solidFill>
                <a:cs typeface="Courier New" panose="02070309020205020404" pitchFamily="49" charset="0"/>
              </a:rPr>
              <a:t>Performs </a:t>
            </a:r>
            <a:r>
              <a:rPr lang="en-US" dirty="0">
                <a:solidFill>
                  <a:schemeClr val="tx1"/>
                </a:solidFill>
                <a:cs typeface="Courier New" panose="02070309020205020404" pitchFamily="49" charset="0"/>
              </a:rPr>
              <a:t>L2 regularization, i.e. adds penalty equivalent to </a:t>
            </a:r>
            <a:r>
              <a:rPr lang="en-US" b="1" dirty="0">
                <a:solidFill>
                  <a:schemeClr val="tx1"/>
                </a:solidFill>
                <a:cs typeface="Courier New" panose="02070309020205020404" pitchFamily="49" charset="0"/>
              </a:rPr>
              <a:t>square of the magnitude </a:t>
            </a:r>
            <a:r>
              <a:rPr lang="en-US" dirty="0">
                <a:solidFill>
                  <a:schemeClr val="tx1"/>
                </a:solidFill>
                <a:cs typeface="Courier New" panose="02070309020205020404" pitchFamily="49" charset="0"/>
              </a:rPr>
              <a:t>of coefficients </a:t>
            </a:r>
            <a:endParaRPr lang="en-US" dirty="0" smtClean="0">
              <a:solidFill>
                <a:schemeClr val="tx1"/>
              </a:solidFill>
              <a:cs typeface="Courier New" panose="02070309020205020404" pitchFamily="49" charset="0"/>
            </a:endParaRPr>
          </a:p>
          <a:p>
            <a:pPr lvl="1" algn="just"/>
            <a:r>
              <a:rPr lang="en-US" dirty="0" smtClean="0">
                <a:solidFill>
                  <a:schemeClr val="tx1"/>
                </a:solidFill>
                <a:cs typeface="Courier New" panose="02070309020205020404" pitchFamily="49" charset="0"/>
              </a:rPr>
              <a:t>Minimization </a:t>
            </a:r>
            <a:r>
              <a:rPr lang="en-US" dirty="0">
                <a:solidFill>
                  <a:schemeClr val="tx1"/>
                </a:solidFill>
                <a:cs typeface="Courier New" panose="02070309020205020404" pitchFamily="49" charset="0"/>
              </a:rPr>
              <a:t>objective = Least Squares </a:t>
            </a:r>
            <a:r>
              <a:rPr lang="en-US" dirty="0" smtClean="0">
                <a:solidFill>
                  <a:schemeClr val="tx1"/>
                </a:solidFill>
                <a:cs typeface="Courier New" panose="02070309020205020404" pitchFamily="49" charset="0"/>
              </a:rPr>
              <a:t>Objective </a:t>
            </a:r>
            <a:r>
              <a:rPr lang="en-US" dirty="0">
                <a:solidFill>
                  <a:schemeClr val="tx1"/>
                </a:solidFill>
                <a:cs typeface="Courier New" panose="02070309020205020404" pitchFamily="49" charset="0"/>
              </a:rPr>
              <a:t>+ α * </a:t>
            </a:r>
            <a:r>
              <a:rPr lang="en-US" dirty="0" smtClean="0">
                <a:solidFill>
                  <a:schemeClr val="tx1"/>
                </a:solidFill>
                <a:cs typeface="Courier New" panose="02070309020205020404" pitchFamily="49" charset="0"/>
              </a:rPr>
              <a:t>(sum </a:t>
            </a:r>
            <a:r>
              <a:rPr lang="en-US" dirty="0">
                <a:solidFill>
                  <a:schemeClr val="tx1"/>
                </a:solidFill>
                <a:cs typeface="Courier New" panose="02070309020205020404" pitchFamily="49" charset="0"/>
              </a:rPr>
              <a:t>of </a:t>
            </a:r>
            <a:r>
              <a:rPr lang="en-US" dirty="0" smtClean="0">
                <a:solidFill>
                  <a:schemeClr val="tx1"/>
                </a:solidFill>
                <a:cs typeface="Courier New" panose="02070309020205020404" pitchFamily="49" charset="0"/>
              </a:rPr>
              <a:t>square </a:t>
            </a:r>
            <a:r>
              <a:rPr lang="en-US" dirty="0">
                <a:solidFill>
                  <a:schemeClr val="tx1"/>
                </a:solidFill>
                <a:cs typeface="Courier New" panose="02070309020205020404" pitchFamily="49" charset="0"/>
              </a:rPr>
              <a:t>of </a:t>
            </a:r>
            <a:r>
              <a:rPr lang="en-US" dirty="0" smtClean="0">
                <a:solidFill>
                  <a:schemeClr val="tx1"/>
                </a:solidFill>
                <a:cs typeface="Courier New" panose="02070309020205020404" pitchFamily="49" charset="0"/>
              </a:rPr>
              <a:t>coefficients) </a:t>
            </a:r>
          </a:p>
          <a:p>
            <a:pPr marL="285750" indent="-285750" algn="just">
              <a:buFont typeface="Wingdings" panose="05000000000000000000" pitchFamily="2" charset="2"/>
              <a:buChar char="Ø"/>
            </a:pPr>
            <a:r>
              <a:rPr lang="en-US" b="1" dirty="0" smtClean="0">
                <a:solidFill>
                  <a:schemeClr val="tx1"/>
                </a:solidFill>
                <a:cs typeface="Courier New" panose="02070309020205020404" pitchFamily="49" charset="0"/>
              </a:rPr>
              <a:t>LASSO Regression</a:t>
            </a:r>
            <a:r>
              <a:rPr lang="en-US" dirty="0" smtClean="0">
                <a:solidFill>
                  <a:schemeClr val="tx1"/>
                </a:solidFill>
                <a:cs typeface="Courier New" panose="02070309020205020404" pitchFamily="49" charset="0"/>
              </a:rPr>
              <a:t>:</a:t>
            </a:r>
          </a:p>
          <a:p>
            <a:pPr lvl="1" algn="just"/>
            <a:r>
              <a:rPr lang="en-US" dirty="0" smtClean="0">
                <a:solidFill>
                  <a:schemeClr val="tx1"/>
                </a:solidFill>
                <a:cs typeface="Courier New" panose="02070309020205020404" pitchFamily="49" charset="0"/>
              </a:rPr>
              <a:t>Performs </a:t>
            </a:r>
            <a:r>
              <a:rPr lang="en-US" dirty="0">
                <a:solidFill>
                  <a:schemeClr val="tx1"/>
                </a:solidFill>
                <a:cs typeface="Courier New" panose="02070309020205020404" pitchFamily="49" charset="0"/>
              </a:rPr>
              <a:t>L1 regularization, i.e. adds penalty equivalent to </a:t>
            </a:r>
            <a:r>
              <a:rPr lang="en-US" b="1" dirty="0">
                <a:solidFill>
                  <a:schemeClr val="tx1"/>
                </a:solidFill>
                <a:cs typeface="Courier New" panose="02070309020205020404" pitchFamily="49" charset="0"/>
              </a:rPr>
              <a:t>absolute value of the magnitude</a:t>
            </a:r>
            <a:r>
              <a:rPr lang="en-US" dirty="0">
                <a:solidFill>
                  <a:schemeClr val="tx1"/>
                </a:solidFill>
                <a:cs typeface="Courier New" panose="02070309020205020404" pitchFamily="49" charset="0"/>
              </a:rPr>
              <a:t> of coefficients Minimization objective = Least Squares </a:t>
            </a:r>
            <a:r>
              <a:rPr lang="en-US" dirty="0" smtClean="0">
                <a:solidFill>
                  <a:schemeClr val="tx1"/>
                </a:solidFill>
                <a:cs typeface="Courier New" panose="02070309020205020404" pitchFamily="49" charset="0"/>
              </a:rPr>
              <a:t>Objective </a:t>
            </a:r>
            <a:r>
              <a:rPr lang="en-US" dirty="0">
                <a:solidFill>
                  <a:schemeClr val="tx1"/>
                </a:solidFill>
                <a:cs typeface="Courier New" panose="02070309020205020404" pitchFamily="49" charset="0"/>
              </a:rPr>
              <a:t>+ α * </a:t>
            </a:r>
            <a:r>
              <a:rPr lang="en-US" dirty="0" smtClean="0">
                <a:solidFill>
                  <a:schemeClr val="tx1"/>
                </a:solidFill>
                <a:cs typeface="Courier New" panose="02070309020205020404" pitchFamily="49" charset="0"/>
              </a:rPr>
              <a:t>(sum </a:t>
            </a:r>
            <a:r>
              <a:rPr lang="en-US" dirty="0">
                <a:solidFill>
                  <a:schemeClr val="tx1"/>
                </a:solidFill>
                <a:cs typeface="Courier New" panose="02070309020205020404" pitchFamily="49" charset="0"/>
              </a:rPr>
              <a:t>of </a:t>
            </a:r>
            <a:r>
              <a:rPr lang="en-US" dirty="0" smtClean="0">
                <a:solidFill>
                  <a:schemeClr val="tx1"/>
                </a:solidFill>
                <a:cs typeface="Courier New" panose="02070309020205020404" pitchFamily="49" charset="0"/>
              </a:rPr>
              <a:t>absolute value </a:t>
            </a:r>
            <a:r>
              <a:rPr lang="en-US" dirty="0">
                <a:solidFill>
                  <a:schemeClr val="tx1"/>
                </a:solidFill>
                <a:cs typeface="Courier New" panose="02070309020205020404" pitchFamily="49" charset="0"/>
              </a:rPr>
              <a:t>of </a:t>
            </a:r>
            <a:r>
              <a:rPr lang="en-US" dirty="0" smtClean="0">
                <a:solidFill>
                  <a:schemeClr val="tx1"/>
                </a:solidFill>
                <a:cs typeface="Courier New" panose="02070309020205020404" pitchFamily="49" charset="0"/>
              </a:rPr>
              <a:t>coefficients) </a:t>
            </a:r>
          </a:p>
        </p:txBody>
      </p:sp>
      <p:pic>
        <p:nvPicPr>
          <p:cNvPr id="6"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31738515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p:cNvSpPr txBox="1">
            <a:spLocks/>
          </p:cNvSpPr>
          <p:nvPr/>
        </p:nvSpPr>
        <p:spPr>
          <a:xfrm>
            <a:off x="4746812" y="148051"/>
            <a:ext cx="7102288"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Calibri (Headings)"/>
              </a:rPr>
              <a:t>Ridge </a:t>
            </a:r>
            <a:r>
              <a:rPr lang="en-US" sz="2800" dirty="0" smtClean="0">
                <a:latin typeface="Calibri (Headings)"/>
              </a:rPr>
              <a:t>&amp; </a:t>
            </a:r>
            <a:r>
              <a:rPr lang="en-US" sz="2800" dirty="0">
                <a:latin typeface="Calibri (Headings)"/>
              </a:rPr>
              <a:t>LASSO (Cont.) </a:t>
            </a:r>
          </a:p>
        </p:txBody>
      </p:sp>
      <p:sp>
        <p:nvSpPr>
          <p:cNvPr id="37" name="Rectangle 36"/>
          <p:cNvSpPr/>
          <p:nvPr/>
        </p:nvSpPr>
        <p:spPr>
          <a:xfrm>
            <a:off x="6096000" y="838279"/>
            <a:ext cx="5753100" cy="4594333"/>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gn="just">
              <a:buFont typeface="Arial" panose="020B0604020202020204" pitchFamily="34" charset="0"/>
              <a:buChar char="•"/>
            </a:pPr>
            <a:r>
              <a:rPr lang="en-US" dirty="0">
                <a:solidFill>
                  <a:schemeClr val="tx1"/>
                </a:solidFill>
                <a:cs typeface="Courier New" panose="02070309020205020404" pitchFamily="49" charset="0"/>
              </a:rPr>
              <a:t>Both Ridge and LASSO try to penalize the Beta coefficients so that we can get the important variables (all in case of Ridge and few in case of LASSO). </a:t>
            </a:r>
          </a:p>
          <a:p>
            <a:pPr marL="285750" indent="-285750" algn="just">
              <a:buFont typeface="Arial" panose="020B0604020202020204" pitchFamily="34" charset="0"/>
              <a:buChar char="•"/>
            </a:pPr>
            <a:r>
              <a:rPr lang="en-US" dirty="0">
                <a:solidFill>
                  <a:schemeClr val="tx1"/>
                </a:solidFill>
                <a:cs typeface="Courier New" panose="02070309020205020404" pitchFamily="49" charset="0"/>
              </a:rPr>
              <a:t>If we take α = 0, it will become Ridge and if α = 1 it is LASSO.</a:t>
            </a:r>
          </a:p>
          <a:p>
            <a:pPr marL="285750" indent="-285750" algn="just">
              <a:buFont typeface="Arial" panose="020B0604020202020204" pitchFamily="34" charset="0"/>
              <a:buChar char="•"/>
            </a:pPr>
            <a:r>
              <a:rPr lang="en-US" dirty="0">
                <a:solidFill>
                  <a:schemeClr val="tx1"/>
                </a:solidFill>
                <a:cs typeface="Courier New" panose="02070309020205020404" pitchFamily="49" charset="0"/>
              </a:rPr>
              <a:t>The major advantage of Ridge regression is coefficient shrinkage and reducing model complexity. So It is majorly used to prevent overfitting but not very useful in reducing number of features.</a:t>
            </a:r>
          </a:p>
          <a:p>
            <a:pPr marL="285750" indent="-285750" algn="just">
              <a:buFont typeface="Arial" panose="020B0604020202020204" pitchFamily="34" charset="0"/>
              <a:buChar char="•"/>
            </a:pPr>
            <a:r>
              <a:rPr lang="en-US" dirty="0">
                <a:solidFill>
                  <a:schemeClr val="tx1"/>
                </a:solidFill>
                <a:cs typeface="Courier New" panose="02070309020205020404" pitchFamily="49" charset="0"/>
              </a:rPr>
              <a:t>Along with shrinking coefficients, LASSO performs feature selection as well - some of the coefficients become exactly zero, which is means that the feature is excluded from the model. So it is useful for modelling cases where the number of features are in millions or more </a:t>
            </a:r>
          </a:p>
          <a:p>
            <a:pPr algn="just"/>
            <a:r>
              <a:rPr lang="en-US" b="1" dirty="0" smtClean="0">
                <a:solidFill>
                  <a:schemeClr val="tx1"/>
                </a:solidFill>
                <a:cs typeface="Courier New" panose="02070309020205020404" pitchFamily="49" charset="0"/>
              </a:rPr>
              <a:t>Let us go for a practical demonstration…</a:t>
            </a:r>
            <a:endParaRPr lang="en-US" b="1" dirty="0">
              <a:solidFill>
                <a:schemeClr val="tx1"/>
              </a:solidFill>
              <a:cs typeface="Courier New" panose="02070309020205020404" pitchFamily="49" charset="0"/>
            </a:endParaRPr>
          </a:p>
          <a:p>
            <a:pPr algn="just"/>
            <a:endParaRPr lang="en-US" dirty="0" smtClean="0">
              <a:solidFill>
                <a:schemeClr val="tx1"/>
              </a:solidFill>
              <a:cs typeface="Courier New" panose="02070309020205020404" pitchFamily="49" charset="0"/>
            </a:endParaRPr>
          </a:p>
        </p:txBody>
      </p:sp>
      <p:pic>
        <p:nvPicPr>
          <p:cNvPr id="5" name="image2.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2900438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791199" y="900954"/>
            <a:ext cx="5753100" cy="3657599"/>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chemeClr val="tx1"/>
                </a:solidFill>
              </a:rPr>
              <a:t>Simple relationships can also be positive or </a:t>
            </a:r>
            <a:r>
              <a:rPr lang="en-GB" dirty="0" smtClean="0">
                <a:solidFill>
                  <a:schemeClr val="tx1"/>
                </a:solidFill>
              </a:rPr>
              <a:t>negative.</a:t>
            </a:r>
          </a:p>
          <a:p>
            <a:pPr algn="just"/>
            <a:endParaRPr lang="en-GB" dirty="0">
              <a:solidFill>
                <a:schemeClr val="tx1"/>
              </a:solidFill>
            </a:endParaRPr>
          </a:p>
          <a:p>
            <a:pPr marL="285750" indent="-285750" algn="just">
              <a:buFont typeface="Arial" panose="020B0604020202020204" pitchFamily="34" charset="0"/>
              <a:buChar char="•"/>
            </a:pPr>
            <a:r>
              <a:rPr lang="en-GB" dirty="0" smtClean="0">
                <a:solidFill>
                  <a:schemeClr val="tx1"/>
                </a:solidFill>
              </a:rPr>
              <a:t>A </a:t>
            </a:r>
            <a:r>
              <a:rPr lang="en-GB" b="1" dirty="0">
                <a:solidFill>
                  <a:schemeClr val="tx1"/>
                </a:solidFill>
              </a:rPr>
              <a:t>positive relationship </a:t>
            </a:r>
            <a:r>
              <a:rPr lang="en-GB" dirty="0" smtClean="0">
                <a:solidFill>
                  <a:schemeClr val="tx1"/>
                </a:solidFill>
              </a:rPr>
              <a:t>exists when </a:t>
            </a:r>
            <a:r>
              <a:rPr lang="en-GB" dirty="0">
                <a:solidFill>
                  <a:schemeClr val="tx1"/>
                </a:solidFill>
              </a:rPr>
              <a:t>both variables increase or decrease at the same time. For instance, a person’s </a:t>
            </a:r>
            <a:r>
              <a:rPr lang="en-GB" dirty="0" smtClean="0">
                <a:solidFill>
                  <a:schemeClr val="tx1"/>
                </a:solidFill>
              </a:rPr>
              <a:t>height and </a:t>
            </a:r>
            <a:r>
              <a:rPr lang="en-GB" dirty="0">
                <a:solidFill>
                  <a:schemeClr val="tx1"/>
                </a:solidFill>
              </a:rPr>
              <a:t>weight are related; and the relationship is positive, since the taller a person is, generally, the more the person </a:t>
            </a:r>
            <a:r>
              <a:rPr lang="en-GB" dirty="0" smtClean="0">
                <a:solidFill>
                  <a:schemeClr val="tx1"/>
                </a:solidFill>
              </a:rPr>
              <a:t>weighs.</a:t>
            </a:r>
          </a:p>
          <a:p>
            <a:pPr marL="285750" indent="-285750" algn="just">
              <a:buFont typeface="Arial" panose="020B0604020202020204" pitchFamily="34" charset="0"/>
              <a:buChar char="•"/>
            </a:pPr>
            <a:endParaRPr lang="en-GB" dirty="0">
              <a:solidFill>
                <a:schemeClr val="tx1"/>
              </a:solidFill>
            </a:endParaRPr>
          </a:p>
          <a:p>
            <a:pPr marL="285750" indent="-285750" algn="just">
              <a:buFont typeface="Arial" panose="020B0604020202020204" pitchFamily="34" charset="0"/>
              <a:buChar char="•"/>
            </a:pPr>
            <a:r>
              <a:rPr lang="en-GB" dirty="0" smtClean="0">
                <a:solidFill>
                  <a:schemeClr val="tx1"/>
                </a:solidFill>
              </a:rPr>
              <a:t>In </a:t>
            </a:r>
            <a:r>
              <a:rPr lang="en-GB" dirty="0">
                <a:solidFill>
                  <a:schemeClr val="tx1"/>
                </a:solidFill>
              </a:rPr>
              <a:t>a </a:t>
            </a:r>
            <a:r>
              <a:rPr lang="en-GB" b="1" dirty="0">
                <a:solidFill>
                  <a:schemeClr val="tx1"/>
                </a:solidFill>
              </a:rPr>
              <a:t>negative relationship, </a:t>
            </a:r>
            <a:r>
              <a:rPr lang="en-GB" dirty="0">
                <a:solidFill>
                  <a:schemeClr val="tx1"/>
                </a:solidFill>
              </a:rPr>
              <a:t>as one variable </a:t>
            </a:r>
            <a:r>
              <a:rPr lang="en-GB" dirty="0" smtClean="0">
                <a:solidFill>
                  <a:schemeClr val="tx1"/>
                </a:solidFill>
              </a:rPr>
              <a:t>increases, the </a:t>
            </a:r>
            <a:r>
              <a:rPr lang="en-GB" dirty="0">
                <a:solidFill>
                  <a:schemeClr val="tx1"/>
                </a:solidFill>
              </a:rPr>
              <a:t>other variable decreases, and vice versa</a:t>
            </a:r>
            <a:r>
              <a:rPr lang="en-GB" dirty="0" smtClean="0">
                <a:solidFill>
                  <a:schemeClr val="tx1"/>
                </a:solidFill>
              </a:rPr>
              <a:t>. </a:t>
            </a:r>
            <a:r>
              <a:rPr lang="en-GB" dirty="0">
                <a:solidFill>
                  <a:schemeClr val="tx1"/>
                </a:solidFill>
              </a:rPr>
              <a:t>For example, if you measure the </a:t>
            </a:r>
            <a:r>
              <a:rPr lang="en-GB" dirty="0" smtClean="0">
                <a:solidFill>
                  <a:schemeClr val="tx1"/>
                </a:solidFill>
              </a:rPr>
              <a:t>strength of </a:t>
            </a:r>
            <a:r>
              <a:rPr lang="en-GB" dirty="0">
                <a:solidFill>
                  <a:schemeClr val="tx1"/>
                </a:solidFill>
              </a:rPr>
              <a:t>people over 60 years of age, you will find that as age increases, strength </a:t>
            </a:r>
            <a:r>
              <a:rPr lang="en-GB" dirty="0" smtClean="0">
                <a:solidFill>
                  <a:schemeClr val="tx1"/>
                </a:solidFill>
              </a:rPr>
              <a:t>generally decreases.</a:t>
            </a:r>
            <a:endParaRPr lang="en-US" dirty="0">
              <a:solidFill>
                <a:schemeClr val="tx1"/>
              </a:solidFill>
            </a:endParaRPr>
          </a:p>
        </p:txBody>
      </p:sp>
      <p:sp>
        <p:nvSpPr>
          <p:cNvPr id="4" name="Title 2"/>
          <p:cNvSpPr txBox="1">
            <a:spLocks/>
          </p:cNvSpPr>
          <p:nvPr/>
        </p:nvSpPr>
        <p:spPr>
          <a:xfrm>
            <a:off x="5378823" y="148051"/>
            <a:ext cx="6577853"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Introduction to Correlation &amp; Regression</a:t>
            </a:r>
            <a:endParaRPr lang="en-US" sz="2800" dirty="0">
              <a:latin typeface="Calibri (Headings)"/>
            </a:endParaRPr>
          </a:p>
        </p:txBody>
      </p:sp>
      <p:pic>
        <p:nvPicPr>
          <p:cNvPr id="7" name="image2.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3612412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468600" y="4002518"/>
            <a:ext cx="5681005" cy="584775"/>
          </a:xfrm>
          <a:prstGeom prst="rect">
            <a:avLst/>
          </a:prstGeom>
          <a:noFill/>
        </p:spPr>
        <p:txBody>
          <a:bodyPr wrap="square" rtlCol="0">
            <a:spAutoFit/>
          </a:bodyPr>
          <a:lstStyle/>
          <a:p>
            <a:pPr algn="ctr"/>
            <a:r>
              <a:rPr lang="en-US" sz="3200" b="1" dirty="0" smtClean="0">
                <a:latin typeface="Calibri (Headings)"/>
              </a:rPr>
              <a:t>Scatter Plots &amp; Correlation</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954813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 name="Group 23"/>
          <p:cNvGrpSpPr/>
          <p:nvPr/>
        </p:nvGrpSpPr>
        <p:grpSpPr>
          <a:xfrm>
            <a:off x="5456538" y="3218644"/>
            <a:ext cx="5041521" cy="2727279"/>
            <a:chOff x="5456538" y="3487584"/>
            <a:chExt cx="5041521" cy="2727279"/>
          </a:xfrm>
        </p:grpSpPr>
        <p:pic>
          <p:nvPicPr>
            <p:cNvPr id="8" name="Picture 7"/>
            <p:cNvPicPr>
              <a:picLocks noChangeAspect="1"/>
            </p:cNvPicPr>
            <p:nvPr/>
          </p:nvPicPr>
          <p:blipFill>
            <a:blip r:embed="rId2"/>
            <a:stretch>
              <a:fillRect/>
            </a:stretch>
          </p:blipFill>
          <p:spPr>
            <a:xfrm>
              <a:off x="6087984" y="3487584"/>
              <a:ext cx="4410075" cy="2476500"/>
            </a:xfrm>
            <a:prstGeom prst="rect">
              <a:avLst/>
            </a:prstGeom>
          </p:spPr>
        </p:pic>
        <p:sp>
          <p:nvSpPr>
            <p:cNvPr id="9" name="TextBox 8"/>
            <p:cNvSpPr txBox="1"/>
            <p:nvPr/>
          </p:nvSpPr>
          <p:spPr>
            <a:xfrm rot="16200000">
              <a:off x="4771831" y="4641602"/>
              <a:ext cx="1707968" cy="338554"/>
            </a:xfrm>
            <a:prstGeom prst="rect">
              <a:avLst/>
            </a:prstGeom>
            <a:noFill/>
          </p:spPr>
          <p:txBody>
            <a:bodyPr wrap="none" rtlCol="0">
              <a:spAutoFit/>
            </a:bodyPr>
            <a:lstStyle/>
            <a:p>
              <a:r>
                <a:rPr lang="en-US" sz="1600" b="1" dirty="0" smtClean="0"/>
                <a:t>Revenue (billions)</a:t>
              </a:r>
              <a:endParaRPr lang="en-US" sz="1600" b="1" dirty="0"/>
            </a:p>
          </p:txBody>
        </p:sp>
        <p:sp>
          <p:nvSpPr>
            <p:cNvPr id="10" name="TextBox 9"/>
            <p:cNvSpPr txBox="1"/>
            <p:nvPr/>
          </p:nvSpPr>
          <p:spPr>
            <a:xfrm>
              <a:off x="5687825" y="5422595"/>
              <a:ext cx="551754" cy="338554"/>
            </a:xfrm>
            <a:prstGeom prst="rect">
              <a:avLst/>
            </a:prstGeom>
            <a:noFill/>
          </p:spPr>
          <p:txBody>
            <a:bodyPr wrap="none" rtlCol="0">
              <a:spAutoFit/>
            </a:bodyPr>
            <a:lstStyle/>
            <a:p>
              <a:r>
                <a:rPr lang="en-US" sz="1600" b="1" dirty="0" smtClean="0"/>
                <a:t>1.50</a:t>
              </a:r>
              <a:endParaRPr lang="en-US" sz="1600" b="1" dirty="0"/>
            </a:p>
          </p:txBody>
        </p:sp>
        <p:sp>
          <p:nvSpPr>
            <p:cNvPr id="11" name="TextBox 10"/>
            <p:cNvSpPr txBox="1"/>
            <p:nvPr/>
          </p:nvSpPr>
          <p:spPr>
            <a:xfrm>
              <a:off x="5687825" y="5032533"/>
              <a:ext cx="551754" cy="338554"/>
            </a:xfrm>
            <a:prstGeom prst="rect">
              <a:avLst/>
            </a:prstGeom>
            <a:noFill/>
          </p:spPr>
          <p:txBody>
            <a:bodyPr wrap="none" rtlCol="0">
              <a:spAutoFit/>
            </a:bodyPr>
            <a:lstStyle/>
            <a:p>
              <a:r>
                <a:rPr lang="en-US" sz="1600" b="1" dirty="0" smtClean="0"/>
                <a:t>2.75</a:t>
              </a:r>
              <a:endParaRPr lang="en-US" sz="1600" b="1" dirty="0"/>
            </a:p>
          </p:txBody>
        </p:sp>
        <p:sp>
          <p:nvSpPr>
            <p:cNvPr id="12" name="TextBox 11"/>
            <p:cNvSpPr txBox="1"/>
            <p:nvPr/>
          </p:nvSpPr>
          <p:spPr>
            <a:xfrm>
              <a:off x="5687825" y="4655918"/>
              <a:ext cx="551754" cy="338554"/>
            </a:xfrm>
            <a:prstGeom prst="rect">
              <a:avLst/>
            </a:prstGeom>
            <a:noFill/>
          </p:spPr>
          <p:txBody>
            <a:bodyPr wrap="none" rtlCol="0">
              <a:spAutoFit/>
            </a:bodyPr>
            <a:lstStyle/>
            <a:p>
              <a:r>
                <a:rPr lang="en-US" sz="1600" b="1" dirty="0" smtClean="0"/>
                <a:t>4.00</a:t>
              </a:r>
              <a:endParaRPr lang="en-US" sz="1600" b="1" dirty="0"/>
            </a:p>
          </p:txBody>
        </p:sp>
        <p:sp>
          <p:nvSpPr>
            <p:cNvPr id="13" name="TextBox 12"/>
            <p:cNvSpPr txBox="1"/>
            <p:nvPr/>
          </p:nvSpPr>
          <p:spPr>
            <a:xfrm>
              <a:off x="5687825" y="4303917"/>
              <a:ext cx="551754" cy="338554"/>
            </a:xfrm>
            <a:prstGeom prst="rect">
              <a:avLst/>
            </a:prstGeom>
            <a:noFill/>
          </p:spPr>
          <p:txBody>
            <a:bodyPr wrap="none" rtlCol="0">
              <a:spAutoFit/>
            </a:bodyPr>
            <a:lstStyle/>
            <a:p>
              <a:r>
                <a:rPr lang="en-US" sz="1600" b="1" smtClean="0"/>
                <a:t>5.25</a:t>
              </a:r>
              <a:endParaRPr lang="en-US" sz="1600" b="1" dirty="0"/>
            </a:p>
          </p:txBody>
        </p:sp>
        <p:sp>
          <p:nvSpPr>
            <p:cNvPr id="14" name="TextBox 13"/>
            <p:cNvSpPr txBox="1"/>
            <p:nvPr/>
          </p:nvSpPr>
          <p:spPr>
            <a:xfrm>
              <a:off x="5699243" y="3904182"/>
              <a:ext cx="551754" cy="338554"/>
            </a:xfrm>
            <a:prstGeom prst="rect">
              <a:avLst/>
            </a:prstGeom>
            <a:noFill/>
          </p:spPr>
          <p:txBody>
            <a:bodyPr wrap="none" rtlCol="0">
              <a:spAutoFit/>
            </a:bodyPr>
            <a:lstStyle/>
            <a:p>
              <a:r>
                <a:rPr lang="en-US" sz="1600" b="1" dirty="0" smtClean="0"/>
                <a:t>6.50</a:t>
              </a:r>
              <a:endParaRPr lang="en-US" sz="1600" b="1" dirty="0"/>
            </a:p>
          </p:txBody>
        </p:sp>
        <p:sp>
          <p:nvSpPr>
            <p:cNvPr id="15" name="TextBox 14"/>
            <p:cNvSpPr txBox="1"/>
            <p:nvPr/>
          </p:nvSpPr>
          <p:spPr>
            <a:xfrm>
              <a:off x="5687825" y="3547697"/>
              <a:ext cx="551754" cy="338554"/>
            </a:xfrm>
            <a:prstGeom prst="rect">
              <a:avLst/>
            </a:prstGeom>
            <a:noFill/>
          </p:spPr>
          <p:txBody>
            <a:bodyPr wrap="none" rtlCol="0">
              <a:spAutoFit/>
            </a:bodyPr>
            <a:lstStyle/>
            <a:p>
              <a:r>
                <a:rPr lang="en-US" sz="1600" b="1" dirty="0" smtClean="0"/>
                <a:t>7.75</a:t>
              </a:r>
              <a:endParaRPr lang="en-US" sz="1600" b="1" dirty="0"/>
            </a:p>
          </p:txBody>
        </p:sp>
        <p:sp>
          <p:nvSpPr>
            <p:cNvPr id="16" name="TextBox 15"/>
            <p:cNvSpPr txBox="1"/>
            <p:nvPr/>
          </p:nvSpPr>
          <p:spPr>
            <a:xfrm>
              <a:off x="6301690" y="5863982"/>
              <a:ext cx="447558" cy="338554"/>
            </a:xfrm>
            <a:prstGeom prst="rect">
              <a:avLst/>
            </a:prstGeom>
            <a:noFill/>
          </p:spPr>
          <p:txBody>
            <a:bodyPr wrap="none" rtlCol="0">
              <a:spAutoFit/>
            </a:bodyPr>
            <a:lstStyle/>
            <a:p>
              <a:r>
                <a:rPr lang="en-US" sz="1600" b="1" dirty="0" smtClean="0"/>
                <a:t>8.5</a:t>
              </a:r>
              <a:endParaRPr lang="en-US" sz="1600" b="1" dirty="0"/>
            </a:p>
          </p:txBody>
        </p:sp>
        <p:sp>
          <p:nvSpPr>
            <p:cNvPr id="17" name="TextBox 16"/>
            <p:cNvSpPr txBox="1"/>
            <p:nvPr/>
          </p:nvSpPr>
          <p:spPr>
            <a:xfrm>
              <a:off x="6818361" y="5870930"/>
              <a:ext cx="551754" cy="338554"/>
            </a:xfrm>
            <a:prstGeom prst="rect">
              <a:avLst/>
            </a:prstGeom>
            <a:noFill/>
          </p:spPr>
          <p:txBody>
            <a:bodyPr wrap="none" rtlCol="0">
              <a:spAutoFit/>
            </a:bodyPr>
            <a:lstStyle/>
            <a:p>
              <a:r>
                <a:rPr lang="en-US" sz="1600" b="1" dirty="0" smtClean="0"/>
                <a:t>17.5</a:t>
              </a:r>
              <a:endParaRPr lang="en-US" sz="1600" b="1" dirty="0"/>
            </a:p>
          </p:txBody>
        </p:sp>
        <p:sp>
          <p:nvSpPr>
            <p:cNvPr id="18" name="TextBox 17"/>
            <p:cNvSpPr txBox="1"/>
            <p:nvPr/>
          </p:nvSpPr>
          <p:spPr>
            <a:xfrm>
              <a:off x="7420742" y="5866217"/>
              <a:ext cx="551754" cy="338554"/>
            </a:xfrm>
            <a:prstGeom prst="rect">
              <a:avLst/>
            </a:prstGeom>
            <a:noFill/>
          </p:spPr>
          <p:txBody>
            <a:bodyPr wrap="none" rtlCol="0">
              <a:spAutoFit/>
            </a:bodyPr>
            <a:lstStyle/>
            <a:p>
              <a:r>
                <a:rPr lang="en-US" sz="1600" b="1" dirty="0" smtClean="0"/>
                <a:t>26.5</a:t>
              </a:r>
              <a:endParaRPr lang="en-US" sz="1600" b="1" dirty="0"/>
            </a:p>
          </p:txBody>
        </p:sp>
        <p:sp>
          <p:nvSpPr>
            <p:cNvPr id="19" name="TextBox 18"/>
            <p:cNvSpPr txBox="1"/>
            <p:nvPr/>
          </p:nvSpPr>
          <p:spPr>
            <a:xfrm>
              <a:off x="8026661" y="5870930"/>
              <a:ext cx="551754" cy="338554"/>
            </a:xfrm>
            <a:prstGeom prst="rect">
              <a:avLst/>
            </a:prstGeom>
            <a:noFill/>
          </p:spPr>
          <p:txBody>
            <a:bodyPr wrap="none" rtlCol="0">
              <a:spAutoFit/>
            </a:bodyPr>
            <a:lstStyle/>
            <a:p>
              <a:r>
                <a:rPr lang="en-US" sz="1600" b="1" dirty="0" smtClean="0"/>
                <a:t>35.5</a:t>
              </a:r>
              <a:endParaRPr lang="en-US" sz="1600" b="1" dirty="0"/>
            </a:p>
          </p:txBody>
        </p:sp>
        <p:sp>
          <p:nvSpPr>
            <p:cNvPr id="20" name="TextBox 19"/>
            <p:cNvSpPr txBox="1"/>
            <p:nvPr/>
          </p:nvSpPr>
          <p:spPr>
            <a:xfrm>
              <a:off x="8595761" y="5876309"/>
              <a:ext cx="551754" cy="338554"/>
            </a:xfrm>
            <a:prstGeom prst="rect">
              <a:avLst/>
            </a:prstGeom>
            <a:noFill/>
          </p:spPr>
          <p:txBody>
            <a:bodyPr wrap="none" rtlCol="0">
              <a:spAutoFit/>
            </a:bodyPr>
            <a:lstStyle/>
            <a:p>
              <a:r>
                <a:rPr lang="en-US" sz="1600" b="1" dirty="0" smtClean="0"/>
                <a:t>44.5</a:t>
              </a:r>
              <a:endParaRPr lang="en-US" sz="1600" b="1" dirty="0"/>
            </a:p>
          </p:txBody>
        </p:sp>
        <p:sp>
          <p:nvSpPr>
            <p:cNvPr id="21" name="TextBox 20"/>
            <p:cNvSpPr txBox="1"/>
            <p:nvPr/>
          </p:nvSpPr>
          <p:spPr>
            <a:xfrm>
              <a:off x="9179990" y="5866256"/>
              <a:ext cx="551754" cy="338554"/>
            </a:xfrm>
            <a:prstGeom prst="rect">
              <a:avLst/>
            </a:prstGeom>
            <a:noFill/>
          </p:spPr>
          <p:txBody>
            <a:bodyPr wrap="none" rtlCol="0">
              <a:spAutoFit/>
            </a:bodyPr>
            <a:lstStyle/>
            <a:p>
              <a:r>
                <a:rPr lang="en-US" sz="1600" b="1" dirty="0" smtClean="0"/>
                <a:t>53.5</a:t>
              </a:r>
              <a:endParaRPr lang="en-US" sz="1600" b="1" dirty="0"/>
            </a:p>
          </p:txBody>
        </p:sp>
        <p:sp>
          <p:nvSpPr>
            <p:cNvPr id="22" name="TextBox 21"/>
            <p:cNvSpPr txBox="1"/>
            <p:nvPr/>
          </p:nvSpPr>
          <p:spPr>
            <a:xfrm>
              <a:off x="9749090" y="5866217"/>
              <a:ext cx="551754" cy="338554"/>
            </a:xfrm>
            <a:prstGeom prst="rect">
              <a:avLst/>
            </a:prstGeom>
            <a:noFill/>
          </p:spPr>
          <p:txBody>
            <a:bodyPr wrap="none" rtlCol="0">
              <a:spAutoFit/>
            </a:bodyPr>
            <a:lstStyle/>
            <a:p>
              <a:r>
                <a:rPr lang="en-US" sz="1600" b="1" dirty="0" smtClean="0"/>
                <a:t>62.5</a:t>
              </a:r>
              <a:endParaRPr lang="en-US" sz="1600" b="1" dirty="0"/>
            </a:p>
          </p:txBody>
        </p:sp>
      </p:grpSp>
      <p:sp>
        <p:nvSpPr>
          <p:cNvPr id="5" name="Rectangle 4"/>
          <p:cNvSpPr/>
          <p:nvPr/>
        </p:nvSpPr>
        <p:spPr>
          <a:xfrm>
            <a:off x="5463707" y="806824"/>
            <a:ext cx="6385393" cy="550375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GB" dirty="0">
                <a:solidFill>
                  <a:schemeClr val="tx1"/>
                </a:solidFill>
              </a:rPr>
              <a:t>A </a:t>
            </a:r>
            <a:r>
              <a:rPr lang="en-GB" b="1" dirty="0">
                <a:solidFill>
                  <a:schemeClr val="tx1"/>
                </a:solidFill>
              </a:rPr>
              <a:t>scatter plot </a:t>
            </a:r>
            <a:r>
              <a:rPr lang="en-GB" dirty="0">
                <a:solidFill>
                  <a:schemeClr val="tx1"/>
                </a:solidFill>
              </a:rPr>
              <a:t>is a graph of the ordered pairs (</a:t>
            </a:r>
            <a:r>
              <a:rPr lang="en-GB" i="1" dirty="0">
                <a:solidFill>
                  <a:schemeClr val="tx1"/>
                </a:solidFill>
              </a:rPr>
              <a:t>x, y</a:t>
            </a:r>
            <a:r>
              <a:rPr lang="en-GB" dirty="0">
                <a:solidFill>
                  <a:schemeClr val="tx1"/>
                </a:solidFill>
              </a:rPr>
              <a:t>) of numbers consisting of </a:t>
            </a:r>
            <a:r>
              <a:rPr lang="en-GB" dirty="0" smtClean="0">
                <a:solidFill>
                  <a:schemeClr val="tx1"/>
                </a:solidFill>
              </a:rPr>
              <a:t>the independent </a:t>
            </a:r>
            <a:r>
              <a:rPr lang="en-GB" dirty="0">
                <a:solidFill>
                  <a:schemeClr val="tx1"/>
                </a:solidFill>
              </a:rPr>
              <a:t>variable </a:t>
            </a:r>
            <a:r>
              <a:rPr lang="en-GB" i="1" dirty="0">
                <a:solidFill>
                  <a:schemeClr val="tx1"/>
                </a:solidFill>
              </a:rPr>
              <a:t>x </a:t>
            </a:r>
            <a:r>
              <a:rPr lang="en-GB" dirty="0">
                <a:solidFill>
                  <a:schemeClr val="tx1"/>
                </a:solidFill>
              </a:rPr>
              <a:t>and the dependent variable </a:t>
            </a:r>
            <a:r>
              <a:rPr lang="en-GB" i="1" dirty="0">
                <a:solidFill>
                  <a:schemeClr val="tx1"/>
                </a:solidFill>
              </a:rPr>
              <a:t>y</a:t>
            </a:r>
            <a:r>
              <a:rPr lang="en-GB" i="1" dirty="0" smtClean="0">
                <a:solidFill>
                  <a:schemeClr val="tx1"/>
                </a:solidFill>
              </a:rPr>
              <a:t>.</a:t>
            </a:r>
            <a:endParaRPr lang="en-GB" dirty="0" smtClean="0">
              <a:solidFill>
                <a:schemeClr val="tx1"/>
              </a:solidFill>
            </a:endParaRPr>
          </a:p>
          <a:p>
            <a:endParaRPr lang="en-GB" dirty="0">
              <a:solidFill>
                <a:schemeClr val="tx1"/>
              </a:solidFill>
            </a:endParaRPr>
          </a:p>
          <a:p>
            <a:r>
              <a:rPr lang="en-GB" dirty="0">
                <a:solidFill>
                  <a:schemeClr val="tx1"/>
                </a:solidFill>
              </a:rPr>
              <a:t/>
            </a:r>
            <a:br>
              <a:rPr lang="en-GB" dirty="0">
                <a:solidFill>
                  <a:schemeClr val="tx1"/>
                </a:solidFill>
              </a:rPr>
            </a:br>
            <a:r>
              <a:rPr lang="en-GB" dirty="0">
                <a:solidFill>
                  <a:schemeClr val="tx1"/>
                </a:solidFill>
              </a:rPr>
              <a:t/>
            </a:r>
            <a:br>
              <a:rPr lang="en-GB" dirty="0">
                <a:solidFill>
                  <a:schemeClr val="tx1"/>
                </a:solidFill>
              </a:rPr>
            </a:br>
            <a:endParaRPr lang="en-US" dirty="0">
              <a:solidFill>
                <a:schemeClr val="tx1"/>
              </a:solidFill>
            </a:endParaRPr>
          </a:p>
        </p:txBody>
      </p:sp>
      <p:sp>
        <p:nvSpPr>
          <p:cNvPr id="4" name="Title 2"/>
          <p:cNvSpPr txBox="1">
            <a:spLocks/>
          </p:cNvSpPr>
          <p:nvPr/>
        </p:nvSpPr>
        <p:spPr>
          <a:xfrm>
            <a:off x="5456538" y="148051"/>
            <a:ext cx="6392562"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Scatter Plots &amp; Correlation</a:t>
            </a:r>
            <a:endParaRPr lang="en-US" sz="2800" dirty="0">
              <a:latin typeface="Calibri (Headings)"/>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40588" y="1451995"/>
            <a:ext cx="2896380" cy="1971486"/>
          </a:xfrm>
          <a:prstGeom prst="rect">
            <a:avLst/>
          </a:prstGeom>
        </p:spPr>
      </p:pic>
      <p:sp>
        <p:nvSpPr>
          <p:cNvPr id="23" name="TextBox 22"/>
          <p:cNvSpPr txBox="1"/>
          <p:nvPr/>
        </p:nvSpPr>
        <p:spPr>
          <a:xfrm>
            <a:off x="7348563" y="5902536"/>
            <a:ext cx="1584793" cy="338554"/>
          </a:xfrm>
          <a:prstGeom prst="rect">
            <a:avLst/>
          </a:prstGeom>
          <a:noFill/>
        </p:spPr>
        <p:txBody>
          <a:bodyPr wrap="none" rtlCol="0">
            <a:spAutoFit/>
          </a:bodyPr>
          <a:lstStyle/>
          <a:p>
            <a:r>
              <a:rPr lang="en-US" sz="1600" b="1" dirty="0" smtClean="0"/>
              <a:t>Cars (in 10,000s)</a:t>
            </a:r>
            <a:endParaRPr lang="en-US" sz="1600" b="1" dirty="0"/>
          </a:p>
        </p:txBody>
      </p:sp>
      <p:pic>
        <p:nvPicPr>
          <p:cNvPr id="26" name="image2.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3803973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 name="Group 34"/>
          <p:cNvGrpSpPr/>
          <p:nvPr/>
        </p:nvGrpSpPr>
        <p:grpSpPr>
          <a:xfrm>
            <a:off x="6137169" y="2931459"/>
            <a:ext cx="5601777" cy="3377801"/>
            <a:chOff x="6137169" y="2931459"/>
            <a:chExt cx="5601777" cy="3377801"/>
          </a:xfrm>
        </p:grpSpPr>
        <p:pic>
          <p:nvPicPr>
            <p:cNvPr id="9" name="Picture 8"/>
            <p:cNvPicPr>
              <a:picLocks noChangeAspect="1"/>
            </p:cNvPicPr>
            <p:nvPr/>
          </p:nvPicPr>
          <p:blipFill>
            <a:blip r:embed="rId2"/>
            <a:stretch>
              <a:fillRect/>
            </a:stretch>
          </p:blipFill>
          <p:spPr>
            <a:xfrm>
              <a:off x="6525689" y="2931459"/>
              <a:ext cx="5213257" cy="3125077"/>
            </a:xfrm>
            <a:prstGeom prst="rect">
              <a:avLst/>
            </a:prstGeom>
          </p:spPr>
        </p:pic>
        <p:sp>
          <p:nvSpPr>
            <p:cNvPr id="10" name="TextBox 9"/>
            <p:cNvSpPr txBox="1"/>
            <p:nvPr/>
          </p:nvSpPr>
          <p:spPr>
            <a:xfrm>
              <a:off x="6245901" y="5429626"/>
              <a:ext cx="393056" cy="338554"/>
            </a:xfrm>
            <a:prstGeom prst="rect">
              <a:avLst/>
            </a:prstGeom>
            <a:noFill/>
          </p:spPr>
          <p:txBody>
            <a:bodyPr wrap="none" rtlCol="0">
              <a:spAutoFit/>
            </a:bodyPr>
            <a:lstStyle/>
            <a:p>
              <a:r>
                <a:rPr lang="en-US" sz="1600" b="1" dirty="0" smtClean="0"/>
                <a:t>30</a:t>
              </a:r>
              <a:endParaRPr lang="en-US" sz="1600" b="1" dirty="0"/>
            </a:p>
          </p:txBody>
        </p:sp>
        <p:sp>
          <p:nvSpPr>
            <p:cNvPr id="11" name="TextBox 10"/>
            <p:cNvSpPr txBox="1"/>
            <p:nvPr/>
          </p:nvSpPr>
          <p:spPr>
            <a:xfrm>
              <a:off x="6245901" y="5091072"/>
              <a:ext cx="393056" cy="338554"/>
            </a:xfrm>
            <a:prstGeom prst="rect">
              <a:avLst/>
            </a:prstGeom>
            <a:noFill/>
          </p:spPr>
          <p:txBody>
            <a:bodyPr wrap="none" rtlCol="0">
              <a:spAutoFit/>
            </a:bodyPr>
            <a:lstStyle/>
            <a:p>
              <a:r>
                <a:rPr lang="en-US" sz="1600" b="1" dirty="0" smtClean="0"/>
                <a:t>40</a:t>
              </a:r>
              <a:endParaRPr lang="en-US" sz="1600" b="1" dirty="0"/>
            </a:p>
          </p:txBody>
        </p:sp>
        <p:sp>
          <p:nvSpPr>
            <p:cNvPr id="12" name="TextBox 11"/>
            <p:cNvSpPr txBox="1"/>
            <p:nvPr/>
          </p:nvSpPr>
          <p:spPr>
            <a:xfrm>
              <a:off x="6247939" y="4727903"/>
              <a:ext cx="393056" cy="338554"/>
            </a:xfrm>
            <a:prstGeom prst="rect">
              <a:avLst/>
            </a:prstGeom>
            <a:noFill/>
          </p:spPr>
          <p:txBody>
            <a:bodyPr wrap="none" rtlCol="0">
              <a:spAutoFit/>
            </a:bodyPr>
            <a:lstStyle/>
            <a:p>
              <a:r>
                <a:rPr lang="en-US" sz="1600" b="1" dirty="0" smtClean="0"/>
                <a:t>50</a:t>
              </a:r>
              <a:endParaRPr lang="en-US" sz="1600" b="1" dirty="0"/>
            </a:p>
          </p:txBody>
        </p:sp>
        <p:sp>
          <p:nvSpPr>
            <p:cNvPr id="13" name="TextBox 12"/>
            <p:cNvSpPr txBox="1"/>
            <p:nvPr/>
          </p:nvSpPr>
          <p:spPr>
            <a:xfrm>
              <a:off x="6245901" y="4400517"/>
              <a:ext cx="393056" cy="338554"/>
            </a:xfrm>
            <a:prstGeom prst="rect">
              <a:avLst/>
            </a:prstGeom>
            <a:noFill/>
          </p:spPr>
          <p:txBody>
            <a:bodyPr wrap="none" rtlCol="0">
              <a:spAutoFit/>
            </a:bodyPr>
            <a:lstStyle/>
            <a:p>
              <a:r>
                <a:rPr lang="en-US" sz="1600" b="1" dirty="0" smtClean="0"/>
                <a:t>60</a:t>
              </a:r>
              <a:endParaRPr lang="en-US" sz="1600" b="1" dirty="0"/>
            </a:p>
          </p:txBody>
        </p:sp>
        <p:sp>
          <p:nvSpPr>
            <p:cNvPr id="14" name="TextBox 13"/>
            <p:cNvSpPr txBox="1"/>
            <p:nvPr/>
          </p:nvSpPr>
          <p:spPr>
            <a:xfrm>
              <a:off x="6245901" y="4050795"/>
              <a:ext cx="393056" cy="338554"/>
            </a:xfrm>
            <a:prstGeom prst="rect">
              <a:avLst/>
            </a:prstGeom>
            <a:noFill/>
          </p:spPr>
          <p:txBody>
            <a:bodyPr wrap="none" rtlCol="0">
              <a:spAutoFit/>
            </a:bodyPr>
            <a:lstStyle/>
            <a:p>
              <a:r>
                <a:rPr lang="en-US" sz="1600" b="1" dirty="0" smtClean="0"/>
                <a:t>70</a:t>
              </a:r>
              <a:endParaRPr lang="en-US" sz="1600" b="1" dirty="0"/>
            </a:p>
          </p:txBody>
        </p:sp>
        <p:sp>
          <p:nvSpPr>
            <p:cNvPr id="15" name="TextBox 14"/>
            <p:cNvSpPr txBox="1"/>
            <p:nvPr/>
          </p:nvSpPr>
          <p:spPr>
            <a:xfrm>
              <a:off x="6245901" y="3716686"/>
              <a:ext cx="393056" cy="338554"/>
            </a:xfrm>
            <a:prstGeom prst="rect">
              <a:avLst/>
            </a:prstGeom>
            <a:noFill/>
          </p:spPr>
          <p:txBody>
            <a:bodyPr wrap="none" rtlCol="0">
              <a:spAutoFit/>
            </a:bodyPr>
            <a:lstStyle/>
            <a:p>
              <a:r>
                <a:rPr lang="en-US" sz="1600" b="1" dirty="0" smtClean="0"/>
                <a:t>80</a:t>
              </a:r>
              <a:endParaRPr lang="en-US" sz="1600" b="1" dirty="0"/>
            </a:p>
          </p:txBody>
        </p:sp>
        <p:sp>
          <p:nvSpPr>
            <p:cNvPr id="16" name="TextBox 15"/>
            <p:cNvSpPr txBox="1"/>
            <p:nvPr/>
          </p:nvSpPr>
          <p:spPr>
            <a:xfrm>
              <a:off x="6256072" y="3352605"/>
              <a:ext cx="393056" cy="338554"/>
            </a:xfrm>
            <a:prstGeom prst="rect">
              <a:avLst/>
            </a:prstGeom>
            <a:noFill/>
          </p:spPr>
          <p:txBody>
            <a:bodyPr wrap="none" rtlCol="0">
              <a:spAutoFit/>
            </a:bodyPr>
            <a:lstStyle/>
            <a:p>
              <a:r>
                <a:rPr lang="en-US" sz="1600" b="1" dirty="0" smtClean="0"/>
                <a:t>90</a:t>
              </a:r>
              <a:endParaRPr lang="en-US" sz="1600" b="1" dirty="0"/>
            </a:p>
          </p:txBody>
        </p:sp>
        <p:sp>
          <p:nvSpPr>
            <p:cNvPr id="17" name="TextBox 16"/>
            <p:cNvSpPr txBox="1"/>
            <p:nvPr/>
          </p:nvSpPr>
          <p:spPr>
            <a:xfrm>
              <a:off x="6137169" y="3014246"/>
              <a:ext cx="497252" cy="338554"/>
            </a:xfrm>
            <a:prstGeom prst="rect">
              <a:avLst/>
            </a:prstGeom>
            <a:noFill/>
          </p:spPr>
          <p:txBody>
            <a:bodyPr wrap="none" rtlCol="0">
              <a:spAutoFit/>
            </a:bodyPr>
            <a:lstStyle/>
            <a:p>
              <a:r>
                <a:rPr lang="en-US" sz="1600" b="1" dirty="0" smtClean="0"/>
                <a:t>100</a:t>
              </a:r>
              <a:endParaRPr lang="en-US" sz="1600" b="1" dirty="0"/>
            </a:p>
          </p:txBody>
        </p:sp>
        <p:sp>
          <p:nvSpPr>
            <p:cNvPr id="18" name="TextBox 17"/>
            <p:cNvSpPr txBox="1"/>
            <p:nvPr/>
          </p:nvSpPr>
          <p:spPr>
            <a:xfrm>
              <a:off x="6436349" y="5970706"/>
              <a:ext cx="288862" cy="338554"/>
            </a:xfrm>
            <a:prstGeom prst="rect">
              <a:avLst/>
            </a:prstGeom>
            <a:noFill/>
          </p:spPr>
          <p:txBody>
            <a:bodyPr wrap="none" rtlCol="0">
              <a:spAutoFit/>
            </a:bodyPr>
            <a:lstStyle/>
            <a:p>
              <a:r>
                <a:rPr lang="en-US" sz="1600" b="1" dirty="0" smtClean="0"/>
                <a:t>0</a:t>
              </a:r>
              <a:endParaRPr lang="en-US" sz="1600" b="1" dirty="0"/>
            </a:p>
          </p:txBody>
        </p:sp>
        <p:sp>
          <p:nvSpPr>
            <p:cNvPr id="19" name="TextBox 18"/>
            <p:cNvSpPr txBox="1"/>
            <p:nvPr/>
          </p:nvSpPr>
          <p:spPr>
            <a:xfrm>
              <a:off x="9067505" y="5963417"/>
              <a:ext cx="288862" cy="338554"/>
            </a:xfrm>
            <a:prstGeom prst="rect">
              <a:avLst/>
            </a:prstGeom>
            <a:noFill/>
          </p:spPr>
          <p:txBody>
            <a:bodyPr wrap="none" rtlCol="0">
              <a:spAutoFit/>
            </a:bodyPr>
            <a:lstStyle/>
            <a:p>
              <a:r>
                <a:rPr lang="en-US" sz="1600" b="1" dirty="0" smtClean="0"/>
                <a:t>8</a:t>
              </a:r>
              <a:endParaRPr lang="en-US" sz="1600" b="1" dirty="0"/>
            </a:p>
          </p:txBody>
        </p:sp>
        <p:sp>
          <p:nvSpPr>
            <p:cNvPr id="20" name="TextBox 19"/>
            <p:cNvSpPr txBox="1"/>
            <p:nvPr/>
          </p:nvSpPr>
          <p:spPr>
            <a:xfrm>
              <a:off x="9393689" y="5962622"/>
              <a:ext cx="288862" cy="338554"/>
            </a:xfrm>
            <a:prstGeom prst="rect">
              <a:avLst/>
            </a:prstGeom>
            <a:noFill/>
          </p:spPr>
          <p:txBody>
            <a:bodyPr wrap="none" rtlCol="0">
              <a:spAutoFit/>
            </a:bodyPr>
            <a:lstStyle/>
            <a:p>
              <a:r>
                <a:rPr lang="en-US" sz="1600" b="1" dirty="0" smtClean="0"/>
                <a:t>9</a:t>
              </a:r>
              <a:endParaRPr lang="en-US" sz="1600" b="1" dirty="0"/>
            </a:p>
          </p:txBody>
        </p:sp>
        <p:sp>
          <p:nvSpPr>
            <p:cNvPr id="22" name="TextBox 21"/>
            <p:cNvSpPr txBox="1"/>
            <p:nvPr/>
          </p:nvSpPr>
          <p:spPr>
            <a:xfrm>
              <a:off x="6778341" y="5958646"/>
              <a:ext cx="288862" cy="338554"/>
            </a:xfrm>
            <a:prstGeom prst="rect">
              <a:avLst/>
            </a:prstGeom>
            <a:noFill/>
          </p:spPr>
          <p:txBody>
            <a:bodyPr wrap="none" rtlCol="0">
              <a:spAutoFit/>
            </a:bodyPr>
            <a:lstStyle/>
            <a:p>
              <a:r>
                <a:rPr lang="en-US" sz="1600" b="1" dirty="0" smtClean="0"/>
                <a:t>1</a:t>
              </a:r>
              <a:endParaRPr lang="en-US" sz="1600" b="1" dirty="0"/>
            </a:p>
          </p:txBody>
        </p:sp>
        <p:sp>
          <p:nvSpPr>
            <p:cNvPr id="23" name="TextBox 22"/>
            <p:cNvSpPr txBox="1"/>
            <p:nvPr/>
          </p:nvSpPr>
          <p:spPr>
            <a:xfrm>
              <a:off x="7130001" y="5964712"/>
              <a:ext cx="288862" cy="338554"/>
            </a:xfrm>
            <a:prstGeom prst="rect">
              <a:avLst/>
            </a:prstGeom>
            <a:noFill/>
          </p:spPr>
          <p:txBody>
            <a:bodyPr wrap="none" rtlCol="0">
              <a:spAutoFit/>
            </a:bodyPr>
            <a:lstStyle/>
            <a:p>
              <a:r>
                <a:rPr lang="en-US" sz="1600" b="1" dirty="0" smtClean="0"/>
                <a:t>2</a:t>
              </a:r>
              <a:endParaRPr lang="en-US" sz="1600" b="1" dirty="0"/>
            </a:p>
          </p:txBody>
        </p:sp>
        <p:sp>
          <p:nvSpPr>
            <p:cNvPr id="24" name="TextBox 23"/>
            <p:cNvSpPr txBox="1"/>
            <p:nvPr/>
          </p:nvSpPr>
          <p:spPr>
            <a:xfrm>
              <a:off x="7448831" y="5964713"/>
              <a:ext cx="288862" cy="338554"/>
            </a:xfrm>
            <a:prstGeom prst="rect">
              <a:avLst/>
            </a:prstGeom>
            <a:noFill/>
          </p:spPr>
          <p:txBody>
            <a:bodyPr wrap="none" rtlCol="0">
              <a:spAutoFit/>
            </a:bodyPr>
            <a:lstStyle/>
            <a:p>
              <a:r>
                <a:rPr lang="en-US" sz="1600" b="1" dirty="0" smtClean="0"/>
                <a:t>3</a:t>
              </a:r>
              <a:endParaRPr lang="en-US" sz="1600" b="1" dirty="0"/>
            </a:p>
          </p:txBody>
        </p:sp>
        <p:sp>
          <p:nvSpPr>
            <p:cNvPr id="25" name="TextBox 24"/>
            <p:cNvSpPr txBox="1"/>
            <p:nvPr/>
          </p:nvSpPr>
          <p:spPr>
            <a:xfrm>
              <a:off x="7767661" y="5958646"/>
              <a:ext cx="288862" cy="338554"/>
            </a:xfrm>
            <a:prstGeom prst="rect">
              <a:avLst/>
            </a:prstGeom>
            <a:noFill/>
          </p:spPr>
          <p:txBody>
            <a:bodyPr wrap="none" rtlCol="0">
              <a:spAutoFit/>
            </a:bodyPr>
            <a:lstStyle/>
            <a:p>
              <a:r>
                <a:rPr lang="en-US" sz="1600" b="1" dirty="0" smtClean="0"/>
                <a:t>4</a:t>
              </a:r>
              <a:endParaRPr lang="en-US" sz="1600" b="1" dirty="0"/>
            </a:p>
          </p:txBody>
        </p:sp>
        <p:sp>
          <p:nvSpPr>
            <p:cNvPr id="26" name="TextBox 25"/>
            <p:cNvSpPr txBox="1"/>
            <p:nvPr/>
          </p:nvSpPr>
          <p:spPr>
            <a:xfrm>
              <a:off x="8096375" y="5965405"/>
              <a:ext cx="288862" cy="338554"/>
            </a:xfrm>
            <a:prstGeom prst="rect">
              <a:avLst/>
            </a:prstGeom>
            <a:noFill/>
          </p:spPr>
          <p:txBody>
            <a:bodyPr wrap="none" rtlCol="0">
              <a:spAutoFit/>
            </a:bodyPr>
            <a:lstStyle/>
            <a:p>
              <a:r>
                <a:rPr lang="en-US" sz="1600" b="1" dirty="0" smtClean="0"/>
                <a:t>5</a:t>
              </a:r>
              <a:endParaRPr lang="en-US" sz="1600" b="1" dirty="0"/>
            </a:p>
          </p:txBody>
        </p:sp>
        <p:sp>
          <p:nvSpPr>
            <p:cNvPr id="27" name="TextBox 26"/>
            <p:cNvSpPr txBox="1"/>
            <p:nvPr/>
          </p:nvSpPr>
          <p:spPr>
            <a:xfrm>
              <a:off x="8422559" y="5966391"/>
              <a:ext cx="288862" cy="338554"/>
            </a:xfrm>
            <a:prstGeom prst="rect">
              <a:avLst/>
            </a:prstGeom>
            <a:noFill/>
          </p:spPr>
          <p:txBody>
            <a:bodyPr wrap="none" rtlCol="0">
              <a:spAutoFit/>
            </a:bodyPr>
            <a:lstStyle/>
            <a:p>
              <a:r>
                <a:rPr lang="en-US" sz="1600" b="1" dirty="0" smtClean="0"/>
                <a:t>6</a:t>
              </a:r>
              <a:endParaRPr lang="en-US" sz="1600" b="1" dirty="0"/>
            </a:p>
          </p:txBody>
        </p:sp>
        <p:sp>
          <p:nvSpPr>
            <p:cNvPr id="28" name="TextBox 27"/>
            <p:cNvSpPr txBox="1"/>
            <p:nvPr/>
          </p:nvSpPr>
          <p:spPr>
            <a:xfrm>
              <a:off x="8741321" y="5960705"/>
              <a:ext cx="288862" cy="338554"/>
            </a:xfrm>
            <a:prstGeom prst="rect">
              <a:avLst/>
            </a:prstGeom>
            <a:noFill/>
          </p:spPr>
          <p:txBody>
            <a:bodyPr wrap="none" rtlCol="0">
              <a:spAutoFit/>
            </a:bodyPr>
            <a:lstStyle/>
            <a:p>
              <a:r>
                <a:rPr lang="en-US" sz="1600" b="1" dirty="0" smtClean="0"/>
                <a:t>7</a:t>
              </a:r>
              <a:endParaRPr lang="en-US" sz="1600" b="1" dirty="0"/>
            </a:p>
          </p:txBody>
        </p:sp>
        <p:sp>
          <p:nvSpPr>
            <p:cNvPr id="29" name="TextBox 28"/>
            <p:cNvSpPr txBox="1"/>
            <p:nvPr/>
          </p:nvSpPr>
          <p:spPr>
            <a:xfrm>
              <a:off x="9643093" y="5965405"/>
              <a:ext cx="393056" cy="338554"/>
            </a:xfrm>
            <a:prstGeom prst="rect">
              <a:avLst/>
            </a:prstGeom>
            <a:noFill/>
          </p:spPr>
          <p:txBody>
            <a:bodyPr wrap="none" rtlCol="0">
              <a:spAutoFit/>
            </a:bodyPr>
            <a:lstStyle/>
            <a:p>
              <a:r>
                <a:rPr lang="en-US" sz="1600" b="1" dirty="0" smtClean="0"/>
                <a:t>10</a:t>
              </a:r>
              <a:endParaRPr lang="en-US" sz="1600" b="1" dirty="0"/>
            </a:p>
          </p:txBody>
        </p:sp>
        <p:sp>
          <p:nvSpPr>
            <p:cNvPr id="30" name="TextBox 29"/>
            <p:cNvSpPr txBox="1"/>
            <p:nvPr/>
          </p:nvSpPr>
          <p:spPr>
            <a:xfrm>
              <a:off x="9990987" y="5967683"/>
              <a:ext cx="393056" cy="338554"/>
            </a:xfrm>
            <a:prstGeom prst="rect">
              <a:avLst/>
            </a:prstGeom>
            <a:noFill/>
          </p:spPr>
          <p:txBody>
            <a:bodyPr wrap="none" rtlCol="0">
              <a:spAutoFit/>
            </a:bodyPr>
            <a:lstStyle/>
            <a:p>
              <a:r>
                <a:rPr lang="en-US" sz="1600" b="1" dirty="0" smtClean="0"/>
                <a:t>11</a:t>
              </a:r>
              <a:endParaRPr lang="en-US" sz="1600" b="1" dirty="0"/>
            </a:p>
          </p:txBody>
        </p:sp>
        <p:sp>
          <p:nvSpPr>
            <p:cNvPr id="31" name="TextBox 30"/>
            <p:cNvSpPr txBox="1"/>
            <p:nvPr/>
          </p:nvSpPr>
          <p:spPr>
            <a:xfrm>
              <a:off x="10307228" y="5969381"/>
              <a:ext cx="393056" cy="338554"/>
            </a:xfrm>
            <a:prstGeom prst="rect">
              <a:avLst/>
            </a:prstGeom>
            <a:noFill/>
          </p:spPr>
          <p:txBody>
            <a:bodyPr wrap="none" rtlCol="0">
              <a:spAutoFit/>
            </a:bodyPr>
            <a:lstStyle/>
            <a:p>
              <a:r>
                <a:rPr lang="en-US" sz="1600" b="1" dirty="0" smtClean="0"/>
                <a:t>12</a:t>
              </a:r>
              <a:endParaRPr lang="en-US" sz="1600" b="1" dirty="0"/>
            </a:p>
          </p:txBody>
        </p:sp>
        <p:sp>
          <p:nvSpPr>
            <p:cNvPr id="32" name="TextBox 31"/>
            <p:cNvSpPr txBox="1"/>
            <p:nvPr/>
          </p:nvSpPr>
          <p:spPr>
            <a:xfrm>
              <a:off x="10627670" y="5949103"/>
              <a:ext cx="393056" cy="338554"/>
            </a:xfrm>
            <a:prstGeom prst="rect">
              <a:avLst/>
            </a:prstGeom>
            <a:noFill/>
          </p:spPr>
          <p:txBody>
            <a:bodyPr wrap="none" rtlCol="0">
              <a:spAutoFit/>
            </a:bodyPr>
            <a:lstStyle/>
            <a:p>
              <a:r>
                <a:rPr lang="en-US" sz="1600" b="1" dirty="0" smtClean="0"/>
                <a:t>13</a:t>
              </a:r>
              <a:endParaRPr lang="en-US" sz="1600" b="1" dirty="0"/>
            </a:p>
          </p:txBody>
        </p:sp>
        <p:sp>
          <p:nvSpPr>
            <p:cNvPr id="33" name="TextBox 32"/>
            <p:cNvSpPr txBox="1"/>
            <p:nvPr/>
          </p:nvSpPr>
          <p:spPr>
            <a:xfrm>
              <a:off x="10921037" y="5965405"/>
              <a:ext cx="393056" cy="338554"/>
            </a:xfrm>
            <a:prstGeom prst="rect">
              <a:avLst/>
            </a:prstGeom>
            <a:noFill/>
          </p:spPr>
          <p:txBody>
            <a:bodyPr wrap="none" rtlCol="0">
              <a:spAutoFit/>
            </a:bodyPr>
            <a:lstStyle/>
            <a:p>
              <a:r>
                <a:rPr lang="en-US" sz="1600" b="1" dirty="0" smtClean="0"/>
                <a:t>14</a:t>
              </a:r>
              <a:endParaRPr lang="en-US" sz="1600" b="1" dirty="0"/>
            </a:p>
          </p:txBody>
        </p:sp>
        <p:sp>
          <p:nvSpPr>
            <p:cNvPr id="34" name="TextBox 33"/>
            <p:cNvSpPr txBox="1"/>
            <p:nvPr/>
          </p:nvSpPr>
          <p:spPr>
            <a:xfrm>
              <a:off x="11268032" y="5969852"/>
              <a:ext cx="393056" cy="338554"/>
            </a:xfrm>
            <a:prstGeom prst="rect">
              <a:avLst/>
            </a:prstGeom>
            <a:noFill/>
          </p:spPr>
          <p:txBody>
            <a:bodyPr wrap="none" rtlCol="0">
              <a:spAutoFit/>
            </a:bodyPr>
            <a:lstStyle/>
            <a:p>
              <a:r>
                <a:rPr lang="en-US" sz="1600" b="1" dirty="0" smtClean="0"/>
                <a:t>15</a:t>
              </a:r>
              <a:endParaRPr lang="en-US" sz="1600" b="1" dirty="0"/>
            </a:p>
          </p:txBody>
        </p:sp>
      </p:grpSp>
      <p:sp>
        <p:nvSpPr>
          <p:cNvPr id="5" name="Rectangle 4"/>
          <p:cNvSpPr/>
          <p:nvPr/>
        </p:nvSpPr>
        <p:spPr>
          <a:xfrm>
            <a:off x="6019218" y="833719"/>
            <a:ext cx="5829882" cy="5503750"/>
          </a:xfrm>
          <a:prstGeom prst="rect">
            <a:avLst/>
          </a:prstGeom>
          <a:noFill/>
          <a:ln w="28575">
            <a:solidFill>
              <a:srgbClr val="35A984"/>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b="1" dirty="0" smtClean="0">
                <a:solidFill>
                  <a:schemeClr val="tx1"/>
                </a:solidFill>
              </a:rPr>
              <a:t>Example:</a:t>
            </a:r>
            <a:r>
              <a:rPr lang="en-GB" dirty="0">
                <a:solidFill>
                  <a:schemeClr val="tx1"/>
                </a:solidFill>
              </a:rPr>
              <a:t/>
            </a:r>
            <a:br>
              <a:rPr lang="en-GB" dirty="0">
                <a:solidFill>
                  <a:schemeClr val="tx1"/>
                </a:solidFill>
              </a:rPr>
            </a:br>
            <a:r>
              <a:rPr lang="en-GB" dirty="0">
                <a:solidFill>
                  <a:schemeClr val="tx1"/>
                </a:solidFill>
              </a:rPr>
              <a:t/>
            </a:r>
            <a:br>
              <a:rPr lang="en-GB" dirty="0">
                <a:solidFill>
                  <a:schemeClr val="tx1"/>
                </a:solidFill>
              </a:rPr>
            </a:br>
            <a:endParaRPr lang="en-US" dirty="0">
              <a:solidFill>
                <a:schemeClr val="tx1"/>
              </a:solidFill>
            </a:endParaRPr>
          </a:p>
        </p:txBody>
      </p:sp>
      <p:sp>
        <p:nvSpPr>
          <p:cNvPr id="4" name="Title 2"/>
          <p:cNvSpPr txBox="1">
            <a:spLocks/>
          </p:cNvSpPr>
          <p:nvPr/>
        </p:nvSpPr>
        <p:spPr>
          <a:xfrm>
            <a:off x="6096000" y="148051"/>
            <a:ext cx="5753100" cy="55575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latin typeface="Calibri (Headings)"/>
              </a:rPr>
              <a:t>Scatter Plots and Correlation</a:t>
            </a:r>
            <a:endParaRPr lang="en-US" sz="2800" dirty="0">
              <a:latin typeface="Calibri (Headings)"/>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494" y="870531"/>
            <a:ext cx="3482452" cy="2482269"/>
          </a:xfrm>
          <a:prstGeom prst="rect">
            <a:avLst/>
          </a:prstGeom>
        </p:spPr>
      </p:pic>
      <p:sp>
        <p:nvSpPr>
          <p:cNvPr id="2" name="TextBox 1"/>
          <p:cNvSpPr txBox="1"/>
          <p:nvPr/>
        </p:nvSpPr>
        <p:spPr>
          <a:xfrm rot="16200000">
            <a:off x="5543308" y="4408384"/>
            <a:ext cx="1321153" cy="369332"/>
          </a:xfrm>
          <a:prstGeom prst="rect">
            <a:avLst/>
          </a:prstGeom>
          <a:noFill/>
        </p:spPr>
        <p:txBody>
          <a:bodyPr wrap="square" rtlCol="0">
            <a:spAutoFit/>
          </a:bodyPr>
          <a:lstStyle/>
          <a:p>
            <a:r>
              <a:rPr lang="en-US" dirty="0" smtClean="0"/>
              <a:t>Final Grade</a:t>
            </a:r>
            <a:endParaRPr lang="en-US" dirty="0"/>
          </a:p>
        </p:txBody>
      </p:sp>
      <p:sp>
        <p:nvSpPr>
          <p:cNvPr id="6" name="TextBox 5"/>
          <p:cNvSpPr txBox="1"/>
          <p:nvPr/>
        </p:nvSpPr>
        <p:spPr>
          <a:xfrm>
            <a:off x="11464601" y="5571457"/>
            <a:ext cx="284052" cy="369332"/>
          </a:xfrm>
          <a:prstGeom prst="rect">
            <a:avLst/>
          </a:prstGeom>
          <a:noFill/>
        </p:spPr>
        <p:txBody>
          <a:bodyPr wrap="none" rtlCol="0">
            <a:spAutoFit/>
          </a:bodyPr>
          <a:lstStyle/>
          <a:p>
            <a:r>
              <a:rPr lang="en-US" dirty="0" smtClean="0"/>
              <a:t>x</a:t>
            </a:r>
            <a:endParaRPr lang="en-US" dirty="0"/>
          </a:p>
        </p:txBody>
      </p:sp>
      <p:sp>
        <p:nvSpPr>
          <p:cNvPr id="8" name="TextBox 7"/>
          <p:cNvSpPr txBox="1"/>
          <p:nvPr/>
        </p:nvSpPr>
        <p:spPr>
          <a:xfrm>
            <a:off x="6621623" y="2853799"/>
            <a:ext cx="288862" cy="369332"/>
          </a:xfrm>
          <a:prstGeom prst="rect">
            <a:avLst/>
          </a:prstGeom>
          <a:noFill/>
        </p:spPr>
        <p:txBody>
          <a:bodyPr wrap="none" rtlCol="0">
            <a:spAutoFit/>
          </a:bodyPr>
          <a:lstStyle/>
          <a:p>
            <a:r>
              <a:rPr lang="en-US" dirty="0" smtClean="0"/>
              <a:t>y</a:t>
            </a:r>
            <a:endParaRPr lang="en-US" dirty="0"/>
          </a:p>
        </p:txBody>
      </p:sp>
      <p:pic>
        <p:nvPicPr>
          <p:cNvPr id="36" name="image2.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77345"/>
            <a:ext cx="2523413" cy="1080655"/>
          </a:xfrm>
          <a:prstGeom prst="rect">
            <a:avLst/>
          </a:prstGeom>
        </p:spPr>
      </p:pic>
    </p:spTree>
    <p:extLst>
      <p:ext uri="{BB962C8B-B14F-4D97-AF65-F5344CB8AC3E}">
        <p14:creationId xmlns:p14="http://schemas.microsoft.com/office/powerpoint/2010/main" val="1806481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5806103" y="4002518"/>
            <a:ext cx="5006000" cy="584775"/>
          </a:xfrm>
          <a:prstGeom prst="rect">
            <a:avLst/>
          </a:prstGeom>
          <a:noFill/>
        </p:spPr>
        <p:txBody>
          <a:bodyPr wrap="square" rtlCol="0">
            <a:spAutoFit/>
          </a:bodyPr>
          <a:lstStyle/>
          <a:p>
            <a:pPr algn="ctr"/>
            <a:r>
              <a:rPr lang="en-US" sz="3200" b="1" dirty="0" smtClean="0">
                <a:latin typeface="Calibri (Headings)"/>
              </a:rPr>
              <a:t>Correlation Coefficient</a:t>
            </a:r>
            <a:endParaRPr lang="en-US" sz="3200" b="1" dirty="0">
              <a:latin typeface="Calibri (Headings)"/>
            </a:endParaRPr>
          </a:p>
        </p:txBody>
      </p:sp>
      <p:sp>
        <p:nvSpPr>
          <p:cNvPr id="5" name="TextBox 4"/>
          <p:cNvSpPr txBox="1"/>
          <p:nvPr/>
        </p:nvSpPr>
        <p:spPr>
          <a:xfrm>
            <a:off x="5397461" y="3079188"/>
            <a:ext cx="5823284" cy="923330"/>
          </a:xfrm>
          <a:prstGeom prst="rect">
            <a:avLst/>
          </a:prstGeom>
          <a:noFill/>
          <a:effectLst/>
        </p:spPr>
        <p:txBody>
          <a:bodyPr wrap="square" rtlCol="0">
            <a:spAutoFit/>
          </a:bodyPr>
          <a:lstStyle/>
          <a:p>
            <a:pPr algn="ctr"/>
            <a:r>
              <a:rPr lang="en-US" sz="5400" b="1" dirty="0" smtClean="0">
                <a:ln w="0"/>
                <a:solidFill>
                  <a:srgbClr val="37AA84"/>
                </a:solidFill>
                <a:effectLst>
                  <a:reflection stA="51000" endPos="36000" dir="5400000" sy="-90000" algn="bl" rotWithShape="0"/>
                </a:effectLst>
              </a:rPr>
              <a:t>Machine Learning</a:t>
            </a:r>
            <a:endParaRPr lang="en-US" sz="5400" b="1" dirty="0">
              <a:ln w="0"/>
              <a:solidFill>
                <a:srgbClr val="37AA84"/>
              </a:solidFill>
              <a:effectLst>
                <a:reflection stA="51000" endPos="36000" dir="5400000" sy="-90000" algn="bl" rotWithShape="0"/>
              </a:effectLst>
            </a:endParaRPr>
          </a:p>
        </p:txBody>
      </p:sp>
    </p:spTree>
    <p:extLst>
      <p:ext uri="{BB962C8B-B14F-4D97-AF65-F5344CB8AC3E}">
        <p14:creationId xmlns:p14="http://schemas.microsoft.com/office/powerpoint/2010/main" val="2806455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4805</TotalTime>
  <Words>2157</Words>
  <Application>Microsoft Office PowerPoint</Application>
  <PresentationFormat>Widescreen</PresentationFormat>
  <Paragraphs>431</Paragraphs>
  <Slides>42</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Arial</vt:lpstr>
      <vt:lpstr>Calibri</vt:lpstr>
      <vt:lpstr>Calibri (Headings)</vt:lpstr>
      <vt:lpstr>Calibri Light</vt:lpstr>
      <vt:lpstr>Cambria Math</vt:lpstr>
      <vt:lpstr>Courier New</vt:lpstr>
      <vt:lpstr>Helvetica Neue</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Kulkarni</dc:creator>
  <cp:lastModifiedBy>user</cp:lastModifiedBy>
  <cp:revision>572</cp:revision>
  <dcterms:created xsi:type="dcterms:W3CDTF">2017-03-06T12:38:52Z</dcterms:created>
  <dcterms:modified xsi:type="dcterms:W3CDTF">2018-06-17T17:55:58Z</dcterms:modified>
</cp:coreProperties>
</file>