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9"/>
  </p:notesMasterIdLst>
  <p:sldIdLst>
    <p:sldId id="257" r:id="rId2"/>
    <p:sldId id="270" r:id="rId3"/>
    <p:sldId id="259" r:id="rId4"/>
    <p:sldId id="260" r:id="rId5"/>
    <p:sldId id="268" r:id="rId6"/>
    <p:sldId id="261" r:id="rId7"/>
    <p:sldId id="264" r:id="rId8"/>
    <p:sldId id="265" r:id="rId9"/>
    <p:sldId id="273" r:id="rId10"/>
    <p:sldId id="274" r:id="rId11"/>
    <p:sldId id="271" r:id="rId12"/>
    <p:sldId id="275" r:id="rId13"/>
    <p:sldId id="276" r:id="rId14"/>
    <p:sldId id="269" r:id="rId15"/>
    <p:sldId id="267" r:id="rId16"/>
    <p:sldId id="266"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guide id="3" pos="74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C4BB"/>
    <a:srgbClr val="37AA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showGuides="1">
      <p:cViewPr varScale="1">
        <p:scale>
          <a:sx n="66" d="100"/>
          <a:sy n="66" d="100"/>
        </p:scale>
        <p:origin x="816" y="60"/>
      </p:cViewPr>
      <p:guideLst>
        <p:guide orient="horz" pos="2352"/>
        <p:guide pos="3840"/>
        <p:guide pos="74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86030B-F956-43C5-8596-AAC64B4A520C}" type="datetimeFigureOut">
              <a:rPr lang="en-US" smtClean="0"/>
              <a:t>18-Jun-2018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89192D-369F-4A84-8BA3-BD538818DA3A}" type="slidenum">
              <a:rPr lang="en-US" smtClean="0"/>
              <a:t>‹#›</a:t>
            </a:fld>
            <a:endParaRPr lang="en-US"/>
          </a:p>
        </p:txBody>
      </p:sp>
    </p:spTree>
    <p:extLst>
      <p:ext uri="{BB962C8B-B14F-4D97-AF65-F5344CB8AC3E}">
        <p14:creationId xmlns:p14="http://schemas.microsoft.com/office/powerpoint/2010/main" val="2849296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9AEDED-DD60-4593-9111-2B34A61705B8}" type="datetimeFigureOut">
              <a:rPr lang="en-US" smtClean="0"/>
              <a:t>18-Jun-2018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75E8D-14BF-47EC-916C-046D05901736}" type="slidenum">
              <a:rPr lang="en-US" smtClean="0"/>
              <a:t>‹#›</a:t>
            </a:fld>
            <a:endParaRPr lang="en-US"/>
          </a:p>
        </p:txBody>
      </p:sp>
    </p:spTree>
    <p:extLst>
      <p:ext uri="{BB962C8B-B14F-4D97-AF65-F5344CB8AC3E}">
        <p14:creationId xmlns:p14="http://schemas.microsoft.com/office/powerpoint/2010/main" val="3809915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9AEDED-DD60-4593-9111-2B34A61705B8}" type="datetimeFigureOut">
              <a:rPr lang="en-US" smtClean="0"/>
              <a:t>18-Jun-2018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75E8D-14BF-47EC-916C-046D05901736}" type="slidenum">
              <a:rPr lang="en-US" smtClean="0"/>
              <a:t>‹#›</a:t>
            </a:fld>
            <a:endParaRPr lang="en-US"/>
          </a:p>
        </p:txBody>
      </p:sp>
    </p:spTree>
    <p:extLst>
      <p:ext uri="{BB962C8B-B14F-4D97-AF65-F5344CB8AC3E}">
        <p14:creationId xmlns:p14="http://schemas.microsoft.com/office/powerpoint/2010/main" val="1917953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9AEDED-DD60-4593-9111-2B34A61705B8}" type="datetimeFigureOut">
              <a:rPr lang="en-US" smtClean="0"/>
              <a:t>18-Jun-2018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75E8D-14BF-47EC-916C-046D05901736}" type="slidenum">
              <a:rPr lang="en-US" smtClean="0"/>
              <a:t>‹#›</a:t>
            </a:fld>
            <a:endParaRPr lang="en-US"/>
          </a:p>
        </p:txBody>
      </p:sp>
    </p:spTree>
    <p:extLst>
      <p:ext uri="{BB962C8B-B14F-4D97-AF65-F5344CB8AC3E}">
        <p14:creationId xmlns:p14="http://schemas.microsoft.com/office/powerpoint/2010/main" val="3242524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Picture with Caption">
    <p:spTree>
      <p:nvGrpSpPr>
        <p:cNvPr id="1" name=""/>
        <p:cNvGrpSpPr/>
        <p:nvPr/>
      </p:nvGrpSpPr>
      <p:grpSpPr>
        <a:xfrm>
          <a:off x="0" y="0"/>
          <a:ext cx="0" cy="0"/>
          <a:chOff x="0" y="0"/>
          <a:chExt cx="0" cy="0"/>
        </a:xfrm>
      </p:grpSpPr>
      <p:sp>
        <p:nvSpPr>
          <p:cNvPr id="19" name="Text Placeholder 18"/>
          <p:cNvSpPr>
            <a:spLocks noGrp="1"/>
          </p:cNvSpPr>
          <p:nvPr>
            <p:ph type="body" sz="quarter" idx="11" hasCustomPrompt="1"/>
          </p:nvPr>
        </p:nvSpPr>
        <p:spPr>
          <a:xfrm>
            <a:off x="1909292" y="6165015"/>
            <a:ext cx="4004790" cy="398640"/>
          </a:xfrm>
          <a:prstGeom prst="rect">
            <a:avLst/>
          </a:prstGeom>
        </p:spPr>
        <p:txBody>
          <a:bodyPr vert="horz"/>
          <a:lstStyle>
            <a:lvl1pPr marL="0" indent="0">
              <a:buNone/>
              <a:defRPr sz="1800"/>
            </a:lvl1pPr>
          </a:lstStyle>
          <a:p>
            <a:pPr lvl="0"/>
            <a:r>
              <a:rPr lang="en-US" dirty="0"/>
              <a:t>Session Duration – 2 Hours 30 minutes,</a:t>
            </a:r>
          </a:p>
        </p:txBody>
      </p:sp>
      <p:sp>
        <p:nvSpPr>
          <p:cNvPr id="21" name="Text Placeholder 20"/>
          <p:cNvSpPr>
            <a:spLocks noGrp="1"/>
          </p:cNvSpPr>
          <p:nvPr>
            <p:ph type="body" sz="quarter" idx="12" hasCustomPrompt="1"/>
          </p:nvPr>
        </p:nvSpPr>
        <p:spPr>
          <a:xfrm>
            <a:off x="5951767" y="6165014"/>
            <a:ext cx="4346892" cy="407912"/>
          </a:xfrm>
          <a:prstGeom prst="rect">
            <a:avLst/>
          </a:prstGeom>
        </p:spPr>
        <p:txBody>
          <a:bodyPr vert="horz"/>
          <a:lstStyle>
            <a:lvl1pPr marL="0" indent="0">
              <a:buNone/>
              <a:defRPr sz="1800"/>
            </a:lvl1pPr>
          </a:lstStyle>
          <a:p>
            <a:pPr lvl="0"/>
            <a:r>
              <a:rPr lang="en-US" dirty="0"/>
              <a:t>Session Starts at – 14:00 (+5.30 GMT)</a:t>
            </a:r>
          </a:p>
        </p:txBody>
      </p:sp>
      <p:sp>
        <p:nvSpPr>
          <p:cNvPr id="24" name="Title 23"/>
          <p:cNvSpPr>
            <a:spLocks noGrp="1"/>
          </p:cNvSpPr>
          <p:nvPr>
            <p:ph type="title"/>
          </p:nvPr>
        </p:nvSpPr>
        <p:spPr>
          <a:xfrm>
            <a:off x="609600" y="0"/>
            <a:ext cx="10972800" cy="648949"/>
          </a:xfrm>
          <a:prstGeom prst="rect">
            <a:avLst/>
          </a:prstGeom>
        </p:spPr>
        <p:txBody>
          <a:bodyPr vert="horz"/>
          <a:lstStyle>
            <a:lvl1pPr>
              <a:defRPr sz="3000">
                <a:solidFill>
                  <a:schemeClr val="bg1"/>
                </a:solidFill>
              </a:defRPr>
            </a:lvl1pPr>
          </a:lstStyle>
          <a:p>
            <a:r>
              <a:rPr lang="en-US" dirty="0"/>
              <a:t>Click to edit Master title style</a:t>
            </a:r>
          </a:p>
        </p:txBody>
      </p:sp>
      <p:pic>
        <p:nvPicPr>
          <p:cNvPr id="9" name="Picture 8" descr="logo (1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12778" y="1220016"/>
            <a:ext cx="3187219" cy="1869835"/>
          </a:xfrm>
          <a:prstGeom prst="rect">
            <a:avLst/>
          </a:prstGeom>
        </p:spPr>
      </p:pic>
      <p:sp useBgFill="1">
        <p:nvSpPr>
          <p:cNvPr id="2" name="Rectangle 1"/>
          <p:cNvSpPr/>
          <p:nvPr userDrawn="1"/>
        </p:nvSpPr>
        <p:spPr>
          <a:xfrm>
            <a:off x="10405087" y="5463846"/>
            <a:ext cx="1177313" cy="111919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TextBox 2"/>
          <p:cNvSpPr txBox="1"/>
          <p:nvPr userDrawn="1"/>
        </p:nvSpPr>
        <p:spPr>
          <a:xfrm>
            <a:off x="10305143" y="5094514"/>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56345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807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2531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0701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0609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473869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3249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7186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9AEDED-DD60-4593-9111-2B34A61705B8}" type="datetimeFigureOut">
              <a:rPr lang="en-US" smtClean="0"/>
              <a:t>18-Jun-2018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75E8D-14BF-47EC-916C-046D05901736}" type="slidenum">
              <a:rPr lang="en-US" smtClean="0"/>
              <a:t>‹#›</a:t>
            </a:fld>
            <a:endParaRPr lang="en-US"/>
          </a:p>
        </p:txBody>
      </p:sp>
    </p:spTree>
    <p:extLst>
      <p:ext uri="{BB962C8B-B14F-4D97-AF65-F5344CB8AC3E}">
        <p14:creationId xmlns:p14="http://schemas.microsoft.com/office/powerpoint/2010/main" val="41714701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645157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4505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4670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674656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096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9AEDED-DD60-4593-9111-2B34A61705B8}" type="datetimeFigureOut">
              <a:rPr lang="en-US" smtClean="0"/>
              <a:t>18-Jun-2018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75E8D-14BF-47EC-916C-046D05901736}" type="slidenum">
              <a:rPr lang="en-US" smtClean="0"/>
              <a:t>‹#›</a:t>
            </a:fld>
            <a:endParaRPr lang="en-US"/>
          </a:p>
        </p:txBody>
      </p:sp>
    </p:spTree>
    <p:extLst>
      <p:ext uri="{BB962C8B-B14F-4D97-AF65-F5344CB8AC3E}">
        <p14:creationId xmlns:p14="http://schemas.microsoft.com/office/powerpoint/2010/main" val="469833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9AEDED-DD60-4593-9111-2B34A61705B8}" type="datetimeFigureOut">
              <a:rPr lang="en-US" smtClean="0"/>
              <a:t>18-Jun-2018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75E8D-14BF-47EC-916C-046D05901736}" type="slidenum">
              <a:rPr lang="en-US" smtClean="0"/>
              <a:t>‹#›</a:t>
            </a:fld>
            <a:endParaRPr lang="en-US"/>
          </a:p>
        </p:txBody>
      </p:sp>
    </p:spTree>
    <p:extLst>
      <p:ext uri="{BB962C8B-B14F-4D97-AF65-F5344CB8AC3E}">
        <p14:creationId xmlns:p14="http://schemas.microsoft.com/office/powerpoint/2010/main" val="2714682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9AEDED-DD60-4593-9111-2B34A61705B8}" type="datetimeFigureOut">
              <a:rPr lang="en-US" smtClean="0"/>
              <a:t>18-Jun-2018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75E8D-14BF-47EC-916C-046D05901736}" type="slidenum">
              <a:rPr lang="en-US" smtClean="0"/>
              <a:t>‹#›</a:t>
            </a:fld>
            <a:endParaRPr lang="en-US"/>
          </a:p>
        </p:txBody>
      </p:sp>
    </p:spTree>
    <p:extLst>
      <p:ext uri="{BB962C8B-B14F-4D97-AF65-F5344CB8AC3E}">
        <p14:creationId xmlns:p14="http://schemas.microsoft.com/office/powerpoint/2010/main" val="286019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9AEDED-DD60-4593-9111-2B34A61705B8}" type="datetimeFigureOut">
              <a:rPr lang="en-US" smtClean="0"/>
              <a:t>18-Jun-2018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75E8D-14BF-47EC-916C-046D05901736}" type="slidenum">
              <a:rPr lang="en-US" smtClean="0"/>
              <a:t>‹#›</a:t>
            </a:fld>
            <a:endParaRPr lang="en-US"/>
          </a:p>
        </p:txBody>
      </p:sp>
    </p:spTree>
    <p:extLst>
      <p:ext uri="{BB962C8B-B14F-4D97-AF65-F5344CB8AC3E}">
        <p14:creationId xmlns:p14="http://schemas.microsoft.com/office/powerpoint/2010/main" val="345835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9AEDED-DD60-4593-9111-2B34A61705B8}" type="datetimeFigureOut">
              <a:rPr lang="en-US" smtClean="0"/>
              <a:t>18-Jun-2018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75E8D-14BF-47EC-916C-046D05901736}" type="slidenum">
              <a:rPr lang="en-US" smtClean="0"/>
              <a:t>‹#›</a:t>
            </a:fld>
            <a:endParaRPr lang="en-US"/>
          </a:p>
        </p:txBody>
      </p:sp>
    </p:spTree>
    <p:extLst>
      <p:ext uri="{BB962C8B-B14F-4D97-AF65-F5344CB8AC3E}">
        <p14:creationId xmlns:p14="http://schemas.microsoft.com/office/powerpoint/2010/main" val="1544000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9AEDED-DD60-4593-9111-2B34A61705B8}" type="datetimeFigureOut">
              <a:rPr lang="en-US" smtClean="0"/>
              <a:t>18-Jun-2018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75E8D-14BF-47EC-916C-046D05901736}" type="slidenum">
              <a:rPr lang="en-US" smtClean="0"/>
              <a:t>‹#›</a:t>
            </a:fld>
            <a:endParaRPr lang="en-US"/>
          </a:p>
        </p:txBody>
      </p:sp>
    </p:spTree>
    <p:extLst>
      <p:ext uri="{BB962C8B-B14F-4D97-AF65-F5344CB8AC3E}">
        <p14:creationId xmlns:p14="http://schemas.microsoft.com/office/powerpoint/2010/main" val="2238208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9AEDED-DD60-4593-9111-2B34A61705B8}" type="datetimeFigureOut">
              <a:rPr lang="en-US" smtClean="0"/>
              <a:t>18-Jun-2018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75E8D-14BF-47EC-916C-046D05901736}" type="slidenum">
              <a:rPr lang="en-US" smtClean="0"/>
              <a:t>‹#›</a:t>
            </a:fld>
            <a:endParaRPr lang="en-US"/>
          </a:p>
        </p:txBody>
      </p:sp>
    </p:spTree>
    <p:extLst>
      <p:ext uri="{BB962C8B-B14F-4D97-AF65-F5344CB8AC3E}">
        <p14:creationId xmlns:p14="http://schemas.microsoft.com/office/powerpoint/2010/main" val="215021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9AEDED-DD60-4593-9111-2B34A61705B8}" type="datetimeFigureOut">
              <a:rPr lang="en-US" smtClean="0"/>
              <a:t>18-Jun-2018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75E8D-14BF-47EC-916C-046D05901736}" type="slidenum">
              <a:rPr lang="en-US" smtClean="0"/>
              <a:t>‹#›</a:t>
            </a:fld>
            <a:endParaRPr lang="en-US"/>
          </a:p>
        </p:txBody>
      </p:sp>
      <p:sp>
        <p:nvSpPr>
          <p:cNvPr id="7" name="Shape 237"/>
          <p:cNvSpPr/>
          <p:nvPr userDrawn="1"/>
        </p:nvSpPr>
        <p:spPr>
          <a:xfrm flipH="1">
            <a:off x="0" y="-13970"/>
            <a:ext cx="12190786" cy="680829"/>
          </a:xfrm>
          <a:prstGeom prst="rect">
            <a:avLst/>
          </a:prstGeom>
          <a:solidFill>
            <a:srgbClr val="00882B"/>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3200" b="0" i="0" u="none" strike="noStrike" kern="1200" cap="none" spc="0" normalizeH="0" baseline="0" noProof="0">
              <a:ln>
                <a:noFill/>
              </a:ln>
              <a:solidFill>
                <a:srgbClr val="FFFFFF"/>
              </a:solidFill>
              <a:effectLst/>
              <a:uLnTx/>
              <a:uFillTx/>
              <a:latin typeface="Calibri"/>
              <a:ea typeface="+mn-ea"/>
              <a:cs typeface="+mn-cs"/>
            </a:endParaRPr>
          </a:p>
        </p:txBody>
      </p:sp>
      <p:pic>
        <p:nvPicPr>
          <p:cNvPr id="8" name="pasted-image.png"/>
          <p:cNvPicPr/>
          <p:nvPr userDrawn="1"/>
        </p:nvPicPr>
        <p:blipFill>
          <a:blip r:embed="rId26" cstate="print">
            <a:alphaModFix amt="50121"/>
            <a:extLst/>
          </a:blip>
          <a:stretch>
            <a:fillRect/>
          </a:stretch>
        </p:blipFill>
        <p:spPr>
          <a:xfrm>
            <a:off x="0" y="-19218"/>
            <a:ext cx="12190786" cy="672429"/>
          </a:xfrm>
          <a:prstGeom prst="rect">
            <a:avLst/>
          </a:prstGeom>
          <a:ln w="12700">
            <a:miter lim="400000"/>
          </a:ln>
        </p:spPr>
      </p:pic>
      <p:sp>
        <p:nvSpPr>
          <p:cNvPr id="9" name="Shape 216"/>
          <p:cNvSpPr/>
          <p:nvPr userDrawn="1"/>
        </p:nvSpPr>
        <p:spPr>
          <a:xfrm>
            <a:off x="3060850" y="120523"/>
            <a:ext cx="5314087" cy="430887"/>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a:defRPr sz="4000">
                <a:latin typeface="Helvetica Neue"/>
                <a:ea typeface="Helvetica Neue"/>
                <a:cs typeface="Helvetica Neue"/>
                <a:sym typeface="Helvetica Neue"/>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a:pPr>
            <a:endParaRPr kumimoji="0" sz="2800" b="0" i="0" u="none" strike="noStrike" kern="1200" cap="none" spc="0" normalizeH="0" baseline="0" noProof="0" dirty="0">
              <a:ln>
                <a:noFill/>
              </a:ln>
              <a:solidFill>
                <a:prstClr val="white"/>
              </a:solidFill>
              <a:effectLst/>
              <a:uLnTx/>
              <a:uFillTx/>
              <a:latin typeface="Helvetica Neue"/>
              <a:sym typeface="Helvetica Neue"/>
            </a:endParaRPr>
          </a:p>
        </p:txBody>
      </p:sp>
      <p:pic>
        <p:nvPicPr>
          <p:cNvPr id="10" name="Picture 9" descr="logo (13).png"/>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9974834" y="5575610"/>
            <a:ext cx="1842563" cy="1080970"/>
          </a:xfrm>
          <a:prstGeom prst="rect">
            <a:avLst/>
          </a:prstGeom>
        </p:spPr>
      </p:pic>
      <p:sp>
        <p:nvSpPr>
          <p:cNvPr id="11" name="Shape 237"/>
          <p:cNvSpPr/>
          <p:nvPr userDrawn="1"/>
        </p:nvSpPr>
        <p:spPr>
          <a:xfrm flipH="1">
            <a:off x="0" y="-13970"/>
            <a:ext cx="12190786" cy="680829"/>
          </a:xfrm>
          <a:prstGeom prst="rect">
            <a:avLst/>
          </a:prstGeom>
          <a:solidFill>
            <a:srgbClr val="00882B"/>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3200" b="0" i="0" u="none" strike="noStrike" kern="1200" cap="none" spc="0" normalizeH="0" baseline="0" noProof="0">
              <a:ln>
                <a:noFill/>
              </a:ln>
              <a:solidFill>
                <a:srgbClr val="FFFFFF"/>
              </a:solidFill>
              <a:effectLst/>
              <a:uLnTx/>
              <a:uFillTx/>
              <a:latin typeface="Calibri"/>
              <a:ea typeface="+mn-ea"/>
              <a:cs typeface="+mn-cs"/>
            </a:endParaRPr>
          </a:p>
        </p:txBody>
      </p:sp>
      <p:pic>
        <p:nvPicPr>
          <p:cNvPr id="12" name="pasted-image.png"/>
          <p:cNvPicPr/>
          <p:nvPr userDrawn="1"/>
        </p:nvPicPr>
        <p:blipFill>
          <a:blip r:embed="rId26" cstate="print">
            <a:alphaModFix amt="50121"/>
            <a:extLst/>
          </a:blip>
          <a:stretch>
            <a:fillRect/>
          </a:stretch>
        </p:blipFill>
        <p:spPr>
          <a:xfrm>
            <a:off x="0" y="-19218"/>
            <a:ext cx="12190786" cy="672429"/>
          </a:xfrm>
          <a:prstGeom prst="rect">
            <a:avLst/>
          </a:prstGeom>
          <a:ln w="12700">
            <a:miter lim="400000"/>
          </a:ln>
        </p:spPr>
      </p:pic>
      <p:sp>
        <p:nvSpPr>
          <p:cNvPr id="13" name="Shape 216"/>
          <p:cNvSpPr/>
          <p:nvPr userDrawn="1"/>
        </p:nvSpPr>
        <p:spPr>
          <a:xfrm>
            <a:off x="3060850" y="120523"/>
            <a:ext cx="5314087" cy="43088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defRPr sz="4000">
                <a:latin typeface="Helvetica Neue"/>
                <a:ea typeface="Helvetica Neue"/>
                <a:cs typeface="Helvetica Neue"/>
                <a:sym typeface="Helvetica Neue"/>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a:pPr>
            <a:endParaRPr kumimoji="0" sz="2800" b="0" i="0" u="none" strike="noStrike" kern="1200" cap="none" spc="0" normalizeH="0" baseline="0" noProof="0" dirty="0">
              <a:ln>
                <a:noFill/>
              </a:ln>
              <a:solidFill>
                <a:prstClr val="white"/>
              </a:solidFill>
              <a:effectLst/>
              <a:uLnTx/>
              <a:uFillTx/>
              <a:latin typeface="Helvetica Neue"/>
              <a:sym typeface="Helvetica Neue"/>
            </a:endParaRPr>
          </a:p>
        </p:txBody>
      </p:sp>
      <p:pic>
        <p:nvPicPr>
          <p:cNvPr id="14" name="Picture 13" descr="logo (13).png"/>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9974834" y="5575610"/>
            <a:ext cx="1842563" cy="1080970"/>
          </a:xfrm>
          <a:prstGeom prst="rect">
            <a:avLst/>
          </a:prstGeom>
        </p:spPr>
      </p:pic>
    </p:spTree>
    <p:extLst>
      <p:ext uri="{BB962C8B-B14F-4D97-AF65-F5344CB8AC3E}">
        <p14:creationId xmlns:p14="http://schemas.microsoft.com/office/powerpoint/2010/main" val="1487144568"/>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3.xml"/><Relationship Id="rId1" Type="http://schemas.openxmlformats.org/officeDocument/2006/relationships/vmlDrawing" Target="../drawings/vmlDrawing1.vml"/><Relationship Id="rId5" Type="http://schemas.openxmlformats.org/officeDocument/2006/relationships/image" Target="../media/image4.jpeg"/><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 Id="rId5" Type="http://schemas.openxmlformats.org/officeDocument/2006/relationships/image" Target="../media/image4.jpe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0.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806103" y="4002518"/>
            <a:ext cx="5006000" cy="1077218"/>
          </a:xfrm>
          <a:prstGeom prst="rect">
            <a:avLst/>
          </a:prstGeom>
          <a:noFill/>
        </p:spPr>
        <p:txBody>
          <a:bodyPr wrap="square" rtlCol="0">
            <a:spAutoFit/>
          </a:bodyPr>
          <a:lstStyle/>
          <a:p>
            <a:pPr marL="0" lvl="1" algn="ctr"/>
            <a:r>
              <a:rPr lang="en-US" sz="3200" b="1" dirty="0">
                <a:latin typeface="Calibri (Headings)"/>
              </a:rPr>
              <a:t> </a:t>
            </a:r>
            <a:r>
              <a:rPr lang="en-US" sz="3200" b="1" dirty="0" smtClean="0">
                <a:latin typeface="Calibri (Headings)"/>
              </a:rPr>
              <a:t>Nearest Neighbor Introduction</a:t>
            </a:r>
            <a:endParaRPr lang="en-US" sz="3200" b="1" dirty="0">
              <a:latin typeface="Calibri (Headings)"/>
            </a:endParaRP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Machine Learning</a:t>
            </a:r>
            <a:endParaRPr lang="en-US" sz="5400" b="1" dirty="0">
              <a:ln w="0"/>
              <a:solidFill>
                <a:srgbClr val="37AA84"/>
              </a:solidFill>
              <a:effectLst>
                <a:reflection stA="51000" endPos="36000" dir="5400000" sy="-90000" algn="bl" rotWithShape="0"/>
              </a:effectLst>
            </a:endParaRPr>
          </a:p>
        </p:txBody>
      </p:sp>
    </p:spTree>
    <p:extLst>
      <p:ext uri="{BB962C8B-B14F-4D97-AF65-F5344CB8AC3E}">
        <p14:creationId xmlns:p14="http://schemas.microsoft.com/office/powerpoint/2010/main" val="97034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9486"/>
            <a:ext cx="5753099"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ctr"/>
            <a:r>
              <a:rPr lang="en-US" sz="2800" dirty="0" smtClean="0">
                <a:latin typeface="Calibri (Headings)"/>
              </a:rPr>
              <a:t>Selection </a:t>
            </a:r>
            <a:r>
              <a:rPr lang="en-US" sz="2800" dirty="0">
                <a:latin typeface="Calibri (Headings)"/>
              </a:rPr>
              <a:t>of Value of K</a:t>
            </a:r>
          </a:p>
        </p:txBody>
      </p:sp>
      <p:grpSp>
        <p:nvGrpSpPr>
          <p:cNvPr id="16" name="Group 15"/>
          <p:cNvGrpSpPr/>
          <p:nvPr/>
        </p:nvGrpSpPr>
        <p:grpSpPr>
          <a:xfrm>
            <a:off x="6096000" y="859811"/>
            <a:ext cx="5753099" cy="5482932"/>
            <a:chOff x="6096000" y="859811"/>
            <a:chExt cx="5753099" cy="5482932"/>
          </a:xfrm>
        </p:grpSpPr>
        <p:grpSp>
          <p:nvGrpSpPr>
            <p:cNvPr id="3" name="Group 2"/>
            <p:cNvGrpSpPr/>
            <p:nvPr/>
          </p:nvGrpSpPr>
          <p:grpSpPr>
            <a:xfrm>
              <a:off x="6096000" y="859811"/>
              <a:ext cx="5753099" cy="5482932"/>
              <a:chOff x="6096000" y="859811"/>
              <a:chExt cx="5753099" cy="5482932"/>
            </a:xfrm>
          </p:grpSpPr>
          <p:sp>
            <p:nvSpPr>
              <p:cNvPr id="5" name="Rectangle 4"/>
              <p:cNvSpPr/>
              <p:nvPr/>
            </p:nvSpPr>
            <p:spPr>
              <a:xfrm>
                <a:off x="6096000" y="859811"/>
                <a:ext cx="5753099" cy="5482932"/>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Wingdings" panose="05000000000000000000" pitchFamily="2" charset="2"/>
                  <a:buChar char="Ø"/>
                </a:pPr>
                <a:r>
                  <a:rPr lang="en-GB" b="1" dirty="0" smtClean="0">
                    <a:solidFill>
                      <a:schemeClr val="tx1"/>
                    </a:solidFill>
                  </a:rPr>
                  <a:t>How </a:t>
                </a:r>
                <a:r>
                  <a:rPr lang="en-GB" b="1" dirty="0">
                    <a:solidFill>
                      <a:schemeClr val="tx1"/>
                    </a:solidFill>
                  </a:rPr>
                  <a:t>do we choose the factor K</a:t>
                </a:r>
                <a:r>
                  <a:rPr lang="en-GB" b="1" dirty="0" smtClean="0">
                    <a:solidFill>
                      <a:schemeClr val="tx1"/>
                    </a:solidFill>
                  </a:rPr>
                  <a:t>?</a:t>
                </a:r>
                <a:endParaRPr lang="en-GB" b="1" dirty="0">
                  <a:solidFill>
                    <a:schemeClr val="tx1"/>
                  </a:solidFill>
                </a:endParaRPr>
              </a:p>
              <a:p>
                <a:pPr marL="577850" indent="-285750" algn="just">
                  <a:buFont typeface="Arial" panose="020B0604020202020204" pitchFamily="34" charset="0"/>
                  <a:buChar char="•"/>
                </a:pPr>
                <a:r>
                  <a:rPr lang="en-GB" dirty="0">
                    <a:solidFill>
                      <a:schemeClr val="tx1"/>
                    </a:solidFill>
                  </a:rPr>
                  <a:t>Following are the different boundaries separating the two classes with different values of K</a:t>
                </a:r>
                <a:r>
                  <a:rPr lang="en-GB" dirty="0" smtClean="0">
                    <a:solidFill>
                      <a:schemeClr val="tx1"/>
                    </a:solidFill>
                  </a:rPr>
                  <a:t>.</a:t>
                </a:r>
              </a:p>
              <a:p>
                <a:pPr algn="just"/>
                <a:endParaRPr lang="en-GB" dirty="0">
                  <a:solidFill>
                    <a:schemeClr val="tx1"/>
                  </a:solidFill>
                </a:endParaRPr>
              </a:p>
              <a:p>
                <a:pPr algn="just"/>
                <a:endParaRPr lang="en-GB" dirty="0">
                  <a:solidFill>
                    <a:schemeClr val="tx1"/>
                  </a:solidFill>
                </a:endParaRPr>
              </a:p>
            </p:txBody>
          </p:sp>
          <p:pic>
            <p:nvPicPr>
              <p:cNvPr id="2" name="Picture 1"/>
              <p:cNvPicPr>
                <a:picLocks noChangeAspect="1"/>
              </p:cNvPicPr>
              <p:nvPr/>
            </p:nvPicPr>
            <p:blipFill>
              <a:blip r:embed="rId2"/>
              <a:stretch>
                <a:fillRect/>
              </a:stretch>
            </p:blipFill>
            <p:spPr>
              <a:xfrm>
                <a:off x="6752408" y="1783373"/>
                <a:ext cx="4440281" cy="4472283"/>
              </a:xfrm>
              <a:prstGeom prst="rect">
                <a:avLst/>
              </a:prstGeom>
            </p:spPr>
          </p:pic>
        </p:grpSp>
        <p:grpSp>
          <p:nvGrpSpPr>
            <p:cNvPr id="15" name="Group 14"/>
            <p:cNvGrpSpPr/>
            <p:nvPr/>
          </p:nvGrpSpPr>
          <p:grpSpPr>
            <a:xfrm>
              <a:off x="7275375" y="1838220"/>
              <a:ext cx="3836861" cy="2563448"/>
              <a:chOff x="7275375" y="1838220"/>
              <a:chExt cx="3836861" cy="2563448"/>
            </a:xfrm>
          </p:grpSpPr>
          <p:sp>
            <p:nvSpPr>
              <p:cNvPr id="7" name="TextBox 6"/>
              <p:cNvSpPr txBox="1"/>
              <p:nvPr/>
            </p:nvSpPr>
            <p:spPr>
              <a:xfrm>
                <a:off x="8329021" y="1838220"/>
                <a:ext cx="596638" cy="338554"/>
              </a:xfrm>
              <a:prstGeom prst="rect">
                <a:avLst/>
              </a:prstGeom>
              <a:solidFill>
                <a:srgbClr val="FDC4BB"/>
              </a:solidFill>
            </p:spPr>
            <p:txBody>
              <a:bodyPr wrap="none" rtlCol="0">
                <a:spAutoFit/>
              </a:bodyPr>
              <a:lstStyle/>
              <a:p>
                <a:r>
                  <a:rPr lang="en-US" sz="1600" b="1" dirty="0" smtClean="0"/>
                  <a:t>K = 1</a:t>
                </a:r>
                <a:endParaRPr lang="en-US" sz="1600" b="1" dirty="0"/>
              </a:p>
            </p:txBody>
          </p:sp>
          <p:sp>
            <p:nvSpPr>
              <p:cNvPr id="8" name="TextBox 7"/>
              <p:cNvSpPr txBox="1"/>
              <p:nvPr/>
            </p:nvSpPr>
            <p:spPr>
              <a:xfrm>
                <a:off x="10515598" y="1838220"/>
                <a:ext cx="596638" cy="338554"/>
              </a:xfrm>
              <a:prstGeom prst="rect">
                <a:avLst/>
              </a:prstGeom>
              <a:solidFill>
                <a:srgbClr val="FDC4BB"/>
              </a:solidFill>
            </p:spPr>
            <p:txBody>
              <a:bodyPr wrap="none" rtlCol="0">
                <a:spAutoFit/>
              </a:bodyPr>
              <a:lstStyle/>
              <a:p>
                <a:r>
                  <a:rPr lang="en-US" sz="1600" b="1" dirty="0" smtClean="0"/>
                  <a:t>K = 3</a:t>
                </a:r>
                <a:endParaRPr lang="en-US" sz="1600" b="1" dirty="0"/>
              </a:p>
            </p:txBody>
          </p:sp>
          <p:sp>
            <p:nvSpPr>
              <p:cNvPr id="9" name="TextBox 8"/>
              <p:cNvSpPr txBox="1"/>
              <p:nvPr/>
            </p:nvSpPr>
            <p:spPr>
              <a:xfrm>
                <a:off x="8299993" y="4063114"/>
                <a:ext cx="596638" cy="338554"/>
              </a:xfrm>
              <a:prstGeom prst="rect">
                <a:avLst/>
              </a:prstGeom>
              <a:solidFill>
                <a:srgbClr val="FDC4BB"/>
              </a:solidFill>
            </p:spPr>
            <p:txBody>
              <a:bodyPr wrap="none" rtlCol="0">
                <a:spAutoFit/>
              </a:bodyPr>
              <a:lstStyle/>
              <a:p>
                <a:r>
                  <a:rPr lang="en-US" sz="1600" b="1" dirty="0" smtClean="0"/>
                  <a:t>K = 5</a:t>
                </a:r>
                <a:endParaRPr lang="en-US" sz="1600" b="1" dirty="0"/>
              </a:p>
            </p:txBody>
          </p:sp>
          <p:sp>
            <p:nvSpPr>
              <p:cNvPr id="10" name="TextBox 9"/>
              <p:cNvSpPr txBox="1"/>
              <p:nvPr/>
            </p:nvSpPr>
            <p:spPr>
              <a:xfrm>
                <a:off x="10515598" y="4062721"/>
                <a:ext cx="596638" cy="338554"/>
              </a:xfrm>
              <a:prstGeom prst="rect">
                <a:avLst/>
              </a:prstGeom>
              <a:solidFill>
                <a:srgbClr val="FDC4BB"/>
              </a:solidFill>
            </p:spPr>
            <p:txBody>
              <a:bodyPr wrap="none" rtlCol="0">
                <a:spAutoFit/>
              </a:bodyPr>
              <a:lstStyle/>
              <a:p>
                <a:r>
                  <a:rPr lang="en-US" sz="1600" b="1" dirty="0" smtClean="0"/>
                  <a:t>K = 7</a:t>
                </a:r>
                <a:endParaRPr lang="en-US" sz="1600" b="1" dirty="0"/>
              </a:p>
            </p:txBody>
          </p:sp>
          <p:sp>
            <p:nvSpPr>
              <p:cNvPr id="11" name="Rectangle 10"/>
              <p:cNvSpPr/>
              <p:nvPr/>
            </p:nvSpPr>
            <p:spPr>
              <a:xfrm>
                <a:off x="7456804" y="1850174"/>
                <a:ext cx="638629" cy="141934"/>
              </a:xfrm>
              <a:prstGeom prst="rect">
                <a:avLst/>
              </a:prstGeom>
              <a:solidFill>
                <a:srgbClr val="FDC4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612175" y="1857433"/>
                <a:ext cx="638629" cy="141934"/>
              </a:xfrm>
              <a:prstGeom prst="rect">
                <a:avLst/>
              </a:prstGeom>
              <a:solidFill>
                <a:srgbClr val="FDC4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275375" y="4078121"/>
                <a:ext cx="638629" cy="141934"/>
              </a:xfrm>
              <a:prstGeom prst="rect">
                <a:avLst/>
              </a:prstGeom>
              <a:solidFill>
                <a:srgbClr val="FDC4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612175" y="4078121"/>
                <a:ext cx="638629" cy="141934"/>
              </a:xfrm>
              <a:prstGeom prst="rect">
                <a:avLst/>
              </a:prstGeom>
              <a:solidFill>
                <a:srgbClr val="FDC4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8" name="image2.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22827749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9486"/>
            <a:ext cx="5753099"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ctr"/>
            <a:r>
              <a:rPr lang="en-US" sz="2800" dirty="0" smtClean="0">
                <a:latin typeface="Calibri (Headings)"/>
              </a:rPr>
              <a:t>Selection </a:t>
            </a:r>
            <a:r>
              <a:rPr lang="en-US" sz="2800" dirty="0">
                <a:latin typeface="Calibri (Headings)"/>
              </a:rPr>
              <a:t>of Value of K</a:t>
            </a:r>
          </a:p>
        </p:txBody>
      </p:sp>
      <p:grpSp>
        <p:nvGrpSpPr>
          <p:cNvPr id="16" name="Group 15"/>
          <p:cNvGrpSpPr/>
          <p:nvPr/>
        </p:nvGrpSpPr>
        <p:grpSpPr>
          <a:xfrm>
            <a:off x="6096000" y="849295"/>
            <a:ext cx="5753099" cy="5624076"/>
            <a:chOff x="6096000" y="849295"/>
            <a:chExt cx="5753099" cy="5624076"/>
          </a:xfrm>
        </p:grpSpPr>
        <p:grpSp>
          <p:nvGrpSpPr>
            <p:cNvPr id="3" name="Group 2"/>
            <p:cNvGrpSpPr/>
            <p:nvPr/>
          </p:nvGrpSpPr>
          <p:grpSpPr>
            <a:xfrm>
              <a:off x="6096000" y="849295"/>
              <a:ext cx="5753099" cy="5624076"/>
              <a:chOff x="6096000" y="849295"/>
              <a:chExt cx="5753099" cy="5624076"/>
            </a:xfrm>
          </p:grpSpPr>
          <p:sp>
            <p:nvSpPr>
              <p:cNvPr id="5" name="Rectangle 4"/>
              <p:cNvSpPr/>
              <p:nvPr/>
            </p:nvSpPr>
            <p:spPr>
              <a:xfrm>
                <a:off x="6096000" y="849295"/>
                <a:ext cx="5753099" cy="5624076"/>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GB" dirty="0">
                    <a:solidFill>
                      <a:schemeClr val="tx1"/>
                    </a:solidFill>
                  </a:rPr>
                  <a:t>If you watch carefully, you can see that the boundary becomes smoother with increasing value of K. With K increasing to infinity it finally becomes all blue or all red depending on the total </a:t>
                </a:r>
                <a:r>
                  <a:rPr lang="en-GB" dirty="0" smtClean="0">
                    <a:solidFill>
                      <a:schemeClr val="tx1"/>
                    </a:solidFill>
                  </a:rPr>
                  <a:t>majority.</a:t>
                </a:r>
                <a:endParaRPr lang="en-GB" dirty="0">
                  <a:solidFill>
                    <a:schemeClr val="tx1"/>
                  </a:solidFill>
                </a:endParaRPr>
              </a:p>
              <a:p>
                <a:pPr algn="just"/>
                <a:endParaRPr lang="en-GB" dirty="0">
                  <a:solidFill>
                    <a:schemeClr val="tx1"/>
                  </a:solidFill>
                </a:endParaRPr>
              </a:p>
            </p:txBody>
          </p:sp>
          <p:pic>
            <p:nvPicPr>
              <p:cNvPr id="2" name="Picture 1"/>
              <p:cNvPicPr>
                <a:picLocks noChangeAspect="1"/>
              </p:cNvPicPr>
              <p:nvPr/>
            </p:nvPicPr>
            <p:blipFill>
              <a:blip r:embed="rId2"/>
              <a:stretch>
                <a:fillRect/>
              </a:stretch>
            </p:blipFill>
            <p:spPr>
              <a:xfrm>
                <a:off x="6840405" y="2062235"/>
                <a:ext cx="4264288" cy="4295022"/>
              </a:xfrm>
              <a:prstGeom prst="rect">
                <a:avLst/>
              </a:prstGeom>
            </p:spPr>
          </p:pic>
        </p:grpSp>
        <p:grpSp>
          <p:nvGrpSpPr>
            <p:cNvPr id="15" name="Group 14"/>
            <p:cNvGrpSpPr/>
            <p:nvPr/>
          </p:nvGrpSpPr>
          <p:grpSpPr>
            <a:xfrm>
              <a:off x="7435030" y="2105850"/>
              <a:ext cx="3590121" cy="2478735"/>
              <a:chOff x="7435030" y="2105850"/>
              <a:chExt cx="3590121" cy="2478735"/>
            </a:xfrm>
          </p:grpSpPr>
          <p:sp>
            <p:nvSpPr>
              <p:cNvPr id="6" name="TextBox 5"/>
              <p:cNvSpPr txBox="1"/>
              <p:nvPr/>
            </p:nvSpPr>
            <p:spPr>
              <a:xfrm>
                <a:off x="8284028" y="2121643"/>
                <a:ext cx="596638" cy="338554"/>
              </a:xfrm>
              <a:prstGeom prst="rect">
                <a:avLst/>
              </a:prstGeom>
              <a:solidFill>
                <a:srgbClr val="FDC4BB"/>
              </a:solidFill>
            </p:spPr>
            <p:txBody>
              <a:bodyPr wrap="none" rtlCol="0">
                <a:spAutoFit/>
              </a:bodyPr>
              <a:lstStyle/>
              <a:p>
                <a:r>
                  <a:rPr lang="en-US" sz="1600" b="1" dirty="0" smtClean="0"/>
                  <a:t>K = 1</a:t>
                </a:r>
                <a:endParaRPr lang="en-US" sz="1600" b="1" dirty="0"/>
              </a:p>
            </p:txBody>
          </p:sp>
          <p:sp>
            <p:nvSpPr>
              <p:cNvPr id="7" name="TextBox 6"/>
              <p:cNvSpPr txBox="1"/>
              <p:nvPr/>
            </p:nvSpPr>
            <p:spPr>
              <a:xfrm>
                <a:off x="10428513" y="2105850"/>
                <a:ext cx="596638" cy="338554"/>
              </a:xfrm>
              <a:prstGeom prst="rect">
                <a:avLst/>
              </a:prstGeom>
              <a:solidFill>
                <a:srgbClr val="FDC4BB"/>
              </a:solidFill>
            </p:spPr>
            <p:txBody>
              <a:bodyPr wrap="none" rtlCol="0">
                <a:spAutoFit/>
              </a:bodyPr>
              <a:lstStyle/>
              <a:p>
                <a:r>
                  <a:rPr lang="en-US" sz="1600" b="1" dirty="0" smtClean="0"/>
                  <a:t>K = 3</a:t>
                </a:r>
                <a:endParaRPr lang="en-US" sz="1600" b="1" dirty="0"/>
              </a:p>
            </p:txBody>
          </p:sp>
          <p:sp>
            <p:nvSpPr>
              <p:cNvPr id="8" name="TextBox 7"/>
              <p:cNvSpPr txBox="1"/>
              <p:nvPr/>
            </p:nvSpPr>
            <p:spPr>
              <a:xfrm>
                <a:off x="8313328" y="4246031"/>
                <a:ext cx="596638" cy="338554"/>
              </a:xfrm>
              <a:prstGeom prst="rect">
                <a:avLst/>
              </a:prstGeom>
              <a:solidFill>
                <a:srgbClr val="FDC4BB"/>
              </a:solidFill>
            </p:spPr>
            <p:txBody>
              <a:bodyPr wrap="none" rtlCol="0">
                <a:spAutoFit/>
              </a:bodyPr>
              <a:lstStyle/>
              <a:p>
                <a:r>
                  <a:rPr lang="en-US" sz="1600" b="1" dirty="0" smtClean="0"/>
                  <a:t>K = 5</a:t>
                </a:r>
                <a:endParaRPr lang="en-US" sz="1600" b="1" dirty="0"/>
              </a:p>
            </p:txBody>
          </p:sp>
          <p:sp>
            <p:nvSpPr>
              <p:cNvPr id="9" name="TextBox 8"/>
              <p:cNvSpPr txBox="1"/>
              <p:nvPr/>
            </p:nvSpPr>
            <p:spPr>
              <a:xfrm>
                <a:off x="10428512" y="4231517"/>
                <a:ext cx="596638" cy="338554"/>
              </a:xfrm>
              <a:prstGeom prst="rect">
                <a:avLst/>
              </a:prstGeom>
              <a:solidFill>
                <a:srgbClr val="FDC4BB"/>
              </a:solidFill>
            </p:spPr>
            <p:txBody>
              <a:bodyPr wrap="none" rtlCol="0">
                <a:spAutoFit/>
              </a:bodyPr>
              <a:lstStyle/>
              <a:p>
                <a:r>
                  <a:rPr lang="en-US" sz="1600" b="1" dirty="0" smtClean="0"/>
                  <a:t>K = 7</a:t>
                </a:r>
                <a:endParaRPr lang="en-US" sz="1600" b="1" dirty="0"/>
              </a:p>
            </p:txBody>
          </p:sp>
          <p:sp>
            <p:nvSpPr>
              <p:cNvPr id="11" name="Rectangle 10"/>
              <p:cNvSpPr/>
              <p:nvPr/>
            </p:nvSpPr>
            <p:spPr>
              <a:xfrm>
                <a:off x="7456804" y="2140462"/>
                <a:ext cx="638629" cy="141934"/>
              </a:xfrm>
              <a:prstGeom prst="rect">
                <a:avLst/>
              </a:prstGeom>
              <a:solidFill>
                <a:srgbClr val="FDC4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641204" y="2118694"/>
                <a:ext cx="638629" cy="141934"/>
              </a:xfrm>
              <a:prstGeom prst="rect">
                <a:avLst/>
              </a:prstGeom>
              <a:solidFill>
                <a:srgbClr val="FDC4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604917" y="4288583"/>
                <a:ext cx="638629" cy="141934"/>
              </a:xfrm>
              <a:prstGeom prst="rect">
                <a:avLst/>
              </a:prstGeom>
              <a:solidFill>
                <a:srgbClr val="FDC4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435030" y="4266813"/>
                <a:ext cx="638629" cy="141934"/>
              </a:xfrm>
              <a:prstGeom prst="rect">
                <a:avLst/>
              </a:prstGeom>
              <a:solidFill>
                <a:srgbClr val="FDC4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8" name="image2.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1299917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693568" y="139486"/>
            <a:ext cx="615553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ctr"/>
            <a:r>
              <a:rPr lang="en-US" sz="2800" dirty="0" smtClean="0">
                <a:latin typeface="Calibri (Headings)"/>
              </a:rPr>
              <a:t>Selection </a:t>
            </a:r>
            <a:r>
              <a:rPr lang="en-US" sz="2800" dirty="0">
                <a:latin typeface="Calibri (Headings)"/>
              </a:rPr>
              <a:t>of Value of K</a:t>
            </a:r>
          </a:p>
        </p:txBody>
      </p:sp>
      <p:grpSp>
        <p:nvGrpSpPr>
          <p:cNvPr id="26" name="Group 25"/>
          <p:cNvGrpSpPr/>
          <p:nvPr/>
        </p:nvGrpSpPr>
        <p:grpSpPr>
          <a:xfrm>
            <a:off x="5642932" y="940493"/>
            <a:ext cx="6207083" cy="4451778"/>
            <a:chOff x="5642932" y="940493"/>
            <a:chExt cx="6207083" cy="4451778"/>
          </a:xfrm>
        </p:grpSpPr>
        <p:sp>
          <p:nvSpPr>
            <p:cNvPr id="5" name="Rectangle 4"/>
            <p:cNvSpPr/>
            <p:nvPr/>
          </p:nvSpPr>
          <p:spPr>
            <a:xfrm>
              <a:off x="5693568" y="940493"/>
              <a:ext cx="6155531" cy="4451778"/>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GB" dirty="0">
                  <a:solidFill>
                    <a:schemeClr val="tx1"/>
                  </a:solidFill>
                </a:rPr>
                <a:t>Following is the curve for the training error rate with varying value of K </a:t>
              </a:r>
              <a:r>
                <a:rPr lang="en-GB" dirty="0" smtClean="0">
                  <a:solidFill>
                    <a:schemeClr val="tx1"/>
                  </a:solidFill>
                </a:rPr>
                <a:t>:</a:t>
              </a:r>
            </a:p>
            <a:p>
              <a:pPr algn="just"/>
              <a:endParaRPr lang="en-GB" dirty="0">
                <a:solidFill>
                  <a:schemeClr val="tx1"/>
                </a:solidFill>
              </a:endParaRPr>
            </a:p>
            <a:p>
              <a:pPr algn="just"/>
              <a:endParaRPr lang="en-GB" dirty="0" smtClean="0">
                <a:solidFill>
                  <a:schemeClr val="tx1"/>
                </a:solidFill>
              </a:endParaRPr>
            </a:p>
            <a:p>
              <a:pPr algn="just"/>
              <a:endParaRPr lang="en-GB" dirty="0">
                <a:solidFill>
                  <a:schemeClr val="tx1"/>
                </a:solidFill>
              </a:endParaRPr>
            </a:p>
            <a:p>
              <a:pPr algn="just"/>
              <a:endParaRPr lang="en-GB" dirty="0" smtClean="0">
                <a:solidFill>
                  <a:schemeClr val="tx1"/>
                </a:solidFill>
              </a:endParaRPr>
            </a:p>
            <a:p>
              <a:pPr algn="just"/>
              <a:endParaRPr lang="en-GB" dirty="0">
                <a:solidFill>
                  <a:schemeClr val="tx1"/>
                </a:solidFill>
              </a:endParaRPr>
            </a:p>
            <a:p>
              <a:pPr algn="just"/>
              <a:endParaRPr lang="en-GB" dirty="0" smtClean="0">
                <a:solidFill>
                  <a:schemeClr val="tx1"/>
                </a:solidFill>
              </a:endParaRPr>
            </a:p>
            <a:p>
              <a:pPr algn="just"/>
              <a:endParaRPr lang="en-GB" dirty="0">
                <a:solidFill>
                  <a:schemeClr val="tx1"/>
                </a:solidFill>
              </a:endParaRPr>
            </a:p>
            <a:p>
              <a:pPr algn="just"/>
              <a:endParaRPr lang="en-GB" dirty="0" smtClean="0">
                <a:solidFill>
                  <a:schemeClr val="tx1"/>
                </a:solidFill>
              </a:endParaRPr>
            </a:p>
            <a:p>
              <a:pPr algn="just"/>
              <a:endParaRPr lang="en-GB" dirty="0">
                <a:solidFill>
                  <a:schemeClr val="tx1"/>
                </a:solidFill>
              </a:endParaRPr>
            </a:p>
            <a:p>
              <a:pPr algn="just"/>
              <a:endParaRPr lang="en-GB" dirty="0" smtClean="0">
                <a:solidFill>
                  <a:schemeClr val="tx1"/>
                </a:solidFill>
              </a:endParaRPr>
            </a:p>
            <a:p>
              <a:pPr algn="just"/>
              <a:endParaRPr lang="en-GB" dirty="0">
                <a:solidFill>
                  <a:schemeClr val="tx1"/>
                </a:solidFill>
              </a:endParaRPr>
            </a:p>
            <a:p>
              <a:pPr algn="just"/>
              <a:r>
                <a:rPr lang="en-GB" dirty="0" smtClean="0">
                  <a:solidFill>
                    <a:schemeClr val="tx1"/>
                  </a:solidFill>
                </a:rPr>
                <a:t>The </a:t>
              </a:r>
              <a:r>
                <a:rPr lang="en-GB" dirty="0">
                  <a:solidFill>
                    <a:schemeClr val="tx1"/>
                  </a:solidFill>
                </a:rPr>
                <a:t>error rate at K=1 is always zero for the training sample. This is because the closest point to any training data point is itself</a:t>
              </a:r>
              <a:r>
                <a:rPr lang="en-GB" dirty="0" smtClean="0">
                  <a:solidFill>
                    <a:schemeClr val="tx1"/>
                  </a:solidFill>
                </a:rPr>
                <a:t>. Hence </a:t>
              </a:r>
              <a:r>
                <a:rPr lang="en-GB" dirty="0">
                  <a:solidFill>
                    <a:schemeClr val="tx1"/>
                  </a:solidFill>
                </a:rPr>
                <a:t>the prediction is always accurate with K=1.</a:t>
              </a:r>
            </a:p>
          </p:txBody>
        </p:sp>
        <p:pic>
          <p:nvPicPr>
            <p:cNvPr id="2" name="Picture 1"/>
            <p:cNvPicPr>
              <a:picLocks noChangeAspect="1"/>
            </p:cNvPicPr>
            <p:nvPr/>
          </p:nvPicPr>
          <p:blipFill>
            <a:blip r:embed="rId2"/>
            <a:stretch>
              <a:fillRect/>
            </a:stretch>
          </p:blipFill>
          <p:spPr>
            <a:xfrm>
              <a:off x="5974977" y="1627096"/>
              <a:ext cx="5377459" cy="2393320"/>
            </a:xfrm>
            <a:prstGeom prst="rect">
              <a:avLst/>
            </a:prstGeom>
          </p:spPr>
        </p:pic>
        <p:sp>
          <p:nvSpPr>
            <p:cNvPr id="3" name="TextBox 2"/>
            <p:cNvSpPr txBox="1"/>
            <p:nvPr/>
          </p:nvSpPr>
          <p:spPr>
            <a:xfrm>
              <a:off x="5790559" y="3763276"/>
              <a:ext cx="288862" cy="338554"/>
            </a:xfrm>
            <a:prstGeom prst="rect">
              <a:avLst/>
            </a:prstGeom>
            <a:noFill/>
          </p:spPr>
          <p:txBody>
            <a:bodyPr wrap="none" rtlCol="0">
              <a:spAutoFit/>
            </a:bodyPr>
            <a:lstStyle/>
            <a:p>
              <a:r>
                <a:rPr lang="en-US" sz="1600" b="1" dirty="0" smtClean="0"/>
                <a:t>0</a:t>
              </a:r>
              <a:endParaRPr lang="en-US" sz="1600" b="1" dirty="0"/>
            </a:p>
          </p:txBody>
        </p:sp>
        <p:sp>
          <p:nvSpPr>
            <p:cNvPr id="7" name="TextBox 6"/>
            <p:cNvSpPr txBox="1"/>
            <p:nvPr/>
          </p:nvSpPr>
          <p:spPr>
            <a:xfrm>
              <a:off x="5646571" y="3485105"/>
              <a:ext cx="444352" cy="338554"/>
            </a:xfrm>
            <a:prstGeom prst="rect">
              <a:avLst/>
            </a:prstGeom>
            <a:noFill/>
          </p:spPr>
          <p:txBody>
            <a:bodyPr wrap="none" rtlCol="0">
              <a:spAutoFit/>
            </a:bodyPr>
            <a:lstStyle/>
            <a:p>
              <a:r>
                <a:rPr lang="en-US" sz="1600" b="1" dirty="0" smtClean="0"/>
                <a:t>0.2</a:t>
              </a:r>
              <a:endParaRPr lang="en-US" sz="1600" b="1" dirty="0"/>
            </a:p>
          </p:txBody>
        </p:sp>
        <p:sp>
          <p:nvSpPr>
            <p:cNvPr id="8" name="TextBox 7"/>
            <p:cNvSpPr txBox="1"/>
            <p:nvPr/>
          </p:nvSpPr>
          <p:spPr>
            <a:xfrm>
              <a:off x="5646571" y="3250698"/>
              <a:ext cx="444352" cy="338554"/>
            </a:xfrm>
            <a:prstGeom prst="rect">
              <a:avLst/>
            </a:prstGeom>
            <a:noFill/>
          </p:spPr>
          <p:txBody>
            <a:bodyPr wrap="none" rtlCol="0">
              <a:spAutoFit/>
            </a:bodyPr>
            <a:lstStyle/>
            <a:p>
              <a:r>
                <a:rPr lang="en-US" sz="1600" b="1" dirty="0" smtClean="0"/>
                <a:t>0.4</a:t>
              </a:r>
              <a:endParaRPr lang="en-US" sz="1600" b="1" dirty="0"/>
            </a:p>
          </p:txBody>
        </p:sp>
        <p:sp>
          <p:nvSpPr>
            <p:cNvPr id="9" name="TextBox 8"/>
            <p:cNvSpPr txBox="1"/>
            <p:nvPr/>
          </p:nvSpPr>
          <p:spPr>
            <a:xfrm>
              <a:off x="5651648" y="3015183"/>
              <a:ext cx="444352" cy="338554"/>
            </a:xfrm>
            <a:prstGeom prst="rect">
              <a:avLst/>
            </a:prstGeom>
            <a:noFill/>
          </p:spPr>
          <p:txBody>
            <a:bodyPr wrap="none" rtlCol="0">
              <a:spAutoFit/>
            </a:bodyPr>
            <a:lstStyle/>
            <a:p>
              <a:r>
                <a:rPr lang="en-US" sz="1600" b="1" dirty="0" smtClean="0"/>
                <a:t>0.6</a:t>
              </a:r>
              <a:endParaRPr lang="en-US" sz="1600" b="1" dirty="0"/>
            </a:p>
          </p:txBody>
        </p:sp>
        <p:sp>
          <p:nvSpPr>
            <p:cNvPr id="10" name="TextBox 9"/>
            <p:cNvSpPr txBox="1"/>
            <p:nvPr/>
          </p:nvSpPr>
          <p:spPr>
            <a:xfrm>
              <a:off x="5646552" y="2780776"/>
              <a:ext cx="444352" cy="338554"/>
            </a:xfrm>
            <a:prstGeom prst="rect">
              <a:avLst/>
            </a:prstGeom>
            <a:noFill/>
          </p:spPr>
          <p:txBody>
            <a:bodyPr wrap="none" rtlCol="0">
              <a:spAutoFit/>
            </a:bodyPr>
            <a:lstStyle/>
            <a:p>
              <a:r>
                <a:rPr lang="en-US" sz="1600" b="1" dirty="0" smtClean="0"/>
                <a:t>0.8</a:t>
              </a:r>
              <a:endParaRPr lang="en-US" sz="1600" b="1" dirty="0"/>
            </a:p>
          </p:txBody>
        </p:sp>
        <p:sp>
          <p:nvSpPr>
            <p:cNvPr id="11" name="TextBox 10"/>
            <p:cNvSpPr txBox="1"/>
            <p:nvPr/>
          </p:nvSpPr>
          <p:spPr>
            <a:xfrm>
              <a:off x="5796589" y="2530085"/>
              <a:ext cx="288862" cy="338554"/>
            </a:xfrm>
            <a:prstGeom prst="rect">
              <a:avLst/>
            </a:prstGeom>
            <a:noFill/>
          </p:spPr>
          <p:txBody>
            <a:bodyPr wrap="none" rtlCol="0">
              <a:spAutoFit/>
            </a:bodyPr>
            <a:lstStyle/>
            <a:p>
              <a:r>
                <a:rPr lang="en-US" sz="1600" b="1" dirty="0"/>
                <a:t>1</a:t>
              </a:r>
            </a:p>
          </p:txBody>
        </p:sp>
        <p:sp>
          <p:nvSpPr>
            <p:cNvPr id="12" name="TextBox 11"/>
            <p:cNvSpPr txBox="1"/>
            <p:nvPr/>
          </p:nvSpPr>
          <p:spPr>
            <a:xfrm>
              <a:off x="5642932" y="2275785"/>
              <a:ext cx="444352" cy="338554"/>
            </a:xfrm>
            <a:prstGeom prst="rect">
              <a:avLst/>
            </a:prstGeom>
            <a:noFill/>
          </p:spPr>
          <p:txBody>
            <a:bodyPr wrap="none" rtlCol="0">
              <a:spAutoFit/>
            </a:bodyPr>
            <a:lstStyle/>
            <a:p>
              <a:r>
                <a:rPr lang="en-US" sz="1600" b="1" dirty="0" smtClean="0"/>
                <a:t>1.2</a:t>
              </a:r>
              <a:endParaRPr lang="en-US" sz="1600" b="1" dirty="0"/>
            </a:p>
          </p:txBody>
        </p:sp>
        <p:sp>
          <p:nvSpPr>
            <p:cNvPr id="13" name="TextBox 12"/>
            <p:cNvSpPr txBox="1"/>
            <p:nvPr/>
          </p:nvSpPr>
          <p:spPr>
            <a:xfrm>
              <a:off x="5651648" y="2044987"/>
              <a:ext cx="444352" cy="338554"/>
            </a:xfrm>
            <a:prstGeom prst="rect">
              <a:avLst/>
            </a:prstGeom>
            <a:noFill/>
          </p:spPr>
          <p:txBody>
            <a:bodyPr wrap="none" rtlCol="0">
              <a:spAutoFit/>
            </a:bodyPr>
            <a:lstStyle/>
            <a:p>
              <a:r>
                <a:rPr lang="en-US" sz="1600" b="1" dirty="0"/>
                <a:t>1</a:t>
              </a:r>
              <a:r>
                <a:rPr lang="en-US" sz="1600" b="1" dirty="0" smtClean="0"/>
                <a:t>.4</a:t>
              </a:r>
              <a:endParaRPr lang="en-US" sz="1600" b="1" dirty="0"/>
            </a:p>
          </p:txBody>
        </p:sp>
        <p:sp>
          <p:nvSpPr>
            <p:cNvPr id="14" name="TextBox 13"/>
            <p:cNvSpPr txBox="1"/>
            <p:nvPr/>
          </p:nvSpPr>
          <p:spPr>
            <a:xfrm>
              <a:off x="5651648" y="1799736"/>
              <a:ext cx="444352" cy="338554"/>
            </a:xfrm>
            <a:prstGeom prst="rect">
              <a:avLst/>
            </a:prstGeom>
            <a:noFill/>
          </p:spPr>
          <p:txBody>
            <a:bodyPr wrap="none" rtlCol="0">
              <a:spAutoFit/>
            </a:bodyPr>
            <a:lstStyle/>
            <a:p>
              <a:r>
                <a:rPr lang="en-US" sz="1600" b="1" dirty="0" smtClean="0"/>
                <a:t>1.6</a:t>
              </a:r>
              <a:endParaRPr lang="en-US" sz="1600" b="1" dirty="0"/>
            </a:p>
          </p:txBody>
        </p:sp>
        <p:sp>
          <p:nvSpPr>
            <p:cNvPr id="15" name="TextBox 14"/>
            <p:cNvSpPr txBox="1"/>
            <p:nvPr/>
          </p:nvSpPr>
          <p:spPr>
            <a:xfrm>
              <a:off x="5642932" y="1588676"/>
              <a:ext cx="444352" cy="338554"/>
            </a:xfrm>
            <a:prstGeom prst="rect">
              <a:avLst/>
            </a:prstGeom>
            <a:noFill/>
          </p:spPr>
          <p:txBody>
            <a:bodyPr wrap="none" rtlCol="0">
              <a:spAutoFit/>
            </a:bodyPr>
            <a:lstStyle/>
            <a:p>
              <a:r>
                <a:rPr lang="en-US" sz="1600" b="1" dirty="0" smtClean="0"/>
                <a:t>1.8</a:t>
              </a:r>
              <a:endParaRPr lang="en-US" sz="1600" b="1" dirty="0"/>
            </a:p>
          </p:txBody>
        </p:sp>
        <p:sp>
          <p:nvSpPr>
            <p:cNvPr id="18" name="TextBox 17"/>
            <p:cNvSpPr txBox="1"/>
            <p:nvPr/>
          </p:nvSpPr>
          <p:spPr>
            <a:xfrm>
              <a:off x="5901361" y="3932553"/>
              <a:ext cx="288862" cy="338554"/>
            </a:xfrm>
            <a:prstGeom prst="rect">
              <a:avLst/>
            </a:prstGeom>
            <a:noFill/>
          </p:spPr>
          <p:txBody>
            <a:bodyPr wrap="none" rtlCol="0">
              <a:spAutoFit/>
            </a:bodyPr>
            <a:lstStyle/>
            <a:p>
              <a:r>
                <a:rPr lang="en-US" sz="1600" b="1" dirty="0" smtClean="0"/>
                <a:t>0</a:t>
              </a:r>
              <a:endParaRPr lang="en-US" sz="1600" b="1" dirty="0"/>
            </a:p>
          </p:txBody>
        </p:sp>
        <p:sp>
          <p:nvSpPr>
            <p:cNvPr id="19" name="TextBox 18"/>
            <p:cNvSpPr txBox="1"/>
            <p:nvPr/>
          </p:nvSpPr>
          <p:spPr>
            <a:xfrm>
              <a:off x="6655254" y="3938958"/>
              <a:ext cx="393056" cy="338554"/>
            </a:xfrm>
            <a:prstGeom prst="rect">
              <a:avLst/>
            </a:prstGeom>
            <a:noFill/>
          </p:spPr>
          <p:txBody>
            <a:bodyPr wrap="none" rtlCol="0">
              <a:spAutoFit/>
            </a:bodyPr>
            <a:lstStyle/>
            <a:p>
              <a:r>
                <a:rPr lang="en-US" sz="1600" b="1" dirty="0" smtClean="0"/>
                <a:t>10</a:t>
              </a:r>
              <a:endParaRPr lang="en-US" sz="1600" b="1" dirty="0"/>
            </a:p>
          </p:txBody>
        </p:sp>
        <p:sp>
          <p:nvSpPr>
            <p:cNvPr id="20" name="TextBox 19"/>
            <p:cNvSpPr txBox="1"/>
            <p:nvPr/>
          </p:nvSpPr>
          <p:spPr>
            <a:xfrm>
              <a:off x="7445255" y="3932553"/>
              <a:ext cx="393056" cy="338554"/>
            </a:xfrm>
            <a:prstGeom prst="rect">
              <a:avLst/>
            </a:prstGeom>
            <a:noFill/>
          </p:spPr>
          <p:txBody>
            <a:bodyPr wrap="none" rtlCol="0">
              <a:spAutoFit/>
            </a:bodyPr>
            <a:lstStyle/>
            <a:p>
              <a:r>
                <a:rPr lang="en-US" sz="1600" b="1" dirty="0" smtClean="0"/>
                <a:t>20</a:t>
              </a:r>
              <a:endParaRPr lang="en-US" sz="1600" b="1" dirty="0"/>
            </a:p>
          </p:txBody>
        </p:sp>
        <p:sp>
          <p:nvSpPr>
            <p:cNvPr id="21" name="TextBox 20"/>
            <p:cNvSpPr txBox="1"/>
            <p:nvPr/>
          </p:nvSpPr>
          <p:spPr>
            <a:xfrm>
              <a:off x="8257351" y="3932553"/>
              <a:ext cx="393056" cy="338554"/>
            </a:xfrm>
            <a:prstGeom prst="rect">
              <a:avLst/>
            </a:prstGeom>
            <a:noFill/>
          </p:spPr>
          <p:txBody>
            <a:bodyPr wrap="none" rtlCol="0">
              <a:spAutoFit/>
            </a:bodyPr>
            <a:lstStyle/>
            <a:p>
              <a:r>
                <a:rPr lang="en-US" sz="1600" b="1" dirty="0" smtClean="0"/>
                <a:t>30</a:t>
              </a:r>
              <a:endParaRPr lang="en-US" sz="1600" b="1" dirty="0"/>
            </a:p>
          </p:txBody>
        </p:sp>
        <p:sp>
          <p:nvSpPr>
            <p:cNvPr id="22" name="TextBox 21"/>
            <p:cNvSpPr txBox="1"/>
            <p:nvPr/>
          </p:nvSpPr>
          <p:spPr>
            <a:xfrm>
              <a:off x="9044601" y="3938958"/>
              <a:ext cx="393056" cy="338554"/>
            </a:xfrm>
            <a:prstGeom prst="rect">
              <a:avLst/>
            </a:prstGeom>
            <a:noFill/>
          </p:spPr>
          <p:txBody>
            <a:bodyPr wrap="none" rtlCol="0">
              <a:spAutoFit/>
            </a:bodyPr>
            <a:lstStyle/>
            <a:p>
              <a:r>
                <a:rPr lang="en-US" sz="1600" b="1" dirty="0" smtClean="0"/>
                <a:t>40</a:t>
              </a:r>
              <a:endParaRPr lang="en-US" sz="1600" b="1" dirty="0"/>
            </a:p>
          </p:txBody>
        </p:sp>
        <p:sp>
          <p:nvSpPr>
            <p:cNvPr id="23" name="TextBox 22"/>
            <p:cNvSpPr txBox="1"/>
            <p:nvPr/>
          </p:nvSpPr>
          <p:spPr>
            <a:xfrm>
              <a:off x="9831851" y="3922697"/>
              <a:ext cx="393056" cy="338554"/>
            </a:xfrm>
            <a:prstGeom prst="rect">
              <a:avLst/>
            </a:prstGeom>
            <a:noFill/>
          </p:spPr>
          <p:txBody>
            <a:bodyPr wrap="none" rtlCol="0">
              <a:spAutoFit/>
            </a:bodyPr>
            <a:lstStyle/>
            <a:p>
              <a:r>
                <a:rPr lang="en-US" sz="1600" b="1" dirty="0" smtClean="0"/>
                <a:t>50</a:t>
              </a:r>
              <a:endParaRPr lang="en-US" sz="1600" b="1" dirty="0"/>
            </a:p>
          </p:txBody>
        </p:sp>
        <p:sp>
          <p:nvSpPr>
            <p:cNvPr id="24" name="TextBox 23"/>
            <p:cNvSpPr txBox="1"/>
            <p:nvPr/>
          </p:nvSpPr>
          <p:spPr>
            <a:xfrm>
              <a:off x="10638276" y="3922697"/>
              <a:ext cx="393056" cy="338554"/>
            </a:xfrm>
            <a:prstGeom prst="rect">
              <a:avLst/>
            </a:prstGeom>
            <a:noFill/>
          </p:spPr>
          <p:txBody>
            <a:bodyPr wrap="none" rtlCol="0">
              <a:spAutoFit/>
            </a:bodyPr>
            <a:lstStyle/>
            <a:p>
              <a:r>
                <a:rPr lang="en-US" sz="1600" b="1" dirty="0" smtClean="0"/>
                <a:t>60</a:t>
              </a:r>
              <a:endParaRPr lang="en-US" sz="1600" b="1" dirty="0"/>
            </a:p>
          </p:txBody>
        </p:sp>
        <p:sp>
          <p:nvSpPr>
            <p:cNvPr id="6" name="TextBox 5"/>
            <p:cNvSpPr txBox="1"/>
            <p:nvPr/>
          </p:nvSpPr>
          <p:spPr>
            <a:xfrm>
              <a:off x="8037002" y="4188917"/>
              <a:ext cx="833754" cy="338554"/>
            </a:xfrm>
            <a:prstGeom prst="rect">
              <a:avLst/>
            </a:prstGeom>
            <a:noFill/>
          </p:spPr>
          <p:txBody>
            <a:bodyPr wrap="none" rtlCol="0">
              <a:spAutoFit/>
            </a:bodyPr>
            <a:lstStyle/>
            <a:p>
              <a:r>
                <a:rPr lang="en-US" sz="1600" b="1" dirty="0" smtClean="0"/>
                <a:t>K-Value</a:t>
              </a:r>
              <a:endParaRPr lang="en-US" sz="1600" b="1" dirty="0"/>
            </a:p>
          </p:txBody>
        </p:sp>
        <p:sp>
          <p:nvSpPr>
            <p:cNvPr id="27" name="TextBox 26"/>
            <p:cNvSpPr txBox="1"/>
            <p:nvPr/>
          </p:nvSpPr>
          <p:spPr>
            <a:xfrm>
              <a:off x="11236642" y="2867837"/>
              <a:ext cx="613373" cy="338554"/>
            </a:xfrm>
            <a:prstGeom prst="rect">
              <a:avLst/>
            </a:prstGeom>
            <a:noFill/>
          </p:spPr>
          <p:txBody>
            <a:bodyPr wrap="none" rtlCol="0">
              <a:spAutoFit/>
            </a:bodyPr>
            <a:lstStyle/>
            <a:p>
              <a:r>
                <a:rPr lang="en-US" sz="1600" b="1" dirty="0" smtClean="0"/>
                <a:t>Error</a:t>
              </a:r>
              <a:endParaRPr lang="en-US" sz="1600" b="1" dirty="0"/>
            </a:p>
          </p:txBody>
        </p:sp>
      </p:grpSp>
      <p:pic>
        <p:nvPicPr>
          <p:cNvPr id="28" name="image2.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5333073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693568" y="139486"/>
            <a:ext cx="615553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ctr"/>
            <a:r>
              <a:rPr lang="en-US" sz="2800" dirty="0" smtClean="0">
                <a:latin typeface="Calibri (Headings)"/>
              </a:rPr>
              <a:t>Selection </a:t>
            </a:r>
            <a:r>
              <a:rPr lang="en-US" sz="2800" dirty="0">
                <a:latin typeface="Calibri (Headings)"/>
              </a:rPr>
              <a:t>of Value of K</a:t>
            </a:r>
          </a:p>
        </p:txBody>
      </p:sp>
      <p:sp>
        <p:nvSpPr>
          <p:cNvPr id="5" name="Rectangle 4"/>
          <p:cNvSpPr/>
          <p:nvPr/>
        </p:nvSpPr>
        <p:spPr>
          <a:xfrm>
            <a:off x="5693568" y="940493"/>
            <a:ext cx="6155531" cy="5378420"/>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GB" dirty="0">
                <a:solidFill>
                  <a:schemeClr val="tx1"/>
                </a:solidFill>
              </a:rPr>
              <a:t>Following is the curve for the training error rate with varying value of K </a:t>
            </a:r>
            <a:r>
              <a:rPr lang="en-GB" dirty="0" smtClean="0">
                <a:solidFill>
                  <a:schemeClr val="tx1"/>
                </a:solidFill>
              </a:rPr>
              <a:t>:</a:t>
            </a:r>
          </a:p>
          <a:p>
            <a:pPr algn="just"/>
            <a:endParaRPr lang="en-GB" dirty="0">
              <a:solidFill>
                <a:schemeClr val="tx1"/>
              </a:solidFill>
            </a:endParaRPr>
          </a:p>
          <a:p>
            <a:pPr algn="just"/>
            <a:endParaRPr lang="en-GB" dirty="0" smtClean="0">
              <a:solidFill>
                <a:schemeClr val="tx1"/>
              </a:solidFill>
            </a:endParaRPr>
          </a:p>
          <a:p>
            <a:pPr algn="just"/>
            <a:endParaRPr lang="en-GB" dirty="0">
              <a:solidFill>
                <a:schemeClr val="tx1"/>
              </a:solidFill>
            </a:endParaRPr>
          </a:p>
          <a:p>
            <a:pPr algn="just"/>
            <a:endParaRPr lang="en-GB" dirty="0" smtClean="0">
              <a:solidFill>
                <a:schemeClr val="tx1"/>
              </a:solidFill>
            </a:endParaRPr>
          </a:p>
          <a:p>
            <a:pPr algn="just"/>
            <a:endParaRPr lang="en-GB" dirty="0">
              <a:solidFill>
                <a:schemeClr val="tx1"/>
              </a:solidFill>
            </a:endParaRPr>
          </a:p>
          <a:p>
            <a:pPr algn="just"/>
            <a:endParaRPr lang="en-GB" dirty="0" smtClean="0">
              <a:solidFill>
                <a:schemeClr val="tx1"/>
              </a:solidFill>
            </a:endParaRPr>
          </a:p>
          <a:p>
            <a:pPr algn="just"/>
            <a:endParaRPr lang="en-GB" dirty="0">
              <a:solidFill>
                <a:schemeClr val="tx1"/>
              </a:solidFill>
            </a:endParaRPr>
          </a:p>
          <a:p>
            <a:pPr algn="just"/>
            <a:endParaRPr lang="en-GB" dirty="0" smtClean="0">
              <a:solidFill>
                <a:schemeClr val="tx1"/>
              </a:solidFill>
            </a:endParaRPr>
          </a:p>
          <a:p>
            <a:pPr algn="just"/>
            <a:endParaRPr lang="en-GB" dirty="0" smtClean="0">
              <a:solidFill>
                <a:schemeClr val="tx1"/>
              </a:solidFill>
            </a:endParaRPr>
          </a:p>
          <a:p>
            <a:pPr algn="just"/>
            <a:r>
              <a:rPr lang="en-GB" dirty="0" smtClean="0">
                <a:solidFill>
                  <a:schemeClr val="tx1"/>
                </a:solidFill>
              </a:rPr>
              <a:t>At </a:t>
            </a:r>
            <a:r>
              <a:rPr lang="en-GB" dirty="0">
                <a:solidFill>
                  <a:schemeClr val="tx1"/>
                </a:solidFill>
              </a:rPr>
              <a:t>K=1, we were overfitting the boundaries. Hence, error rate initially decreases and reaches a </a:t>
            </a:r>
            <a:r>
              <a:rPr lang="en-GB" dirty="0" smtClean="0">
                <a:solidFill>
                  <a:schemeClr val="tx1"/>
                </a:solidFill>
              </a:rPr>
              <a:t>minima then after it increases </a:t>
            </a:r>
            <a:r>
              <a:rPr lang="en-GB" dirty="0">
                <a:solidFill>
                  <a:schemeClr val="tx1"/>
                </a:solidFill>
              </a:rPr>
              <a:t>with increasing K. To get the optimal value of K, you can segregate the training and validation from the initial dataset. Now plot the validation error curve to get the optimal value of K. This value of K should be used for all predictions</a:t>
            </a:r>
            <a:r>
              <a:rPr lang="en-GB" dirty="0" smtClean="0">
                <a:solidFill>
                  <a:schemeClr val="tx1"/>
                </a:solidFill>
              </a:rPr>
              <a:t>.</a:t>
            </a:r>
          </a:p>
          <a:p>
            <a:pPr algn="just"/>
            <a:endParaRPr lang="en-GB" dirty="0">
              <a:solidFill>
                <a:schemeClr val="tx1"/>
              </a:solidFill>
            </a:endParaRPr>
          </a:p>
          <a:p>
            <a:pPr algn="just"/>
            <a:r>
              <a:rPr lang="en-GB" b="1" dirty="0" smtClean="0">
                <a:solidFill>
                  <a:schemeClr val="tx1"/>
                </a:solidFill>
              </a:rPr>
              <a:t>Let us go for a practical demonstration…</a:t>
            </a:r>
            <a:endParaRPr lang="en-GB" b="1" dirty="0">
              <a:solidFill>
                <a:schemeClr val="tx1"/>
              </a:solidFill>
            </a:endParaRPr>
          </a:p>
        </p:txBody>
      </p:sp>
      <p:grpSp>
        <p:nvGrpSpPr>
          <p:cNvPr id="3" name="Group 2"/>
          <p:cNvGrpSpPr/>
          <p:nvPr/>
        </p:nvGrpSpPr>
        <p:grpSpPr>
          <a:xfrm>
            <a:off x="6454794" y="1435793"/>
            <a:ext cx="4691920" cy="2473968"/>
            <a:chOff x="6347218" y="1570263"/>
            <a:chExt cx="4691920" cy="2473968"/>
          </a:xfrm>
        </p:grpSpPr>
        <p:pic>
          <p:nvPicPr>
            <p:cNvPr id="2" name="Picture 1"/>
            <p:cNvPicPr>
              <a:picLocks noChangeAspect="1"/>
            </p:cNvPicPr>
            <p:nvPr/>
          </p:nvPicPr>
          <p:blipFill>
            <a:blip r:embed="rId2"/>
            <a:stretch>
              <a:fillRect/>
            </a:stretch>
          </p:blipFill>
          <p:spPr>
            <a:xfrm>
              <a:off x="6642495" y="1638978"/>
              <a:ext cx="4257675" cy="1990725"/>
            </a:xfrm>
            <a:prstGeom prst="rect">
              <a:avLst/>
            </a:prstGeom>
          </p:spPr>
        </p:pic>
        <p:sp>
          <p:nvSpPr>
            <p:cNvPr id="6" name="TextBox 5"/>
            <p:cNvSpPr txBox="1"/>
            <p:nvPr/>
          </p:nvSpPr>
          <p:spPr>
            <a:xfrm>
              <a:off x="6602154" y="3500767"/>
              <a:ext cx="288862" cy="338554"/>
            </a:xfrm>
            <a:prstGeom prst="rect">
              <a:avLst/>
            </a:prstGeom>
            <a:noFill/>
          </p:spPr>
          <p:txBody>
            <a:bodyPr wrap="none" rtlCol="0">
              <a:spAutoFit/>
            </a:bodyPr>
            <a:lstStyle/>
            <a:p>
              <a:r>
                <a:rPr lang="en-US" sz="1600" b="1" dirty="0" smtClean="0"/>
                <a:t>0</a:t>
              </a:r>
              <a:endParaRPr lang="en-US" sz="1600" b="1" dirty="0"/>
            </a:p>
          </p:txBody>
        </p:sp>
        <p:sp>
          <p:nvSpPr>
            <p:cNvPr id="7" name="TextBox 6"/>
            <p:cNvSpPr txBox="1"/>
            <p:nvPr/>
          </p:nvSpPr>
          <p:spPr>
            <a:xfrm>
              <a:off x="7208013" y="3524300"/>
              <a:ext cx="393056" cy="338554"/>
            </a:xfrm>
            <a:prstGeom prst="rect">
              <a:avLst/>
            </a:prstGeom>
            <a:noFill/>
          </p:spPr>
          <p:txBody>
            <a:bodyPr wrap="none" rtlCol="0">
              <a:spAutoFit/>
            </a:bodyPr>
            <a:lstStyle/>
            <a:p>
              <a:r>
                <a:rPr lang="en-US" sz="1600" b="1" dirty="0" smtClean="0"/>
                <a:t>10</a:t>
              </a:r>
              <a:endParaRPr lang="en-US" sz="1600" b="1" dirty="0"/>
            </a:p>
          </p:txBody>
        </p:sp>
        <p:sp>
          <p:nvSpPr>
            <p:cNvPr id="8" name="TextBox 7"/>
            <p:cNvSpPr txBox="1"/>
            <p:nvPr/>
          </p:nvSpPr>
          <p:spPr>
            <a:xfrm>
              <a:off x="7918066" y="3510853"/>
              <a:ext cx="393056" cy="338554"/>
            </a:xfrm>
            <a:prstGeom prst="rect">
              <a:avLst/>
            </a:prstGeom>
            <a:noFill/>
          </p:spPr>
          <p:txBody>
            <a:bodyPr wrap="none" rtlCol="0">
              <a:spAutoFit/>
            </a:bodyPr>
            <a:lstStyle/>
            <a:p>
              <a:r>
                <a:rPr lang="en-US" sz="1600" b="1" dirty="0" smtClean="0"/>
                <a:t>20</a:t>
              </a:r>
              <a:endParaRPr lang="en-US" sz="1600" b="1" dirty="0"/>
            </a:p>
          </p:txBody>
        </p:sp>
        <p:sp>
          <p:nvSpPr>
            <p:cNvPr id="9" name="TextBox 8"/>
            <p:cNvSpPr txBox="1"/>
            <p:nvPr/>
          </p:nvSpPr>
          <p:spPr>
            <a:xfrm>
              <a:off x="8589058" y="3498753"/>
              <a:ext cx="393056" cy="338554"/>
            </a:xfrm>
            <a:prstGeom prst="rect">
              <a:avLst/>
            </a:prstGeom>
            <a:noFill/>
          </p:spPr>
          <p:txBody>
            <a:bodyPr wrap="none" rtlCol="0">
              <a:spAutoFit/>
            </a:bodyPr>
            <a:lstStyle/>
            <a:p>
              <a:r>
                <a:rPr lang="en-US" sz="1600" b="1" dirty="0" smtClean="0"/>
                <a:t>30</a:t>
              </a:r>
              <a:endParaRPr lang="en-US" sz="1600" b="1" dirty="0"/>
            </a:p>
          </p:txBody>
        </p:sp>
        <p:sp>
          <p:nvSpPr>
            <p:cNvPr id="10" name="TextBox 9"/>
            <p:cNvSpPr txBox="1"/>
            <p:nvPr/>
          </p:nvSpPr>
          <p:spPr>
            <a:xfrm>
              <a:off x="9260049" y="3510853"/>
              <a:ext cx="393056" cy="338554"/>
            </a:xfrm>
            <a:prstGeom prst="rect">
              <a:avLst/>
            </a:prstGeom>
            <a:noFill/>
          </p:spPr>
          <p:txBody>
            <a:bodyPr wrap="none" rtlCol="0">
              <a:spAutoFit/>
            </a:bodyPr>
            <a:lstStyle/>
            <a:p>
              <a:r>
                <a:rPr lang="en-US" sz="1600" b="1" dirty="0" smtClean="0"/>
                <a:t>40</a:t>
              </a:r>
              <a:endParaRPr lang="en-US" sz="1600" b="1" dirty="0"/>
            </a:p>
          </p:txBody>
        </p:sp>
        <p:sp>
          <p:nvSpPr>
            <p:cNvPr id="11" name="TextBox 10"/>
            <p:cNvSpPr txBox="1"/>
            <p:nvPr/>
          </p:nvSpPr>
          <p:spPr>
            <a:xfrm>
              <a:off x="9953114" y="3498753"/>
              <a:ext cx="393056" cy="338554"/>
            </a:xfrm>
            <a:prstGeom prst="rect">
              <a:avLst/>
            </a:prstGeom>
            <a:noFill/>
          </p:spPr>
          <p:txBody>
            <a:bodyPr wrap="none" rtlCol="0">
              <a:spAutoFit/>
            </a:bodyPr>
            <a:lstStyle/>
            <a:p>
              <a:r>
                <a:rPr lang="en-US" sz="1600" b="1" dirty="0" smtClean="0"/>
                <a:t>50</a:t>
              </a:r>
              <a:endParaRPr lang="en-US" sz="1600" b="1" dirty="0"/>
            </a:p>
          </p:txBody>
        </p:sp>
        <p:sp>
          <p:nvSpPr>
            <p:cNvPr id="12" name="TextBox 11"/>
            <p:cNvSpPr txBox="1"/>
            <p:nvPr/>
          </p:nvSpPr>
          <p:spPr>
            <a:xfrm>
              <a:off x="10646082" y="3497286"/>
              <a:ext cx="393056" cy="338554"/>
            </a:xfrm>
            <a:prstGeom prst="rect">
              <a:avLst/>
            </a:prstGeom>
            <a:noFill/>
          </p:spPr>
          <p:txBody>
            <a:bodyPr wrap="none" rtlCol="0">
              <a:spAutoFit/>
            </a:bodyPr>
            <a:lstStyle/>
            <a:p>
              <a:r>
                <a:rPr lang="en-US" sz="1600" b="1" dirty="0" smtClean="0"/>
                <a:t>60</a:t>
              </a:r>
              <a:endParaRPr lang="en-US" sz="1600" b="1" dirty="0"/>
            </a:p>
          </p:txBody>
        </p:sp>
        <p:sp>
          <p:nvSpPr>
            <p:cNvPr id="13" name="TextBox 12"/>
            <p:cNvSpPr txBox="1"/>
            <p:nvPr/>
          </p:nvSpPr>
          <p:spPr>
            <a:xfrm>
              <a:off x="6470240" y="3373648"/>
              <a:ext cx="288862" cy="338554"/>
            </a:xfrm>
            <a:prstGeom prst="rect">
              <a:avLst/>
            </a:prstGeom>
            <a:noFill/>
          </p:spPr>
          <p:txBody>
            <a:bodyPr wrap="none" rtlCol="0">
              <a:spAutoFit/>
            </a:bodyPr>
            <a:lstStyle/>
            <a:p>
              <a:r>
                <a:rPr lang="en-US" sz="1600" b="1" dirty="0" smtClean="0"/>
                <a:t>0</a:t>
              </a:r>
              <a:endParaRPr lang="en-US" sz="1600" b="1" dirty="0"/>
            </a:p>
          </p:txBody>
        </p:sp>
        <p:sp>
          <p:nvSpPr>
            <p:cNvPr id="14" name="TextBox 13"/>
            <p:cNvSpPr txBox="1"/>
            <p:nvPr/>
          </p:nvSpPr>
          <p:spPr>
            <a:xfrm>
              <a:off x="6366046" y="3077252"/>
              <a:ext cx="393056" cy="338554"/>
            </a:xfrm>
            <a:prstGeom prst="rect">
              <a:avLst/>
            </a:prstGeom>
            <a:noFill/>
          </p:spPr>
          <p:txBody>
            <a:bodyPr wrap="none" rtlCol="0">
              <a:spAutoFit/>
            </a:bodyPr>
            <a:lstStyle/>
            <a:p>
              <a:r>
                <a:rPr lang="en-US" sz="1600" b="1" dirty="0" smtClean="0"/>
                <a:t>10</a:t>
              </a:r>
              <a:endParaRPr lang="en-US" sz="1600" b="1" dirty="0"/>
            </a:p>
          </p:txBody>
        </p:sp>
        <p:sp>
          <p:nvSpPr>
            <p:cNvPr id="15" name="TextBox 14"/>
            <p:cNvSpPr txBox="1"/>
            <p:nvPr/>
          </p:nvSpPr>
          <p:spPr>
            <a:xfrm>
              <a:off x="6359840" y="2738698"/>
              <a:ext cx="393056" cy="338554"/>
            </a:xfrm>
            <a:prstGeom prst="rect">
              <a:avLst/>
            </a:prstGeom>
            <a:noFill/>
          </p:spPr>
          <p:txBody>
            <a:bodyPr wrap="none" rtlCol="0">
              <a:spAutoFit/>
            </a:bodyPr>
            <a:lstStyle/>
            <a:p>
              <a:r>
                <a:rPr lang="en-US" sz="1600" b="1" dirty="0" smtClean="0"/>
                <a:t>20</a:t>
              </a:r>
              <a:endParaRPr lang="en-US" sz="1600" b="1" dirty="0"/>
            </a:p>
          </p:txBody>
        </p:sp>
        <p:sp>
          <p:nvSpPr>
            <p:cNvPr id="16" name="TextBox 15"/>
            <p:cNvSpPr txBox="1"/>
            <p:nvPr/>
          </p:nvSpPr>
          <p:spPr>
            <a:xfrm>
              <a:off x="6366150" y="2442302"/>
              <a:ext cx="393056" cy="338554"/>
            </a:xfrm>
            <a:prstGeom prst="rect">
              <a:avLst/>
            </a:prstGeom>
            <a:noFill/>
          </p:spPr>
          <p:txBody>
            <a:bodyPr wrap="none" rtlCol="0">
              <a:spAutoFit/>
            </a:bodyPr>
            <a:lstStyle/>
            <a:p>
              <a:r>
                <a:rPr lang="en-US" sz="1600" b="1" dirty="0" smtClean="0"/>
                <a:t>30</a:t>
              </a:r>
              <a:endParaRPr lang="en-US" sz="1600" b="1" dirty="0"/>
            </a:p>
          </p:txBody>
        </p:sp>
        <p:sp>
          <p:nvSpPr>
            <p:cNvPr id="17" name="TextBox 16"/>
            <p:cNvSpPr txBox="1"/>
            <p:nvPr/>
          </p:nvSpPr>
          <p:spPr>
            <a:xfrm>
              <a:off x="6359840" y="2163055"/>
              <a:ext cx="393056" cy="338554"/>
            </a:xfrm>
            <a:prstGeom prst="rect">
              <a:avLst/>
            </a:prstGeom>
            <a:noFill/>
          </p:spPr>
          <p:txBody>
            <a:bodyPr wrap="none" rtlCol="0">
              <a:spAutoFit/>
            </a:bodyPr>
            <a:lstStyle/>
            <a:p>
              <a:r>
                <a:rPr lang="en-US" sz="1600" b="1" dirty="0" smtClean="0"/>
                <a:t>40</a:t>
              </a:r>
              <a:endParaRPr lang="en-US" sz="1600" b="1" dirty="0"/>
            </a:p>
          </p:txBody>
        </p:sp>
        <p:sp>
          <p:nvSpPr>
            <p:cNvPr id="18" name="TextBox 17"/>
            <p:cNvSpPr txBox="1"/>
            <p:nvPr/>
          </p:nvSpPr>
          <p:spPr>
            <a:xfrm>
              <a:off x="6353529" y="1850027"/>
              <a:ext cx="393056" cy="338554"/>
            </a:xfrm>
            <a:prstGeom prst="rect">
              <a:avLst/>
            </a:prstGeom>
            <a:noFill/>
          </p:spPr>
          <p:txBody>
            <a:bodyPr wrap="none" rtlCol="0">
              <a:spAutoFit/>
            </a:bodyPr>
            <a:lstStyle/>
            <a:p>
              <a:r>
                <a:rPr lang="en-US" sz="1600" b="1" dirty="0" smtClean="0"/>
                <a:t>50</a:t>
              </a:r>
              <a:endParaRPr lang="en-US" sz="1600" b="1" dirty="0"/>
            </a:p>
          </p:txBody>
        </p:sp>
        <p:sp>
          <p:nvSpPr>
            <p:cNvPr id="19" name="TextBox 18"/>
            <p:cNvSpPr txBox="1"/>
            <p:nvPr/>
          </p:nvSpPr>
          <p:spPr>
            <a:xfrm>
              <a:off x="6347218" y="1570263"/>
              <a:ext cx="393056" cy="338554"/>
            </a:xfrm>
            <a:prstGeom prst="rect">
              <a:avLst/>
            </a:prstGeom>
            <a:noFill/>
          </p:spPr>
          <p:txBody>
            <a:bodyPr wrap="none" rtlCol="0">
              <a:spAutoFit/>
            </a:bodyPr>
            <a:lstStyle/>
            <a:p>
              <a:r>
                <a:rPr lang="en-US" sz="1600" b="1" dirty="0" smtClean="0"/>
                <a:t>60</a:t>
              </a:r>
              <a:endParaRPr lang="en-US" sz="1600" b="1" dirty="0"/>
            </a:p>
          </p:txBody>
        </p:sp>
        <p:sp>
          <p:nvSpPr>
            <p:cNvPr id="20" name="TextBox 19"/>
            <p:cNvSpPr txBox="1"/>
            <p:nvPr/>
          </p:nvSpPr>
          <p:spPr>
            <a:xfrm>
              <a:off x="8351672" y="3705677"/>
              <a:ext cx="833754" cy="338554"/>
            </a:xfrm>
            <a:prstGeom prst="rect">
              <a:avLst/>
            </a:prstGeom>
            <a:noFill/>
          </p:spPr>
          <p:txBody>
            <a:bodyPr wrap="none" rtlCol="0">
              <a:spAutoFit/>
            </a:bodyPr>
            <a:lstStyle/>
            <a:p>
              <a:r>
                <a:rPr lang="en-US" sz="1600" b="1" dirty="0" smtClean="0"/>
                <a:t>K-Value</a:t>
              </a:r>
              <a:endParaRPr lang="en-US" sz="1600" b="1" dirty="0"/>
            </a:p>
          </p:txBody>
        </p:sp>
        <p:sp>
          <p:nvSpPr>
            <p:cNvPr id="21" name="TextBox 20"/>
            <p:cNvSpPr txBox="1"/>
            <p:nvPr/>
          </p:nvSpPr>
          <p:spPr>
            <a:xfrm>
              <a:off x="9163703" y="1625118"/>
              <a:ext cx="1525033" cy="338554"/>
            </a:xfrm>
            <a:prstGeom prst="rect">
              <a:avLst/>
            </a:prstGeom>
            <a:noFill/>
          </p:spPr>
          <p:txBody>
            <a:bodyPr wrap="none" rtlCol="0">
              <a:spAutoFit/>
            </a:bodyPr>
            <a:lstStyle/>
            <a:p>
              <a:r>
                <a:rPr lang="en-US" sz="1600" b="1" dirty="0" smtClean="0"/>
                <a:t>Validation error</a:t>
              </a:r>
              <a:endParaRPr lang="en-US" sz="1600" b="1" dirty="0"/>
            </a:p>
          </p:txBody>
        </p:sp>
      </p:grpSp>
      <p:pic>
        <p:nvPicPr>
          <p:cNvPr id="23" name="image2.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1925837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409391" y="4002518"/>
            <a:ext cx="5799424" cy="584775"/>
          </a:xfrm>
          <a:prstGeom prst="rect">
            <a:avLst/>
          </a:prstGeom>
          <a:solidFill>
            <a:schemeClr val="lt1"/>
          </a:solidFill>
        </p:spPr>
        <p:txBody>
          <a:bodyPr wrap="square" rtlCol="0">
            <a:spAutoFit/>
          </a:bodyPr>
          <a:lstStyle/>
          <a:p>
            <a:pPr marL="0" lvl="1" algn="ctr"/>
            <a:r>
              <a:rPr lang="en-US" sz="3200" b="1" dirty="0">
                <a:latin typeface="Calibri (Headings)"/>
              </a:rPr>
              <a:t> </a:t>
            </a:r>
            <a:r>
              <a:rPr lang="en-US" sz="3200" b="1" dirty="0" smtClean="0">
                <a:latin typeface="Calibri (Headings)"/>
              </a:rPr>
              <a:t>Review </a:t>
            </a:r>
            <a:r>
              <a:rPr lang="en-US" sz="3200" b="1" dirty="0">
                <a:latin typeface="Calibri (Headings)"/>
              </a:rPr>
              <a:t>of KNN </a:t>
            </a:r>
            <a:r>
              <a:rPr lang="en-US" sz="3200" b="1" dirty="0" smtClean="0">
                <a:latin typeface="Calibri (Headings)"/>
              </a:rPr>
              <a:t>Algorithm</a:t>
            </a:r>
            <a:endParaRPr lang="en-US" sz="3200" b="1" dirty="0">
              <a:latin typeface="Calibri (Headings)"/>
            </a:endParaRP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Machine Learning</a:t>
            </a:r>
            <a:endParaRPr lang="en-US" sz="5400" b="1" dirty="0">
              <a:ln w="0"/>
              <a:solidFill>
                <a:srgbClr val="37AA84"/>
              </a:solidFill>
              <a:effectLst>
                <a:reflection stA="51000" endPos="36000" dir="5400000" sy="-90000" algn="bl" rotWithShape="0"/>
              </a:effectLst>
            </a:endParaRPr>
          </a:p>
        </p:txBody>
      </p:sp>
    </p:spTree>
    <p:extLst>
      <p:ext uri="{BB962C8B-B14F-4D97-AF65-F5344CB8AC3E}">
        <p14:creationId xmlns:p14="http://schemas.microsoft.com/office/powerpoint/2010/main" val="3126090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39486"/>
            <a:ext cx="5753099"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Review of KNN Algorithm</a:t>
            </a:r>
            <a:endParaRPr lang="en-US" sz="2800" dirty="0">
              <a:latin typeface="Calibri (Headings)"/>
            </a:endParaRPr>
          </a:p>
        </p:txBody>
      </p:sp>
      <p:grpSp>
        <p:nvGrpSpPr>
          <p:cNvPr id="14" name="Group 13"/>
          <p:cNvGrpSpPr/>
          <p:nvPr/>
        </p:nvGrpSpPr>
        <p:grpSpPr>
          <a:xfrm>
            <a:off x="6096000" y="806023"/>
            <a:ext cx="5753099" cy="4640036"/>
            <a:chOff x="6096000" y="940493"/>
            <a:chExt cx="5753099" cy="4640036"/>
          </a:xfrm>
        </p:grpSpPr>
        <p:sp>
          <p:nvSpPr>
            <p:cNvPr id="5" name="Rectangle 4"/>
            <p:cNvSpPr/>
            <p:nvPr/>
          </p:nvSpPr>
          <p:spPr>
            <a:xfrm>
              <a:off x="6096000" y="940493"/>
              <a:ext cx="5753099" cy="4640036"/>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Wingdings" panose="05000000000000000000" pitchFamily="2" charset="2"/>
                <a:buChar char="Ø"/>
              </a:pPr>
              <a:r>
                <a:rPr lang="en-US" altLang="zh-CN" dirty="0">
                  <a:solidFill>
                    <a:schemeClr val="tx1"/>
                  </a:solidFill>
                  <a:ea typeface="SimSun" panose="02010600030101010101" pitchFamily="2" charset="-122"/>
                </a:rPr>
                <a:t>The k-NN algorithm for continuous-valued target functions</a:t>
              </a:r>
            </a:p>
            <a:p>
              <a:pPr marL="742950" lvl="1" indent="-285750">
                <a:buFont typeface="Arial" panose="020B0604020202020204" pitchFamily="34" charset="0"/>
                <a:buChar char="•"/>
              </a:pPr>
              <a:r>
                <a:rPr lang="en-US" altLang="zh-CN" dirty="0">
                  <a:solidFill>
                    <a:schemeClr val="tx1"/>
                  </a:solidFill>
                  <a:ea typeface="SimSun" panose="02010600030101010101" pitchFamily="2" charset="-122"/>
                </a:rPr>
                <a:t>Calculate the mean values of the</a:t>
              </a:r>
              <a:r>
                <a:rPr lang="en-US" altLang="zh-CN" i="1" dirty="0">
                  <a:solidFill>
                    <a:schemeClr val="tx1"/>
                  </a:solidFill>
                  <a:ea typeface="SimSun" panose="02010600030101010101" pitchFamily="2" charset="-122"/>
                </a:rPr>
                <a:t> k</a:t>
              </a:r>
              <a:r>
                <a:rPr lang="en-US" altLang="zh-CN" dirty="0">
                  <a:solidFill>
                    <a:schemeClr val="tx1"/>
                  </a:solidFill>
                  <a:ea typeface="SimSun" panose="02010600030101010101" pitchFamily="2" charset="-122"/>
                </a:rPr>
                <a:t> nearest </a:t>
              </a:r>
              <a:r>
                <a:rPr lang="en-US" altLang="zh-CN" dirty="0" smtClean="0">
                  <a:solidFill>
                    <a:schemeClr val="tx1"/>
                  </a:solidFill>
                  <a:ea typeface="SimSun" panose="02010600030101010101" pitchFamily="2" charset="-122"/>
                </a:rPr>
                <a:t>neighbors</a:t>
              </a:r>
              <a:endParaRPr lang="en-US" altLang="zh-CN" dirty="0">
                <a:solidFill>
                  <a:schemeClr val="tx1"/>
                </a:solidFill>
                <a:ea typeface="SimSun" panose="02010600030101010101" pitchFamily="2" charset="-122"/>
              </a:endParaRPr>
            </a:p>
            <a:p>
              <a:pPr marL="285750" indent="-285750">
                <a:buFont typeface="Wingdings" panose="05000000000000000000" pitchFamily="2" charset="2"/>
                <a:buChar char="Ø"/>
              </a:pPr>
              <a:r>
                <a:rPr lang="en-US" altLang="zh-CN" dirty="0">
                  <a:solidFill>
                    <a:schemeClr val="tx1"/>
                  </a:solidFill>
                  <a:ea typeface="SimSun" panose="02010600030101010101" pitchFamily="2" charset="-122"/>
                </a:rPr>
                <a:t>Distance-weighted nearest neighbor algorithm</a:t>
              </a:r>
            </a:p>
            <a:p>
              <a:pPr marL="742950" lvl="1" indent="-285750">
                <a:buFont typeface="Arial" panose="020B0604020202020204" pitchFamily="34" charset="0"/>
                <a:buChar char="•"/>
              </a:pPr>
              <a:r>
                <a:rPr lang="en-US" altLang="zh-CN" dirty="0">
                  <a:solidFill>
                    <a:schemeClr val="tx1"/>
                  </a:solidFill>
                  <a:ea typeface="SimSun" panose="02010600030101010101" pitchFamily="2" charset="-122"/>
                </a:rPr>
                <a:t>Weight the contribution of each of the k neighbors according to their distance to the query point </a:t>
              </a:r>
              <a:r>
                <a:rPr lang="en-US" altLang="zh-CN" dirty="0" err="1">
                  <a:solidFill>
                    <a:schemeClr val="tx1"/>
                  </a:solidFill>
                  <a:ea typeface="SimSun" panose="02010600030101010101" pitchFamily="2" charset="-122"/>
                </a:rPr>
                <a:t>x</a:t>
              </a:r>
              <a:r>
                <a:rPr lang="en-US" altLang="zh-CN" baseline="-25000" dirty="0" err="1">
                  <a:solidFill>
                    <a:schemeClr val="tx1"/>
                  </a:solidFill>
                  <a:ea typeface="SimSun" panose="02010600030101010101" pitchFamily="2" charset="-122"/>
                </a:rPr>
                <a:t>q</a:t>
              </a:r>
              <a:r>
                <a:rPr lang="en-US" altLang="zh-CN" baseline="-25000" dirty="0">
                  <a:solidFill>
                    <a:schemeClr val="tx1"/>
                  </a:solidFill>
                  <a:ea typeface="SimSun" panose="02010600030101010101" pitchFamily="2" charset="-122"/>
                </a:rPr>
                <a:t> </a:t>
              </a:r>
              <a:r>
                <a:rPr lang="en-US" altLang="zh-CN" dirty="0">
                  <a:solidFill>
                    <a:schemeClr val="tx1"/>
                  </a:solidFill>
                  <a:ea typeface="SimSun" panose="02010600030101010101" pitchFamily="2" charset="-122"/>
                </a:rPr>
                <a:t>giving greater weight to closer </a:t>
              </a:r>
              <a:r>
                <a:rPr lang="en-US" altLang="zh-CN" dirty="0" smtClean="0">
                  <a:solidFill>
                    <a:schemeClr val="tx1"/>
                  </a:solidFill>
                  <a:ea typeface="SimSun" panose="02010600030101010101" pitchFamily="2" charset="-122"/>
                </a:rPr>
                <a:t>neighbors</a:t>
              </a:r>
            </a:p>
            <a:p>
              <a:pPr lvl="3"/>
              <a:endParaRPr lang="en-US" altLang="zh-CN" dirty="0" smtClean="0">
                <a:solidFill>
                  <a:schemeClr val="tx1"/>
                </a:solidFill>
                <a:ea typeface="SimSun" panose="02010600030101010101" pitchFamily="2" charset="-122"/>
              </a:endParaRPr>
            </a:p>
            <a:p>
              <a:pPr lvl="3"/>
              <a:endParaRPr lang="en-US" altLang="zh-CN" dirty="0">
                <a:solidFill>
                  <a:schemeClr val="tx1"/>
                </a:solidFill>
                <a:ea typeface="SimSun" panose="02010600030101010101" pitchFamily="2" charset="-122"/>
              </a:endParaRPr>
            </a:p>
            <a:p>
              <a:pPr lvl="3"/>
              <a:endParaRPr lang="en-US" altLang="zh-CN" dirty="0" smtClean="0">
                <a:solidFill>
                  <a:schemeClr val="tx1"/>
                </a:solidFill>
                <a:ea typeface="SimSun" panose="02010600030101010101" pitchFamily="2" charset="-122"/>
              </a:endParaRPr>
            </a:p>
            <a:p>
              <a:pPr marL="800100" lvl="1" indent="-342900">
                <a:lnSpc>
                  <a:spcPct val="90000"/>
                </a:lnSpc>
                <a:buFont typeface="Arial" panose="020B0604020202020204" pitchFamily="34" charset="0"/>
                <a:buChar char="•"/>
              </a:pPr>
              <a:r>
                <a:rPr lang="en-US" altLang="zh-CN" dirty="0">
                  <a:solidFill>
                    <a:schemeClr val="tx1"/>
                  </a:solidFill>
                  <a:ea typeface="SimSun" panose="02010600030101010101" pitchFamily="2" charset="-122"/>
                </a:rPr>
                <a:t>Similarly, for real-valued target functions</a:t>
              </a:r>
            </a:p>
            <a:p>
              <a:pPr marL="342900" indent="-342900">
                <a:lnSpc>
                  <a:spcPct val="90000"/>
                </a:lnSpc>
                <a:buFont typeface="Wingdings" panose="05000000000000000000" pitchFamily="2" charset="2"/>
                <a:buChar char="Ø"/>
              </a:pPr>
              <a:r>
                <a:rPr lang="en-US" altLang="zh-CN" dirty="0">
                  <a:solidFill>
                    <a:schemeClr val="tx1"/>
                  </a:solidFill>
                  <a:ea typeface="SimSun" panose="02010600030101010101" pitchFamily="2" charset="-122"/>
                </a:rPr>
                <a:t>Robust to noisy data by averaging k-nearest neighbors</a:t>
              </a:r>
            </a:p>
            <a:p>
              <a:pPr marL="342900" indent="-342900">
                <a:lnSpc>
                  <a:spcPct val="90000"/>
                </a:lnSpc>
                <a:buFont typeface="Wingdings" panose="05000000000000000000" pitchFamily="2" charset="2"/>
                <a:buChar char="Ø"/>
              </a:pPr>
              <a:r>
                <a:rPr lang="en-US" altLang="zh-CN" dirty="0">
                  <a:solidFill>
                    <a:schemeClr val="tx1"/>
                  </a:solidFill>
                  <a:ea typeface="SimSun" panose="02010600030101010101" pitchFamily="2" charset="-122"/>
                </a:rPr>
                <a:t>Curse of dimensionality: distance between neighbors could be dominated by irrelevant attributes.   </a:t>
              </a:r>
            </a:p>
            <a:p>
              <a:pPr marL="800100" lvl="1" indent="-342900">
                <a:lnSpc>
                  <a:spcPct val="90000"/>
                </a:lnSpc>
                <a:buFont typeface="Arial" panose="020B0604020202020204" pitchFamily="34" charset="0"/>
                <a:buChar char="•"/>
              </a:pPr>
              <a:r>
                <a:rPr lang="en-US" altLang="zh-CN" dirty="0">
                  <a:solidFill>
                    <a:schemeClr val="tx1"/>
                  </a:solidFill>
                  <a:ea typeface="SimSun" panose="02010600030101010101" pitchFamily="2" charset="-122"/>
                </a:rPr>
                <a:t>To overcome it, axes stretch or elimination of the least relevant attributes.</a:t>
              </a:r>
            </a:p>
            <a:p>
              <a:endParaRPr lang="en-US" altLang="zh-CN" dirty="0">
                <a:solidFill>
                  <a:schemeClr val="tx1"/>
                </a:solidFill>
                <a:ea typeface="SimSun" panose="02010600030101010101" pitchFamily="2" charset="-122"/>
              </a:endParaRPr>
            </a:p>
          </p:txBody>
        </p:sp>
        <p:graphicFrame>
          <p:nvGraphicFramePr>
            <p:cNvPr id="13" name="Object 4">
              <a:extLst>
                <a:ext uri="{FF2B5EF4-FFF2-40B4-BE49-F238E27FC236}">
                  <a16:creationId xmlns:a16="http://schemas.microsoft.com/office/drawing/2014/main" id="{8255E246-47C8-4E8C-8BC6-6D5C29C42634}"/>
                </a:ext>
              </a:extLst>
            </p:cNvPr>
            <p:cNvGraphicFramePr>
              <a:graphicFrameLocks noChangeAspect="1"/>
            </p:cNvGraphicFramePr>
            <p:nvPr>
              <p:extLst>
                <p:ext uri="{D42A27DB-BD31-4B8C-83A1-F6EECF244321}">
                  <p14:modId xmlns:p14="http://schemas.microsoft.com/office/powerpoint/2010/main" val="1561205756"/>
                </p:ext>
              </p:extLst>
            </p:nvPr>
          </p:nvGraphicFramePr>
          <p:xfrm>
            <a:off x="8066483" y="3233617"/>
            <a:ext cx="1409700" cy="698500"/>
          </p:xfrm>
          <a:graphic>
            <a:graphicData uri="http://schemas.openxmlformats.org/presentationml/2006/ole">
              <mc:AlternateContent xmlns:mc="http://schemas.openxmlformats.org/markup-compatibility/2006">
                <mc:Choice xmlns:v="urn:schemas-microsoft-com:vml" Requires="v">
                  <p:oleObj spid="_x0000_s1078" name="Equation" r:id="rId3" imgW="1409400" imgH="698400" progId="Equation.3">
                    <p:embed/>
                  </p:oleObj>
                </mc:Choice>
                <mc:Fallback>
                  <p:oleObj name="Equation" r:id="rId3" imgW="1409400" imgH="698400" progId="Equation.3">
                    <p:embed/>
                    <p:pic>
                      <p:nvPicPr>
                        <p:cNvPr id="4" name="Object 4">
                          <a:extLst>
                            <a:ext uri="{FF2B5EF4-FFF2-40B4-BE49-F238E27FC236}">
                              <a16:creationId xmlns:a16="http://schemas.microsoft.com/office/drawing/2014/main" id="{8255E246-47C8-4E8C-8BC6-6D5C29C42634}"/>
                            </a:ext>
                          </a:extLst>
                        </p:cNvPr>
                        <p:cNvPicPr>
                          <a:picLocks noChangeAspect="1" noChangeArrowheads="1"/>
                        </p:cNvPicPr>
                        <p:nvPr/>
                      </p:nvPicPr>
                      <p:blipFill>
                        <a:blip r:embed="rId4"/>
                        <a:srcRect/>
                        <a:stretch>
                          <a:fillRect/>
                        </a:stretch>
                      </p:blipFill>
                      <p:spPr bwMode="auto">
                        <a:xfrm>
                          <a:off x="8066483" y="3233617"/>
                          <a:ext cx="1409700"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7" name="image2.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3372057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693569" y="139486"/>
            <a:ext cx="622921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Review of KNN </a:t>
            </a:r>
            <a:r>
              <a:rPr lang="en-US" sz="2800" dirty="0" smtClean="0">
                <a:latin typeface="Calibri (Headings)"/>
              </a:rPr>
              <a:t>Algorithm</a:t>
            </a:r>
            <a:endParaRPr lang="en-US" sz="2800" dirty="0">
              <a:latin typeface="Calibri (Headings)"/>
            </a:endParaRPr>
          </a:p>
        </p:txBody>
      </p:sp>
      <p:sp>
        <p:nvSpPr>
          <p:cNvPr id="5" name="Rectangle 4"/>
          <p:cNvSpPr/>
          <p:nvPr/>
        </p:nvSpPr>
        <p:spPr>
          <a:xfrm>
            <a:off x="5693569" y="888476"/>
            <a:ext cx="6155531" cy="5285496"/>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lgn="just">
              <a:lnSpc>
                <a:spcPct val="90000"/>
              </a:lnSpc>
              <a:buFont typeface="Wingdings" panose="05000000000000000000" pitchFamily="2" charset="2"/>
              <a:buChar char="Ø"/>
            </a:pPr>
            <a:r>
              <a:rPr lang="en-US" altLang="zh-CN" b="1" dirty="0">
                <a:solidFill>
                  <a:schemeClr val="tx1"/>
                </a:solidFill>
                <a:ea typeface="SimSun" panose="02010600030101010101" pitchFamily="2" charset="-122"/>
              </a:rPr>
              <a:t>Lazy vs. eager </a:t>
            </a:r>
            <a:r>
              <a:rPr lang="en-US" altLang="zh-CN" b="1" dirty="0" smtClean="0">
                <a:solidFill>
                  <a:schemeClr val="tx1"/>
                </a:solidFill>
                <a:ea typeface="SimSun" panose="02010600030101010101" pitchFamily="2" charset="-122"/>
              </a:rPr>
              <a:t>learning</a:t>
            </a:r>
          </a:p>
          <a:p>
            <a:pPr marL="742950" lvl="1" indent="-285750" algn="just">
              <a:lnSpc>
                <a:spcPct val="90000"/>
              </a:lnSpc>
              <a:buFont typeface="Arial" panose="020B0604020202020204" pitchFamily="34" charset="0"/>
              <a:buChar char="•"/>
            </a:pPr>
            <a:r>
              <a:rPr lang="en-US" altLang="zh-CN" dirty="0" smtClean="0">
                <a:solidFill>
                  <a:schemeClr val="tx1"/>
                </a:solidFill>
                <a:ea typeface="SimSun" panose="02010600030101010101" pitchFamily="2" charset="-122"/>
              </a:rPr>
              <a:t>Lazy </a:t>
            </a:r>
            <a:r>
              <a:rPr lang="en-US" altLang="zh-CN" dirty="0">
                <a:solidFill>
                  <a:schemeClr val="tx1"/>
                </a:solidFill>
                <a:ea typeface="SimSun" panose="02010600030101010101" pitchFamily="2" charset="-122"/>
              </a:rPr>
              <a:t>learning (e.g., instance-based learning): Simply stores training data (or only minor processing) and waits until it is given a test tuple</a:t>
            </a:r>
          </a:p>
          <a:p>
            <a:pPr marL="742950" lvl="1" indent="-285750" algn="just">
              <a:lnSpc>
                <a:spcPct val="90000"/>
              </a:lnSpc>
              <a:buFont typeface="Arial" panose="020B0604020202020204" pitchFamily="34" charset="0"/>
              <a:buChar char="•"/>
            </a:pPr>
            <a:r>
              <a:rPr lang="en-US" altLang="zh-CN" dirty="0">
                <a:solidFill>
                  <a:schemeClr val="tx1"/>
                </a:solidFill>
                <a:ea typeface="SimSun" panose="02010600030101010101" pitchFamily="2" charset="-122"/>
              </a:rPr>
              <a:t>Eager learning (the above discussed methods): Given a set of training set, constructs a classification model before receiving new (e.g., test) data to classify</a:t>
            </a:r>
          </a:p>
          <a:p>
            <a:pPr marL="742950" lvl="1" indent="-285750" algn="just">
              <a:lnSpc>
                <a:spcPct val="90000"/>
              </a:lnSpc>
              <a:buFont typeface="Arial" panose="020B0604020202020204" pitchFamily="34" charset="0"/>
              <a:buChar char="•"/>
            </a:pPr>
            <a:r>
              <a:rPr lang="en-US" altLang="zh-CN" dirty="0">
                <a:solidFill>
                  <a:schemeClr val="tx1"/>
                </a:solidFill>
                <a:ea typeface="SimSun" panose="02010600030101010101" pitchFamily="2" charset="-122"/>
              </a:rPr>
              <a:t>Lazy learning takes less time in training but more time in predicting</a:t>
            </a:r>
          </a:p>
          <a:p>
            <a:pPr marL="342900" indent="-342900" algn="just">
              <a:lnSpc>
                <a:spcPct val="90000"/>
              </a:lnSpc>
              <a:buFont typeface="Wingdings" panose="05000000000000000000" pitchFamily="2" charset="2"/>
              <a:buChar char="Ø"/>
            </a:pPr>
            <a:r>
              <a:rPr lang="en-US" altLang="zh-CN" b="1" dirty="0">
                <a:solidFill>
                  <a:schemeClr val="tx1"/>
                </a:solidFill>
                <a:ea typeface="SimSun" panose="02010600030101010101" pitchFamily="2" charset="-122"/>
              </a:rPr>
              <a:t>Accuracy</a:t>
            </a:r>
          </a:p>
          <a:p>
            <a:pPr marL="800100" lvl="1" indent="-342900" algn="just">
              <a:lnSpc>
                <a:spcPct val="90000"/>
              </a:lnSpc>
              <a:buFont typeface="Arial" panose="020B0604020202020204" pitchFamily="34" charset="0"/>
              <a:buChar char="•"/>
            </a:pPr>
            <a:r>
              <a:rPr lang="en-US" altLang="zh-CN" dirty="0">
                <a:solidFill>
                  <a:schemeClr val="tx1"/>
                </a:solidFill>
                <a:ea typeface="SimSun" panose="02010600030101010101" pitchFamily="2" charset="-122"/>
              </a:rPr>
              <a:t>Lazy method effectively uses a richer hypothesis space since it uses many local linear functions to form its implicit global approximation to the target function</a:t>
            </a:r>
          </a:p>
          <a:p>
            <a:pPr marL="800100" lvl="1" indent="-342900" algn="just">
              <a:lnSpc>
                <a:spcPct val="90000"/>
              </a:lnSpc>
              <a:buFont typeface="Arial" panose="020B0604020202020204" pitchFamily="34" charset="0"/>
              <a:buChar char="•"/>
            </a:pPr>
            <a:r>
              <a:rPr lang="en-US" altLang="zh-CN" dirty="0">
                <a:solidFill>
                  <a:schemeClr val="tx1"/>
                </a:solidFill>
                <a:ea typeface="SimSun" panose="02010600030101010101" pitchFamily="2" charset="-122"/>
              </a:rPr>
              <a:t>Eager: must commit to a single hypothesis that covers the entire instance space</a:t>
            </a:r>
          </a:p>
          <a:p>
            <a:pPr marL="285750" indent="-285750" algn="just">
              <a:buFont typeface="Wingdings" panose="05000000000000000000" pitchFamily="2" charset="2"/>
              <a:buChar char="Ø"/>
            </a:pPr>
            <a:r>
              <a:rPr lang="en-US" altLang="zh-CN" b="1" dirty="0">
                <a:solidFill>
                  <a:schemeClr val="tx1"/>
                </a:solidFill>
                <a:ea typeface="SimSun" panose="02010600030101010101" pitchFamily="2" charset="-122"/>
              </a:rPr>
              <a:t>k-NN classifiers are lazy learners </a:t>
            </a:r>
          </a:p>
          <a:p>
            <a:pPr marL="742950" lvl="1" indent="-285750" algn="just">
              <a:buFont typeface="Arial" panose="020B0604020202020204" pitchFamily="34" charset="0"/>
              <a:buChar char="•"/>
            </a:pPr>
            <a:r>
              <a:rPr lang="en-US" altLang="zh-CN" dirty="0">
                <a:solidFill>
                  <a:schemeClr val="tx1"/>
                </a:solidFill>
                <a:ea typeface="SimSun" panose="02010600030101010101" pitchFamily="2" charset="-122"/>
              </a:rPr>
              <a:t>It does not build models explicitly</a:t>
            </a:r>
          </a:p>
          <a:p>
            <a:pPr marL="742950" lvl="1" indent="-285750" algn="just">
              <a:buFont typeface="Arial" panose="020B0604020202020204" pitchFamily="34" charset="0"/>
              <a:buChar char="•"/>
            </a:pPr>
            <a:r>
              <a:rPr lang="en-US" altLang="zh-CN" dirty="0">
                <a:solidFill>
                  <a:schemeClr val="tx1"/>
                </a:solidFill>
                <a:ea typeface="SimSun" panose="02010600030101010101" pitchFamily="2" charset="-122"/>
              </a:rPr>
              <a:t>Unlike eager learners such as decision tree induction and rule-based systems</a:t>
            </a:r>
          </a:p>
          <a:p>
            <a:pPr marL="742950" lvl="1" indent="-285750" algn="just">
              <a:buFont typeface="Arial" panose="020B0604020202020204" pitchFamily="34" charset="0"/>
              <a:buChar char="•"/>
            </a:pPr>
            <a:r>
              <a:rPr lang="en-US" altLang="zh-CN" dirty="0">
                <a:solidFill>
                  <a:schemeClr val="tx1"/>
                </a:solidFill>
                <a:ea typeface="SimSun" panose="02010600030101010101" pitchFamily="2" charset="-122"/>
              </a:rPr>
              <a:t>Classifying unknown records are relatively </a:t>
            </a:r>
            <a:r>
              <a:rPr lang="en-US" altLang="zh-CN" dirty="0" smtClean="0">
                <a:solidFill>
                  <a:schemeClr val="tx1"/>
                </a:solidFill>
                <a:ea typeface="SimSun" panose="02010600030101010101" pitchFamily="2" charset="-122"/>
              </a:rPr>
              <a:t>expensive</a:t>
            </a:r>
            <a:endParaRPr lang="en-US" altLang="zh-CN" dirty="0">
              <a:solidFill>
                <a:schemeClr val="tx1"/>
              </a:solidFill>
              <a:ea typeface="SimSun" panose="02010600030101010101" pitchFamily="2" charset="-122"/>
            </a:endParaRPr>
          </a:p>
        </p:txBody>
      </p:sp>
      <p:pic>
        <p:nvPicPr>
          <p:cNvPr id="6"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983272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806103" y="4002518"/>
            <a:ext cx="5006000" cy="1077218"/>
          </a:xfrm>
          <a:prstGeom prst="rect">
            <a:avLst/>
          </a:prstGeom>
          <a:noFill/>
        </p:spPr>
        <p:txBody>
          <a:bodyPr wrap="square" rtlCol="0">
            <a:spAutoFit/>
          </a:bodyPr>
          <a:lstStyle/>
          <a:p>
            <a:pPr marL="0" lvl="1" algn="ctr"/>
            <a:r>
              <a:rPr lang="en-US" sz="3200" b="1" dirty="0">
                <a:latin typeface="Calibri (Headings)"/>
              </a:rPr>
              <a:t> </a:t>
            </a:r>
            <a:r>
              <a:rPr lang="en-US" sz="3200" b="1" dirty="0" smtClean="0">
                <a:latin typeface="Calibri (Headings)"/>
              </a:rPr>
              <a:t>Implementation </a:t>
            </a:r>
            <a:r>
              <a:rPr lang="en-US" sz="3200" b="1" dirty="0">
                <a:latin typeface="Calibri (Headings)"/>
              </a:rPr>
              <a:t>of KNN </a:t>
            </a:r>
            <a:r>
              <a:rPr lang="en-US" sz="3200" b="1" dirty="0" smtClean="0">
                <a:latin typeface="Calibri (Headings)"/>
              </a:rPr>
              <a:t>Algorithm</a:t>
            </a:r>
            <a:endParaRPr lang="en-US" sz="3200" b="1" dirty="0">
              <a:latin typeface="Calibri (Headings)"/>
            </a:endParaRP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Machine Learning</a:t>
            </a:r>
            <a:endParaRPr lang="en-US" sz="5400" b="1" dirty="0">
              <a:ln w="0"/>
              <a:solidFill>
                <a:srgbClr val="37AA84"/>
              </a:solidFill>
              <a:effectLst>
                <a:reflection stA="51000" endPos="36000" dir="5400000" sy="-90000" algn="bl" rotWithShape="0"/>
              </a:effectLst>
            </a:endParaRPr>
          </a:p>
        </p:txBody>
      </p:sp>
    </p:spTree>
    <p:extLst>
      <p:ext uri="{BB962C8B-B14F-4D97-AF65-F5344CB8AC3E}">
        <p14:creationId xmlns:p14="http://schemas.microsoft.com/office/powerpoint/2010/main" val="3074443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465630" y="148051"/>
            <a:ext cx="638347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Nearest </a:t>
            </a:r>
            <a:r>
              <a:rPr lang="en-US" sz="2800" dirty="0" smtClean="0">
                <a:latin typeface="Calibri (Headings)"/>
              </a:rPr>
              <a:t>Neighbor Introduction </a:t>
            </a:r>
            <a:endParaRPr lang="en-US" sz="2800" dirty="0">
              <a:latin typeface="Calibri (Headings)"/>
            </a:endParaRPr>
          </a:p>
        </p:txBody>
      </p:sp>
      <p:sp>
        <p:nvSpPr>
          <p:cNvPr id="5" name="Rectangle 4"/>
          <p:cNvSpPr/>
          <p:nvPr/>
        </p:nvSpPr>
        <p:spPr>
          <a:xfrm>
            <a:off x="5465630" y="939659"/>
            <a:ext cx="6383470" cy="4819696"/>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GB" dirty="0" smtClean="0">
                <a:solidFill>
                  <a:sysClr val="windowText" lastClr="000000"/>
                </a:solidFill>
              </a:rPr>
              <a:t>For </a:t>
            </a:r>
            <a:r>
              <a:rPr lang="en-GB" dirty="0">
                <a:solidFill>
                  <a:sysClr val="windowText" lastClr="000000"/>
                </a:solidFill>
              </a:rPr>
              <a:t>both classification and regression predictive </a:t>
            </a:r>
            <a:r>
              <a:rPr lang="en-GB" dirty="0" smtClean="0">
                <a:solidFill>
                  <a:sysClr val="windowText" lastClr="000000"/>
                </a:solidFill>
              </a:rPr>
              <a:t>problems, </a:t>
            </a:r>
            <a:r>
              <a:rPr lang="en-GB" dirty="0">
                <a:solidFill>
                  <a:sysClr val="windowText" lastClr="000000"/>
                </a:solidFill>
              </a:rPr>
              <a:t>KNN can be used</a:t>
            </a:r>
            <a:r>
              <a:rPr lang="en-GB" dirty="0" smtClean="0">
                <a:solidFill>
                  <a:sysClr val="windowText" lastClr="000000"/>
                </a:solidFill>
              </a:rPr>
              <a:t>. But it </a:t>
            </a:r>
            <a:r>
              <a:rPr lang="en-GB" dirty="0">
                <a:solidFill>
                  <a:sysClr val="windowText" lastClr="000000"/>
                </a:solidFill>
              </a:rPr>
              <a:t>is more widely used in classification problems in the industry. To evaluate any technique we generally look at 3 important aspects:</a:t>
            </a:r>
          </a:p>
          <a:p>
            <a:pPr algn="just"/>
            <a:endParaRPr lang="en-GB" dirty="0">
              <a:solidFill>
                <a:sysClr val="windowText" lastClr="000000"/>
              </a:solidFill>
            </a:endParaRPr>
          </a:p>
          <a:p>
            <a:pPr algn="just"/>
            <a:r>
              <a:rPr lang="en-GB" dirty="0">
                <a:solidFill>
                  <a:sysClr val="windowText" lastClr="000000"/>
                </a:solidFill>
              </a:rPr>
              <a:t>1. Ease to interpret output</a:t>
            </a:r>
          </a:p>
          <a:p>
            <a:pPr algn="just"/>
            <a:r>
              <a:rPr lang="en-GB" dirty="0">
                <a:solidFill>
                  <a:sysClr val="windowText" lastClr="000000"/>
                </a:solidFill>
              </a:rPr>
              <a:t>2. Calculation time</a:t>
            </a:r>
          </a:p>
          <a:p>
            <a:pPr algn="just"/>
            <a:r>
              <a:rPr lang="en-GB" dirty="0">
                <a:solidFill>
                  <a:sysClr val="windowText" lastClr="000000"/>
                </a:solidFill>
              </a:rPr>
              <a:t>3. Predictive </a:t>
            </a:r>
            <a:r>
              <a:rPr lang="en-GB" dirty="0" smtClean="0">
                <a:solidFill>
                  <a:sysClr val="windowText" lastClr="000000"/>
                </a:solidFill>
              </a:rPr>
              <a:t>Power</a:t>
            </a:r>
            <a:endParaRPr lang="en-GB" dirty="0">
              <a:solidFill>
                <a:sysClr val="windowText" lastClr="000000"/>
              </a:solidFill>
            </a:endParaRPr>
          </a:p>
          <a:p>
            <a:pPr algn="just"/>
            <a:r>
              <a:rPr lang="en-GB" dirty="0">
                <a:solidFill>
                  <a:sysClr val="windowText" lastClr="000000"/>
                </a:solidFill>
              </a:rPr>
              <a:t>Let us take a few examples to place KNN in the scale:</a:t>
            </a:r>
          </a:p>
          <a:p>
            <a:pPr algn="just"/>
            <a:endParaRPr lang="en-GB" dirty="0">
              <a:solidFill>
                <a:sysClr val="windowText" lastClr="000000"/>
              </a:solidFill>
            </a:endParaRPr>
          </a:p>
          <a:p>
            <a:pPr algn="just"/>
            <a:endParaRPr lang="en-GB" dirty="0" smtClean="0">
              <a:solidFill>
                <a:sysClr val="windowText" lastClr="000000"/>
              </a:solidFill>
            </a:endParaRPr>
          </a:p>
          <a:p>
            <a:pPr algn="just"/>
            <a:endParaRPr lang="en-GB" dirty="0" smtClean="0">
              <a:solidFill>
                <a:sysClr val="windowText" lastClr="000000"/>
              </a:solidFill>
            </a:endParaRPr>
          </a:p>
          <a:p>
            <a:pPr algn="just"/>
            <a:endParaRPr lang="en-GB" dirty="0">
              <a:solidFill>
                <a:sysClr val="windowText" lastClr="000000"/>
              </a:solidFill>
            </a:endParaRPr>
          </a:p>
          <a:p>
            <a:pPr algn="just"/>
            <a:r>
              <a:rPr lang="en-GB" dirty="0">
                <a:solidFill>
                  <a:sysClr val="windowText" lastClr="000000"/>
                </a:solidFill>
              </a:rPr>
              <a:t>KNN algorithm fairs across all parameters of considerations. It is commonly used for </a:t>
            </a:r>
            <a:r>
              <a:rPr lang="en-GB">
                <a:solidFill>
                  <a:sysClr val="windowText" lastClr="000000"/>
                </a:solidFill>
              </a:rPr>
              <a:t>its </a:t>
            </a:r>
            <a:r>
              <a:rPr lang="en-GB" smtClean="0">
                <a:solidFill>
                  <a:sysClr val="windowText" lastClr="000000"/>
                </a:solidFill>
              </a:rPr>
              <a:t>ease </a:t>
            </a:r>
            <a:r>
              <a:rPr lang="en-GB" dirty="0">
                <a:solidFill>
                  <a:sysClr val="windowText" lastClr="000000"/>
                </a:solidFill>
              </a:rPr>
              <a:t>of interpretation and low calculation time.</a:t>
            </a:r>
            <a:endParaRPr lang="en-US" dirty="0">
              <a:solidFill>
                <a:sysClr val="windowText" lastClr="000000"/>
              </a:solidFill>
            </a:endParaRPr>
          </a:p>
        </p:txBody>
      </p:sp>
      <p:pic>
        <p:nvPicPr>
          <p:cNvPr id="10" name="Picture 9"/>
          <p:cNvPicPr>
            <a:picLocks noChangeAspect="1"/>
          </p:cNvPicPr>
          <p:nvPr/>
        </p:nvPicPr>
        <p:blipFill>
          <a:blip r:embed="rId2"/>
          <a:stretch>
            <a:fillRect/>
          </a:stretch>
        </p:blipFill>
        <p:spPr>
          <a:xfrm>
            <a:off x="5635529" y="3429000"/>
            <a:ext cx="6112440" cy="1102057"/>
          </a:xfrm>
          <a:prstGeom prst="rect">
            <a:avLst/>
          </a:prstGeom>
        </p:spPr>
      </p:pic>
      <p:pic>
        <p:nvPicPr>
          <p:cNvPr id="7" name="image2.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2355642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465630" y="148051"/>
            <a:ext cx="638347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Nearest </a:t>
            </a:r>
            <a:r>
              <a:rPr lang="en-US" sz="2800" dirty="0" smtClean="0">
                <a:latin typeface="Calibri (Headings)"/>
              </a:rPr>
              <a:t>Neighbor Introduction </a:t>
            </a:r>
            <a:endParaRPr lang="en-US" sz="2800" dirty="0">
              <a:latin typeface="Calibri (Headings)"/>
            </a:endParaRPr>
          </a:p>
        </p:txBody>
      </p:sp>
      <p:sp>
        <p:nvSpPr>
          <p:cNvPr id="5" name="Rectangle 4"/>
          <p:cNvSpPr/>
          <p:nvPr/>
        </p:nvSpPr>
        <p:spPr>
          <a:xfrm>
            <a:off x="5465630" y="3778394"/>
            <a:ext cx="6383470" cy="659136"/>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dirty="0">
                <a:solidFill>
                  <a:sysClr val="windowText" lastClr="000000"/>
                </a:solidFill>
              </a:rPr>
              <a:t>K-nearest neighbors of a record x are data points that have the k smallest distance to x </a:t>
            </a:r>
          </a:p>
        </p:txBody>
      </p:sp>
      <p:pic>
        <p:nvPicPr>
          <p:cNvPr id="2" name="Picture 1"/>
          <p:cNvPicPr>
            <a:picLocks noChangeAspect="1"/>
          </p:cNvPicPr>
          <p:nvPr/>
        </p:nvPicPr>
        <p:blipFill>
          <a:blip r:embed="rId2"/>
          <a:stretch>
            <a:fillRect/>
          </a:stretch>
        </p:blipFill>
        <p:spPr>
          <a:xfrm>
            <a:off x="5465630" y="911138"/>
            <a:ext cx="2105064" cy="2350439"/>
          </a:xfrm>
          <a:prstGeom prst="rect">
            <a:avLst/>
          </a:prstGeom>
        </p:spPr>
      </p:pic>
      <p:pic>
        <p:nvPicPr>
          <p:cNvPr id="3" name="Picture 2"/>
          <p:cNvPicPr>
            <a:picLocks noChangeAspect="1"/>
          </p:cNvPicPr>
          <p:nvPr/>
        </p:nvPicPr>
        <p:blipFill>
          <a:blip r:embed="rId3"/>
          <a:stretch>
            <a:fillRect/>
          </a:stretch>
        </p:blipFill>
        <p:spPr>
          <a:xfrm>
            <a:off x="7611035" y="912720"/>
            <a:ext cx="2097742" cy="2354347"/>
          </a:xfrm>
          <a:prstGeom prst="rect">
            <a:avLst/>
          </a:prstGeom>
        </p:spPr>
      </p:pic>
      <p:pic>
        <p:nvPicPr>
          <p:cNvPr id="6" name="Picture 5"/>
          <p:cNvPicPr>
            <a:picLocks noChangeAspect="1"/>
          </p:cNvPicPr>
          <p:nvPr/>
        </p:nvPicPr>
        <p:blipFill>
          <a:blip r:embed="rId4"/>
          <a:stretch>
            <a:fillRect/>
          </a:stretch>
        </p:blipFill>
        <p:spPr>
          <a:xfrm>
            <a:off x="9749118" y="912720"/>
            <a:ext cx="2099982" cy="2350439"/>
          </a:xfrm>
          <a:prstGeom prst="rect">
            <a:avLst/>
          </a:prstGeom>
        </p:spPr>
      </p:pic>
      <p:sp>
        <p:nvSpPr>
          <p:cNvPr id="7" name="Rectangle 6"/>
          <p:cNvSpPr/>
          <p:nvPr/>
        </p:nvSpPr>
        <p:spPr>
          <a:xfrm>
            <a:off x="5367177" y="3246270"/>
            <a:ext cx="2301970" cy="338554"/>
          </a:xfrm>
          <a:prstGeom prst="rect">
            <a:avLst/>
          </a:prstGeom>
        </p:spPr>
        <p:txBody>
          <a:bodyPr wrap="square">
            <a:spAutoFit/>
          </a:bodyPr>
          <a:lstStyle/>
          <a:p>
            <a:pPr algn="ctr"/>
            <a:r>
              <a:rPr lang="en-US" sz="1600" b="1" dirty="0"/>
              <a:t>(a) 1-nearest </a:t>
            </a:r>
            <a:r>
              <a:rPr lang="en-US" sz="1600" b="1" dirty="0" smtClean="0"/>
              <a:t>neighbor</a:t>
            </a:r>
            <a:endParaRPr lang="en-US" sz="1600" b="1" dirty="0"/>
          </a:p>
        </p:txBody>
      </p:sp>
      <p:sp>
        <p:nvSpPr>
          <p:cNvPr id="8" name="Rectangle 7"/>
          <p:cNvSpPr/>
          <p:nvPr/>
        </p:nvSpPr>
        <p:spPr>
          <a:xfrm>
            <a:off x="7621319" y="3246270"/>
            <a:ext cx="2087623" cy="338554"/>
          </a:xfrm>
          <a:prstGeom prst="rect">
            <a:avLst/>
          </a:prstGeom>
        </p:spPr>
        <p:txBody>
          <a:bodyPr wrap="none">
            <a:spAutoFit/>
          </a:bodyPr>
          <a:lstStyle/>
          <a:p>
            <a:r>
              <a:rPr lang="en-US" sz="1600" b="1" dirty="0"/>
              <a:t>(b) 2-nearest </a:t>
            </a:r>
            <a:r>
              <a:rPr lang="en-US" sz="1600" b="1" dirty="0" smtClean="0"/>
              <a:t>neighbor</a:t>
            </a:r>
            <a:endParaRPr lang="en-US" sz="1600" b="1" dirty="0"/>
          </a:p>
        </p:txBody>
      </p:sp>
      <p:sp>
        <p:nvSpPr>
          <p:cNvPr id="9" name="Rectangle 8"/>
          <p:cNvSpPr/>
          <p:nvPr/>
        </p:nvSpPr>
        <p:spPr>
          <a:xfrm>
            <a:off x="9748953" y="3246270"/>
            <a:ext cx="2063578" cy="338554"/>
          </a:xfrm>
          <a:prstGeom prst="rect">
            <a:avLst/>
          </a:prstGeom>
        </p:spPr>
        <p:txBody>
          <a:bodyPr wrap="none">
            <a:spAutoFit/>
          </a:bodyPr>
          <a:lstStyle/>
          <a:p>
            <a:r>
              <a:rPr lang="en-US" sz="1600" b="1" dirty="0"/>
              <a:t>(c) 3-nearest neighbor</a:t>
            </a:r>
          </a:p>
        </p:txBody>
      </p:sp>
      <p:pic>
        <p:nvPicPr>
          <p:cNvPr id="11" name="image2.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3117843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465630" y="148051"/>
            <a:ext cx="638347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Basic k-nearest </a:t>
            </a:r>
            <a:r>
              <a:rPr lang="en-US" sz="2800" dirty="0" smtClean="0">
                <a:latin typeface="Calibri (Headings)"/>
              </a:rPr>
              <a:t>Neighbor Classification </a:t>
            </a:r>
            <a:endParaRPr lang="en-US" sz="2800" dirty="0">
              <a:latin typeface="Calibri (Headings)"/>
            </a:endParaRPr>
          </a:p>
        </p:txBody>
      </p:sp>
      <p:sp>
        <p:nvSpPr>
          <p:cNvPr id="5" name="Rectangle 4"/>
          <p:cNvSpPr/>
          <p:nvPr/>
        </p:nvSpPr>
        <p:spPr>
          <a:xfrm>
            <a:off x="5607424" y="1129322"/>
            <a:ext cx="6241676" cy="2877901"/>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gn="just">
              <a:buFont typeface="Wingdings" panose="05000000000000000000" pitchFamily="2" charset="2"/>
              <a:buChar char="Ø"/>
            </a:pPr>
            <a:r>
              <a:rPr lang="en-US" b="1" dirty="0">
                <a:solidFill>
                  <a:sysClr val="windowText" lastClr="000000"/>
                </a:solidFill>
              </a:rPr>
              <a:t>Training </a:t>
            </a:r>
            <a:r>
              <a:rPr lang="en-US" b="1" dirty="0" smtClean="0">
                <a:solidFill>
                  <a:sysClr val="windowText" lastClr="000000"/>
                </a:solidFill>
              </a:rPr>
              <a:t>method:</a:t>
            </a:r>
          </a:p>
          <a:p>
            <a:pPr marL="631825" lvl="1" indent="-285750" algn="just">
              <a:buFont typeface="Arial" panose="020B0604020202020204" pitchFamily="34" charset="0"/>
              <a:buChar char="•"/>
            </a:pPr>
            <a:r>
              <a:rPr lang="en-US" dirty="0" smtClean="0">
                <a:solidFill>
                  <a:sysClr val="windowText" lastClr="000000"/>
                </a:solidFill>
              </a:rPr>
              <a:t>Save </a:t>
            </a:r>
            <a:r>
              <a:rPr lang="en-US" dirty="0">
                <a:solidFill>
                  <a:sysClr val="windowText" lastClr="000000"/>
                </a:solidFill>
              </a:rPr>
              <a:t>the training </a:t>
            </a:r>
            <a:r>
              <a:rPr lang="en-US" dirty="0" smtClean="0">
                <a:solidFill>
                  <a:sysClr val="windowText" lastClr="000000"/>
                </a:solidFill>
              </a:rPr>
              <a:t>examples </a:t>
            </a:r>
          </a:p>
          <a:p>
            <a:pPr marL="285750" indent="-285750" algn="just">
              <a:buFont typeface="Wingdings" panose="05000000000000000000" pitchFamily="2" charset="2"/>
              <a:buChar char="Ø"/>
            </a:pPr>
            <a:r>
              <a:rPr lang="en-US" b="1" dirty="0" smtClean="0">
                <a:solidFill>
                  <a:sysClr val="windowText" lastClr="000000"/>
                </a:solidFill>
              </a:rPr>
              <a:t>At </a:t>
            </a:r>
            <a:r>
              <a:rPr lang="en-US" b="1" dirty="0">
                <a:solidFill>
                  <a:sysClr val="windowText" lastClr="000000"/>
                </a:solidFill>
              </a:rPr>
              <a:t>prediction </a:t>
            </a:r>
            <a:r>
              <a:rPr lang="en-US" b="1" dirty="0" smtClean="0">
                <a:solidFill>
                  <a:sysClr val="windowText" lastClr="000000"/>
                </a:solidFill>
              </a:rPr>
              <a:t>time:</a:t>
            </a:r>
          </a:p>
          <a:p>
            <a:pPr marL="631825" lvl="1" indent="-285750" algn="just">
              <a:buFont typeface="Arial" panose="020B0604020202020204" pitchFamily="34" charset="0"/>
              <a:buChar char="•"/>
            </a:pPr>
            <a:r>
              <a:rPr lang="en-US" dirty="0" smtClean="0">
                <a:solidFill>
                  <a:sysClr val="windowText" lastClr="000000"/>
                </a:solidFill>
              </a:rPr>
              <a:t>Find </a:t>
            </a:r>
            <a:r>
              <a:rPr lang="en-US" dirty="0">
                <a:solidFill>
                  <a:sysClr val="windowText" lastClr="000000"/>
                </a:solidFill>
              </a:rPr>
              <a:t>the k training examples (</a:t>
            </a:r>
            <a:r>
              <a:rPr lang="en-US" dirty="0" smtClean="0">
                <a:solidFill>
                  <a:sysClr val="windowText" lastClr="000000"/>
                </a:solidFill>
              </a:rPr>
              <a:t>x</a:t>
            </a:r>
            <a:r>
              <a:rPr lang="en-US" baseline="-25000" dirty="0" smtClean="0">
                <a:solidFill>
                  <a:sysClr val="windowText" lastClr="000000"/>
                </a:solidFill>
              </a:rPr>
              <a:t>1</a:t>
            </a:r>
            <a:r>
              <a:rPr lang="en-US" dirty="0" smtClean="0">
                <a:solidFill>
                  <a:sysClr val="windowText" lastClr="000000"/>
                </a:solidFill>
              </a:rPr>
              <a:t>,y</a:t>
            </a:r>
            <a:r>
              <a:rPr lang="en-US" baseline="-25000" dirty="0" smtClean="0">
                <a:solidFill>
                  <a:sysClr val="windowText" lastClr="000000"/>
                </a:solidFill>
              </a:rPr>
              <a:t>1</a:t>
            </a:r>
            <a:r>
              <a:rPr lang="en-US" dirty="0" smtClean="0">
                <a:solidFill>
                  <a:sysClr val="windowText" lastClr="000000"/>
                </a:solidFill>
              </a:rPr>
              <a:t>,…</a:t>
            </a:r>
            <a:r>
              <a:rPr lang="en-US" dirty="0" err="1" smtClean="0">
                <a:solidFill>
                  <a:sysClr val="windowText" lastClr="000000"/>
                </a:solidFill>
              </a:rPr>
              <a:t>x</a:t>
            </a:r>
            <a:r>
              <a:rPr lang="en-US" baseline="-25000" dirty="0" err="1" smtClean="0">
                <a:solidFill>
                  <a:sysClr val="windowText" lastClr="000000"/>
                </a:solidFill>
              </a:rPr>
              <a:t>k</a:t>
            </a:r>
            <a:r>
              <a:rPr lang="en-US" dirty="0" err="1" smtClean="0">
                <a:solidFill>
                  <a:sysClr val="windowText" lastClr="000000"/>
                </a:solidFill>
              </a:rPr>
              <a:t>,y</a:t>
            </a:r>
            <a:r>
              <a:rPr lang="en-US" baseline="-25000" dirty="0" err="1" smtClean="0">
                <a:solidFill>
                  <a:sysClr val="windowText" lastClr="000000"/>
                </a:solidFill>
              </a:rPr>
              <a:t>k</a:t>
            </a:r>
            <a:r>
              <a:rPr lang="en-US" dirty="0">
                <a:solidFill>
                  <a:sysClr val="windowText" lastClr="000000"/>
                </a:solidFill>
              </a:rPr>
              <a:t>) that are </a:t>
            </a:r>
            <a:r>
              <a:rPr lang="en-US" b="1" dirty="0">
                <a:solidFill>
                  <a:sysClr val="windowText" lastClr="000000"/>
                </a:solidFill>
              </a:rPr>
              <a:t>nearest</a:t>
            </a:r>
            <a:r>
              <a:rPr lang="en-US" dirty="0">
                <a:solidFill>
                  <a:sysClr val="windowText" lastClr="000000"/>
                </a:solidFill>
              </a:rPr>
              <a:t> to the test example </a:t>
            </a:r>
            <a:r>
              <a:rPr lang="en-US" dirty="0" smtClean="0">
                <a:solidFill>
                  <a:sysClr val="windowText" lastClr="000000"/>
                </a:solidFill>
              </a:rPr>
              <a:t>x</a:t>
            </a:r>
          </a:p>
          <a:p>
            <a:pPr marL="631825" lvl="1" indent="-285750" algn="just">
              <a:buFont typeface="Arial" panose="020B0604020202020204" pitchFamily="34" charset="0"/>
              <a:buChar char="•"/>
            </a:pPr>
            <a:r>
              <a:rPr lang="en-US" dirty="0" smtClean="0">
                <a:solidFill>
                  <a:sysClr val="windowText" lastClr="000000"/>
                </a:solidFill>
              </a:rPr>
              <a:t>Predict </a:t>
            </a:r>
            <a:r>
              <a:rPr lang="en-US" dirty="0">
                <a:solidFill>
                  <a:sysClr val="windowText" lastClr="000000"/>
                </a:solidFill>
              </a:rPr>
              <a:t>the </a:t>
            </a:r>
            <a:r>
              <a:rPr lang="en-US" b="1" dirty="0">
                <a:solidFill>
                  <a:sysClr val="windowText" lastClr="000000"/>
                </a:solidFill>
              </a:rPr>
              <a:t>most frequent class </a:t>
            </a:r>
            <a:r>
              <a:rPr lang="en-US" dirty="0">
                <a:solidFill>
                  <a:sysClr val="windowText" lastClr="000000"/>
                </a:solidFill>
              </a:rPr>
              <a:t>among those </a:t>
            </a:r>
            <a:r>
              <a:rPr lang="en-US" dirty="0" smtClean="0">
                <a:solidFill>
                  <a:sysClr val="windowText" lastClr="000000"/>
                </a:solidFill>
              </a:rPr>
              <a:t>y</a:t>
            </a:r>
            <a:r>
              <a:rPr lang="en-US" baseline="-25000" dirty="0" smtClean="0">
                <a:solidFill>
                  <a:sysClr val="windowText" lastClr="000000"/>
                </a:solidFill>
              </a:rPr>
              <a:t>i </a:t>
            </a:r>
            <a:r>
              <a:rPr lang="en-US" dirty="0" smtClean="0">
                <a:solidFill>
                  <a:sysClr val="windowText" lastClr="000000"/>
                </a:solidFill>
              </a:rPr>
              <a:t>s.</a:t>
            </a:r>
          </a:p>
          <a:p>
            <a:pPr marL="285750" indent="-285750" algn="just">
              <a:buFont typeface="Wingdings" panose="05000000000000000000" pitchFamily="2" charset="2"/>
              <a:buChar char="Ø"/>
            </a:pPr>
            <a:r>
              <a:rPr lang="en-US" b="1" dirty="0" smtClean="0">
                <a:solidFill>
                  <a:sysClr val="windowText" lastClr="000000"/>
                </a:solidFill>
              </a:rPr>
              <a:t>Improvements:</a:t>
            </a:r>
          </a:p>
          <a:p>
            <a:pPr marL="631825" lvl="1" indent="-285750" algn="just">
              <a:buFont typeface="Arial" panose="020B0604020202020204" pitchFamily="34" charset="0"/>
              <a:buChar char="•"/>
            </a:pPr>
            <a:r>
              <a:rPr lang="en-US" dirty="0" smtClean="0">
                <a:solidFill>
                  <a:sysClr val="windowText" lastClr="000000"/>
                </a:solidFill>
              </a:rPr>
              <a:t>Weighting </a:t>
            </a:r>
            <a:r>
              <a:rPr lang="en-US" dirty="0">
                <a:solidFill>
                  <a:sysClr val="windowText" lastClr="000000"/>
                </a:solidFill>
              </a:rPr>
              <a:t>examples from the </a:t>
            </a:r>
            <a:r>
              <a:rPr lang="en-US" dirty="0" smtClean="0">
                <a:solidFill>
                  <a:sysClr val="windowText" lastClr="000000"/>
                </a:solidFill>
              </a:rPr>
              <a:t>neighborhood</a:t>
            </a:r>
          </a:p>
          <a:p>
            <a:pPr marL="631825" lvl="1" indent="-285750" algn="just">
              <a:buFont typeface="Arial" panose="020B0604020202020204" pitchFamily="34" charset="0"/>
              <a:buChar char="•"/>
            </a:pPr>
            <a:r>
              <a:rPr lang="en-US" dirty="0" smtClean="0">
                <a:solidFill>
                  <a:sysClr val="windowText" lastClr="000000"/>
                </a:solidFill>
              </a:rPr>
              <a:t>Measuring closeness</a:t>
            </a:r>
          </a:p>
          <a:p>
            <a:pPr marL="631825" lvl="1" indent="-285750" algn="just">
              <a:buFont typeface="Arial" panose="020B0604020202020204" pitchFamily="34" charset="0"/>
              <a:buChar char="•"/>
            </a:pPr>
            <a:r>
              <a:rPr lang="en-US" dirty="0" smtClean="0">
                <a:solidFill>
                  <a:sysClr val="windowText" lastClr="000000"/>
                </a:solidFill>
              </a:rPr>
              <a:t>Finding </a:t>
            </a:r>
            <a:r>
              <a:rPr lang="en-US" dirty="0">
                <a:solidFill>
                  <a:sysClr val="windowText" lastClr="000000"/>
                </a:solidFill>
              </a:rPr>
              <a:t>close </a:t>
            </a:r>
            <a:r>
              <a:rPr lang="en-US" dirty="0" smtClean="0">
                <a:solidFill>
                  <a:sysClr val="windowText" lastClr="000000"/>
                </a:solidFill>
              </a:rPr>
              <a:t>examples in </a:t>
            </a:r>
            <a:r>
              <a:rPr lang="en-US" dirty="0">
                <a:solidFill>
                  <a:sysClr val="windowText" lastClr="000000"/>
                </a:solidFill>
              </a:rPr>
              <a:t>a large </a:t>
            </a:r>
            <a:r>
              <a:rPr lang="en-US" dirty="0" smtClean="0">
                <a:solidFill>
                  <a:sysClr val="windowText" lastClr="000000"/>
                </a:solidFill>
              </a:rPr>
              <a:t>training </a:t>
            </a:r>
            <a:r>
              <a:rPr lang="en-US" dirty="0">
                <a:solidFill>
                  <a:sysClr val="windowText" lastClr="000000"/>
                </a:solidFill>
              </a:rPr>
              <a:t>set quickly </a:t>
            </a:r>
          </a:p>
        </p:txBody>
      </p:sp>
      <p:pic>
        <p:nvPicPr>
          <p:cNvPr id="7"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2417933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806103" y="4002518"/>
            <a:ext cx="5006000" cy="1077218"/>
          </a:xfrm>
          <a:prstGeom prst="rect">
            <a:avLst/>
          </a:prstGeom>
          <a:noFill/>
        </p:spPr>
        <p:txBody>
          <a:bodyPr wrap="square" rtlCol="0">
            <a:spAutoFit/>
          </a:bodyPr>
          <a:lstStyle/>
          <a:p>
            <a:pPr marL="0" lvl="1" algn="ctr"/>
            <a:r>
              <a:rPr lang="en-US" sz="3200" b="1" dirty="0">
                <a:latin typeface="Calibri (Headings)"/>
              </a:rPr>
              <a:t> </a:t>
            </a:r>
            <a:r>
              <a:rPr lang="en-US" sz="3200" b="1" dirty="0" smtClean="0">
                <a:latin typeface="Calibri (Headings)"/>
              </a:rPr>
              <a:t>Determining </a:t>
            </a:r>
            <a:r>
              <a:rPr lang="en-US" sz="3200" b="1" dirty="0">
                <a:latin typeface="Calibri (Headings)"/>
              </a:rPr>
              <a:t>Distance &amp; Class </a:t>
            </a: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Machine Learning</a:t>
            </a:r>
            <a:endParaRPr lang="en-US" sz="5400" b="1" dirty="0">
              <a:ln w="0"/>
              <a:solidFill>
                <a:srgbClr val="37AA84"/>
              </a:solidFill>
              <a:effectLst>
                <a:reflection stA="51000" endPos="36000" dir="5400000" sy="-90000" algn="bl" rotWithShape="0"/>
              </a:effectLst>
            </a:endParaRPr>
          </a:p>
        </p:txBody>
      </p:sp>
    </p:spTree>
    <p:extLst>
      <p:ext uri="{BB962C8B-B14F-4D97-AF65-F5344CB8AC3E}">
        <p14:creationId xmlns:p14="http://schemas.microsoft.com/office/powerpoint/2010/main" val="1575676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Determining </a:t>
            </a:r>
            <a:r>
              <a:rPr lang="en-US" sz="2800" dirty="0" smtClean="0">
                <a:latin typeface="Calibri (Headings)"/>
              </a:rPr>
              <a:t>Distance &amp; Class </a:t>
            </a:r>
            <a:endParaRPr lang="en-US" sz="2800" dirty="0">
              <a:latin typeface="Calibri (Headings)"/>
            </a:endParaRPr>
          </a:p>
        </p:txBody>
      </p:sp>
      <mc:AlternateContent xmlns:mc="http://schemas.openxmlformats.org/markup-compatibility/2006" xmlns:a14="http://schemas.microsoft.com/office/drawing/2010/main">
        <mc:Choice Requires="a14">
          <p:sp>
            <p:nvSpPr>
              <p:cNvPr id="5" name="Rectangle 4"/>
              <p:cNvSpPr/>
              <p:nvPr/>
            </p:nvSpPr>
            <p:spPr>
              <a:xfrm>
                <a:off x="6096000" y="1129322"/>
                <a:ext cx="5753100" cy="3160290"/>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gn="just">
                  <a:buFont typeface="Wingdings" panose="05000000000000000000" pitchFamily="2" charset="2"/>
                  <a:buChar char="Ø"/>
                </a:pPr>
                <a:r>
                  <a:rPr lang="en-US" b="1" dirty="0" smtClean="0">
                    <a:solidFill>
                      <a:sysClr val="windowText" lastClr="000000"/>
                    </a:solidFill>
                  </a:rPr>
                  <a:t>Distance between 2 points:</a:t>
                </a:r>
              </a:p>
              <a:p>
                <a:pPr marL="742950" lvl="1" indent="-285750" algn="just">
                  <a:buFont typeface="Arial" panose="020B0604020202020204" pitchFamily="34" charset="0"/>
                  <a:buChar char="•"/>
                </a:pPr>
                <a:r>
                  <a:rPr lang="en-US" dirty="0" smtClean="0">
                    <a:solidFill>
                      <a:sysClr val="windowText" lastClr="000000"/>
                    </a:solidFill>
                  </a:rPr>
                  <a:t>Euclidean </a:t>
                </a:r>
                <a:r>
                  <a:rPr lang="en-US" dirty="0">
                    <a:solidFill>
                      <a:sysClr val="windowText" lastClr="000000"/>
                    </a:solidFill>
                  </a:rPr>
                  <a:t>distance </a:t>
                </a:r>
                <a:endParaRPr lang="en-US" dirty="0" smtClean="0">
                  <a:solidFill>
                    <a:sysClr val="windowText" lastClr="000000"/>
                  </a:solidFill>
                </a:endParaRPr>
              </a:p>
              <a:p>
                <a:pPr lvl="2" algn="just"/>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𝑑</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𝑝</m:t>
                          </m:r>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𝑞</m:t>
                          </m:r>
                        </m:e>
                      </m:d>
                      <m:r>
                        <a:rPr lang="en-US" b="0" i="1" smtClean="0">
                          <a:solidFill>
                            <a:sysClr val="windowText" lastClr="000000"/>
                          </a:solidFill>
                          <a:latin typeface="Cambria Math" panose="02040503050406030204" pitchFamily="18" charset="0"/>
                        </a:rPr>
                        <m:t>=</m:t>
                      </m:r>
                      <m:rad>
                        <m:radPr>
                          <m:degHide m:val="on"/>
                          <m:ctrlPr>
                            <a:rPr lang="en-US" b="0" i="1" smtClean="0">
                              <a:solidFill>
                                <a:sysClr val="windowText" lastClr="000000"/>
                              </a:solidFill>
                              <a:latin typeface="Cambria Math" panose="02040503050406030204" pitchFamily="18" charset="0"/>
                            </a:rPr>
                          </m:ctrlPr>
                        </m:radPr>
                        <m:deg/>
                        <m:e>
                          <m:nary>
                            <m:naryPr>
                              <m:chr m:val="∑"/>
                              <m:supHide m:val="on"/>
                              <m:ctrlPr>
                                <a:rPr lang="en-US" b="0" i="1" smtClean="0">
                                  <a:solidFill>
                                    <a:sysClr val="windowText" lastClr="000000"/>
                                  </a:solidFill>
                                  <a:latin typeface="Cambria Math" panose="02040503050406030204" pitchFamily="18" charset="0"/>
                                </a:rPr>
                              </m:ctrlPr>
                            </m:naryPr>
                            <m:sub>
                              <m:r>
                                <m:rPr>
                                  <m:brk m:alnAt="7"/>
                                </m:rPr>
                                <a:rPr lang="en-US" b="0" i="1" smtClean="0">
                                  <a:solidFill>
                                    <a:sysClr val="windowText" lastClr="000000"/>
                                  </a:solidFill>
                                  <a:latin typeface="Cambria Math" panose="02040503050406030204" pitchFamily="18" charset="0"/>
                                </a:rPr>
                                <m:t>𝑖</m:t>
                              </m:r>
                            </m:sub>
                            <m:sup/>
                            <m:e>
                              <m:d>
                                <m:dPr>
                                  <m:ctrlPr>
                                    <a:rPr lang="en-US" b="0" i="1" smtClean="0">
                                      <a:solidFill>
                                        <a:sysClr val="windowText" lastClr="000000"/>
                                      </a:solidFill>
                                      <a:latin typeface="Cambria Math" panose="02040503050406030204" pitchFamily="18" charset="0"/>
                                    </a:rPr>
                                  </m:ctrlPr>
                                </m:dPr>
                                <m:e>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𝑝</m:t>
                                      </m:r>
                                    </m:e>
                                    <m:sub>
                                      <m:r>
                                        <a:rPr lang="en-US" b="0" i="1" smtClean="0">
                                          <a:solidFill>
                                            <a:sysClr val="windowText" lastClr="000000"/>
                                          </a:solidFill>
                                          <a:latin typeface="Cambria Math" panose="02040503050406030204" pitchFamily="18" charset="0"/>
                                        </a:rPr>
                                        <m:t>𝑖</m:t>
                                      </m:r>
                                    </m:sub>
                                  </m:sSub>
                                  <m:r>
                                    <a:rPr lang="en-US" b="0" i="1" smtClean="0">
                                      <a:solidFill>
                                        <a:sysClr val="windowText" lastClr="000000"/>
                                      </a:solidFill>
                                      <a:latin typeface="Cambria Math" panose="02040503050406030204" pitchFamily="18" charset="0"/>
                                    </a:rPr>
                                    <m:t>−</m:t>
                                  </m:r>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𝑞</m:t>
                                      </m:r>
                                    </m:e>
                                    <m:sub>
                                      <m:r>
                                        <a:rPr lang="en-US" b="0" i="1" smtClean="0">
                                          <a:solidFill>
                                            <a:sysClr val="windowText" lastClr="000000"/>
                                          </a:solidFill>
                                          <a:latin typeface="Cambria Math" panose="02040503050406030204" pitchFamily="18" charset="0"/>
                                        </a:rPr>
                                        <m:t>𝑖</m:t>
                                      </m:r>
                                    </m:sub>
                                  </m:sSub>
                                </m:e>
                              </m:d>
                              <m:r>
                                <a:rPr lang="en-US" b="0" i="1" baseline="30000" smtClean="0">
                                  <a:solidFill>
                                    <a:sysClr val="windowText" lastClr="000000"/>
                                  </a:solidFill>
                                  <a:latin typeface="Cambria Math" panose="02040503050406030204" pitchFamily="18" charset="0"/>
                                </a:rPr>
                                <m:t>2</m:t>
                              </m:r>
                            </m:e>
                          </m:nary>
                        </m:e>
                      </m:rad>
                    </m:oMath>
                  </m:oMathPara>
                </a14:m>
                <a:endParaRPr lang="en-US" dirty="0" smtClean="0">
                  <a:solidFill>
                    <a:sysClr val="windowText" lastClr="000000"/>
                  </a:solidFill>
                </a:endParaRPr>
              </a:p>
              <a:p>
                <a:pPr marL="285750" indent="-285750" algn="just">
                  <a:buFont typeface="Wingdings" panose="05000000000000000000" pitchFamily="2" charset="2"/>
                  <a:buChar char="Ø"/>
                </a:pPr>
                <a:r>
                  <a:rPr lang="en-US" dirty="0">
                    <a:solidFill>
                      <a:sysClr val="windowText" lastClr="000000"/>
                    </a:solidFill>
                  </a:rPr>
                  <a:t>Determine class from nearest neighbor </a:t>
                </a:r>
                <a:r>
                  <a:rPr lang="en-US" dirty="0" smtClean="0">
                    <a:solidFill>
                      <a:sysClr val="windowText" lastClr="000000"/>
                    </a:solidFill>
                  </a:rPr>
                  <a:t>list:</a:t>
                </a:r>
              </a:p>
              <a:p>
                <a:pPr marL="742950" lvl="1" indent="-285750" algn="just">
                  <a:buFont typeface="Arial" panose="020B0604020202020204" pitchFamily="34" charset="0"/>
                  <a:buChar char="•"/>
                </a:pPr>
                <a:r>
                  <a:rPr lang="en-US" dirty="0" smtClean="0">
                    <a:solidFill>
                      <a:sysClr val="windowText" lastClr="000000"/>
                    </a:solidFill>
                  </a:rPr>
                  <a:t>Take </a:t>
                </a:r>
                <a:r>
                  <a:rPr lang="en-US" dirty="0">
                    <a:solidFill>
                      <a:sysClr val="windowText" lastClr="000000"/>
                    </a:solidFill>
                  </a:rPr>
                  <a:t>the majority vote of class labels among the </a:t>
                </a:r>
                <a:r>
                  <a:rPr lang="en-US" dirty="0" smtClean="0">
                    <a:solidFill>
                      <a:sysClr val="windowText" lastClr="000000"/>
                    </a:solidFill>
                  </a:rPr>
                  <a:t>k-nearest </a:t>
                </a:r>
                <a:r>
                  <a:rPr lang="en-US" dirty="0">
                    <a:solidFill>
                      <a:sysClr val="windowText" lastClr="000000"/>
                    </a:solidFill>
                  </a:rPr>
                  <a:t>neighbors (which class most of the neighbors belong </a:t>
                </a:r>
                <a:r>
                  <a:rPr lang="en-US" dirty="0" smtClean="0">
                    <a:solidFill>
                      <a:sysClr val="windowText" lastClr="000000"/>
                    </a:solidFill>
                  </a:rPr>
                  <a:t>to)</a:t>
                </a:r>
              </a:p>
              <a:p>
                <a:pPr marL="742950" lvl="1" indent="-285750" algn="just">
                  <a:buFont typeface="Arial" panose="020B0604020202020204" pitchFamily="34" charset="0"/>
                  <a:buChar char="•"/>
                </a:pPr>
                <a:r>
                  <a:rPr lang="en-US" dirty="0" smtClean="0">
                    <a:solidFill>
                      <a:sysClr val="windowText" lastClr="000000"/>
                    </a:solidFill>
                  </a:rPr>
                  <a:t>Weigh </a:t>
                </a:r>
                <a:r>
                  <a:rPr lang="en-US" dirty="0">
                    <a:solidFill>
                      <a:sysClr val="windowText" lastClr="000000"/>
                    </a:solidFill>
                  </a:rPr>
                  <a:t>the vote according to distance  weight factor, w = 1/d</a:t>
                </a:r>
                <a:r>
                  <a:rPr lang="en-US" baseline="30000" dirty="0">
                    <a:solidFill>
                      <a:sysClr val="windowText" lastClr="000000"/>
                    </a:solidFill>
                  </a:rPr>
                  <a:t>2</a:t>
                </a:r>
                <a:r>
                  <a:rPr lang="en-US" dirty="0">
                    <a:solidFill>
                      <a:sysClr val="windowText" lastClr="000000"/>
                    </a:solidFill>
                  </a:rPr>
                  <a:t> </a:t>
                </a:r>
              </a:p>
            </p:txBody>
          </p:sp>
        </mc:Choice>
        <mc:Fallback xmlns="">
          <p:sp>
            <p:nvSpPr>
              <p:cNvPr id="5" name="Rectangle 4"/>
              <p:cNvSpPr>
                <a:spLocks noRot="1" noChangeAspect="1" noMove="1" noResize="1" noEditPoints="1" noAdjustHandles="1" noChangeArrowheads="1" noChangeShapeType="1" noTextEdit="1"/>
              </p:cNvSpPr>
              <p:nvPr/>
            </p:nvSpPr>
            <p:spPr>
              <a:xfrm>
                <a:off x="6096000" y="1129322"/>
                <a:ext cx="5753100" cy="3160290"/>
              </a:xfrm>
              <a:prstGeom prst="rect">
                <a:avLst/>
              </a:prstGeom>
              <a:blipFill>
                <a:blip r:embed="rId2"/>
                <a:stretch>
                  <a:fillRect l="-421" t="-573" r="-527" b="-382"/>
                </a:stretch>
              </a:blipFill>
              <a:ln w="28575">
                <a:solidFill>
                  <a:srgbClr val="35A984"/>
                </a:solidFill>
              </a:ln>
            </p:spPr>
            <p:txBody>
              <a:bodyPr/>
              <a:lstStyle/>
              <a:p>
                <a:r>
                  <a:rPr lang="en-US">
                    <a:noFill/>
                  </a:rPr>
                  <a:t> </a:t>
                </a:r>
              </a:p>
            </p:txBody>
          </p:sp>
        </mc:Fallback>
      </mc:AlternateContent>
      <p:pic>
        <p:nvPicPr>
          <p:cNvPr id="7" name="image2.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613130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163671" y="148051"/>
            <a:ext cx="6873688"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Issues in Nearest Neighbor Classification </a:t>
            </a:r>
          </a:p>
        </p:txBody>
      </p:sp>
      <p:sp>
        <p:nvSpPr>
          <p:cNvPr id="5" name="Rectangle 4"/>
          <p:cNvSpPr/>
          <p:nvPr/>
        </p:nvSpPr>
        <p:spPr>
          <a:xfrm>
            <a:off x="5452782" y="860380"/>
            <a:ext cx="6295465" cy="3536808"/>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Wingdings" panose="05000000000000000000" pitchFamily="2" charset="2"/>
              <a:buChar char="Ø"/>
            </a:pPr>
            <a:r>
              <a:rPr lang="en-US" dirty="0">
                <a:solidFill>
                  <a:sysClr val="windowText" lastClr="000000"/>
                </a:solidFill>
              </a:rPr>
              <a:t> </a:t>
            </a:r>
            <a:r>
              <a:rPr lang="en-US" b="1" dirty="0" smtClean="0">
                <a:solidFill>
                  <a:sysClr val="windowText" lastClr="000000"/>
                </a:solidFill>
              </a:rPr>
              <a:t>Choosing </a:t>
            </a:r>
            <a:r>
              <a:rPr lang="en-US" b="1" dirty="0">
                <a:solidFill>
                  <a:sysClr val="windowText" lastClr="000000"/>
                </a:solidFill>
              </a:rPr>
              <a:t>value of </a:t>
            </a:r>
            <a:r>
              <a:rPr lang="en-US" b="1" dirty="0" smtClean="0">
                <a:solidFill>
                  <a:sysClr val="windowText" lastClr="000000"/>
                </a:solidFill>
              </a:rPr>
              <a:t>k</a:t>
            </a:r>
          </a:p>
          <a:p>
            <a:pPr marL="742950" lvl="1" indent="-285750">
              <a:buFont typeface="Arial" panose="020B0604020202020204" pitchFamily="34" charset="0"/>
              <a:buChar char="•"/>
            </a:pPr>
            <a:r>
              <a:rPr lang="en-US" dirty="0" smtClean="0">
                <a:solidFill>
                  <a:sysClr val="windowText" lastClr="000000"/>
                </a:solidFill>
              </a:rPr>
              <a:t>If </a:t>
            </a:r>
            <a:r>
              <a:rPr lang="en-US" dirty="0">
                <a:solidFill>
                  <a:sysClr val="windowText" lastClr="000000"/>
                </a:solidFill>
              </a:rPr>
              <a:t>k is too small, sensitive to noise </a:t>
            </a:r>
            <a:r>
              <a:rPr lang="en-US" dirty="0" smtClean="0">
                <a:solidFill>
                  <a:sysClr val="windowText" lastClr="000000"/>
                </a:solidFill>
              </a:rPr>
              <a:t>points</a:t>
            </a:r>
          </a:p>
          <a:p>
            <a:pPr marL="742950" lvl="1" indent="-285750">
              <a:buFont typeface="Arial" panose="020B0604020202020204" pitchFamily="34" charset="0"/>
              <a:buChar char="•"/>
            </a:pPr>
            <a:r>
              <a:rPr lang="en-US" dirty="0" smtClean="0">
                <a:solidFill>
                  <a:sysClr val="windowText" lastClr="000000"/>
                </a:solidFill>
              </a:rPr>
              <a:t>If </a:t>
            </a:r>
            <a:r>
              <a:rPr lang="en-US" dirty="0">
                <a:solidFill>
                  <a:sysClr val="windowText" lastClr="000000"/>
                </a:solidFill>
              </a:rPr>
              <a:t>k is too large, neighborhood may include points from other </a:t>
            </a:r>
            <a:r>
              <a:rPr lang="en-US" dirty="0" smtClean="0">
                <a:solidFill>
                  <a:sysClr val="windowText" lastClr="000000"/>
                </a:solidFill>
              </a:rPr>
              <a:t>classes</a:t>
            </a:r>
          </a:p>
          <a:p>
            <a:pPr marL="742950" lvl="1" indent="-285750">
              <a:buFont typeface="Arial" panose="020B0604020202020204" pitchFamily="34" charset="0"/>
              <a:buChar char="•"/>
            </a:pPr>
            <a:endParaRPr lang="en-US" dirty="0" smtClean="0">
              <a:solidFill>
                <a:sysClr val="windowText" lastClr="000000"/>
              </a:solidFill>
            </a:endParaRPr>
          </a:p>
          <a:p>
            <a:pPr marL="285750" indent="-285750">
              <a:buFont typeface="Wingdings" panose="05000000000000000000" pitchFamily="2" charset="2"/>
              <a:buChar char="Ø"/>
            </a:pPr>
            <a:r>
              <a:rPr lang="en-US" b="1" dirty="0" smtClean="0">
                <a:solidFill>
                  <a:sysClr val="windowText" lastClr="000000"/>
                </a:solidFill>
              </a:rPr>
              <a:t>Scaling Issues:</a:t>
            </a:r>
          </a:p>
          <a:p>
            <a:pPr marL="742950" lvl="1" indent="-285750">
              <a:buFont typeface="Wingdings" panose="05000000000000000000" pitchFamily="2" charset="2"/>
              <a:buChar char="ü"/>
            </a:pPr>
            <a:r>
              <a:rPr lang="en-US" dirty="0" smtClean="0">
                <a:solidFill>
                  <a:sysClr val="windowText" lastClr="000000"/>
                </a:solidFill>
              </a:rPr>
              <a:t>Attributes </a:t>
            </a:r>
            <a:r>
              <a:rPr lang="en-US" dirty="0">
                <a:solidFill>
                  <a:sysClr val="windowText" lastClr="000000"/>
                </a:solidFill>
              </a:rPr>
              <a:t>may have to be scaled to prevent distance measures from being dominated by one of the attributes, </a:t>
            </a:r>
            <a:r>
              <a:rPr lang="en-US" dirty="0" smtClean="0">
                <a:solidFill>
                  <a:sysClr val="windowText" lastClr="000000"/>
                </a:solidFill>
              </a:rPr>
              <a:t>e.g.</a:t>
            </a:r>
          </a:p>
          <a:p>
            <a:pPr marL="1200150" lvl="2" indent="-285750">
              <a:buFont typeface="Arial" panose="020B0604020202020204" pitchFamily="34" charset="0"/>
              <a:buChar char="•"/>
            </a:pPr>
            <a:r>
              <a:rPr lang="en-US" dirty="0" smtClean="0">
                <a:solidFill>
                  <a:sysClr val="windowText" lastClr="000000"/>
                </a:solidFill>
              </a:rPr>
              <a:t>height </a:t>
            </a:r>
            <a:r>
              <a:rPr lang="en-US" dirty="0">
                <a:solidFill>
                  <a:sysClr val="windowText" lastClr="000000"/>
                </a:solidFill>
              </a:rPr>
              <a:t>of a person may vary from 1.5m to </a:t>
            </a:r>
            <a:r>
              <a:rPr lang="en-US" dirty="0" smtClean="0">
                <a:solidFill>
                  <a:sysClr val="windowText" lastClr="000000"/>
                </a:solidFill>
              </a:rPr>
              <a:t>1.8m</a:t>
            </a:r>
          </a:p>
          <a:p>
            <a:pPr marL="1200150" lvl="2" indent="-285750">
              <a:buFont typeface="Arial" panose="020B0604020202020204" pitchFamily="34" charset="0"/>
              <a:buChar char="•"/>
            </a:pPr>
            <a:r>
              <a:rPr lang="en-US" dirty="0" smtClean="0">
                <a:solidFill>
                  <a:sysClr val="windowText" lastClr="000000"/>
                </a:solidFill>
              </a:rPr>
              <a:t>weight </a:t>
            </a:r>
            <a:r>
              <a:rPr lang="en-US" dirty="0">
                <a:solidFill>
                  <a:sysClr val="windowText" lastClr="000000"/>
                </a:solidFill>
              </a:rPr>
              <a:t>of a person may vary from 90lb to </a:t>
            </a:r>
            <a:r>
              <a:rPr lang="en-US" dirty="0" smtClean="0">
                <a:solidFill>
                  <a:sysClr val="windowText" lastClr="000000"/>
                </a:solidFill>
              </a:rPr>
              <a:t>300lb</a:t>
            </a:r>
          </a:p>
          <a:p>
            <a:pPr marL="1200150" lvl="2" indent="-285750">
              <a:buFont typeface="Arial" panose="020B0604020202020204" pitchFamily="34" charset="0"/>
              <a:buChar char="•"/>
            </a:pPr>
            <a:r>
              <a:rPr lang="en-US" dirty="0" smtClean="0">
                <a:solidFill>
                  <a:sysClr val="windowText" lastClr="000000"/>
                </a:solidFill>
              </a:rPr>
              <a:t>income </a:t>
            </a:r>
            <a:r>
              <a:rPr lang="en-US" dirty="0">
                <a:solidFill>
                  <a:sysClr val="windowText" lastClr="000000"/>
                </a:solidFill>
              </a:rPr>
              <a:t>of a person may vary from $10K to $1M </a:t>
            </a:r>
            <a:endParaRPr lang="en-US" dirty="0">
              <a:solidFill>
                <a:sysClr val="windowText" lastClr="000000"/>
              </a:solidFill>
              <a:latin typeface="Courier New" panose="02070309020205020404" pitchFamily="49" charset="0"/>
              <a:cs typeface="Courier New" panose="02070309020205020404" pitchFamily="49" charset="0"/>
            </a:endParaRPr>
          </a:p>
        </p:txBody>
      </p:sp>
      <p:pic>
        <p:nvPicPr>
          <p:cNvPr id="7"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839117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693568" y="139486"/>
            <a:ext cx="615553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Issues in Nearest Neighbor (Contd.)</a:t>
            </a:r>
          </a:p>
        </p:txBody>
      </p:sp>
      <p:sp>
        <p:nvSpPr>
          <p:cNvPr id="5" name="Rectangle 4"/>
          <p:cNvSpPr/>
          <p:nvPr/>
        </p:nvSpPr>
        <p:spPr>
          <a:xfrm>
            <a:off x="5693568" y="940493"/>
            <a:ext cx="6155531" cy="3201201"/>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Wingdings" panose="05000000000000000000" pitchFamily="2" charset="2"/>
              <a:buChar char="Ø"/>
            </a:pPr>
            <a:r>
              <a:rPr lang="en-US" altLang="zh-CN" b="1" dirty="0">
                <a:solidFill>
                  <a:schemeClr val="tx1"/>
                </a:solidFill>
                <a:ea typeface="SimSun" panose="02010600030101010101" pitchFamily="2" charset="-122"/>
              </a:rPr>
              <a:t>Problem with Euclidean measure</a:t>
            </a:r>
          </a:p>
          <a:p>
            <a:pPr marL="914400" lvl="1" indent="-457200">
              <a:buFont typeface="Arial" panose="020B0604020202020204" pitchFamily="34" charset="0"/>
              <a:buChar char="•"/>
            </a:pPr>
            <a:r>
              <a:rPr lang="en-US" altLang="zh-CN" dirty="0">
                <a:solidFill>
                  <a:schemeClr val="tx1"/>
                </a:solidFill>
                <a:ea typeface="SimSun" panose="02010600030101010101" pitchFamily="2" charset="-122"/>
              </a:rPr>
              <a:t>High dimensional data (curse of dimensionality)</a:t>
            </a:r>
          </a:p>
          <a:p>
            <a:pPr marL="914400" lvl="1" indent="-457200">
              <a:buFont typeface="Arial" panose="020B0604020202020204" pitchFamily="34" charset="0"/>
              <a:buChar char="•"/>
            </a:pPr>
            <a:r>
              <a:rPr lang="en-US" altLang="zh-CN" dirty="0">
                <a:solidFill>
                  <a:schemeClr val="tx1"/>
                </a:solidFill>
                <a:ea typeface="SimSun" panose="02010600030101010101" pitchFamily="2" charset="-122"/>
              </a:rPr>
              <a:t>Can produce counter-intuitive </a:t>
            </a:r>
            <a:r>
              <a:rPr lang="en-US" altLang="zh-CN" dirty="0" smtClean="0">
                <a:solidFill>
                  <a:schemeClr val="tx1"/>
                </a:solidFill>
                <a:ea typeface="SimSun" panose="02010600030101010101" pitchFamily="2" charset="-122"/>
              </a:rPr>
              <a:t>results</a:t>
            </a:r>
          </a:p>
          <a:p>
            <a:pPr marL="914400" lvl="1" indent="-457200">
              <a:buFont typeface="Arial" panose="020B0604020202020204" pitchFamily="34" charset="0"/>
              <a:buChar char="•"/>
            </a:pPr>
            <a:endParaRPr lang="en-US" altLang="zh-CN" dirty="0">
              <a:solidFill>
                <a:schemeClr val="tx1"/>
              </a:solidFill>
              <a:ea typeface="SimSun" panose="02010600030101010101" pitchFamily="2" charset="-122"/>
            </a:endParaRPr>
          </a:p>
          <a:p>
            <a:pPr marL="914400" lvl="1" indent="-457200">
              <a:buFont typeface="Arial" panose="020B0604020202020204" pitchFamily="34" charset="0"/>
              <a:buChar char="•"/>
            </a:pPr>
            <a:endParaRPr lang="en-US" altLang="zh-CN" dirty="0">
              <a:solidFill>
                <a:schemeClr val="tx1"/>
              </a:solidFill>
              <a:ea typeface="SimSun" panose="02010600030101010101" pitchFamily="2" charset="-122"/>
            </a:endParaRPr>
          </a:p>
          <a:p>
            <a:pPr lvl="1"/>
            <a:endParaRPr lang="en-US" altLang="zh-CN" dirty="0">
              <a:solidFill>
                <a:schemeClr val="tx1"/>
              </a:solidFill>
              <a:ea typeface="SimSun" panose="02010600030101010101" pitchFamily="2" charset="-122"/>
            </a:endParaRPr>
          </a:p>
          <a:p>
            <a:pPr marL="914400" lvl="1" indent="-457200">
              <a:buFont typeface="Arial" panose="020B0604020202020204" pitchFamily="34" charset="0"/>
              <a:buChar char="•"/>
            </a:pPr>
            <a:endParaRPr lang="en-US" altLang="zh-CN" dirty="0" smtClean="0">
              <a:solidFill>
                <a:schemeClr val="tx1"/>
              </a:solidFill>
              <a:ea typeface="SimSun" panose="02010600030101010101" pitchFamily="2" charset="-122"/>
            </a:endParaRPr>
          </a:p>
          <a:p>
            <a:pPr marL="914400" lvl="1" indent="-457200">
              <a:buFont typeface="Arial" panose="020B0604020202020204" pitchFamily="34" charset="0"/>
              <a:buChar char="•"/>
            </a:pPr>
            <a:endParaRPr lang="en-US" altLang="zh-CN" dirty="0">
              <a:solidFill>
                <a:schemeClr val="tx1"/>
              </a:solidFill>
              <a:ea typeface="SimSun" panose="02010600030101010101" pitchFamily="2" charset="-122"/>
            </a:endParaRPr>
          </a:p>
          <a:p>
            <a:pPr marL="914400" lvl="1" indent="-457200">
              <a:buFont typeface="Arial" panose="020B0604020202020204" pitchFamily="34" charset="0"/>
              <a:buChar char="•"/>
            </a:pPr>
            <a:endParaRPr lang="en-US" altLang="zh-CN" dirty="0" smtClean="0">
              <a:solidFill>
                <a:schemeClr val="tx1"/>
              </a:solidFill>
              <a:ea typeface="SimSun" panose="02010600030101010101" pitchFamily="2" charset="-122"/>
            </a:endParaRPr>
          </a:p>
          <a:p>
            <a:pPr lvl="1"/>
            <a:endParaRPr lang="en-US" altLang="zh-CN" dirty="0" smtClean="0">
              <a:solidFill>
                <a:schemeClr val="tx1"/>
              </a:solidFill>
              <a:ea typeface="SimSun" panose="02010600030101010101" pitchFamily="2" charset="-122"/>
            </a:endParaRPr>
          </a:p>
          <a:p>
            <a:pPr marL="285750" indent="-285750">
              <a:buFont typeface="Wingdings" panose="05000000000000000000" pitchFamily="2" charset="2"/>
              <a:buChar char="Ø"/>
            </a:pPr>
            <a:r>
              <a:rPr lang="en-US" altLang="zh-CN" b="1" dirty="0" smtClean="0">
                <a:solidFill>
                  <a:schemeClr val="tx1"/>
                </a:solidFill>
                <a:ea typeface="SimSun" panose="02010600030101010101" pitchFamily="2" charset="-122"/>
              </a:rPr>
              <a:t>Solution </a:t>
            </a:r>
            <a:r>
              <a:rPr lang="en-US" altLang="zh-CN" b="1" dirty="0">
                <a:solidFill>
                  <a:schemeClr val="tx1"/>
                </a:solidFill>
                <a:ea typeface="SimSun" panose="02010600030101010101" pitchFamily="2" charset="-122"/>
              </a:rPr>
              <a:t>– Normalize the vectors to unit length</a:t>
            </a:r>
          </a:p>
        </p:txBody>
      </p:sp>
      <p:sp>
        <p:nvSpPr>
          <p:cNvPr id="6" name="Text Box 4">
            <a:extLst>
              <a:ext uri="{FF2B5EF4-FFF2-40B4-BE49-F238E27FC236}">
                <a16:creationId xmlns:a16="http://schemas.microsoft.com/office/drawing/2014/main" id="{EF4023B9-C936-4EFE-A21C-EE8286E79E06}"/>
              </a:ext>
            </a:extLst>
          </p:cNvPr>
          <p:cNvSpPr txBox="1">
            <a:spLocks noChangeArrowheads="1"/>
          </p:cNvSpPr>
          <p:nvPr/>
        </p:nvSpPr>
        <p:spPr bwMode="auto">
          <a:xfrm>
            <a:off x="5833152" y="2153771"/>
            <a:ext cx="2615453" cy="40011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spcBef>
                <a:spcPct val="50000"/>
              </a:spcBef>
            </a:pPr>
            <a:r>
              <a:rPr lang="en-US" altLang="zh-CN" sz="2000" b="1" dirty="0">
                <a:latin typeface="+mn-lt"/>
                <a:ea typeface="SimSun" panose="02010600030101010101" pitchFamily="2" charset="-122"/>
              </a:rPr>
              <a:t>1 1 1 1 1 1 1 1 1 1 1 0</a:t>
            </a:r>
          </a:p>
        </p:txBody>
      </p:sp>
      <p:sp>
        <p:nvSpPr>
          <p:cNvPr id="7" name="Text Box 5">
            <a:extLst>
              <a:ext uri="{FF2B5EF4-FFF2-40B4-BE49-F238E27FC236}">
                <a16:creationId xmlns:a16="http://schemas.microsoft.com/office/drawing/2014/main" id="{84A9C023-0594-45D3-BD7D-B9AADE8050D9}"/>
              </a:ext>
            </a:extLst>
          </p:cNvPr>
          <p:cNvSpPr txBox="1">
            <a:spLocks noChangeArrowheads="1"/>
          </p:cNvSpPr>
          <p:nvPr/>
        </p:nvSpPr>
        <p:spPr bwMode="auto">
          <a:xfrm>
            <a:off x="5833152" y="2679156"/>
            <a:ext cx="2615452" cy="3693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spcBef>
                <a:spcPct val="50000"/>
              </a:spcBef>
            </a:pPr>
            <a:r>
              <a:rPr lang="en-US" altLang="zh-CN" b="1" dirty="0">
                <a:latin typeface="Arial" panose="020B0604020202020204" pitchFamily="34" charset="0"/>
                <a:ea typeface="SimSun" panose="02010600030101010101" pitchFamily="2" charset="-122"/>
              </a:rPr>
              <a:t>0 1 1 1 1 1 1 1 1 1 1 1</a:t>
            </a:r>
          </a:p>
        </p:txBody>
      </p:sp>
      <p:sp>
        <p:nvSpPr>
          <p:cNvPr id="8" name="Text Box 6">
            <a:extLst>
              <a:ext uri="{FF2B5EF4-FFF2-40B4-BE49-F238E27FC236}">
                <a16:creationId xmlns:a16="http://schemas.microsoft.com/office/drawing/2014/main" id="{87A14E91-FEAD-4A12-9F69-194E5FC1A294}"/>
              </a:ext>
            </a:extLst>
          </p:cNvPr>
          <p:cNvSpPr txBox="1">
            <a:spLocks noChangeArrowheads="1"/>
          </p:cNvSpPr>
          <p:nvPr/>
        </p:nvSpPr>
        <p:spPr bwMode="auto">
          <a:xfrm>
            <a:off x="9009529" y="2153771"/>
            <a:ext cx="2706594" cy="40011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spcBef>
                <a:spcPct val="50000"/>
              </a:spcBef>
            </a:pPr>
            <a:r>
              <a:rPr lang="en-US" altLang="zh-CN" sz="2000" b="1" dirty="0">
                <a:latin typeface="Arial" panose="020B0604020202020204" pitchFamily="34" charset="0"/>
                <a:ea typeface="SimSun" panose="02010600030101010101" pitchFamily="2" charset="-122"/>
              </a:rPr>
              <a:t>1 0 0 0 0 0 0 0 0 0 0 0</a:t>
            </a:r>
          </a:p>
        </p:txBody>
      </p:sp>
      <p:sp>
        <p:nvSpPr>
          <p:cNvPr id="9" name="Text Box 7">
            <a:extLst>
              <a:ext uri="{FF2B5EF4-FFF2-40B4-BE49-F238E27FC236}">
                <a16:creationId xmlns:a16="http://schemas.microsoft.com/office/drawing/2014/main" id="{D1902807-31E9-467E-93CB-AC606DDF419E}"/>
              </a:ext>
            </a:extLst>
          </p:cNvPr>
          <p:cNvSpPr txBox="1">
            <a:spLocks noChangeArrowheads="1"/>
          </p:cNvSpPr>
          <p:nvPr/>
        </p:nvSpPr>
        <p:spPr bwMode="auto">
          <a:xfrm>
            <a:off x="9009529" y="2663767"/>
            <a:ext cx="2706594" cy="40011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spcBef>
                <a:spcPct val="50000"/>
              </a:spcBef>
            </a:pPr>
            <a:r>
              <a:rPr lang="en-US" altLang="zh-CN" sz="2000" b="1" dirty="0">
                <a:latin typeface="Arial" panose="020B0604020202020204" pitchFamily="34" charset="0"/>
                <a:ea typeface="SimSun" panose="02010600030101010101" pitchFamily="2" charset="-122"/>
              </a:rPr>
              <a:t>0 0 0 0 0 0 0 0 0 0 0 1</a:t>
            </a:r>
          </a:p>
        </p:txBody>
      </p:sp>
      <p:sp>
        <p:nvSpPr>
          <p:cNvPr id="10" name="TextBox 9">
            <a:extLst>
              <a:ext uri="{FF2B5EF4-FFF2-40B4-BE49-F238E27FC236}">
                <a16:creationId xmlns:a16="http://schemas.microsoft.com/office/drawing/2014/main" id="{0ED5817C-718B-4423-80D9-C9DB55D751D9}"/>
              </a:ext>
            </a:extLst>
          </p:cNvPr>
          <p:cNvSpPr txBox="1"/>
          <p:nvPr/>
        </p:nvSpPr>
        <p:spPr>
          <a:xfrm>
            <a:off x="8373305" y="2424158"/>
            <a:ext cx="636223" cy="369332"/>
          </a:xfrm>
          <a:prstGeom prst="rect">
            <a:avLst/>
          </a:prstGeom>
          <a:noFill/>
        </p:spPr>
        <p:txBody>
          <a:bodyPr wrap="square" rtlCol="0">
            <a:spAutoFit/>
          </a:bodyPr>
          <a:lstStyle/>
          <a:p>
            <a:pPr algn="ctr"/>
            <a:r>
              <a:rPr lang="en-US" b="1" dirty="0"/>
              <a:t>VS</a:t>
            </a:r>
          </a:p>
        </p:txBody>
      </p:sp>
      <p:sp>
        <p:nvSpPr>
          <p:cNvPr id="11" name="TextBox 10">
            <a:extLst>
              <a:ext uri="{FF2B5EF4-FFF2-40B4-BE49-F238E27FC236}">
                <a16:creationId xmlns:a16="http://schemas.microsoft.com/office/drawing/2014/main" id="{013C6FFF-A038-4713-B982-D64651B0D2C2}"/>
              </a:ext>
            </a:extLst>
          </p:cNvPr>
          <p:cNvSpPr txBox="1"/>
          <p:nvPr/>
        </p:nvSpPr>
        <p:spPr>
          <a:xfrm>
            <a:off x="6508674" y="3059668"/>
            <a:ext cx="1213087" cy="369332"/>
          </a:xfrm>
          <a:prstGeom prst="rect">
            <a:avLst/>
          </a:prstGeom>
          <a:noFill/>
        </p:spPr>
        <p:txBody>
          <a:bodyPr wrap="square" rtlCol="0">
            <a:spAutoFit/>
          </a:bodyPr>
          <a:lstStyle/>
          <a:p>
            <a:pPr algn="ctr"/>
            <a:r>
              <a:rPr lang="en-US" b="1" dirty="0"/>
              <a:t>D=1.4142</a:t>
            </a:r>
          </a:p>
        </p:txBody>
      </p:sp>
      <p:sp>
        <p:nvSpPr>
          <p:cNvPr id="12" name="TextBox 11">
            <a:extLst>
              <a:ext uri="{FF2B5EF4-FFF2-40B4-BE49-F238E27FC236}">
                <a16:creationId xmlns:a16="http://schemas.microsoft.com/office/drawing/2014/main" id="{2520D01E-6F76-45E8-8E4A-69D296DE138F}"/>
              </a:ext>
            </a:extLst>
          </p:cNvPr>
          <p:cNvSpPr txBox="1"/>
          <p:nvPr/>
        </p:nvSpPr>
        <p:spPr>
          <a:xfrm>
            <a:off x="9749955" y="3064510"/>
            <a:ext cx="1225741" cy="369332"/>
          </a:xfrm>
          <a:prstGeom prst="rect">
            <a:avLst/>
          </a:prstGeom>
          <a:noFill/>
        </p:spPr>
        <p:txBody>
          <a:bodyPr wrap="square" rtlCol="0">
            <a:spAutoFit/>
          </a:bodyPr>
          <a:lstStyle/>
          <a:p>
            <a:pPr algn="ctr"/>
            <a:r>
              <a:rPr lang="en-US" b="1" dirty="0"/>
              <a:t>D=1.4142</a:t>
            </a:r>
          </a:p>
        </p:txBody>
      </p:sp>
      <p:pic>
        <p:nvPicPr>
          <p:cNvPr id="14"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2452592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806103" y="4006536"/>
            <a:ext cx="5006000" cy="584775"/>
          </a:xfrm>
          <a:prstGeom prst="rect">
            <a:avLst/>
          </a:prstGeom>
          <a:noFill/>
        </p:spPr>
        <p:txBody>
          <a:bodyPr wrap="square" rtlCol="0">
            <a:spAutoFit/>
          </a:bodyPr>
          <a:lstStyle/>
          <a:p>
            <a:pPr marL="0" lvl="1" algn="ctr"/>
            <a:r>
              <a:rPr lang="en-US" sz="3200" b="1" dirty="0">
                <a:latin typeface="Calibri (Headings)"/>
              </a:rPr>
              <a:t> </a:t>
            </a:r>
            <a:r>
              <a:rPr lang="en-US" sz="3200" b="1" dirty="0" smtClean="0">
                <a:latin typeface="Calibri (Headings)"/>
              </a:rPr>
              <a:t>Selection of Value of K</a:t>
            </a:r>
            <a:endParaRPr lang="en-US" sz="3200" b="1" dirty="0">
              <a:latin typeface="Calibri (Headings)"/>
            </a:endParaRP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Machine Learning</a:t>
            </a:r>
            <a:endParaRPr lang="en-US" sz="5400" b="1" dirty="0">
              <a:ln w="0"/>
              <a:solidFill>
                <a:srgbClr val="37AA84"/>
              </a:solidFill>
              <a:effectLst>
                <a:reflection stA="51000" endPos="36000" dir="5400000" sy="-90000" algn="bl" rotWithShape="0"/>
              </a:effectLst>
            </a:endParaRPr>
          </a:p>
        </p:txBody>
      </p:sp>
    </p:spTree>
    <p:extLst>
      <p:ext uri="{BB962C8B-B14F-4D97-AF65-F5344CB8AC3E}">
        <p14:creationId xmlns:p14="http://schemas.microsoft.com/office/powerpoint/2010/main" val="341942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1901</TotalTime>
  <Words>928</Words>
  <Application>Microsoft Office PowerPoint</Application>
  <PresentationFormat>Widescreen</PresentationFormat>
  <Paragraphs>173</Paragraphs>
  <Slides>17</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8" baseType="lpstr">
      <vt:lpstr>SimSun</vt:lpstr>
      <vt:lpstr>Arial</vt:lpstr>
      <vt:lpstr>Calibri</vt:lpstr>
      <vt:lpstr>Calibri (Headings)</vt:lpstr>
      <vt:lpstr>Calibri Light</vt:lpstr>
      <vt:lpstr>Cambria Math</vt:lpstr>
      <vt:lpstr>Courier New</vt:lpstr>
      <vt:lpstr>Helvetica Neue</vt:lpstr>
      <vt:lpstr>Wingdings</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Kulkarni</dc:creator>
  <cp:lastModifiedBy>user</cp:lastModifiedBy>
  <cp:revision>362</cp:revision>
  <dcterms:created xsi:type="dcterms:W3CDTF">2017-03-06T12:38:52Z</dcterms:created>
  <dcterms:modified xsi:type="dcterms:W3CDTF">2018-06-17T19:12:16Z</dcterms:modified>
</cp:coreProperties>
</file>