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906" r:id="rId1"/>
  </p:sldMasterIdLst>
  <p:notesMasterIdLst>
    <p:notesMasterId r:id="rId101"/>
  </p:notesMasterIdLst>
  <p:sldIdLst>
    <p:sldId id="1520" r:id="rId2"/>
    <p:sldId id="1519" r:id="rId3"/>
    <p:sldId id="1699" r:id="rId4"/>
    <p:sldId id="1687" r:id="rId5"/>
    <p:sldId id="1688" r:id="rId6"/>
    <p:sldId id="1689" r:id="rId7"/>
    <p:sldId id="1690" r:id="rId8"/>
    <p:sldId id="1691" r:id="rId9"/>
    <p:sldId id="1692" r:id="rId10"/>
    <p:sldId id="1693" r:id="rId11"/>
    <p:sldId id="1694" r:id="rId12"/>
    <p:sldId id="1695" r:id="rId13"/>
    <p:sldId id="1696" r:id="rId14"/>
    <p:sldId id="1697" r:id="rId15"/>
    <p:sldId id="1521" r:id="rId16"/>
    <p:sldId id="1522" r:id="rId17"/>
    <p:sldId id="1600" r:id="rId18"/>
    <p:sldId id="1601" r:id="rId19"/>
    <p:sldId id="1535" r:id="rId20"/>
    <p:sldId id="1536" r:id="rId21"/>
    <p:sldId id="1604" r:id="rId22"/>
    <p:sldId id="1605" r:id="rId23"/>
    <p:sldId id="1606" r:id="rId24"/>
    <p:sldId id="1607" r:id="rId25"/>
    <p:sldId id="1602" r:id="rId26"/>
    <p:sldId id="1603" r:id="rId27"/>
    <p:sldId id="1610" r:id="rId28"/>
    <p:sldId id="1611" r:id="rId29"/>
    <p:sldId id="1612" r:id="rId30"/>
    <p:sldId id="1615" r:id="rId31"/>
    <p:sldId id="1616" r:id="rId32"/>
    <p:sldId id="1613" r:id="rId33"/>
    <p:sldId id="1614" r:id="rId34"/>
    <p:sldId id="1617" r:id="rId35"/>
    <p:sldId id="1618" r:id="rId36"/>
    <p:sldId id="1621" r:id="rId37"/>
    <p:sldId id="1622" r:id="rId38"/>
    <p:sldId id="1623" r:id="rId39"/>
    <p:sldId id="1624" r:id="rId40"/>
    <p:sldId id="1625" r:id="rId41"/>
    <p:sldId id="1626" r:id="rId42"/>
    <p:sldId id="1627" r:id="rId43"/>
    <p:sldId id="1620" r:id="rId44"/>
    <p:sldId id="1619" r:id="rId45"/>
    <p:sldId id="1630" r:id="rId46"/>
    <p:sldId id="1523" r:id="rId47"/>
    <p:sldId id="1524" r:id="rId48"/>
    <p:sldId id="1539" r:id="rId49"/>
    <p:sldId id="1540" r:id="rId50"/>
    <p:sldId id="1542" r:id="rId51"/>
    <p:sldId id="1537" r:id="rId52"/>
    <p:sldId id="1538" r:id="rId53"/>
    <p:sldId id="1545" r:id="rId54"/>
    <p:sldId id="1546" r:id="rId55"/>
    <p:sldId id="1543" r:id="rId56"/>
    <p:sldId id="1544" r:id="rId57"/>
    <p:sldId id="1549" r:id="rId58"/>
    <p:sldId id="1547" r:id="rId59"/>
    <p:sldId id="1551" r:id="rId60"/>
    <p:sldId id="1552" r:id="rId61"/>
    <p:sldId id="1553" r:id="rId62"/>
    <p:sldId id="1554" r:id="rId63"/>
    <p:sldId id="1556" r:id="rId64"/>
    <p:sldId id="1557" r:id="rId65"/>
    <p:sldId id="1550" r:id="rId66"/>
    <p:sldId id="1548" r:id="rId67"/>
    <p:sldId id="1558" r:id="rId68"/>
    <p:sldId id="1559" r:id="rId69"/>
    <p:sldId id="1560" r:id="rId70"/>
    <p:sldId id="1561" r:id="rId71"/>
    <p:sldId id="1562" r:id="rId72"/>
    <p:sldId id="1525" r:id="rId73"/>
    <p:sldId id="1526" r:id="rId74"/>
    <p:sldId id="1631" r:id="rId75"/>
    <p:sldId id="1563" r:id="rId76"/>
    <p:sldId id="1564" r:id="rId77"/>
    <p:sldId id="1632" r:id="rId78"/>
    <p:sldId id="1633" r:id="rId79"/>
    <p:sldId id="1634" r:id="rId80"/>
    <p:sldId id="1637" r:id="rId81"/>
    <p:sldId id="1638" r:id="rId82"/>
    <p:sldId id="1639" r:id="rId83"/>
    <p:sldId id="1640" r:id="rId84"/>
    <p:sldId id="1641" r:id="rId85"/>
    <p:sldId id="1642" r:id="rId86"/>
    <p:sldId id="1643" r:id="rId87"/>
    <p:sldId id="1644" r:id="rId88"/>
    <p:sldId id="1527" r:id="rId89"/>
    <p:sldId id="1528" r:id="rId90"/>
    <p:sldId id="1581" r:id="rId91"/>
    <p:sldId id="1582" r:id="rId92"/>
    <p:sldId id="1579" r:id="rId93"/>
    <p:sldId id="1580" r:id="rId94"/>
    <p:sldId id="1585" r:id="rId95"/>
    <p:sldId id="1586" r:id="rId96"/>
    <p:sldId id="1583" r:id="rId97"/>
    <p:sldId id="1584" r:id="rId98"/>
    <p:sldId id="1589" r:id="rId99"/>
    <p:sldId id="1590" r:id="rId10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6659FE8-3DC5-46F8-8DA0-308618F9D0F0}">
          <p14:sldIdLst>
            <p14:sldId id="1520"/>
            <p14:sldId id="1519"/>
          </p14:sldIdLst>
        </p14:section>
        <p14:section name="Python Basics" id="{80001BD4-1E83-4A77-B599-32062F8064C5}">
          <p14:sldIdLst>
            <p14:sldId id="1699"/>
            <p14:sldId id="1687"/>
            <p14:sldId id="1688"/>
            <p14:sldId id="1689"/>
            <p14:sldId id="1690"/>
            <p14:sldId id="1691"/>
            <p14:sldId id="1692"/>
            <p14:sldId id="1693"/>
            <p14:sldId id="1694"/>
            <p14:sldId id="1695"/>
            <p14:sldId id="1696"/>
            <p14:sldId id="1697"/>
            <p14:sldId id="1521"/>
            <p14:sldId id="1522"/>
            <p14:sldId id="1600"/>
            <p14:sldId id="1601"/>
            <p14:sldId id="1535"/>
            <p14:sldId id="1536"/>
            <p14:sldId id="1604"/>
            <p14:sldId id="1605"/>
            <p14:sldId id="1606"/>
            <p14:sldId id="1607"/>
            <p14:sldId id="1602"/>
            <p14:sldId id="1603"/>
            <p14:sldId id="1610"/>
            <p14:sldId id="1611"/>
            <p14:sldId id="1612"/>
            <p14:sldId id="1615"/>
            <p14:sldId id="1616"/>
            <p14:sldId id="1613"/>
            <p14:sldId id="1614"/>
            <p14:sldId id="1617"/>
            <p14:sldId id="1618"/>
            <p14:sldId id="1621"/>
            <p14:sldId id="1622"/>
            <p14:sldId id="1623"/>
            <p14:sldId id="1624"/>
            <p14:sldId id="1625"/>
            <p14:sldId id="1626"/>
            <p14:sldId id="1627"/>
            <p14:sldId id="1620"/>
            <p14:sldId id="1619"/>
            <p14:sldId id="1630"/>
          </p14:sldIdLst>
        </p14:section>
        <p14:section name="Python Flow Control" id="{D335814B-BE56-4916-8E08-CC472B5D28CA}">
          <p14:sldIdLst>
            <p14:sldId id="1523"/>
            <p14:sldId id="1524"/>
            <p14:sldId id="1539"/>
            <p14:sldId id="1540"/>
            <p14:sldId id="1542"/>
            <p14:sldId id="1537"/>
            <p14:sldId id="1538"/>
            <p14:sldId id="1545"/>
            <p14:sldId id="1546"/>
            <p14:sldId id="1543"/>
            <p14:sldId id="1544"/>
            <p14:sldId id="1549"/>
            <p14:sldId id="1547"/>
            <p14:sldId id="1551"/>
            <p14:sldId id="1552"/>
            <p14:sldId id="1553"/>
            <p14:sldId id="1554"/>
            <p14:sldId id="1556"/>
            <p14:sldId id="1557"/>
            <p14:sldId id="1550"/>
            <p14:sldId id="1548"/>
            <p14:sldId id="1558"/>
            <p14:sldId id="1559"/>
            <p14:sldId id="1560"/>
            <p14:sldId id="1561"/>
            <p14:sldId id="1562"/>
          </p14:sldIdLst>
        </p14:section>
        <p14:section name="Python Functions" id="{45FE967E-64B9-4DFB-A1A0-BDC34AB93879}">
          <p14:sldIdLst>
            <p14:sldId id="1525"/>
            <p14:sldId id="1526"/>
            <p14:sldId id="1631"/>
            <p14:sldId id="1563"/>
            <p14:sldId id="1564"/>
            <p14:sldId id="1632"/>
            <p14:sldId id="1633"/>
            <p14:sldId id="1634"/>
            <p14:sldId id="1637"/>
            <p14:sldId id="1638"/>
            <p14:sldId id="1639"/>
            <p14:sldId id="1640"/>
            <p14:sldId id="1641"/>
            <p14:sldId id="1642"/>
            <p14:sldId id="1643"/>
            <p14:sldId id="1644"/>
          </p14:sldIdLst>
        </p14:section>
        <p14:section name="Python Datatypes" id="{6195295D-412B-42D3-B393-53EC0BFA7147}">
          <p14:sldIdLst>
            <p14:sldId id="1527"/>
            <p14:sldId id="1528"/>
            <p14:sldId id="1581"/>
            <p14:sldId id="1582"/>
            <p14:sldId id="1579"/>
            <p14:sldId id="1580"/>
            <p14:sldId id="1585"/>
            <p14:sldId id="1586"/>
            <p14:sldId id="1583"/>
            <p14:sldId id="1584"/>
            <p14:sldId id="1589"/>
            <p14:sldId id="1590"/>
          </p14:sldIdLst>
        </p14:section>
        <p14:section name="Python File Handling" id="{C17253BD-EF5D-45FF-922B-C456B58F1B3C}">
          <p14:sldIdLst/>
        </p14:section>
        <p14:section name="Python Class and Objects" id="{182503EE-8CA7-4D3C-A1A5-CC631D187157}">
          <p14:sldIdLst/>
        </p14:section>
        <p14:section name="Python Misellaneous" id="{E5EA8460-E636-467E-BD19-F65C1CDA7E0B}">
          <p14:sldIdLst/>
        </p14:section>
      </p14:sectionLst>
    </p:ext>
    <p:ext uri="{EFAFB233-063F-42B5-8137-9DF3F51BA10A}">
      <p15:sldGuideLst xmlns:p15="http://schemas.microsoft.com/office/powerpoint/2012/main">
        <p15:guide id="3" pos="7488" userDrawn="1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B389"/>
    <a:srgbClr val="3FAD86"/>
    <a:srgbClr val="37AA84"/>
    <a:srgbClr val="87B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963" autoAdjust="0"/>
    <p:restoredTop sz="94364" autoAdjust="0"/>
  </p:normalViewPr>
  <p:slideViewPr>
    <p:cSldViewPr snapToGrid="0" showGuides="1">
      <p:cViewPr varScale="1">
        <p:scale>
          <a:sx n="74" d="100"/>
          <a:sy n="74" d="100"/>
        </p:scale>
        <p:origin x="62" y="379"/>
      </p:cViewPr>
      <p:guideLst>
        <p:guide pos="7488"/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114564"/>
    </p:cViewPr>
  </p:sorterViewPr>
  <p:notesViewPr>
    <p:cSldViewPr snapToGrid="0">
      <p:cViewPr varScale="1">
        <p:scale>
          <a:sx n="51" d="100"/>
          <a:sy n="51" d="100"/>
        </p:scale>
        <p:origin x="28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F6552-44A8-402A-8723-0CD265E450F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4C16A-7132-4A63-90CB-665ACE4BB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49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solidFill>
                  <a:srgbClr val="FF0000"/>
                </a:solidFill>
              </a:rPr>
              <a:t>Functional programming supports partially applied functions, currying, support for first class functions and closures.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62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26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4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4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62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9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22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62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63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78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60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62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207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28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401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7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931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475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47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60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582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10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951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155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95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763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036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401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95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325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408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178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03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709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695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718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677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091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856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638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555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744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846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23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18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769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73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186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268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347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807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962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2072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7735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45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2379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1088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9675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5715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1175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8861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7562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651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1243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7189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64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7928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9842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82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09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7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3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7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32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909292" y="6165015"/>
            <a:ext cx="4004790" cy="39864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Session Duration – 2 Hours 30 minutes,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5951767" y="6165014"/>
            <a:ext cx="4346892" cy="4079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Session Starts at – 14:00 (+5.30 GMT)</a:t>
            </a:r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648949"/>
          </a:xfrm>
          <a:prstGeom prst="rect">
            <a:avLst/>
          </a:prstGeom>
        </p:spPr>
        <p:txBody>
          <a:bodyPr vert="horz"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 descr="logo (13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778" y="1220016"/>
            <a:ext cx="3187219" cy="1869835"/>
          </a:xfrm>
          <a:prstGeom prst="rect">
            <a:avLst/>
          </a:prstGeom>
        </p:spPr>
      </p:pic>
      <p:sp useBgFill="1">
        <p:nvSpPr>
          <p:cNvPr id="2" name="Rectangle 1"/>
          <p:cNvSpPr/>
          <p:nvPr userDrawn="1"/>
        </p:nvSpPr>
        <p:spPr>
          <a:xfrm>
            <a:off x="10405087" y="5463846"/>
            <a:ext cx="1177313" cy="111919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305143" y="5094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057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6718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198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312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9326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5161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074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8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0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5664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72213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77230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1004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38091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53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3504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79619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3012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31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89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4216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15692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52318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4600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4296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8878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68711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8176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08679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466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444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1665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6703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692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2701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57862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8071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39390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1041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4220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539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16605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72050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11848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611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032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016541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379300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2802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99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413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792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4666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0132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6102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39995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034055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8033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60419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076815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51001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01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972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151504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56554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170557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8493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134754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618528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63150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39050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291499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34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3415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44923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453242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917789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953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4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00A93-67B8-4386-A346-38EB361B70B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hape 237"/>
          <p:cNvSpPr/>
          <p:nvPr userDrawn="1"/>
        </p:nvSpPr>
        <p:spPr>
          <a:xfrm flipH="1">
            <a:off x="0" y="-13970"/>
            <a:ext cx="12190786" cy="680829"/>
          </a:xfrm>
          <a:prstGeom prst="rect">
            <a:avLst/>
          </a:prstGeom>
          <a:solidFill>
            <a:srgbClr val="00882B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asted-image.png"/>
          <p:cNvPicPr/>
          <p:nvPr userDrawn="1"/>
        </p:nvPicPr>
        <p:blipFill>
          <a:blip r:embed="rId85" cstate="print">
            <a:alphaModFix amt="50121"/>
            <a:extLst/>
          </a:blip>
          <a:stretch>
            <a:fillRect/>
          </a:stretch>
        </p:blipFill>
        <p:spPr>
          <a:xfrm>
            <a:off x="0" y="-19218"/>
            <a:ext cx="12190786" cy="672429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216"/>
          <p:cNvSpPr/>
          <p:nvPr userDrawn="1"/>
        </p:nvSpPr>
        <p:spPr>
          <a:xfrm>
            <a:off x="3060850" y="120523"/>
            <a:ext cx="5314087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4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pic>
        <p:nvPicPr>
          <p:cNvPr id="10" name="Picture 9" descr="logo (13).png"/>
          <p:cNvPicPr>
            <a:picLocks noChangeAspect="1"/>
          </p:cNvPicPr>
          <p:nvPr userDrawn="1"/>
        </p:nvPicPr>
        <p:blipFill>
          <a:blip r:embed="rId8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834" y="5575610"/>
            <a:ext cx="1842563" cy="1080970"/>
          </a:xfrm>
          <a:prstGeom prst="rect">
            <a:avLst/>
          </a:prstGeom>
        </p:spPr>
      </p:pic>
      <p:sp>
        <p:nvSpPr>
          <p:cNvPr id="11" name="Shape 237"/>
          <p:cNvSpPr/>
          <p:nvPr userDrawn="1"/>
        </p:nvSpPr>
        <p:spPr>
          <a:xfrm flipH="1">
            <a:off x="0" y="-13970"/>
            <a:ext cx="12190786" cy="680829"/>
          </a:xfrm>
          <a:prstGeom prst="rect">
            <a:avLst/>
          </a:prstGeom>
          <a:solidFill>
            <a:srgbClr val="00882B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asted-image.png"/>
          <p:cNvPicPr/>
          <p:nvPr userDrawn="1"/>
        </p:nvPicPr>
        <p:blipFill>
          <a:blip r:embed="rId85" cstate="print">
            <a:alphaModFix amt="50121"/>
            <a:extLst/>
          </a:blip>
          <a:stretch>
            <a:fillRect/>
          </a:stretch>
        </p:blipFill>
        <p:spPr>
          <a:xfrm>
            <a:off x="0" y="-19218"/>
            <a:ext cx="12190786" cy="672429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216"/>
          <p:cNvSpPr/>
          <p:nvPr userDrawn="1"/>
        </p:nvSpPr>
        <p:spPr>
          <a:xfrm>
            <a:off x="3060850" y="120523"/>
            <a:ext cx="5314087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4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4418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  <p:sldLayoutId id="2147483924" r:id="rId18"/>
    <p:sldLayoutId id="2147483925" r:id="rId19"/>
    <p:sldLayoutId id="2147483926" r:id="rId20"/>
    <p:sldLayoutId id="2147483927" r:id="rId21"/>
    <p:sldLayoutId id="2147483928" r:id="rId22"/>
    <p:sldLayoutId id="2147483929" r:id="rId23"/>
    <p:sldLayoutId id="2147483930" r:id="rId24"/>
    <p:sldLayoutId id="2147483931" r:id="rId25"/>
    <p:sldLayoutId id="2147483932" r:id="rId26"/>
    <p:sldLayoutId id="2147483933" r:id="rId27"/>
    <p:sldLayoutId id="2147483934" r:id="rId28"/>
    <p:sldLayoutId id="2147483935" r:id="rId29"/>
    <p:sldLayoutId id="2147483936" r:id="rId30"/>
    <p:sldLayoutId id="2147483937" r:id="rId31"/>
    <p:sldLayoutId id="2147483938" r:id="rId32"/>
    <p:sldLayoutId id="2147483939" r:id="rId33"/>
    <p:sldLayoutId id="2147483940" r:id="rId34"/>
    <p:sldLayoutId id="2147483941" r:id="rId35"/>
    <p:sldLayoutId id="2147483942" r:id="rId36"/>
    <p:sldLayoutId id="2147483943" r:id="rId37"/>
    <p:sldLayoutId id="2147483944" r:id="rId38"/>
    <p:sldLayoutId id="2147483945" r:id="rId39"/>
    <p:sldLayoutId id="2147483946" r:id="rId40"/>
    <p:sldLayoutId id="2147483947" r:id="rId41"/>
    <p:sldLayoutId id="2147483948" r:id="rId42"/>
    <p:sldLayoutId id="2147483949" r:id="rId43"/>
    <p:sldLayoutId id="2147483950" r:id="rId44"/>
    <p:sldLayoutId id="2147483951" r:id="rId45"/>
    <p:sldLayoutId id="2147483952" r:id="rId46"/>
    <p:sldLayoutId id="2147483953" r:id="rId47"/>
    <p:sldLayoutId id="2147483954" r:id="rId48"/>
    <p:sldLayoutId id="2147483955" r:id="rId49"/>
    <p:sldLayoutId id="2147483956" r:id="rId50"/>
    <p:sldLayoutId id="2147483957" r:id="rId51"/>
    <p:sldLayoutId id="2147483958" r:id="rId52"/>
    <p:sldLayoutId id="2147483959" r:id="rId53"/>
    <p:sldLayoutId id="2147483960" r:id="rId54"/>
    <p:sldLayoutId id="2147483961" r:id="rId55"/>
    <p:sldLayoutId id="2147483962" r:id="rId56"/>
    <p:sldLayoutId id="2147483963" r:id="rId57"/>
    <p:sldLayoutId id="2147483964" r:id="rId58"/>
    <p:sldLayoutId id="2147483965" r:id="rId59"/>
    <p:sldLayoutId id="2147483966" r:id="rId60"/>
    <p:sldLayoutId id="2147483967" r:id="rId61"/>
    <p:sldLayoutId id="2147483968" r:id="rId62"/>
    <p:sldLayoutId id="2147483969" r:id="rId63"/>
    <p:sldLayoutId id="2147483970" r:id="rId64"/>
    <p:sldLayoutId id="2147483971" r:id="rId65"/>
    <p:sldLayoutId id="2147483972" r:id="rId66"/>
    <p:sldLayoutId id="2147483973" r:id="rId67"/>
    <p:sldLayoutId id="2147483974" r:id="rId68"/>
    <p:sldLayoutId id="2147483975" r:id="rId69"/>
    <p:sldLayoutId id="2147483976" r:id="rId70"/>
    <p:sldLayoutId id="2147483977" r:id="rId71"/>
    <p:sldLayoutId id="2147483978" r:id="rId72"/>
    <p:sldLayoutId id="2147483979" r:id="rId73"/>
    <p:sldLayoutId id="2147483980" r:id="rId74"/>
    <p:sldLayoutId id="2147483981" r:id="rId75"/>
    <p:sldLayoutId id="2147483982" r:id="rId76"/>
    <p:sldLayoutId id="2147483983" r:id="rId77"/>
    <p:sldLayoutId id="2147483984" r:id="rId78"/>
    <p:sldLayoutId id="2147483985" r:id="rId79"/>
    <p:sldLayoutId id="2147483986" r:id="rId80"/>
    <p:sldLayoutId id="2147483987" r:id="rId81"/>
    <p:sldLayoutId id="2147483988" r:id="rId82"/>
    <p:sldLayoutId id="2147483989" r:id="rId8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8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9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80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8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8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48399" y="4029167"/>
            <a:ext cx="417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libri (Headings)"/>
              </a:rPr>
              <a:t>Introduction to </a:t>
            </a:r>
            <a:r>
              <a:rPr lang="en-US" sz="3600" b="1" dirty="0" smtClean="0">
                <a:latin typeface="Calibri (Headings)"/>
              </a:rPr>
              <a:t>Python Essentials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60" y="31058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007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4" t="20732" r="30937" b="25691"/>
          <a:stretch/>
        </p:blipFill>
        <p:spPr>
          <a:xfrm>
            <a:off x="6266721" y="850979"/>
            <a:ext cx="5443058" cy="4307875"/>
          </a:xfrm>
          <a:prstGeom prst="rect">
            <a:avLst/>
          </a:prstGeom>
          <a:ln w="28575">
            <a:solidFill>
              <a:srgbClr val="53B389"/>
            </a:solidFill>
          </a:ln>
        </p:spPr>
      </p:pic>
      <p:pic>
        <p:nvPicPr>
          <p:cNvPr id="5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393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263520" y="138370"/>
            <a:ext cx="5473555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4" t="20812" r="31041" b="26720"/>
          <a:stretch/>
        </p:blipFill>
        <p:spPr>
          <a:xfrm>
            <a:off x="6263521" y="852363"/>
            <a:ext cx="5473554" cy="4229568"/>
          </a:xfrm>
          <a:prstGeom prst="rect">
            <a:avLst/>
          </a:prstGeom>
          <a:ln w="28575">
            <a:solidFill>
              <a:srgbClr val="53B389"/>
            </a:solidFill>
          </a:ln>
        </p:spPr>
      </p:pic>
      <p:pic>
        <p:nvPicPr>
          <p:cNvPr id="5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49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8" t="20806" r="30831" b="26833"/>
          <a:stretch/>
        </p:blipFill>
        <p:spPr>
          <a:xfrm>
            <a:off x="6125908" y="948343"/>
            <a:ext cx="5761292" cy="4464244"/>
          </a:xfrm>
          <a:prstGeom prst="rect">
            <a:avLst/>
          </a:prstGeom>
          <a:ln w="28575">
            <a:solidFill>
              <a:srgbClr val="53B389"/>
            </a:solidFill>
          </a:ln>
        </p:spPr>
      </p:pic>
      <p:pic>
        <p:nvPicPr>
          <p:cNvPr id="5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002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707134" y="138370"/>
            <a:ext cx="7180066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" t="8619" b="5170"/>
          <a:stretch/>
        </p:blipFill>
        <p:spPr>
          <a:xfrm>
            <a:off x="4708478" y="1378424"/>
            <a:ext cx="7178721" cy="3480179"/>
          </a:xfrm>
          <a:prstGeom prst="rect">
            <a:avLst/>
          </a:prstGeom>
          <a:ln w="28575">
            <a:solidFill>
              <a:srgbClr val="53B389"/>
            </a:solidFill>
          </a:ln>
        </p:spPr>
      </p:pic>
      <p:pic>
        <p:nvPicPr>
          <p:cNvPr id="5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713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760979" y="138370"/>
            <a:ext cx="7126221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2" b="4986"/>
          <a:stretch/>
        </p:blipFill>
        <p:spPr>
          <a:xfrm>
            <a:off x="4760979" y="1337481"/>
            <a:ext cx="7126221" cy="3466531"/>
          </a:xfrm>
          <a:prstGeom prst="rect">
            <a:avLst/>
          </a:prstGeom>
          <a:ln w="28575">
            <a:solidFill>
              <a:srgbClr val="53B389"/>
            </a:solidFill>
          </a:ln>
        </p:spPr>
      </p:pic>
      <p:pic>
        <p:nvPicPr>
          <p:cNvPr id="5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942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99479" y="4016467"/>
            <a:ext cx="467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Keywords &amp; Identifiers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797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Keywords and Identifiers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2862322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Python Keywords –</a:t>
            </a:r>
          </a:p>
          <a:p>
            <a:pPr algn="just">
              <a:lnSpc>
                <a:spcPct val="90000"/>
              </a:lnSpc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Keywords are the reserved words in Python.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During coding keywords can’t be used </a:t>
            </a:r>
            <a:r>
              <a:rPr lang="en-GB" sz="2000" dirty="0">
                <a:solidFill>
                  <a:srgbClr val="000000"/>
                </a:solidFill>
              </a:rPr>
              <a:t>as variable name, function name or any other identifier. They are used to define the syntax and structure of the Python language.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Keywords </a:t>
            </a:r>
            <a:r>
              <a:rPr lang="en-GB" sz="2000" dirty="0">
                <a:solidFill>
                  <a:srgbClr val="000000"/>
                </a:solidFill>
              </a:rPr>
              <a:t>are case </a:t>
            </a:r>
            <a:r>
              <a:rPr lang="en-GB" sz="2000" dirty="0" smtClean="0">
                <a:solidFill>
                  <a:srgbClr val="000000"/>
                </a:solidFill>
              </a:rPr>
              <a:t>sensitive in Python.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61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08700" y="1120521"/>
            <a:ext cx="5778500" cy="3083921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b="1" i="0" dirty="0" smtClean="0">
                <a:solidFill>
                  <a:srgbClr val="000000"/>
                </a:solidFill>
                <a:effectLst/>
              </a:rPr>
              <a:t>List of Python Keywords –</a:t>
            </a: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Keywords and Identifiers</a:t>
            </a:r>
            <a:endParaRPr lang="en-US" sz="2800" dirty="0">
              <a:latin typeface="Calibri (Headings)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138684"/>
              </p:ext>
            </p:extLst>
          </p:nvPr>
        </p:nvGraphicFramePr>
        <p:xfrm>
          <a:off x="6197600" y="1488283"/>
          <a:ext cx="5600700" cy="313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0140">
                  <a:extLst>
                    <a:ext uri="{9D8B030D-6E8A-4147-A177-3AD203B41FA5}">
                      <a16:colId xmlns:a16="http://schemas.microsoft.com/office/drawing/2014/main" xmlns="" val="2598614389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xmlns="" val="3823110009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xmlns="" val="1080098543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xmlns="" val="3413047085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xmlns="" val="1012851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finally 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7685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lambda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try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7227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nonlocal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while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3031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 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86756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elif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yield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5690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assert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else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2730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break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except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raise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20317932"/>
                  </a:ext>
                </a:extLst>
              </a:tr>
            </a:tbl>
          </a:graphicData>
        </a:graphic>
      </p:graphicFrame>
      <p:pic>
        <p:nvPicPr>
          <p:cNvPr id="7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92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08700" y="980821"/>
            <a:ext cx="5778500" cy="5355312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Python Identifier – </a:t>
            </a:r>
            <a:r>
              <a:rPr lang="en-GB" sz="2000" dirty="0" smtClean="0">
                <a:solidFill>
                  <a:srgbClr val="000000"/>
                </a:solidFill>
              </a:rPr>
              <a:t>Identifier </a:t>
            </a:r>
            <a:r>
              <a:rPr lang="en-GB" sz="2000" dirty="0">
                <a:solidFill>
                  <a:srgbClr val="000000"/>
                </a:solidFill>
              </a:rPr>
              <a:t>is nothing but the names given to entities like class, functions, variables etc. in Python. It helps us in differentiating one entity from another.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rgbClr val="000000"/>
                </a:solidFill>
              </a:rPr>
              <a:t>Rules for writing </a:t>
            </a:r>
            <a:r>
              <a:rPr lang="en-GB" sz="2000" b="1" dirty="0" smtClean="0">
                <a:solidFill>
                  <a:srgbClr val="000000"/>
                </a:solidFill>
              </a:rPr>
              <a:t>identifiers:</a:t>
            </a:r>
          </a:p>
          <a:p>
            <a:pPr algn="just">
              <a:lnSpc>
                <a:spcPct val="90000"/>
              </a:lnSpc>
            </a:pPr>
            <a:endParaRPr lang="en-GB" sz="2000" b="1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Identifiers can be a combination of letters in lowercase (a to z) or uppercase (A to Z) or digits (0 to 9) or an underscore (_). Names like </a:t>
            </a:r>
            <a:r>
              <a:rPr lang="en-GB" sz="2000" dirty="0" smtClean="0">
                <a:solidFill>
                  <a:srgbClr val="000000"/>
                </a:solidFill>
              </a:rPr>
              <a:t>myClass1, var_2 </a:t>
            </a:r>
            <a:r>
              <a:rPr lang="en-GB" sz="2000" dirty="0">
                <a:solidFill>
                  <a:srgbClr val="000000"/>
                </a:solidFill>
              </a:rPr>
              <a:t>and </a:t>
            </a:r>
            <a:r>
              <a:rPr lang="en-GB" sz="2000" dirty="0" err="1" smtClean="0">
                <a:solidFill>
                  <a:srgbClr val="000000"/>
                </a:solidFill>
              </a:rPr>
              <a:t>display_to_screen</a:t>
            </a:r>
            <a:r>
              <a:rPr lang="en-GB" sz="2000" dirty="0">
                <a:solidFill>
                  <a:srgbClr val="000000"/>
                </a:solidFill>
              </a:rPr>
              <a:t>, all are valid example.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An identifier cannot start with a digit. 1variable is invalid, but variable1 is perfectly fine.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Keywords cannot be used as identifiers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We cannot use special symbols like !, @, #, $, % etc. in our identifier.</a:t>
            </a:r>
            <a:endParaRPr lang="en-US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r>
              <a:rPr lang="en-US" sz="2000" b="1" dirty="0" smtClean="0">
                <a:solidFill>
                  <a:srgbClr val="000000"/>
                </a:solidFill>
              </a:rPr>
              <a:t>Let us go for a demonstration…</a:t>
            </a:r>
            <a:endParaRPr lang="en-US" sz="2000" b="1" i="0" dirty="0" smtClean="0">
              <a:solidFill>
                <a:srgbClr val="000000"/>
              </a:solidFill>
              <a:effectLst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Keywords and Identifiers</a:t>
            </a:r>
            <a:endParaRPr lang="en-US" sz="2800" dirty="0">
              <a:latin typeface="Calibri (Headings)"/>
            </a:endParaRPr>
          </a:p>
        </p:txBody>
      </p:sp>
      <p:pic>
        <p:nvPicPr>
          <p:cNvPr id="4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680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43929" y="4016467"/>
            <a:ext cx="4559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Statements &amp; Comments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874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Introduction to </a:t>
            </a:r>
            <a:r>
              <a:rPr lang="en-US" sz="2800" dirty="0" smtClean="0">
                <a:latin typeface="Calibri (Headings)"/>
              </a:rPr>
              <a:t>Python Essentials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942721"/>
            <a:ext cx="5778500" cy="3170099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i="0" dirty="0" smtClean="0">
                <a:solidFill>
                  <a:srgbClr val="000000"/>
                </a:solidFill>
                <a:effectLst/>
              </a:rPr>
              <a:t>In this Tutorial we are going to Cover –</a:t>
            </a:r>
          </a:p>
          <a:p>
            <a:pPr marL="571500" lvl="1" indent="-285750" algn="just">
              <a:buFont typeface="Arial" panose="020B0604020202020204" pitchFamily="34" charset="0"/>
              <a:buChar char="•"/>
              <a:tabLst>
                <a:tab pos="2921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Introduction</a:t>
            </a:r>
          </a:p>
          <a:p>
            <a:pPr marL="571500" lvl="1" indent="-285750" algn="just">
              <a:buFont typeface="Arial" panose="020B0604020202020204" pitchFamily="34" charset="0"/>
              <a:buChar char="•"/>
              <a:tabLst>
                <a:tab pos="2921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Python Basics</a:t>
            </a:r>
          </a:p>
          <a:p>
            <a:pPr marL="571500" lvl="1" indent="-285750" algn="just">
              <a:buFont typeface="Arial" panose="020B0604020202020204" pitchFamily="34" charset="0"/>
              <a:buChar char="•"/>
              <a:tabLst>
                <a:tab pos="2921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Python Flow Control</a:t>
            </a:r>
          </a:p>
          <a:p>
            <a:pPr marL="571500" lvl="1" indent="-285750" algn="just">
              <a:buFont typeface="Arial" panose="020B0604020202020204" pitchFamily="34" charset="0"/>
              <a:buChar char="•"/>
              <a:tabLst>
                <a:tab pos="2921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Python Functions</a:t>
            </a:r>
          </a:p>
          <a:p>
            <a:pPr marL="571500" lvl="1" indent="-285750" algn="just">
              <a:buFont typeface="Arial" panose="020B0604020202020204" pitchFamily="34" charset="0"/>
              <a:buChar char="•"/>
              <a:tabLst>
                <a:tab pos="2921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Python Datatypes</a:t>
            </a:r>
          </a:p>
          <a:p>
            <a:pPr marL="571500" lvl="1" indent="-285750" algn="just">
              <a:buFont typeface="Arial" panose="020B0604020202020204" pitchFamily="34" charset="0"/>
              <a:buChar char="•"/>
              <a:tabLst>
                <a:tab pos="2921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Python File Handling and Exception</a:t>
            </a:r>
          </a:p>
          <a:p>
            <a:pPr marL="571500" lvl="1" indent="-285750" algn="just">
              <a:buFont typeface="Arial" panose="020B0604020202020204" pitchFamily="34" charset="0"/>
              <a:buChar char="•"/>
              <a:tabLst>
                <a:tab pos="2921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Python Class and Objects</a:t>
            </a:r>
          </a:p>
          <a:p>
            <a:pPr marL="571500" lvl="1" indent="-285750" algn="just">
              <a:buFont typeface="Arial" panose="020B0604020202020204" pitchFamily="34" charset="0"/>
              <a:buChar char="•"/>
              <a:tabLst>
                <a:tab pos="2921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Python </a:t>
            </a:r>
            <a:r>
              <a:rPr lang="en-US" sz="2000" dirty="0" smtClean="0">
                <a:solidFill>
                  <a:srgbClr val="000000"/>
                </a:solidFill>
              </a:rPr>
              <a:t>Miscellaneous</a:t>
            </a:r>
          </a:p>
          <a:p>
            <a:pPr lvl="1" algn="just">
              <a:tabLst>
                <a:tab pos="292100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Etc.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762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</a:t>
            </a:r>
            <a:r>
              <a:rPr lang="en-US" sz="2800" dirty="0">
                <a:latin typeface="Calibri (Headings)"/>
              </a:rPr>
              <a:t>Statements </a:t>
            </a:r>
            <a:r>
              <a:rPr lang="en-US" sz="2800" dirty="0" smtClean="0">
                <a:latin typeface="Calibri (Headings)"/>
              </a:rPr>
              <a:t>and </a:t>
            </a:r>
            <a:r>
              <a:rPr lang="en-US" sz="2800" dirty="0">
                <a:latin typeface="Calibri (Headings)"/>
              </a:rPr>
              <a:t>Comments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970318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Python Statement </a:t>
            </a:r>
            <a:r>
              <a:rPr lang="en-US" sz="2000" b="1" dirty="0">
                <a:solidFill>
                  <a:srgbClr val="000000"/>
                </a:solidFill>
              </a:rPr>
              <a:t>-</a:t>
            </a:r>
            <a:r>
              <a:rPr lang="en-US" sz="2000" b="1" i="0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2000" dirty="0" smtClean="0">
                <a:solidFill>
                  <a:srgbClr val="000000"/>
                </a:solidFill>
              </a:rPr>
              <a:t>Instructions </a:t>
            </a:r>
            <a:r>
              <a:rPr lang="en-GB" sz="2000" dirty="0">
                <a:solidFill>
                  <a:srgbClr val="000000"/>
                </a:solidFill>
              </a:rPr>
              <a:t>that a Python interpreter can execute are called statements. For example, </a:t>
            </a:r>
            <a:r>
              <a:rPr lang="en-GB" sz="2000" b="1" dirty="0" err="1" smtClean="0">
                <a:solidFill>
                  <a:srgbClr val="000000"/>
                </a:solidFill>
              </a:rPr>
              <a:t>kount</a:t>
            </a:r>
            <a:r>
              <a:rPr lang="en-GB" sz="2000" b="1" dirty="0" smtClean="0">
                <a:solidFill>
                  <a:srgbClr val="000000"/>
                </a:solidFill>
              </a:rPr>
              <a:t> = 10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>
                <a:solidFill>
                  <a:srgbClr val="000000"/>
                </a:solidFill>
              </a:rPr>
              <a:t>is an assignment statement. </a:t>
            </a:r>
            <a:r>
              <a:rPr lang="en-GB" sz="2000" b="1" dirty="0">
                <a:solidFill>
                  <a:srgbClr val="000000"/>
                </a:solidFill>
              </a:rPr>
              <a:t>if</a:t>
            </a:r>
            <a:r>
              <a:rPr lang="en-GB" sz="2000" dirty="0">
                <a:solidFill>
                  <a:srgbClr val="000000"/>
                </a:solidFill>
              </a:rPr>
              <a:t> statement, </a:t>
            </a:r>
            <a:r>
              <a:rPr lang="en-GB" sz="2000" b="1" dirty="0">
                <a:solidFill>
                  <a:srgbClr val="000000"/>
                </a:solidFill>
              </a:rPr>
              <a:t>for</a:t>
            </a:r>
            <a:r>
              <a:rPr lang="en-GB" sz="2000" dirty="0">
                <a:solidFill>
                  <a:srgbClr val="000000"/>
                </a:solidFill>
              </a:rPr>
              <a:t> statement, </a:t>
            </a:r>
            <a:r>
              <a:rPr lang="en-GB" sz="2000" b="1" dirty="0">
                <a:solidFill>
                  <a:srgbClr val="000000"/>
                </a:solidFill>
              </a:rPr>
              <a:t>while</a:t>
            </a:r>
            <a:r>
              <a:rPr lang="en-GB" sz="2000" dirty="0">
                <a:solidFill>
                  <a:srgbClr val="000000"/>
                </a:solidFill>
              </a:rPr>
              <a:t> statement etc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b="1" dirty="0" smtClean="0">
                <a:solidFill>
                  <a:srgbClr val="000000"/>
                </a:solidFill>
              </a:rPr>
              <a:t>Multi-line statement - </a:t>
            </a:r>
            <a:r>
              <a:rPr lang="en-GB" sz="2000" dirty="0" smtClean="0">
                <a:solidFill>
                  <a:srgbClr val="000000"/>
                </a:solidFill>
              </a:rPr>
              <a:t>In </a:t>
            </a:r>
            <a:r>
              <a:rPr lang="en-GB" sz="2000" dirty="0">
                <a:solidFill>
                  <a:srgbClr val="000000"/>
                </a:solidFill>
              </a:rPr>
              <a:t>Python, end of a statement is marked by a newline character. But we can make a statement extend over multiple lines with the line continuation character (\). For example</a:t>
            </a:r>
            <a:r>
              <a:rPr lang="en-GB" sz="2000" dirty="0" smtClean="0">
                <a:solidFill>
                  <a:srgbClr val="000000"/>
                </a:solidFill>
              </a:rPr>
              <a:t>:</a:t>
            </a:r>
          </a:p>
          <a:p>
            <a:pPr algn="just">
              <a:lnSpc>
                <a:spcPct val="90000"/>
              </a:lnSpc>
            </a:pPr>
            <a:endParaRPr lang="en-GB" sz="2000" i="0" dirty="0">
              <a:solidFill>
                <a:srgbClr val="000000"/>
              </a:solidFill>
              <a:effectLst/>
            </a:endParaRPr>
          </a:p>
          <a:p>
            <a:pPr lvl="2"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print(‘Welcome to \</a:t>
            </a:r>
          </a:p>
          <a:p>
            <a:pPr lvl="2" algn="just">
              <a:lnSpc>
                <a:spcPct val="90000"/>
              </a:lnSpc>
            </a:pPr>
            <a:r>
              <a:rPr lang="en-GB" sz="2000" b="1" i="0" dirty="0" smtClean="0">
                <a:solidFill>
                  <a:srgbClr val="000000"/>
                </a:solidFill>
                <a:effectLst/>
              </a:rPr>
              <a:t>the world \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of programming”)</a:t>
            </a:r>
            <a:endParaRPr lang="en-US" sz="2000" b="1" i="0" dirty="0" smtClean="0">
              <a:solidFill>
                <a:srgbClr val="000000"/>
              </a:solidFill>
              <a:effectLst/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352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</a:t>
            </a:r>
            <a:r>
              <a:rPr lang="en-US" sz="2800" dirty="0">
                <a:latin typeface="Calibri (Headings)"/>
              </a:rPr>
              <a:t>Statements and Comments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1120676"/>
            <a:ext cx="5778500" cy="2308324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Python Indentation – </a:t>
            </a:r>
            <a:r>
              <a:rPr lang="en-GB" sz="2000" dirty="0" smtClean="0">
                <a:solidFill>
                  <a:srgbClr val="000000"/>
                </a:solidFill>
              </a:rPr>
              <a:t>Like </a:t>
            </a:r>
            <a:r>
              <a:rPr lang="en-GB" sz="2000" dirty="0">
                <a:solidFill>
                  <a:srgbClr val="000000"/>
                </a:solidFill>
              </a:rPr>
              <a:t>other programming languages e.g. C, C++, Java use braces { } to define a block of code. Python uses indentation.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000000"/>
                </a:solidFill>
              </a:rPr>
              <a:t>As example</a:t>
            </a:r>
            <a:r>
              <a:rPr lang="en-GB" sz="2000" dirty="0" smtClean="0">
                <a:solidFill>
                  <a:srgbClr val="000000"/>
                </a:solidFill>
              </a:rPr>
              <a:t>:</a:t>
            </a:r>
            <a:endParaRPr lang="en-GB" sz="2000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for </a:t>
            </a:r>
            <a:r>
              <a:rPr lang="en-GB" sz="2000" b="1" dirty="0" err="1">
                <a:solidFill>
                  <a:srgbClr val="000000"/>
                </a:solidFill>
              </a:rPr>
              <a:t>i</a:t>
            </a:r>
            <a:r>
              <a:rPr lang="en-GB" sz="2000" b="1" dirty="0">
                <a:solidFill>
                  <a:srgbClr val="000000"/>
                </a:solidFill>
              </a:rPr>
              <a:t> in range(1,10):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    for j in range(1,5):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        print(</a:t>
            </a:r>
            <a:r>
              <a:rPr lang="en-GB" sz="2000" b="1" dirty="0" err="1">
                <a:solidFill>
                  <a:srgbClr val="000000"/>
                </a:solidFill>
              </a:rPr>
              <a:t>i,j</a:t>
            </a:r>
            <a:r>
              <a:rPr lang="en-GB" sz="2000" b="1" dirty="0">
                <a:solidFill>
                  <a:srgbClr val="000000"/>
                </a:solidFill>
              </a:rPr>
              <a:t>)</a:t>
            </a:r>
            <a:endParaRPr lang="en-US" sz="2000" b="1" i="0" dirty="0" smtClean="0">
              <a:solidFill>
                <a:srgbClr val="000000"/>
              </a:solidFill>
              <a:effectLst/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007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</a:t>
            </a:r>
            <a:r>
              <a:rPr lang="en-US" sz="2800" dirty="0">
                <a:latin typeface="Calibri (Headings)"/>
              </a:rPr>
              <a:t>Statements and Comments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1374521"/>
            <a:ext cx="5778500" cy="1754326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Python Comments </a:t>
            </a:r>
            <a:endParaRPr lang="en-US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In Python, we use the hash (#) symbol to start writing a line comment.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000000"/>
                </a:solidFill>
              </a:rPr>
              <a:t>As example: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# this is a line </a:t>
            </a:r>
            <a:r>
              <a:rPr lang="en-GB" sz="2000" b="1" dirty="0" smtClean="0">
                <a:solidFill>
                  <a:srgbClr val="000000"/>
                </a:solidFill>
              </a:rPr>
              <a:t>comment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452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143500" y="138370"/>
            <a:ext cx="67437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</a:t>
            </a:r>
            <a:r>
              <a:rPr lang="en-US" sz="2800" dirty="0">
                <a:latin typeface="Calibri (Headings)"/>
              </a:rPr>
              <a:t>Statements and Comments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5143500" y="891921"/>
            <a:ext cx="6743700" cy="4330416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b="1" dirty="0" smtClean="0">
                <a:solidFill>
                  <a:srgbClr val="000000"/>
                </a:solidFill>
              </a:rPr>
              <a:t>Multi-line comments</a:t>
            </a:r>
            <a:r>
              <a:rPr lang="en-US" b="1" dirty="0">
                <a:solidFill>
                  <a:srgbClr val="000000"/>
                </a:solidFill>
              </a:rPr>
              <a:t> –</a:t>
            </a: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</a:rPr>
              <a:t>If </a:t>
            </a:r>
            <a:r>
              <a:rPr lang="en-GB" dirty="0">
                <a:solidFill>
                  <a:srgbClr val="000000"/>
                </a:solidFill>
              </a:rPr>
              <a:t>we have comments that extend multiple lines, one way of doing it is to use hash (#) in the beginning of each line. For example</a:t>
            </a:r>
            <a:r>
              <a:rPr lang="en-GB" dirty="0" smtClean="0">
                <a:solidFill>
                  <a:srgbClr val="000000"/>
                </a:solidFill>
              </a:rPr>
              <a:t>:</a:t>
            </a:r>
            <a:endParaRPr lang="en-GB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b="1" dirty="0" smtClean="0">
                <a:solidFill>
                  <a:srgbClr val="000000"/>
                </a:solidFill>
              </a:rPr>
              <a:t># In this program, we have</a:t>
            </a:r>
            <a:endParaRPr lang="en-GB" b="1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b="1" dirty="0" smtClean="0">
                <a:solidFill>
                  <a:srgbClr val="000000"/>
                </a:solidFill>
              </a:rPr>
              <a:t># used functions and</a:t>
            </a:r>
            <a:endParaRPr lang="en-GB" b="1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b="1" dirty="0" smtClean="0">
                <a:solidFill>
                  <a:srgbClr val="000000"/>
                </a:solidFill>
              </a:rPr>
              <a:t># iterations</a:t>
            </a: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Another way of doing this is to use triple quotes, either ''' or """.</a:t>
            </a:r>
          </a:p>
          <a:p>
            <a:pPr marL="571500" algn="just">
              <a:lnSpc>
                <a:spcPct val="90000"/>
              </a:lnSpc>
            </a:pPr>
            <a:r>
              <a:rPr lang="en-GB" dirty="0" smtClean="0">
                <a:solidFill>
                  <a:srgbClr val="000000"/>
                </a:solidFill>
              </a:rPr>
              <a:t>These </a:t>
            </a:r>
            <a:r>
              <a:rPr lang="en-GB" dirty="0">
                <a:solidFill>
                  <a:srgbClr val="000000"/>
                </a:solidFill>
              </a:rPr>
              <a:t>triple quotes are generally used for multi-line strings. But they can be used as multi-line comment as well. Unless they are not </a:t>
            </a:r>
            <a:r>
              <a:rPr lang="en-GB" dirty="0" err="1">
                <a:solidFill>
                  <a:srgbClr val="000000"/>
                </a:solidFill>
              </a:rPr>
              <a:t>docstrings</a:t>
            </a:r>
            <a:r>
              <a:rPr lang="en-GB" dirty="0">
                <a:solidFill>
                  <a:srgbClr val="000000"/>
                </a:solidFill>
              </a:rPr>
              <a:t>, they do not generate any extra code. As example:</a:t>
            </a: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'''This is a</a:t>
            </a: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multiline comment</a:t>
            </a:r>
            <a:r>
              <a:rPr lang="en-GB" b="1" dirty="0" smtClean="0">
                <a:solidFill>
                  <a:srgbClr val="000000"/>
                </a:solidFill>
              </a:rPr>
              <a:t>'''</a:t>
            </a:r>
            <a:endParaRPr lang="en-GB" b="1" dirty="0">
              <a:solidFill>
                <a:srgbClr val="000000"/>
              </a:solidFill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373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</a:t>
            </a:r>
            <a:r>
              <a:rPr lang="en-US" sz="2800" dirty="0">
                <a:latin typeface="Calibri (Headings)"/>
              </a:rPr>
              <a:t>Statements and Comments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2585323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b="1" dirty="0" err="1" smtClean="0">
                <a:solidFill>
                  <a:srgbClr val="000000"/>
                </a:solidFill>
              </a:rPr>
              <a:t>Docstring</a:t>
            </a:r>
            <a:r>
              <a:rPr lang="en-GB" b="1" dirty="0" smtClean="0">
                <a:solidFill>
                  <a:srgbClr val="000000"/>
                </a:solidFill>
              </a:rPr>
              <a:t> in Python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–</a:t>
            </a: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0000"/>
                </a:solidFill>
              </a:rPr>
              <a:t>Docstring</a:t>
            </a:r>
            <a:r>
              <a:rPr lang="en-GB" dirty="0">
                <a:solidFill>
                  <a:srgbClr val="000000"/>
                </a:solidFill>
              </a:rPr>
              <a:t> is short for documentation string.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It is a string that occurs as the first statement in a module, function, class, or method definition. We must write what a function/class does in the </a:t>
            </a:r>
            <a:r>
              <a:rPr lang="en-GB" dirty="0" err="1">
                <a:solidFill>
                  <a:srgbClr val="000000"/>
                </a:solidFill>
              </a:rPr>
              <a:t>docstring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US" b="1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r>
              <a:rPr lang="en-US" b="1" dirty="0" smtClean="0">
                <a:solidFill>
                  <a:srgbClr val="000000"/>
                </a:solidFill>
              </a:rPr>
              <a:t>Let us go for a demonstration…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210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48399" y="4016467"/>
            <a:ext cx="417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</a:t>
            </a:r>
            <a:r>
              <a:rPr lang="en-US" sz="3600" b="1" dirty="0">
                <a:latin typeface="Calibri (Headings)"/>
              </a:rPr>
              <a:t>Variables and Constants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711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621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Variables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665619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In Python variable is a named location used to store data in the memory. Each variable must have a unique name called identifier.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In Python, variables do not need declaration to reserve memory space. The "variable declaration" or "variable initialization" happens automatically when we assign a value to a variable.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As example: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 err="1" smtClean="0">
                <a:solidFill>
                  <a:srgbClr val="000000"/>
                </a:solidFill>
              </a:rPr>
              <a:t>kount</a:t>
            </a:r>
            <a:r>
              <a:rPr lang="en-GB" sz="2000" b="1" dirty="0" smtClean="0">
                <a:solidFill>
                  <a:srgbClr val="000000"/>
                </a:solidFill>
              </a:rPr>
              <a:t> </a:t>
            </a:r>
            <a:r>
              <a:rPr lang="en-GB" sz="2000" b="1" dirty="0">
                <a:solidFill>
                  <a:srgbClr val="000000"/>
                </a:solidFill>
              </a:rPr>
              <a:t>= 100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 err="1">
                <a:solidFill>
                  <a:srgbClr val="000000"/>
                </a:solidFill>
              </a:rPr>
              <a:t>emp_name</a:t>
            </a:r>
            <a:r>
              <a:rPr lang="en-GB" sz="2000" b="1" dirty="0">
                <a:solidFill>
                  <a:srgbClr val="000000"/>
                </a:solidFill>
              </a:rPr>
              <a:t> = "</a:t>
            </a:r>
            <a:r>
              <a:rPr lang="en-GB" sz="2000" b="1" dirty="0" smtClean="0">
                <a:solidFill>
                  <a:srgbClr val="000000"/>
                </a:solidFill>
              </a:rPr>
              <a:t>Robin“</a:t>
            </a:r>
          </a:p>
          <a:p>
            <a:pPr lvl="2" algn="just">
              <a:lnSpc>
                <a:spcPct val="90000"/>
              </a:lnSpc>
            </a:pPr>
            <a:r>
              <a:rPr lang="en-GB" sz="2000" b="1" i="0" dirty="0" smtClean="0">
                <a:solidFill>
                  <a:srgbClr val="000000"/>
                </a:solidFill>
                <a:effectLst/>
              </a:rPr>
              <a:t>age1, age2, age3 = 44, 37, 22</a:t>
            </a:r>
            <a:endParaRPr lang="en-US" sz="2000" b="1" i="0" dirty="0" smtClean="0">
              <a:solidFill>
                <a:srgbClr val="000000"/>
              </a:solidFill>
              <a:effectLst/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409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Constants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4579715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A constant is a type of variable whose value cannot be changed. It is helpful to think of constants as containers that hold information which cannot be changed later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rgbClr val="000000"/>
                </a:solidFill>
              </a:rPr>
              <a:t>Naming conventions for variables and constants in Python: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</a:rPr>
              <a:t>Nomenclature should be purpose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</a:rPr>
              <a:t>Use </a:t>
            </a:r>
            <a:r>
              <a:rPr lang="en-GB" dirty="0" err="1" smtClean="0">
                <a:solidFill>
                  <a:srgbClr val="000000"/>
                </a:solidFill>
              </a:rPr>
              <a:t>camelCase</a:t>
            </a:r>
            <a:r>
              <a:rPr lang="en-GB" dirty="0" smtClean="0">
                <a:solidFill>
                  <a:srgbClr val="000000"/>
                </a:solidFill>
              </a:rPr>
              <a:t> notation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</a:rPr>
              <a:t>Use capital letters to represent a constant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</a:rPr>
              <a:t>Symbols like @, #, !, $ % etc. should not be used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</a:rPr>
              <a:t>Don’t start with a digit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Constants are put into Python modules and meant not be changed.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Constant and variable names should have combination of letters in lowercase (a to z) or uppercase (A to Z) or digits (0 to 9) or an underscore </a:t>
            </a:r>
            <a:r>
              <a:rPr lang="en-GB" dirty="0" smtClean="0">
                <a:solidFill>
                  <a:srgbClr val="000000"/>
                </a:solidFill>
              </a:rPr>
              <a:t>(_).</a:t>
            </a:r>
            <a:endParaRPr lang="en-GB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b="1" dirty="0" smtClean="0">
                <a:solidFill>
                  <a:srgbClr val="000000"/>
                </a:solidFill>
              </a:rPr>
              <a:t>Let us go for a demonstration…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82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5699" y="4029167"/>
            <a:ext cx="417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Different Datatypes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1058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112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Different Datatypes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416320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i="0" dirty="0" smtClean="0">
                <a:solidFill>
                  <a:srgbClr val="000000"/>
                </a:solidFill>
                <a:effectLst/>
              </a:rPr>
              <a:t>Each value in Python has got a datatype. Following is the list of some important datatypes:</a:t>
            </a:r>
          </a:p>
          <a:p>
            <a:pPr algn="just"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marL="63500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i="0" dirty="0" smtClean="0">
                <a:solidFill>
                  <a:srgbClr val="000000"/>
                </a:solidFill>
                <a:effectLst/>
              </a:rPr>
              <a:t>Python Numbers</a:t>
            </a:r>
          </a:p>
          <a:p>
            <a:pPr marL="63500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Python List</a:t>
            </a:r>
          </a:p>
          <a:p>
            <a:pPr marL="63500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i="0" dirty="0" smtClean="0">
                <a:solidFill>
                  <a:srgbClr val="000000"/>
                </a:solidFill>
                <a:effectLst/>
              </a:rPr>
              <a:t>Python Tuple</a:t>
            </a:r>
          </a:p>
          <a:p>
            <a:pPr marL="63500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Python Strings</a:t>
            </a:r>
          </a:p>
          <a:p>
            <a:pPr marL="63500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Python Set</a:t>
            </a:r>
          </a:p>
          <a:p>
            <a:pPr marL="63500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i="0" dirty="0" smtClean="0">
                <a:solidFill>
                  <a:srgbClr val="000000"/>
                </a:solidFill>
                <a:effectLst/>
              </a:rPr>
              <a:t>Python Dictionary</a:t>
            </a:r>
          </a:p>
          <a:p>
            <a:pPr marL="74295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sz="2000" i="0" dirty="0" smtClean="0">
                <a:solidFill>
                  <a:srgbClr val="000000"/>
                </a:solidFill>
                <a:effectLst/>
              </a:rPr>
              <a:t>Also in Python conversion between datatypes are possible.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003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0" y="4046704"/>
            <a:ext cx="465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Overview of  Python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60" y="31058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101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37579" y="4019734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Calibri (Headings)"/>
              </a:rPr>
              <a:t>Python Datatype Conversion and Type Casting</a:t>
            </a:r>
            <a:endParaRPr lang="en-US" sz="32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416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635500" y="138370"/>
            <a:ext cx="72517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>
                <a:latin typeface="Calibri (Headings)"/>
              </a:rPr>
              <a:t>Python Datatype Conversion </a:t>
            </a:r>
            <a:r>
              <a:rPr lang="en-GB" sz="2800" dirty="0" smtClean="0">
                <a:latin typeface="Calibri (Headings)"/>
              </a:rPr>
              <a:t>&amp; </a:t>
            </a:r>
            <a:r>
              <a:rPr lang="en-GB" sz="2800" dirty="0">
                <a:latin typeface="Calibri (Headings)"/>
              </a:rPr>
              <a:t>Type Casting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72100" y="1260221"/>
            <a:ext cx="5778500" cy="2862322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Datatype Conversion in Python:</a:t>
            </a:r>
          </a:p>
          <a:p>
            <a:pPr algn="just"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The process of converting the value of one data type (integer, string, float, etc.) to another data type is called type conversion. Python has two types of type conversion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  <a:endParaRPr lang="en-GB" sz="2000" dirty="0">
              <a:solidFill>
                <a:srgbClr val="000000"/>
              </a:solidFill>
            </a:endParaRPr>
          </a:p>
          <a:p>
            <a:pPr marL="1200150" lvl="2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rgbClr val="000000"/>
                </a:solidFill>
              </a:rPr>
              <a:t>Implicit Type Conversion</a:t>
            </a:r>
          </a:p>
          <a:p>
            <a:pPr marL="1200150" lvl="2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rgbClr val="000000"/>
                </a:solidFill>
              </a:rPr>
              <a:t>Explicit Type </a:t>
            </a:r>
            <a:r>
              <a:rPr lang="en-GB" sz="2000" dirty="0" smtClean="0">
                <a:solidFill>
                  <a:srgbClr val="000000"/>
                </a:solidFill>
              </a:rPr>
              <a:t>Conversion</a:t>
            </a:r>
          </a:p>
          <a:p>
            <a:pPr marL="120015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Let us go for the demonstration…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94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5699" y="4019734"/>
            <a:ext cx="417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Input, Output and Import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694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Input, Output and Import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693319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Some of the functions like </a:t>
            </a:r>
            <a:r>
              <a:rPr lang="en-GB" sz="2000" b="1" dirty="0">
                <a:solidFill>
                  <a:srgbClr val="000000"/>
                </a:solidFill>
              </a:rPr>
              <a:t>input() </a:t>
            </a:r>
            <a:r>
              <a:rPr lang="en-GB" sz="2000" dirty="0">
                <a:solidFill>
                  <a:srgbClr val="000000"/>
                </a:solidFill>
              </a:rPr>
              <a:t>and </a:t>
            </a:r>
            <a:r>
              <a:rPr lang="en-GB" sz="2000" b="1" dirty="0">
                <a:solidFill>
                  <a:srgbClr val="000000"/>
                </a:solidFill>
              </a:rPr>
              <a:t>print() </a:t>
            </a:r>
            <a:r>
              <a:rPr lang="en-GB" sz="2000" dirty="0">
                <a:solidFill>
                  <a:srgbClr val="000000"/>
                </a:solidFill>
              </a:rPr>
              <a:t>are widely used for standard input and output operations respectively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i="0" dirty="0">
              <a:solidFill>
                <a:srgbClr val="000000"/>
              </a:solidFill>
              <a:effectLst/>
            </a:endParaRP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When our program grows bigger, it is a good idea to break it into different modules.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For the ease of program development, definitions </a:t>
            </a:r>
            <a:r>
              <a:rPr lang="en-GB" sz="2000" dirty="0">
                <a:solidFill>
                  <a:srgbClr val="000000"/>
                </a:solidFill>
              </a:rPr>
              <a:t>inside a module can be imported to another module or the interactive interpreter in Python. We use the </a:t>
            </a:r>
            <a:r>
              <a:rPr lang="en-GB" sz="2000" b="1" dirty="0">
                <a:solidFill>
                  <a:srgbClr val="000000"/>
                </a:solidFill>
              </a:rPr>
              <a:t>import</a:t>
            </a:r>
            <a:r>
              <a:rPr lang="en-GB" sz="2000" dirty="0">
                <a:solidFill>
                  <a:srgbClr val="000000"/>
                </a:solidFill>
              </a:rPr>
              <a:t> keyword to do this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GB" sz="2000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Let us go for the demonstration…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825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486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5699" y="4019734"/>
            <a:ext cx="417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Operators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047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Operators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4247317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Operators </a:t>
            </a:r>
            <a:r>
              <a:rPr lang="en-GB" sz="2000" dirty="0">
                <a:solidFill>
                  <a:srgbClr val="000000"/>
                </a:solidFill>
              </a:rPr>
              <a:t>are special symbols in Python that carry out arithmetic or logical computation. The value that the operator operates on is called the operand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GB" sz="2000" i="0" dirty="0">
              <a:solidFill>
                <a:srgbClr val="000000"/>
              </a:solidFill>
              <a:effectLst/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rgbClr val="000000"/>
                </a:solidFill>
              </a:rPr>
              <a:t>In Python operators can be classified as below:</a:t>
            </a:r>
          </a:p>
          <a:p>
            <a:pPr algn="just">
              <a:lnSpc>
                <a:spcPct val="90000"/>
              </a:lnSpc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5715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Arithmetic operators</a:t>
            </a:r>
          </a:p>
          <a:p>
            <a:pPr marL="5715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Comparison operators</a:t>
            </a:r>
          </a:p>
          <a:p>
            <a:pPr marL="5715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Logical operators</a:t>
            </a:r>
          </a:p>
          <a:p>
            <a:pPr marL="5715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Bitwise operators</a:t>
            </a:r>
          </a:p>
          <a:p>
            <a:pPr marL="5715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Assignment operators</a:t>
            </a:r>
          </a:p>
          <a:p>
            <a:pPr marL="5715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Special operators</a:t>
            </a:r>
          </a:p>
          <a:p>
            <a:pPr marL="800100" lvl="3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dirty="0" smtClean="0">
                <a:solidFill>
                  <a:srgbClr val="000000"/>
                </a:solidFill>
              </a:rPr>
              <a:t>Identity </a:t>
            </a:r>
            <a:r>
              <a:rPr lang="en-GB" sz="2000" dirty="0">
                <a:solidFill>
                  <a:srgbClr val="000000"/>
                </a:solidFill>
              </a:rPr>
              <a:t>operators</a:t>
            </a:r>
          </a:p>
          <a:p>
            <a:pPr marL="800100" lvl="3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dirty="0" smtClean="0">
                <a:solidFill>
                  <a:srgbClr val="000000"/>
                </a:solidFill>
              </a:rPr>
              <a:t>Membership operators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61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293359" y="138370"/>
            <a:ext cx="6593841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Operators</a:t>
            </a:r>
            <a:endParaRPr lang="en-US" sz="2800" dirty="0">
              <a:latin typeface="Calibri (Headings)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739867"/>
              </p:ext>
            </p:extLst>
          </p:nvPr>
        </p:nvGraphicFramePr>
        <p:xfrm>
          <a:off x="5293358" y="760547"/>
          <a:ext cx="6593841" cy="5513966"/>
        </p:xfrm>
        <a:graphic>
          <a:graphicData uri="http://schemas.openxmlformats.org/drawingml/2006/table">
            <a:tbl>
              <a:tblPr/>
              <a:tblGrid>
                <a:gridCol w="1005840">
                  <a:extLst>
                    <a:ext uri="{9D8B030D-6E8A-4147-A177-3AD203B41FA5}">
                      <a16:colId xmlns:a16="http://schemas.microsoft.com/office/drawing/2014/main" xmlns="" val="728478529"/>
                    </a:ext>
                  </a:extLst>
                </a:gridCol>
                <a:gridCol w="3784600">
                  <a:extLst>
                    <a:ext uri="{9D8B030D-6E8A-4147-A177-3AD203B41FA5}">
                      <a16:colId xmlns:a16="http://schemas.microsoft.com/office/drawing/2014/main" xmlns="" val="2786811944"/>
                    </a:ext>
                  </a:extLst>
                </a:gridCol>
                <a:gridCol w="1803401">
                  <a:extLst>
                    <a:ext uri="{9D8B030D-6E8A-4147-A177-3AD203B41FA5}">
                      <a16:colId xmlns:a16="http://schemas.microsoft.com/office/drawing/2014/main" xmlns="" val="3500186805"/>
                    </a:ext>
                  </a:extLst>
                </a:gridCol>
              </a:tblGrid>
              <a:tr h="43033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0000"/>
                          </a:solidFill>
                        </a:rPr>
                        <a:t>Arithmetic Operators in Python:</a:t>
                      </a:r>
                    </a:p>
                  </a:txBody>
                  <a:tcPr marL="73255" marR="58604" marT="109882" marB="1025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effectLst/>
                      </a:endParaRPr>
                    </a:p>
                  </a:txBody>
                  <a:tcPr marL="73255" marR="58604" marT="109882" marB="1025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effectLst/>
                      </a:endParaRPr>
                    </a:p>
                  </a:txBody>
                  <a:tcPr marL="73255" marR="58604" marT="109882" marB="1025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7707162"/>
                  </a:ext>
                </a:extLst>
              </a:tr>
              <a:tr h="4303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Operator</a:t>
                      </a:r>
                    </a:p>
                  </a:txBody>
                  <a:tcPr marL="73255" marR="58604" marT="109882" marB="1025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Meaning</a:t>
                      </a:r>
                    </a:p>
                  </a:txBody>
                  <a:tcPr marL="73255" marR="58604" marT="109882" marB="1025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Example</a:t>
                      </a:r>
                    </a:p>
                  </a:txBody>
                  <a:tcPr marL="73255" marR="58604" marT="109882" marB="1025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28543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+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Add two operands or unary plus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+ </a:t>
                      </a:r>
                      <a:r>
                        <a:rPr lang="en-US" sz="1800" b="1" dirty="0" smtClean="0">
                          <a:effectLst/>
                        </a:rPr>
                        <a:t>y,    </a:t>
                      </a:r>
                      <a:r>
                        <a:rPr lang="en-US" sz="1800" b="1" baseline="0" dirty="0" smtClean="0">
                          <a:effectLst/>
                        </a:rPr>
                        <a:t> </a:t>
                      </a:r>
                      <a:r>
                        <a:rPr lang="en-US" sz="1800" b="1" dirty="0" smtClean="0">
                          <a:effectLst/>
                        </a:rPr>
                        <a:t>+2</a:t>
                      </a:r>
                      <a:endParaRPr lang="en-US" sz="1800" b="1" dirty="0">
                        <a:effectLst/>
                      </a:endParaRP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51371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-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Subtract right operand from the left or unary minus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</a:t>
                      </a:r>
                      <a:r>
                        <a:rPr lang="en-US" sz="1800" b="1" dirty="0" smtClean="0">
                          <a:effectLst/>
                        </a:rPr>
                        <a:t>– y,    </a:t>
                      </a:r>
                      <a:r>
                        <a:rPr lang="en-US" sz="1800" b="1" baseline="0" dirty="0" smtClean="0">
                          <a:effectLst/>
                        </a:rPr>
                        <a:t> </a:t>
                      </a:r>
                      <a:r>
                        <a:rPr lang="en-US" sz="1800" b="1" dirty="0" smtClean="0">
                          <a:effectLst/>
                        </a:rPr>
                        <a:t>-2</a:t>
                      </a:r>
                      <a:endParaRPr lang="en-US" sz="1800" b="1" dirty="0">
                        <a:effectLst/>
                      </a:endParaRP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0954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*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Multiply two operands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* y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94610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/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Divide left operand by the right one (always results into float)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/ y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70808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%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Modulus - remainder of the division of left operand by the right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effectLst/>
                        </a:rPr>
                        <a:t>x % y </a:t>
                      </a:r>
                      <a:r>
                        <a:rPr lang="en-GB" sz="1800" b="1" dirty="0" smtClean="0">
                          <a:effectLst/>
                        </a:rPr>
                        <a:t>(</a:t>
                      </a:r>
                      <a:r>
                        <a:rPr lang="en-GB" sz="1800" b="1" dirty="0">
                          <a:effectLst/>
                        </a:rPr>
                        <a:t>remainder of x/y)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71257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//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Floor division - division that results into whole number adjusted to the left in the number line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// y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24971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**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</a:rPr>
                        <a:t>Exponent - left operand raised to the power of right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effectLst/>
                        </a:rPr>
                        <a:t>x**y (x to the power y)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03254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9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410200" y="138370"/>
            <a:ext cx="64770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Operators</a:t>
            </a:r>
            <a:endParaRPr lang="en-US" sz="2800" dirty="0">
              <a:latin typeface="Calibri (Headings)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031874"/>
              </p:ext>
            </p:extLst>
          </p:nvPr>
        </p:nvGraphicFramePr>
        <p:xfrm>
          <a:off x="5410200" y="788868"/>
          <a:ext cx="6477000" cy="4715512"/>
        </p:xfrm>
        <a:graphic>
          <a:graphicData uri="http://schemas.openxmlformats.org/drawingml/2006/table">
            <a:tbl>
              <a:tblPr/>
              <a:tblGrid>
                <a:gridCol w="1087557">
                  <a:extLst>
                    <a:ext uri="{9D8B030D-6E8A-4147-A177-3AD203B41FA5}">
                      <a16:colId xmlns:a16="http://schemas.microsoft.com/office/drawing/2014/main" xmlns="" val="3321790631"/>
                    </a:ext>
                  </a:extLst>
                </a:gridCol>
                <a:gridCol w="4360743">
                  <a:extLst>
                    <a:ext uri="{9D8B030D-6E8A-4147-A177-3AD203B41FA5}">
                      <a16:colId xmlns:a16="http://schemas.microsoft.com/office/drawing/2014/main" xmlns="" val="29970312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852900996"/>
                    </a:ext>
                  </a:extLst>
                </a:gridCol>
              </a:tblGrid>
              <a:tr h="36153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0000"/>
                          </a:solidFill>
                        </a:rPr>
                        <a:t>Comparison Operators in Python:</a:t>
                      </a:r>
                    </a:p>
                  </a:txBody>
                  <a:tcPr marL="75675" marR="60540" marT="113513" marB="1059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effectLst/>
                      </a:endParaRPr>
                    </a:p>
                  </a:txBody>
                  <a:tcPr marL="75675" marR="60540" marT="113513" marB="1059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effectLst/>
                      </a:endParaRPr>
                    </a:p>
                  </a:txBody>
                  <a:tcPr marL="75675" marR="60540" marT="113513" marB="1059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2914020"/>
                  </a:ext>
                </a:extLst>
              </a:tr>
              <a:tr h="36153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Operator</a:t>
                      </a:r>
                    </a:p>
                  </a:txBody>
                  <a:tcPr marL="75675" marR="60540" marT="113513" marB="1059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Meaning</a:t>
                      </a:r>
                    </a:p>
                  </a:txBody>
                  <a:tcPr marL="75675" marR="60540" marT="113513" marB="1059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Example</a:t>
                      </a:r>
                    </a:p>
                  </a:txBody>
                  <a:tcPr marL="75675" marR="60540" marT="113513" marB="1059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1622309"/>
                  </a:ext>
                </a:extLst>
              </a:tr>
              <a:tr h="47913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&gt;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Greater that - True if left operand is greater than the right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&gt; y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78883756"/>
                  </a:ext>
                </a:extLst>
              </a:tr>
              <a:tr h="47913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&lt;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Less that - True if left operand is less than the right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&lt; y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87503136"/>
                  </a:ext>
                </a:extLst>
              </a:tr>
              <a:tr h="47913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==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Equal to - True if both operands are equal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== y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67984035"/>
                  </a:ext>
                </a:extLst>
              </a:tr>
              <a:tr h="47913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!=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Not equal to - True if operands are not equal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!= y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1669182"/>
                  </a:ext>
                </a:extLst>
              </a:tr>
              <a:tr h="65927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&gt;=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Greater than or equal to - True if left operand is greater than or equal to the right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&gt;= y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11412435"/>
                  </a:ext>
                </a:extLst>
              </a:tr>
              <a:tr h="65927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&lt;=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</a:rPr>
                        <a:t>Less than or equal to - True if left operand is less than or equal to the right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&lt;= y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61959819"/>
                  </a:ext>
                </a:extLst>
              </a:tr>
            </a:tbl>
          </a:graphicData>
        </a:graphic>
      </p:graphicFrame>
      <p:pic>
        <p:nvPicPr>
          <p:cNvPr id="5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49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Operators</a:t>
            </a:r>
            <a:endParaRPr lang="en-US" sz="2800" dirty="0">
              <a:latin typeface="Calibri (Headings)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08923"/>
              </p:ext>
            </p:extLst>
          </p:nvPr>
        </p:nvGraphicFramePr>
        <p:xfrm>
          <a:off x="6096000" y="1006221"/>
          <a:ext cx="5791200" cy="3291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xmlns="" val="100746721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xmlns="" val="657718405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xmlns="" val="384061767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0000"/>
                          </a:solidFill>
                        </a:rPr>
                        <a:t>Logical Operators in Python: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7508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Operator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Meaning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Example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78416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and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True if both the operands are true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and y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31149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or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True if either of the operands is true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or y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0909356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not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True if operand is false (complements the operand)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not x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58467694"/>
                  </a:ext>
                </a:extLst>
              </a:tr>
            </a:tbl>
          </a:graphicData>
        </a:graphic>
      </p:graphicFrame>
      <p:pic>
        <p:nvPicPr>
          <p:cNvPr id="5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57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Operators</a:t>
            </a:r>
            <a:endParaRPr lang="en-US" sz="2800" dirty="0">
              <a:latin typeface="Calibri (Headings)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551714"/>
              </p:ext>
            </p:extLst>
          </p:nvPr>
        </p:nvGraphicFramePr>
        <p:xfrm>
          <a:off x="6096000" y="706826"/>
          <a:ext cx="5791200" cy="494157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xmlns="" val="240532607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xmlns="" val="192843902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xmlns="" val="3807080183"/>
                    </a:ext>
                  </a:extLst>
                </a:gridCol>
              </a:tblGrid>
              <a:tr h="45720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0000"/>
                          </a:solidFill>
                        </a:rPr>
                        <a:t>Bitwise Operators in Python: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109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Operator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Meaning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Example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62631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&amp;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Bitwise AND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effectLst/>
                        </a:rPr>
                        <a:t>x &amp; y</a:t>
                      </a:r>
                      <a:endParaRPr lang="es-ES" dirty="0">
                        <a:effectLst/>
                      </a:endParaRP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0951980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|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Bitwise OR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x | </a:t>
                      </a:r>
                      <a:r>
                        <a:rPr lang="es-ES" dirty="0" smtClean="0">
                          <a:effectLst/>
                        </a:rPr>
                        <a:t>y</a:t>
                      </a:r>
                      <a:endParaRPr lang="es-ES" dirty="0">
                        <a:effectLst/>
                      </a:endParaRP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6551132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~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Bitwise NOT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~</a:t>
                      </a:r>
                      <a:r>
                        <a:rPr lang="en-US" dirty="0" smtClean="0">
                          <a:effectLst/>
                        </a:rPr>
                        <a:t>x</a:t>
                      </a:r>
                      <a:endParaRPr lang="en-US" dirty="0">
                        <a:effectLst/>
                      </a:endParaRP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4483515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^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Bitwise XOR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x ^ </a:t>
                      </a:r>
                      <a:r>
                        <a:rPr lang="es-ES" dirty="0" smtClean="0">
                          <a:effectLst/>
                        </a:rPr>
                        <a:t>y</a:t>
                      </a:r>
                      <a:endParaRPr lang="es-ES" dirty="0">
                        <a:effectLst/>
                      </a:endParaRP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99777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&gt;&gt;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Bitwise right shift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x &gt;&gt; 2</a:t>
                      </a:r>
                      <a:endParaRPr lang="en-US" dirty="0">
                        <a:effectLst/>
                      </a:endParaRP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821972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&lt;&lt;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Bitwise left shift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x &lt;&lt; 2</a:t>
                      </a:r>
                      <a:endParaRPr lang="en-US" dirty="0">
                        <a:effectLst/>
                      </a:endParaRP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55356812"/>
                  </a:ext>
                </a:extLst>
              </a:tr>
            </a:tbl>
          </a:graphicData>
        </a:graphic>
      </p:graphicFrame>
      <p:pic>
        <p:nvPicPr>
          <p:cNvPr id="5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58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47079" y="4032434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libri (Headings)"/>
              </a:rPr>
              <a:t>Getting Started with Anaconda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58460" y="31058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781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Operators</a:t>
            </a:r>
            <a:endParaRPr lang="en-US" sz="2800" dirty="0">
              <a:latin typeface="Calibri (Headings)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472225"/>
              </p:ext>
            </p:extLst>
          </p:nvPr>
        </p:nvGraphicFramePr>
        <p:xfrm>
          <a:off x="6685095" y="814595"/>
          <a:ext cx="4613010" cy="5708656"/>
        </p:xfrm>
        <a:graphic>
          <a:graphicData uri="http://schemas.openxmlformats.org/drawingml/2006/table">
            <a:tbl>
              <a:tblPr/>
              <a:tblGrid>
                <a:gridCol w="1537670">
                  <a:extLst>
                    <a:ext uri="{9D8B030D-6E8A-4147-A177-3AD203B41FA5}">
                      <a16:colId xmlns:a16="http://schemas.microsoft.com/office/drawing/2014/main" xmlns="" val="71685266"/>
                    </a:ext>
                  </a:extLst>
                </a:gridCol>
                <a:gridCol w="1537670">
                  <a:extLst>
                    <a:ext uri="{9D8B030D-6E8A-4147-A177-3AD203B41FA5}">
                      <a16:colId xmlns:a16="http://schemas.microsoft.com/office/drawing/2014/main" xmlns="" val="4051307184"/>
                    </a:ext>
                  </a:extLst>
                </a:gridCol>
                <a:gridCol w="1537670">
                  <a:extLst>
                    <a:ext uri="{9D8B030D-6E8A-4147-A177-3AD203B41FA5}">
                      <a16:colId xmlns:a16="http://schemas.microsoft.com/office/drawing/2014/main" xmlns="" val="827403017"/>
                    </a:ext>
                  </a:extLst>
                </a:gridCol>
              </a:tblGrid>
              <a:tr h="432805">
                <a:tc gridSpan="3">
                  <a:txBody>
                    <a:bodyPr/>
                    <a:lstStyle/>
                    <a:p>
                      <a:pPr algn="ctr"/>
                      <a:r>
                        <a:rPr lang="en-GB" sz="1600" b="1" dirty="0" smtClean="0">
                          <a:solidFill>
                            <a:srgbClr val="000000"/>
                          </a:solidFill>
                        </a:rPr>
                        <a:t>Assignment Operators in Python</a:t>
                      </a:r>
                      <a:endParaRPr lang="en-US" sz="1600" b="1" dirty="0">
                        <a:effectLst/>
                      </a:endParaRPr>
                    </a:p>
                  </a:txBody>
                  <a:tcPr marL="64066" marR="51253" marT="96098" marB="896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effectLst/>
                      </a:endParaRPr>
                    </a:p>
                  </a:txBody>
                  <a:tcPr marL="64066" marR="51253" marT="96098" marB="896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effectLst/>
                      </a:endParaRPr>
                    </a:p>
                  </a:txBody>
                  <a:tcPr marL="64066" marR="51253" marT="96098" marB="896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6565098"/>
                  </a:ext>
                </a:extLst>
              </a:tr>
              <a:tr h="43280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Operator</a:t>
                      </a:r>
                    </a:p>
                  </a:txBody>
                  <a:tcPr marL="64066" marR="51253" marT="96098" marB="896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Example</a:t>
                      </a:r>
                    </a:p>
                  </a:txBody>
                  <a:tcPr marL="64066" marR="51253" marT="96098" marB="896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effectLst/>
                        </a:rPr>
                        <a:t>Equivatent</a:t>
                      </a:r>
                      <a:r>
                        <a:rPr lang="en-US" sz="1600" b="1" dirty="0">
                          <a:effectLst/>
                        </a:rPr>
                        <a:t> to</a:t>
                      </a:r>
                    </a:p>
                  </a:txBody>
                  <a:tcPr marL="64066" marR="51253" marT="96098" marB="896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7106680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51511913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+=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+=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+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85364870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-=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-=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</a:t>
                      </a:r>
                      <a:r>
                        <a:rPr lang="en-US" sz="1600" dirty="0" smtClean="0">
                          <a:effectLst/>
                        </a:rPr>
                        <a:t>– 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697585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*=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*=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*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1514185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/=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/=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/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98411100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%=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%=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%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13631520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//=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//=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//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2209319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**=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**=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**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72309741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&amp;=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&amp;=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&amp;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90445679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|=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|=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|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538433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^=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^=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^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59927790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&gt;&gt;=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&gt;&gt;=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&gt;&gt;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73550768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&lt;&lt;=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&lt;&lt;=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&lt;&lt;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17656297"/>
                  </a:ext>
                </a:extLst>
              </a:tr>
            </a:tbl>
          </a:graphicData>
        </a:graphic>
      </p:graphicFrame>
      <p:pic>
        <p:nvPicPr>
          <p:cNvPr id="5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421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Operators</a:t>
            </a:r>
            <a:endParaRPr lang="en-US" sz="2800" dirty="0">
              <a:latin typeface="Calibri (Headings)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931400"/>
              </p:ext>
            </p:extLst>
          </p:nvPr>
        </p:nvGraphicFramePr>
        <p:xfrm>
          <a:off x="6096000" y="1016250"/>
          <a:ext cx="5791200" cy="3108960"/>
        </p:xfrm>
        <a:graphic>
          <a:graphicData uri="http://schemas.openxmlformats.org/drawingml/2006/table">
            <a:tbl>
              <a:tblPr/>
              <a:tblGrid>
                <a:gridCol w="1396682">
                  <a:extLst>
                    <a:ext uri="{9D8B030D-6E8A-4147-A177-3AD203B41FA5}">
                      <a16:colId xmlns:a16="http://schemas.microsoft.com/office/drawing/2014/main" xmlns="" val="3362706786"/>
                    </a:ext>
                  </a:extLst>
                </a:gridCol>
                <a:gridCol w="2890771">
                  <a:extLst>
                    <a:ext uri="{9D8B030D-6E8A-4147-A177-3AD203B41FA5}">
                      <a16:colId xmlns:a16="http://schemas.microsoft.com/office/drawing/2014/main" xmlns="" val="3672036115"/>
                    </a:ext>
                  </a:extLst>
                </a:gridCol>
                <a:gridCol w="1503747">
                  <a:extLst>
                    <a:ext uri="{9D8B030D-6E8A-4147-A177-3AD203B41FA5}">
                      <a16:colId xmlns:a16="http://schemas.microsoft.com/office/drawing/2014/main" xmlns="" val="342659457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0000"/>
                          </a:solidFill>
                        </a:rPr>
                        <a:t>Special Operators: Identify Operators in Python</a:t>
                      </a:r>
                      <a:endParaRPr lang="en-US" b="1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9809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Operator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Meaning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Example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0780914"/>
                  </a:ext>
                </a:extLst>
              </a:tr>
              <a:tr h="4448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is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True if the operands are identical (refer to the same object)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is True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28202401"/>
                  </a:ext>
                </a:extLst>
              </a:tr>
              <a:tr h="56638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is not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True if the operands are not identical (do not refer to the same object)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is not True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98504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50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Operators</a:t>
            </a:r>
            <a:endParaRPr lang="en-US" sz="2800" dirty="0">
              <a:latin typeface="Calibri (Headings)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178027"/>
              </p:ext>
            </p:extLst>
          </p:nvPr>
        </p:nvGraphicFramePr>
        <p:xfrm>
          <a:off x="6103938" y="1059216"/>
          <a:ext cx="5783262" cy="3564255"/>
        </p:xfrm>
        <a:graphic>
          <a:graphicData uri="http://schemas.openxmlformats.org/drawingml/2006/table">
            <a:tbl>
              <a:tblPr/>
              <a:tblGrid>
                <a:gridCol w="1223962">
                  <a:extLst>
                    <a:ext uri="{9D8B030D-6E8A-4147-A177-3AD203B41FA5}">
                      <a16:colId xmlns:a16="http://schemas.microsoft.com/office/drawing/2014/main" xmlns="" val="1246568842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xmlns="" val="23727262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xmlns="" val="1337290759"/>
                    </a:ext>
                  </a:extLst>
                </a:gridCol>
              </a:tblGrid>
              <a:tr h="457200">
                <a:tc gridSpan="3"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0000"/>
                          </a:solidFill>
                        </a:rPr>
                        <a:t>Special Operators: Membership Operators in Python</a:t>
                      </a:r>
                      <a:endParaRPr lang="en-US" b="0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b="0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b="0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7377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Operator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Meaning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Example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8237036"/>
                  </a:ext>
                </a:extLst>
              </a:tr>
              <a:tr h="63912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in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True if value/variable is found in the sequence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in x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45403366"/>
                  </a:ext>
                </a:extLst>
              </a:tr>
              <a:tr h="63912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not in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True if value/variable is not found in the sequence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2 </a:t>
                      </a:r>
                      <a:r>
                        <a:rPr lang="en-US" dirty="0">
                          <a:effectLst/>
                        </a:rPr>
                        <a:t>not in x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16893871"/>
                  </a:ext>
                </a:extLst>
              </a:tr>
              <a:tr h="36576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1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1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0000"/>
                          </a:solidFill>
                        </a:rPr>
                        <a:t>Let us go for the demonstration…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effectLst/>
                      </a:endParaRP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41957097"/>
                  </a:ext>
                </a:extLst>
              </a:tr>
            </a:tbl>
          </a:graphicData>
        </a:graphic>
      </p:graphicFrame>
      <p:pic>
        <p:nvPicPr>
          <p:cNvPr id="5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231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67729" y="4041867"/>
            <a:ext cx="4737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</a:t>
            </a:r>
            <a:r>
              <a:rPr lang="en-US" sz="3600" b="1" dirty="0">
                <a:latin typeface="Calibri (Headings)"/>
              </a:rPr>
              <a:t>Namespace and Scope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71160" y="31185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480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Python Namespace and Scope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1044321"/>
            <a:ext cx="5778500" cy="3416320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Name</a:t>
            </a:r>
            <a:r>
              <a:rPr lang="en-US" sz="2000" b="1" dirty="0">
                <a:solidFill>
                  <a:srgbClr val="000000"/>
                </a:solidFill>
              </a:rPr>
              <a:t>s</a:t>
            </a:r>
            <a:r>
              <a:rPr lang="en-US" sz="2000" b="1" dirty="0" smtClean="0">
                <a:solidFill>
                  <a:srgbClr val="000000"/>
                </a:solidFill>
              </a:rPr>
              <a:t>pace in Python</a:t>
            </a:r>
            <a:r>
              <a:rPr lang="en-US" sz="2000" b="1" i="0" dirty="0" smtClean="0">
                <a:solidFill>
                  <a:srgbClr val="000000"/>
                </a:solidFill>
                <a:effectLst/>
              </a:rPr>
              <a:t> –</a:t>
            </a: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In Python namespace is a collection of names. which holds as a mapping of every name, we have defined, to corresponding objects.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Different namespaces can co-exist at a given time but are completely isolated.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A namespace containing all the built-in names is created when we start the Python interpreter and exists as long we don't exit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474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Python Namespace and Scope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744926"/>
            <a:ext cx="5778500" cy="4801314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Name</a:t>
            </a:r>
            <a:r>
              <a:rPr lang="en-US" sz="2000" b="1" dirty="0">
                <a:solidFill>
                  <a:srgbClr val="000000"/>
                </a:solidFill>
              </a:rPr>
              <a:t>s</a:t>
            </a:r>
            <a:r>
              <a:rPr lang="en-US" sz="2000" b="1" dirty="0" smtClean="0">
                <a:solidFill>
                  <a:srgbClr val="000000"/>
                </a:solidFill>
              </a:rPr>
              <a:t>pace in Python</a:t>
            </a:r>
            <a:r>
              <a:rPr lang="en-US" sz="2000" b="1" i="0" dirty="0" smtClean="0">
                <a:solidFill>
                  <a:srgbClr val="000000"/>
                </a:solidFill>
                <a:effectLst/>
              </a:rPr>
              <a:t> (Contd.) –</a:t>
            </a:r>
            <a:endParaRPr lang="en-US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Modules can have various functions and classes. A local namespace is created when a function is called, which has all the names defined in it. Similar, is the case with class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GB" sz="2000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2000" b="1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sz="2000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Let us go for a demonstration…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7282892" y="2311400"/>
            <a:ext cx="3771900" cy="2759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24192" y="2705101"/>
            <a:ext cx="3172184" cy="2247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33742" y="3149602"/>
            <a:ext cx="2722396" cy="16890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73664" y="2323585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Built-in Namespace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47696" y="2754872"/>
            <a:ext cx="289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Module: Global Namespace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704046" y="3227695"/>
            <a:ext cx="278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Function: Local Namespace</a:t>
            </a:r>
            <a:endParaRPr lang="en-US" b="1" dirty="0"/>
          </a:p>
        </p:txBody>
      </p:sp>
      <p:pic>
        <p:nvPicPr>
          <p:cNvPr id="11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589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486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5179" y="4023202"/>
            <a:ext cx="4876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libri (Headings)"/>
              </a:rPr>
              <a:t>Python if…</a:t>
            </a:r>
            <a:r>
              <a:rPr lang="en-US" sz="3600" b="1" dirty="0" err="1">
                <a:latin typeface="Calibri (Headings)"/>
              </a:rPr>
              <a:t>elif</a:t>
            </a:r>
            <a:r>
              <a:rPr lang="en-US" sz="3600" b="1" dirty="0">
                <a:latin typeface="Calibri (Headings)"/>
              </a:rPr>
              <a:t>...else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58460" y="31058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94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Python if…</a:t>
            </a:r>
            <a:r>
              <a:rPr lang="en-US" sz="2800" dirty="0" err="1">
                <a:latin typeface="Calibri (Headings)"/>
              </a:rPr>
              <a:t>elif</a:t>
            </a:r>
            <a:r>
              <a:rPr lang="en-US" sz="2800" dirty="0">
                <a:latin typeface="Calibri (Headings)"/>
              </a:rPr>
              <a:t>...else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815721"/>
            <a:ext cx="5778500" cy="4579715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Python if Statement </a:t>
            </a:r>
            <a:r>
              <a:rPr lang="en-GB" b="1" dirty="0" smtClean="0">
                <a:solidFill>
                  <a:srgbClr val="000000"/>
                </a:solidFill>
              </a:rPr>
              <a:t>Syntax:</a:t>
            </a:r>
          </a:p>
          <a:p>
            <a:pPr lvl="2"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if test expression:</a:t>
            </a: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    statement(s</a:t>
            </a:r>
            <a:r>
              <a:rPr lang="en-GB" b="1" dirty="0" smtClean="0">
                <a:solidFill>
                  <a:srgbClr val="000000"/>
                </a:solidFill>
              </a:rPr>
              <a:t>)</a:t>
            </a:r>
          </a:p>
          <a:p>
            <a:pPr marL="0" lvl="2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b="1" i="0" dirty="0" smtClean="0">
                <a:solidFill>
                  <a:srgbClr val="000000"/>
                </a:solidFill>
                <a:effectLst/>
              </a:rPr>
              <a:t>Python if Statement Flowchart</a:t>
            </a:r>
            <a:endParaRPr lang="en-GB" b="1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Diamond 2"/>
          <p:cNvSpPr/>
          <p:nvPr/>
        </p:nvSpPr>
        <p:spPr>
          <a:xfrm>
            <a:off x="7862574" y="2854688"/>
            <a:ext cx="1905000" cy="736600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62574" y="4162788"/>
            <a:ext cx="1905000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815074" y="2306048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815074" y="3591288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815074" y="4696188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" idx="3"/>
          </p:cNvCxnSpPr>
          <p:nvPr/>
        </p:nvCxnSpPr>
        <p:spPr>
          <a:xfrm>
            <a:off x="9767574" y="3222988"/>
            <a:ext cx="101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813856" y="4970508"/>
            <a:ext cx="1957018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770874" y="3210288"/>
            <a:ext cx="0" cy="1760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09987" y="2854688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False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111572" y="2831828"/>
            <a:ext cx="1404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Test Expression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263481" y="424482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Body of if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019465" y="3775438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pic>
        <p:nvPicPr>
          <p:cNvPr id="1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557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Python if…</a:t>
            </a:r>
            <a:r>
              <a:rPr lang="en-US" sz="2800" dirty="0" err="1">
                <a:latin typeface="Calibri (Headings)"/>
              </a:rPr>
              <a:t>elif</a:t>
            </a:r>
            <a:r>
              <a:rPr lang="en-US" sz="2800" dirty="0">
                <a:latin typeface="Calibri (Headings)"/>
              </a:rPr>
              <a:t>...else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761526"/>
            <a:ext cx="5778500" cy="4829014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b="1" dirty="0" smtClean="0"/>
              <a:t>Python </a:t>
            </a:r>
            <a:r>
              <a:rPr lang="en-US" b="1" dirty="0"/>
              <a:t>if...else </a:t>
            </a:r>
            <a:r>
              <a:rPr lang="en-US" b="1" dirty="0" smtClean="0"/>
              <a:t>Statement</a:t>
            </a:r>
            <a:r>
              <a:rPr lang="en-GB" b="1" dirty="0" smtClean="0">
                <a:solidFill>
                  <a:srgbClr val="000000"/>
                </a:solidFill>
              </a:rPr>
              <a:t> Syntax:</a:t>
            </a: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if test expression:</a:t>
            </a: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    Body of if</a:t>
            </a: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else:</a:t>
            </a: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    Body of else</a:t>
            </a:r>
            <a:endParaRPr lang="en-GB" i="0" dirty="0">
              <a:solidFill>
                <a:srgbClr val="000000"/>
              </a:solidFill>
              <a:effectLst/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i="0" dirty="0" smtClean="0">
                <a:solidFill>
                  <a:srgbClr val="000000"/>
                </a:solidFill>
                <a:effectLst/>
              </a:rPr>
              <a:t>Python </a:t>
            </a:r>
            <a:r>
              <a:rPr lang="en-US" b="1" i="0" dirty="0" err="1" smtClean="0">
                <a:solidFill>
                  <a:srgbClr val="000000"/>
                </a:solidFill>
                <a:effectLst/>
              </a:rPr>
              <a:t>if..else</a:t>
            </a:r>
            <a:r>
              <a:rPr lang="en-US" b="1" i="0" dirty="0" smtClean="0">
                <a:solidFill>
                  <a:srgbClr val="000000"/>
                </a:solidFill>
                <a:effectLst/>
              </a:rPr>
              <a:t> Flowchart</a:t>
            </a: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877107" y="2537460"/>
            <a:ext cx="4228985" cy="2938780"/>
            <a:chOff x="7531100" y="2677160"/>
            <a:chExt cx="4228985" cy="2938780"/>
          </a:xfrm>
        </p:grpSpPr>
        <p:sp>
          <p:nvSpPr>
            <p:cNvPr id="8" name="Diamond 7"/>
            <p:cNvSpPr/>
            <p:nvPr/>
          </p:nvSpPr>
          <p:spPr>
            <a:xfrm>
              <a:off x="7531100" y="3225800"/>
              <a:ext cx="1905000" cy="73660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531100" y="4533900"/>
              <a:ext cx="1905000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8483600" y="2677160"/>
              <a:ext cx="0" cy="5486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8483600" y="3962400"/>
              <a:ext cx="0" cy="5486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483600" y="5067300"/>
              <a:ext cx="0" cy="5486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8" idx="3"/>
            </p:cNvCxnSpPr>
            <p:nvPr/>
          </p:nvCxnSpPr>
          <p:spPr>
            <a:xfrm>
              <a:off x="9436100" y="3594100"/>
              <a:ext cx="1371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482382" y="5341620"/>
              <a:ext cx="234436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19" idx="0"/>
            </p:cNvCxnSpPr>
            <p:nvPr/>
          </p:nvCxnSpPr>
          <p:spPr>
            <a:xfrm flipH="1">
              <a:off x="10825665" y="3581400"/>
              <a:ext cx="0" cy="9525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778513" y="3225800"/>
              <a:ext cx="66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False</a:t>
              </a:r>
              <a:endParaRPr 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780098" y="3202940"/>
              <a:ext cx="14045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Test Expression</a:t>
              </a:r>
              <a:endParaRPr 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32007" y="4615934"/>
              <a:ext cx="1103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Body of if</a:t>
              </a:r>
              <a:endParaRPr lang="en-US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891244" y="4533900"/>
              <a:ext cx="1868841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49838" y="4614903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Body of else</a:t>
              </a:r>
              <a:endParaRPr lang="en-US" b="1" dirty="0"/>
            </a:p>
          </p:txBody>
        </p:sp>
        <p:cxnSp>
          <p:nvCxnSpPr>
            <p:cNvPr id="21" name="Straight Connector 20"/>
            <p:cNvCxnSpPr>
              <a:stCxn id="19" idx="2"/>
            </p:cNvCxnSpPr>
            <p:nvPr/>
          </p:nvCxnSpPr>
          <p:spPr>
            <a:xfrm flipH="1">
              <a:off x="10825664" y="5067300"/>
              <a:ext cx="1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7870390" y="3911739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pic>
        <p:nvPicPr>
          <p:cNvPr id="24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046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99724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Python if…</a:t>
            </a:r>
            <a:r>
              <a:rPr lang="en-US" sz="2800" dirty="0" err="1">
                <a:latin typeface="Calibri (Headings)"/>
              </a:rPr>
              <a:t>elif</a:t>
            </a:r>
            <a:r>
              <a:rPr lang="en-US" sz="2800" dirty="0">
                <a:latin typeface="Calibri (Headings)"/>
              </a:rPr>
              <a:t>...else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748993"/>
            <a:ext cx="5778500" cy="5604611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Python if...</a:t>
            </a:r>
            <a:r>
              <a:rPr lang="en-US" b="1" dirty="0" err="1"/>
              <a:t>elif</a:t>
            </a:r>
            <a:r>
              <a:rPr lang="en-US" b="1" dirty="0"/>
              <a:t>...else </a:t>
            </a:r>
            <a:r>
              <a:rPr lang="en-US" b="1" dirty="0" smtClean="0"/>
              <a:t>Statement </a:t>
            </a:r>
            <a:r>
              <a:rPr lang="en-GB" b="1" dirty="0" smtClean="0">
                <a:solidFill>
                  <a:srgbClr val="000000"/>
                </a:solidFill>
              </a:rPr>
              <a:t>Syntax:</a:t>
            </a:r>
          </a:p>
          <a:p>
            <a:pPr lvl="2"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if test expression:</a:t>
            </a: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    Body of if</a:t>
            </a:r>
          </a:p>
          <a:p>
            <a:pPr lvl="2" algn="just">
              <a:lnSpc>
                <a:spcPct val="90000"/>
              </a:lnSpc>
            </a:pPr>
            <a:r>
              <a:rPr lang="en-GB" b="1" dirty="0" err="1">
                <a:solidFill>
                  <a:srgbClr val="000000"/>
                </a:solidFill>
              </a:rPr>
              <a:t>elif</a:t>
            </a:r>
            <a:r>
              <a:rPr lang="en-GB" b="1" dirty="0">
                <a:solidFill>
                  <a:srgbClr val="000000"/>
                </a:solidFill>
              </a:rPr>
              <a:t> test expression:</a:t>
            </a: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    Body of </a:t>
            </a:r>
            <a:r>
              <a:rPr lang="en-GB" b="1" dirty="0" err="1">
                <a:solidFill>
                  <a:srgbClr val="000000"/>
                </a:solidFill>
              </a:rPr>
              <a:t>elif</a:t>
            </a:r>
            <a:endParaRPr lang="en-GB" b="1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else: </a:t>
            </a: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    Body of else</a:t>
            </a: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462371" y="2912251"/>
            <a:ext cx="5103047" cy="3374989"/>
            <a:chOff x="6462371" y="2912251"/>
            <a:chExt cx="5103047" cy="3374989"/>
          </a:xfrm>
        </p:grpSpPr>
        <p:sp>
          <p:nvSpPr>
            <p:cNvPr id="7" name="Diamond 6"/>
            <p:cNvSpPr/>
            <p:nvPr/>
          </p:nvSpPr>
          <p:spPr>
            <a:xfrm>
              <a:off x="6462371" y="3278011"/>
              <a:ext cx="1703730" cy="918054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314096" y="2912251"/>
              <a:ext cx="0" cy="36576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7314096" y="4196065"/>
              <a:ext cx="0" cy="5486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26" idx="0"/>
            </p:cNvCxnSpPr>
            <p:nvPr/>
          </p:nvCxnSpPr>
          <p:spPr>
            <a:xfrm>
              <a:off x="10942073" y="4685813"/>
              <a:ext cx="0" cy="79207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</p:cNvCxnSpPr>
            <p:nvPr/>
          </p:nvCxnSpPr>
          <p:spPr>
            <a:xfrm>
              <a:off x="8166101" y="3737038"/>
              <a:ext cx="14630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0491166" y="4698513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9639301" y="3719815"/>
              <a:ext cx="0" cy="54864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069716" y="3437064"/>
              <a:ext cx="66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False</a:t>
              </a:r>
              <a:endParaRPr 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81319" y="3303411"/>
              <a:ext cx="12525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Test Expression of if</a:t>
              </a:r>
              <a:endParaRPr lang="en-US" sz="1600" b="1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6583419" y="4734540"/>
              <a:ext cx="1448197" cy="369332"/>
              <a:chOff x="6570719" y="4772640"/>
              <a:chExt cx="1448197" cy="36933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570719" y="4800600"/>
                <a:ext cx="1448197" cy="31341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757313" y="4772640"/>
                <a:ext cx="1103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Body of if</a:t>
                </a:r>
                <a:endParaRPr lang="en-US" b="1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8917339" y="4283015"/>
              <a:ext cx="14439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Test Expression of </a:t>
              </a:r>
              <a:r>
                <a:rPr lang="en-US" sz="1600" b="1" dirty="0" err="1" smtClean="0"/>
                <a:t>elif</a:t>
              </a:r>
              <a:endParaRPr lang="en-US" sz="1600" b="1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10941043" y="5816437"/>
              <a:ext cx="1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Diamond 21"/>
            <p:cNvSpPr/>
            <p:nvPr/>
          </p:nvSpPr>
          <p:spPr>
            <a:xfrm>
              <a:off x="8787436" y="4239487"/>
              <a:ext cx="1703730" cy="918054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9061257" y="5478012"/>
              <a:ext cx="1156086" cy="338554"/>
              <a:chOff x="8887936" y="5490841"/>
              <a:chExt cx="1156086" cy="33855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8917339" y="5503283"/>
                <a:ext cx="1097280" cy="31341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887936" y="5490841"/>
                <a:ext cx="11560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Body of </a:t>
                </a:r>
                <a:r>
                  <a:rPr lang="en-US" sz="1600" b="1" dirty="0" err="1" smtClean="0"/>
                  <a:t>elif</a:t>
                </a:r>
                <a:endParaRPr lang="en-US" sz="1600" b="1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0340403" y="5477883"/>
              <a:ext cx="1225015" cy="338554"/>
              <a:chOff x="10427298" y="5490712"/>
              <a:chExt cx="1225015" cy="338554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0491166" y="5503283"/>
                <a:ext cx="1097280" cy="31341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0427298" y="5490712"/>
                <a:ext cx="12250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Body of else</a:t>
                </a:r>
                <a:endParaRPr lang="en-US" sz="1600" b="1" dirty="0"/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>
              <a:off x="9639300" y="5124694"/>
              <a:ext cx="0" cy="36576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7307517" y="5098520"/>
              <a:ext cx="0" cy="118872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5400000">
              <a:off x="9135707" y="4294977"/>
              <a:ext cx="0" cy="356616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9141" y="5092519"/>
              <a:ext cx="6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True</a:t>
              </a:r>
              <a:endParaRPr lang="en-US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404271" y="4375529"/>
              <a:ext cx="66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False</a:t>
              </a:r>
              <a:endParaRPr lang="en-US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68175" y="4232725"/>
              <a:ext cx="6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True</a:t>
              </a:r>
              <a:endParaRPr lang="en-US" b="1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9654541" y="5803866"/>
              <a:ext cx="0" cy="27432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31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1" y="1629230"/>
            <a:ext cx="6146800" cy="3510008"/>
          </a:xfrm>
          <a:prstGeom prst="rect">
            <a:avLst/>
          </a:prstGeom>
        </p:spPr>
      </p:pic>
      <p:sp>
        <p:nvSpPr>
          <p:cNvPr id="4" name="Title 2"/>
          <p:cNvSpPr txBox="1">
            <a:spLocks/>
          </p:cNvSpPr>
          <p:nvPr/>
        </p:nvSpPr>
        <p:spPr>
          <a:xfrm>
            <a:off x="5740400" y="138370"/>
            <a:ext cx="61468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5740400" y="891921"/>
            <a:ext cx="6146800" cy="4247317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i="0" dirty="0" smtClean="0">
                <a:solidFill>
                  <a:srgbClr val="000000"/>
                </a:solidFill>
                <a:effectLst/>
              </a:rPr>
              <a:t>Anaconda download link –</a:t>
            </a:r>
          </a:p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rgbClr val="0070C0"/>
                </a:solidFill>
              </a:rPr>
              <a:t>https://www.anaconda.com/download</a:t>
            </a:r>
            <a:r>
              <a:rPr lang="en-US" sz="2400" b="1" dirty="0" smtClean="0">
                <a:solidFill>
                  <a:srgbClr val="0070C0"/>
                </a:solidFill>
              </a:rPr>
              <a:t>/</a:t>
            </a:r>
          </a:p>
          <a:p>
            <a:pPr algn="ctr">
              <a:lnSpc>
                <a:spcPct val="90000"/>
              </a:lnSpc>
            </a:pPr>
            <a:endParaRPr lang="en-US" sz="2400" b="1" dirty="0">
              <a:solidFill>
                <a:srgbClr val="0070C0"/>
              </a:solidFill>
            </a:endParaRPr>
          </a:p>
          <a:p>
            <a:pPr algn="ctr">
              <a:lnSpc>
                <a:spcPct val="90000"/>
              </a:lnSpc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algn="ctr">
              <a:lnSpc>
                <a:spcPct val="90000"/>
              </a:lnSpc>
            </a:pPr>
            <a:endParaRPr lang="en-US" sz="2400" b="1" dirty="0">
              <a:solidFill>
                <a:srgbClr val="0070C0"/>
              </a:solidFill>
            </a:endParaRPr>
          </a:p>
          <a:p>
            <a:pPr algn="ctr">
              <a:lnSpc>
                <a:spcPct val="90000"/>
              </a:lnSpc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281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Python if…</a:t>
            </a:r>
            <a:r>
              <a:rPr lang="en-US" sz="2800" dirty="0" err="1">
                <a:latin typeface="Calibri (Headings)"/>
              </a:rPr>
              <a:t>elif</a:t>
            </a:r>
            <a:r>
              <a:rPr lang="en-US" sz="2800" dirty="0">
                <a:latin typeface="Calibri (Headings)"/>
              </a:rPr>
              <a:t>...else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016210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b="1" dirty="0"/>
              <a:t>Python Nested if </a:t>
            </a:r>
            <a:r>
              <a:rPr lang="en-GB" sz="2000" b="1" dirty="0" smtClean="0"/>
              <a:t>statements:</a:t>
            </a:r>
          </a:p>
          <a:p>
            <a:endParaRPr lang="en-GB" sz="2000" b="1" dirty="0"/>
          </a:p>
          <a:p>
            <a:pPr marL="685800" indent="-342900" algn="just">
              <a:buFont typeface="Arial" panose="020B0604020202020204" pitchFamily="34" charset="0"/>
              <a:buChar char="•"/>
            </a:pPr>
            <a:r>
              <a:rPr lang="en-GB" sz="2000" dirty="0" smtClean="0"/>
              <a:t>We can have a if...</a:t>
            </a:r>
            <a:r>
              <a:rPr lang="en-GB" sz="2000" dirty="0" err="1" smtClean="0"/>
              <a:t>elif</a:t>
            </a:r>
            <a:r>
              <a:rPr lang="en-GB" sz="2000" dirty="0" smtClean="0"/>
              <a:t>...else statement inside another if...</a:t>
            </a:r>
            <a:r>
              <a:rPr lang="en-GB" sz="2000" dirty="0" err="1" smtClean="0"/>
              <a:t>elif</a:t>
            </a:r>
            <a:r>
              <a:rPr lang="en-GB" sz="2000" dirty="0" smtClean="0"/>
              <a:t>...else statement. This is called nesting in computer programming. 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Indentation is the only way to </a:t>
            </a:r>
            <a:r>
              <a:rPr lang="en-GB" sz="2000" dirty="0" smtClean="0"/>
              <a:t>demark </a:t>
            </a:r>
            <a:r>
              <a:rPr lang="en-GB" sz="2000" dirty="0"/>
              <a:t>the level of nesting.</a:t>
            </a:r>
            <a:endParaRPr lang="en-US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Let us go for a demonstration…</a:t>
            </a:r>
            <a:endParaRPr lang="en-US" sz="2000" i="0" dirty="0" smtClean="0">
              <a:solidFill>
                <a:srgbClr val="000000"/>
              </a:solidFill>
              <a:effectLst/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156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46943" y="5669238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3762" y="4051959"/>
            <a:ext cx="417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Iterations Using For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6523" y="3128629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22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Iterations Using For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725944"/>
            <a:ext cx="5778500" cy="5632311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For </a:t>
            </a:r>
            <a:r>
              <a:rPr lang="en-US" b="1" dirty="0"/>
              <a:t>loop </a:t>
            </a:r>
            <a:r>
              <a:rPr lang="en-US" b="1" dirty="0" smtClean="0"/>
              <a:t>syntax in Python:</a:t>
            </a:r>
          </a:p>
          <a:p>
            <a:endParaRPr lang="en-US" b="1" dirty="0"/>
          </a:p>
          <a:p>
            <a:r>
              <a:rPr lang="en-GB" dirty="0"/>
              <a:t>The for loop in Python is used to iterate over a sequence (list, tuple, string) or other </a:t>
            </a:r>
            <a:r>
              <a:rPr lang="en-GB" dirty="0" err="1"/>
              <a:t>iterable</a:t>
            </a:r>
            <a:r>
              <a:rPr lang="en-GB" dirty="0"/>
              <a:t> objects. Iterating over a sequence is called traversal.</a:t>
            </a:r>
          </a:p>
          <a:p>
            <a:endParaRPr lang="en-GB" dirty="0" smtClean="0"/>
          </a:p>
          <a:p>
            <a:r>
              <a:rPr lang="en-GB" dirty="0" smtClean="0"/>
              <a:t>for </a:t>
            </a:r>
            <a:r>
              <a:rPr lang="en-GB" dirty="0" err="1" smtClean="0"/>
              <a:t>val</a:t>
            </a:r>
            <a:r>
              <a:rPr lang="en-GB" dirty="0" smtClean="0"/>
              <a:t> in sequence:</a:t>
            </a:r>
          </a:p>
          <a:p>
            <a:r>
              <a:rPr lang="en-GB" dirty="0" smtClean="0"/>
              <a:t>    Body </a:t>
            </a:r>
            <a:r>
              <a:rPr lang="en-GB" dirty="0"/>
              <a:t>of </a:t>
            </a:r>
            <a:r>
              <a:rPr lang="en-GB" dirty="0" smtClean="0"/>
              <a:t>for</a:t>
            </a:r>
          </a:p>
          <a:p>
            <a:endParaRPr lang="en-GB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214361" y="2231098"/>
            <a:ext cx="3482339" cy="3378823"/>
            <a:chOff x="8214361" y="2231098"/>
            <a:chExt cx="3482339" cy="3378823"/>
          </a:xfrm>
        </p:grpSpPr>
        <p:sp>
          <p:nvSpPr>
            <p:cNvPr id="7" name="Diamond 6"/>
            <p:cNvSpPr/>
            <p:nvPr/>
          </p:nvSpPr>
          <p:spPr>
            <a:xfrm>
              <a:off x="8775700" y="2977795"/>
              <a:ext cx="1905000" cy="875133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775700" y="4424428"/>
              <a:ext cx="1905000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9728199" y="2429155"/>
              <a:ext cx="0" cy="5486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728200" y="3852928"/>
              <a:ext cx="0" cy="5486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</p:cNvCxnSpPr>
            <p:nvPr/>
          </p:nvCxnSpPr>
          <p:spPr>
            <a:xfrm>
              <a:off x="10680700" y="3415362"/>
              <a:ext cx="101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0800000">
              <a:off x="8214361" y="3415361"/>
              <a:ext cx="54864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684000" y="3415361"/>
              <a:ext cx="0" cy="21945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1023113" y="3103628"/>
              <a:ext cx="49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Yes</a:t>
              </a:r>
              <a:endParaRPr 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025915" y="3080183"/>
              <a:ext cx="14045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Last item reached?</a:t>
              </a:r>
              <a:endParaRPr 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113107" y="4506462"/>
              <a:ext cx="1248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Body of for</a:t>
              </a:r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720275" y="5204996"/>
              <a:ext cx="963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Exit Loop</a:t>
              </a:r>
              <a:endParaRPr lang="en-US" sz="1600" b="1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8227060" y="4691128"/>
              <a:ext cx="548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7592060" y="4066288"/>
              <a:ext cx="12801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9744276" y="2231098"/>
              <a:ext cx="11790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For each item in sequence</a:t>
              </a:r>
              <a:endParaRPr lang="en-US" sz="16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727558" y="380219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No</a:t>
              </a:r>
              <a:endParaRPr lang="en-US" b="1" dirty="0"/>
            </a:p>
          </p:txBody>
        </p:sp>
      </p:grpSp>
      <p:pic>
        <p:nvPicPr>
          <p:cNvPr id="25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222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Python Iterations Using For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2862322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/>
              <a:t>The range() function:</a:t>
            </a:r>
          </a:p>
          <a:p>
            <a:endParaRPr lang="en-US" sz="2000" b="1" dirty="0"/>
          </a:p>
          <a:p>
            <a:pPr marL="571500" indent="-234950" algn="just">
              <a:buFont typeface="Arial" panose="020B0604020202020204" pitchFamily="34" charset="0"/>
              <a:buChar char="•"/>
            </a:pPr>
            <a:r>
              <a:rPr lang="en-GB" sz="2000" dirty="0"/>
              <a:t>We can generate a sequence of numbers using range() function. range(10) will generate numbers from 0 to 9 (10 numbers).</a:t>
            </a:r>
          </a:p>
          <a:p>
            <a:pPr marL="571500" indent="-234950" algn="just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571500" indent="-234950" algn="just">
              <a:buFont typeface="Arial" panose="020B0604020202020204" pitchFamily="34" charset="0"/>
              <a:buChar char="•"/>
            </a:pPr>
            <a:r>
              <a:rPr lang="en-GB" sz="2000" dirty="0"/>
              <a:t>We can also define the start, stop and step size as range(start</a:t>
            </a:r>
            <a:r>
              <a:rPr lang="en-GB" sz="2000" dirty="0" smtClean="0"/>
              <a:t>, stop, step </a:t>
            </a:r>
            <a:r>
              <a:rPr lang="en-GB" sz="2000" dirty="0"/>
              <a:t>size). step size defaults to 1 if not provided.</a:t>
            </a:r>
            <a:endParaRPr lang="en-US" sz="2000" dirty="0"/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846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Python Iterations Using For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4093428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/>
              <a:t>For loop with else section:</a:t>
            </a:r>
          </a:p>
          <a:p>
            <a:endParaRPr lang="en-US" sz="2000" b="1" dirty="0"/>
          </a:p>
          <a:p>
            <a:pPr marL="57150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A for loop </a:t>
            </a:r>
            <a:r>
              <a:rPr lang="en-GB" sz="2000" dirty="0" smtClean="0"/>
              <a:t>can also </a:t>
            </a:r>
            <a:r>
              <a:rPr lang="en-GB" sz="2000" dirty="0"/>
              <a:t>have an optional else </a:t>
            </a:r>
            <a:r>
              <a:rPr lang="en-GB" sz="2000" dirty="0" smtClean="0"/>
              <a:t>block. </a:t>
            </a:r>
            <a:r>
              <a:rPr lang="en-GB" sz="2000" dirty="0"/>
              <a:t>The else part is executed </a:t>
            </a:r>
            <a:r>
              <a:rPr lang="en-GB" sz="2000" dirty="0" smtClean="0"/>
              <a:t>when the </a:t>
            </a:r>
            <a:r>
              <a:rPr lang="en-GB" sz="2000" dirty="0"/>
              <a:t>items in the sequence used in for loop exhausts.</a:t>
            </a:r>
          </a:p>
          <a:p>
            <a:pPr marL="571500" indent="-285750" algn="just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57150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break statement can be used to stop a for loop. In such case, the else part </a:t>
            </a:r>
            <a:r>
              <a:rPr lang="en-GB" sz="2000" dirty="0" smtClean="0"/>
              <a:t>will be </a:t>
            </a:r>
            <a:r>
              <a:rPr lang="en-GB" sz="2000" dirty="0"/>
              <a:t>ignored.</a:t>
            </a:r>
          </a:p>
          <a:p>
            <a:pPr marL="571500" indent="-285750" algn="just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57150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Hence, a for loop's else part runs if no break occurs</a:t>
            </a:r>
            <a:r>
              <a:rPr lang="en-GB" sz="2000" dirty="0" smtClean="0"/>
              <a:t>.</a:t>
            </a:r>
          </a:p>
          <a:p>
            <a:pPr algn="just"/>
            <a:endParaRPr lang="en-GB" sz="2000" dirty="0"/>
          </a:p>
          <a:p>
            <a:pPr algn="just"/>
            <a:r>
              <a:rPr lang="en-GB" sz="2000" b="1" dirty="0" smtClean="0"/>
              <a:t>Let us go for a demonstration…</a:t>
            </a:r>
            <a:endParaRPr lang="en-US" sz="2000" b="1" dirty="0"/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84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486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34100" y="4029167"/>
            <a:ext cx="439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While Loop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8841" y="31058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411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While Loop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726821"/>
            <a:ext cx="5778500" cy="4829014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i="0" dirty="0" smtClean="0">
                <a:solidFill>
                  <a:srgbClr val="000000"/>
                </a:solidFill>
                <a:effectLst/>
              </a:rPr>
              <a:t>While loop syntax in Python –</a:t>
            </a:r>
            <a:endParaRPr lang="en-US" b="1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The while loop in Python is used to iterate over a block of code as long as the test expression (condition) is true.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We generally use this loop when we don't know beforehand, the number of times to iterate.</a:t>
            </a: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while </a:t>
            </a:r>
            <a:r>
              <a:rPr lang="en-GB" b="1" dirty="0" err="1">
                <a:solidFill>
                  <a:srgbClr val="000000"/>
                </a:solidFill>
              </a:rPr>
              <a:t>test_expression</a:t>
            </a:r>
            <a:r>
              <a:rPr lang="en-GB" b="1" dirty="0">
                <a:solidFill>
                  <a:srgbClr val="000000"/>
                </a:solidFill>
              </a:rPr>
              <a:t>:</a:t>
            </a: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    Body of </a:t>
            </a:r>
            <a:r>
              <a:rPr lang="en-GB" b="1" dirty="0" smtClean="0">
                <a:solidFill>
                  <a:srgbClr val="000000"/>
                </a:solidFill>
              </a:rPr>
              <a:t>while</a:t>
            </a:r>
          </a:p>
          <a:p>
            <a:pPr lvl="2" algn="just">
              <a:lnSpc>
                <a:spcPct val="90000"/>
              </a:lnSpc>
            </a:pPr>
            <a:endParaRPr lang="en-GB" b="1" i="0" dirty="0">
              <a:solidFill>
                <a:srgbClr val="000000"/>
              </a:solidFill>
              <a:effectLst/>
            </a:endParaRPr>
          </a:p>
          <a:p>
            <a:pPr lvl="2"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endParaRPr lang="en-GB" b="1" i="0" dirty="0">
              <a:solidFill>
                <a:srgbClr val="000000"/>
              </a:solidFill>
              <a:effectLst/>
            </a:endParaRPr>
          </a:p>
          <a:p>
            <a:pPr lvl="2"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endParaRPr lang="en-GB" b="1" i="0" dirty="0">
              <a:solidFill>
                <a:srgbClr val="000000"/>
              </a:solidFill>
              <a:effectLst/>
            </a:endParaRPr>
          </a:p>
          <a:p>
            <a:pPr lvl="2"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endParaRPr lang="en-GB" b="1" i="0" dirty="0">
              <a:solidFill>
                <a:srgbClr val="000000"/>
              </a:solidFill>
              <a:effectLst/>
            </a:endParaRPr>
          </a:p>
          <a:p>
            <a:pPr lvl="2"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endParaRPr lang="en-GB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8851900" y="3074279"/>
            <a:ext cx="1905000" cy="875133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51900" y="4520912"/>
            <a:ext cx="1905000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804399" y="2525639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804400" y="3949412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</p:cNvCxnSpPr>
          <p:nvPr/>
        </p:nvCxnSpPr>
        <p:spPr>
          <a:xfrm>
            <a:off x="10756900" y="3511846"/>
            <a:ext cx="101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8290561" y="3511845"/>
            <a:ext cx="548640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760200" y="3511845"/>
            <a:ext cx="0" cy="19202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849097" y="3176667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False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102115" y="3138567"/>
            <a:ext cx="1404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Test Expression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055797" y="4602946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Body of while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0809175" y="5008396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Exit Loop</a:t>
            </a:r>
            <a:endParaRPr lang="en-US" sz="1600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303260" y="4787612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7668260" y="4162772"/>
            <a:ext cx="12801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77068" y="2569825"/>
            <a:ext cx="1772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Enter while loop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803758" y="3898682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pic>
        <p:nvPicPr>
          <p:cNvPr id="21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987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While Loop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970318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While loop with else syntax in Python –</a:t>
            </a:r>
          </a:p>
          <a:p>
            <a:pPr algn="just">
              <a:lnSpc>
                <a:spcPct val="90000"/>
              </a:lnSpc>
            </a:pPr>
            <a:endParaRPr lang="en-US" sz="2000" b="1" dirty="0">
              <a:solidFill>
                <a:srgbClr val="000000"/>
              </a:solidFill>
            </a:endParaRPr>
          </a:p>
          <a:p>
            <a:pPr marL="635000" indent="-28575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5715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Same as that of for loop, we can have an optional else block with while loop as well.</a:t>
            </a:r>
          </a:p>
          <a:p>
            <a:pPr marL="635000" indent="-28575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571500" algn="l"/>
              </a:tabLst>
            </a:pPr>
            <a:endParaRPr lang="en-GB" sz="2000" dirty="0">
              <a:solidFill>
                <a:srgbClr val="000000"/>
              </a:solidFill>
            </a:endParaRPr>
          </a:p>
          <a:p>
            <a:pPr marL="635000" indent="-28575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5715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The else part is executed if the condition in the while loop evaluates to False. The while loop can be terminated with a break statement.</a:t>
            </a:r>
          </a:p>
          <a:p>
            <a:pPr marL="635000" indent="-28575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571500" algn="l"/>
              </a:tabLst>
            </a:pPr>
            <a:endParaRPr lang="en-GB" sz="2000" dirty="0">
              <a:solidFill>
                <a:srgbClr val="000000"/>
              </a:solidFill>
            </a:endParaRPr>
          </a:p>
          <a:p>
            <a:pPr marL="635000" indent="-28575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5715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In such case, the else part is ignored. Hence, a while loop's else part runs if no break occurs and the condition is false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marL="349250">
              <a:lnSpc>
                <a:spcPct val="90000"/>
              </a:lnSpc>
              <a:tabLst>
                <a:tab pos="571500" algn="l"/>
              </a:tabLst>
            </a:pPr>
            <a:endParaRPr lang="en-GB" sz="2000" b="1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 smtClean="0"/>
              <a:t>Let </a:t>
            </a:r>
            <a:r>
              <a:rPr lang="en-GB" sz="2000" b="1" dirty="0"/>
              <a:t>us go for a demonstration</a:t>
            </a:r>
            <a:r>
              <a:rPr lang="en-GB" sz="2000" b="1" dirty="0" smtClean="0"/>
              <a:t>…</a:t>
            </a:r>
            <a:endParaRPr lang="en-US" sz="2000" b="1" dirty="0"/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594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73339" y="4032434"/>
            <a:ext cx="592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Calibri (Headings)"/>
              </a:rPr>
              <a:t>Python B</a:t>
            </a:r>
            <a:r>
              <a:rPr lang="en-GB" sz="3600" b="1" dirty="0" smtClean="0">
                <a:latin typeface="Calibri (Headings)"/>
              </a:rPr>
              <a:t>reak Statement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953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108700" y="138370"/>
            <a:ext cx="57785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>
                <a:latin typeface="Calibri (Headings)"/>
              </a:rPr>
              <a:t>Python </a:t>
            </a:r>
            <a:r>
              <a:rPr lang="en-GB" sz="2800" dirty="0" smtClean="0">
                <a:latin typeface="Calibri (Headings)"/>
              </a:rPr>
              <a:t>Break Statement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1031621"/>
            <a:ext cx="5778500" cy="3416320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Break Statement –</a:t>
            </a:r>
          </a:p>
          <a:p>
            <a:pPr algn="just">
              <a:lnSpc>
                <a:spcPct val="90000"/>
              </a:lnSpc>
            </a:pPr>
            <a:endParaRPr lang="en-US" sz="2000" b="1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In Python, break and continue statements can alter the flow of a normal loop.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Loops iterate over a block of code until test expression is false, but sometimes we wish to terminate the current iteration or even the whole loop without checking test expression.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The break and continue statements are used in these cases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  <a:endParaRPr lang="en-GB" sz="2000" dirty="0">
              <a:solidFill>
                <a:srgbClr val="000000"/>
              </a:solidFill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924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207000" y="138370"/>
            <a:ext cx="6680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2" t="20528" r="30441" b="24238"/>
          <a:stretch/>
        </p:blipFill>
        <p:spPr>
          <a:xfrm>
            <a:off x="6279865" y="794298"/>
            <a:ext cx="5489814" cy="4391851"/>
          </a:xfrm>
          <a:prstGeom prst="rect">
            <a:avLst/>
          </a:prstGeom>
          <a:ln w="28575">
            <a:solidFill>
              <a:srgbClr val="53B389"/>
            </a:solidFill>
          </a:ln>
        </p:spPr>
      </p:pic>
      <p:pic>
        <p:nvPicPr>
          <p:cNvPr id="5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55342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848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108700" y="138370"/>
            <a:ext cx="57785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>
                <a:latin typeface="Calibri (Headings)"/>
              </a:rPr>
              <a:t>Python </a:t>
            </a:r>
            <a:r>
              <a:rPr lang="en-GB" sz="2800" dirty="0" smtClean="0">
                <a:latin typeface="Calibri (Headings)"/>
              </a:rPr>
              <a:t>Break Statement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1095121"/>
            <a:ext cx="5778500" cy="3416320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Break Statement Syntax in Python –</a:t>
            </a:r>
            <a:endParaRPr lang="en-US" sz="2000" b="1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The break statement terminates the loop containing it. Control of the program flows to the statement immediately after the body of the loop.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If break statement is inside a nested loop (loop inside another loop), break will terminate the innermost loop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lvl="3"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break</a:t>
            </a:r>
          </a:p>
          <a:p>
            <a:pPr lvl="3" algn="just">
              <a:lnSpc>
                <a:spcPct val="90000"/>
              </a:lnSpc>
            </a:pPr>
            <a:endParaRPr lang="en-GB" sz="2000" b="1" dirty="0" smtClean="0">
              <a:solidFill>
                <a:srgbClr val="000000"/>
              </a:solidFill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781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108700" y="138370"/>
            <a:ext cx="57785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 smtClean="0">
                <a:latin typeface="Calibri (Headings)"/>
              </a:rPr>
              <a:t>Python Break Statement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4579715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b="1" dirty="0" smtClean="0">
                <a:solidFill>
                  <a:srgbClr val="000000"/>
                </a:solidFill>
              </a:rPr>
              <a:t>Flowchart of break</a:t>
            </a: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b="1" dirty="0" smtClean="0">
                <a:solidFill>
                  <a:srgbClr val="000000"/>
                </a:solidFill>
              </a:rPr>
              <a:t>Let us go for the demonstration…</a:t>
            </a:r>
            <a:endParaRPr lang="en-GB" b="1" dirty="0">
              <a:solidFill>
                <a:srgbClr val="000000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7818119" y="1869770"/>
            <a:ext cx="1905000" cy="875133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54929" y="4470004"/>
            <a:ext cx="1905000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770618" y="1321130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770619" y="2744903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</p:cNvCxnSpPr>
          <p:nvPr/>
        </p:nvCxnSpPr>
        <p:spPr>
          <a:xfrm>
            <a:off x="9723119" y="2307337"/>
            <a:ext cx="101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7256780" y="2307336"/>
            <a:ext cx="548640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726419" y="2307336"/>
            <a:ext cx="0" cy="219456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65532" y="1995603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False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068334" y="1883258"/>
            <a:ext cx="1404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Test expression of loop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998254" y="4403503"/>
            <a:ext cx="153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Remaining body of loop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762694" y="4096971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Exit Loop</a:t>
            </a:r>
            <a:endParaRPr lang="en-US" sz="16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269480" y="4736704"/>
            <a:ext cx="5854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69480" y="2294636"/>
            <a:ext cx="0" cy="2442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86695" y="1211973"/>
            <a:ext cx="1179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Enter loop</a:t>
            </a:r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769977" y="2694173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sp>
        <p:nvSpPr>
          <p:cNvPr id="23" name="Diamond 22"/>
          <p:cNvSpPr/>
          <p:nvPr/>
        </p:nvSpPr>
        <p:spPr>
          <a:xfrm>
            <a:off x="7818119" y="3303237"/>
            <a:ext cx="1905000" cy="875133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69433" y="3541070"/>
            <a:ext cx="83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r>
              <a:rPr lang="en-US" b="1" dirty="0" smtClean="0"/>
              <a:t>reak?</a:t>
            </a:r>
            <a:endParaRPr lang="en-US" b="1" dirty="0"/>
          </a:p>
        </p:txBody>
      </p:sp>
      <p:cxnSp>
        <p:nvCxnSpPr>
          <p:cNvPr id="26" name="Straight Arrow Connector 25"/>
          <p:cNvCxnSpPr>
            <a:stCxn id="23" idx="2"/>
            <a:endCxn id="16" idx="0"/>
          </p:cNvCxnSpPr>
          <p:nvPr/>
        </p:nvCxnSpPr>
        <p:spPr>
          <a:xfrm flipH="1">
            <a:off x="8765541" y="4178369"/>
            <a:ext cx="0" cy="2743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65532" y="3429000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754908" y="410627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</a:t>
            </a:r>
            <a:endParaRPr lang="en-US" b="1" dirty="0"/>
          </a:p>
        </p:txBody>
      </p:sp>
      <p:cxnSp>
        <p:nvCxnSpPr>
          <p:cNvPr id="27" name="Straight Connector 26"/>
          <p:cNvCxnSpPr/>
          <p:nvPr/>
        </p:nvCxnSpPr>
        <p:spPr>
          <a:xfrm rot="10800000">
            <a:off x="7409180" y="2459736"/>
            <a:ext cx="548640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695823" y="3730092"/>
            <a:ext cx="1039964" cy="1071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561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54879" y="4016467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Calibri (Headings)"/>
              </a:rPr>
              <a:t>Python </a:t>
            </a:r>
            <a:endParaRPr lang="en-GB" sz="3600" b="1" dirty="0" smtClean="0">
              <a:latin typeface="Calibri (Headings)"/>
            </a:endParaRPr>
          </a:p>
          <a:p>
            <a:pPr algn="ctr"/>
            <a:r>
              <a:rPr lang="en-GB" sz="3600" b="1" dirty="0" smtClean="0">
                <a:latin typeface="Calibri (Headings)"/>
              </a:rPr>
              <a:t>Continue Statement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744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 smtClean="0">
                <a:latin typeface="Calibri (Headings)"/>
              </a:rPr>
              <a:t>Python Continue Statement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1397675"/>
            <a:ext cx="5778500" cy="2031325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Continue Statement Syntax in Python –</a:t>
            </a:r>
          </a:p>
          <a:p>
            <a:pPr marL="7493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The continue statement is used to skip the rest of the code inside a loop for the current iteration only. Loop does not terminate but continues on with the next </a:t>
            </a:r>
            <a:r>
              <a:rPr lang="en-GB" sz="2000" dirty="0" smtClean="0">
                <a:solidFill>
                  <a:srgbClr val="000000"/>
                </a:solidFill>
              </a:rPr>
              <a:t>iteration</a:t>
            </a:r>
          </a:p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GB" sz="2000" dirty="0">
              <a:solidFill>
                <a:srgbClr val="000000"/>
              </a:solidFill>
            </a:endParaRPr>
          </a:p>
          <a:p>
            <a:pPr lvl="3"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continue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3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 smtClean="0">
                <a:latin typeface="Calibri (Headings)"/>
              </a:rPr>
              <a:t>Python Continue Statement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764921"/>
            <a:ext cx="5778500" cy="4829014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b="1" dirty="0" smtClean="0">
                <a:solidFill>
                  <a:srgbClr val="000000"/>
                </a:solidFill>
              </a:rPr>
              <a:t>Flowchart of continue</a:t>
            </a: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b="1" dirty="0" smtClean="0">
                <a:solidFill>
                  <a:srgbClr val="000000"/>
                </a:solidFill>
              </a:rPr>
              <a:t>Let us go for the demonstration…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222171" y="1211973"/>
            <a:ext cx="3516948" cy="3837861"/>
            <a:chOff x="7222171" y="1211973"/>
            <a:chExt cx="3516948" cy="3837861"/>
          </a:xfrm>
        </p:grpSpPr>
        <p:sp>
          <p:nvSpPr>
            <p:cNvPr id="6" name="Diamond 5"/>
            <p:cNvSpPr/>
            <p:nvPr/>
          </p:nvSpPr>
          <p:spPr>
            <a:xfrm>
              <a:off x="7818119" y="1869770"/>
              <a:ext cx="1905000" cy="875133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854929" y="4470004"/>
              <a:ext cx="1905000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8770618" y="1321130"/>
              <a:ext cx="0" cy="5486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8770619" y="2744903"/>
              <a:ext cx="0" cy="5486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3"/>
            </p:cNvCxnSpPr>
            <p:nvPr/>
          </p:nvCxnSpPr>
          <p:spPr>
            <a:xfrm>
              <a:off x="9723119" y="2307337"/>
              <a:ext cx="101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7256780" y="2307336"/>
              <a:ext cx="54864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0726419" y="2307336"/>
              <a:ext cx="0" cy="21945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0065532" y="1995603"/>
              <a:ext cx="66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False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68334" y="1883258"/>
              <a:ext cx="14045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Test expression of loop</a:t>
              </a:r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98254" y="4403503"/>
              <a:ext cx="15345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Remaining body of loop</a:t>
              </a:r>
              <a:endParaRPr 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762694" y="4096971"/>
              <a:ext cx="963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Exit Loop</a:t>
              </a:r>
              <a:endParaRPr lang="en-US" sz="1600" b="1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269480" y="4736704"/>
              <a:ext cx="58544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269480" y="2294636"/>
              <a:ext cx="0" cy="24420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786695" y="1211973"/>
              <a:ext cx="11790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Enter loop</a:t>
              </a:r>
              <a:endParaRPr lang="en-US" sz="16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769977" y="2694173"/>
              <a:ext cx="6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True</a:t>
              </a:r>
              <a:endParaRPr lang="en-US" b="1" dirty="0"/>
            </a:p>
          </p:txBody>
        </p:sp>
        <p:sp>
          <p:nvSpPr>
            <p:cNvPr id="21" name="Diamond 20"/>
            <p:cNvSpPr/>
            <p:nvPr/>
          </p:nvSpPr>
          <p:spPr>
            <a:xfrm>
              <a:off x="7818119" y="3303237"/>
              <a:ext cx="1905000" cy="875133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17033" y="3541070"/>
              <a:ext cx="1130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continue?</a:t>
              </a:r>
              <a:endParaRPr lang="en-US" b="1" dirty="0"/>
            </a:p>
          </p:txBody>
        </p:sp>
        <p:cxnSp>
          <p:nvCxnSpPr>
            <p:cNvPr id="23" name="Straight Arrow Connector 22"/>
            <p:cNvCxnSpPr>
              <a:stCxn id="21" idx="2"/>
              <a:endCxn id="15" idx="0"/>
            </p:cNvCxnSpPr>
            <p:nvPr/>
          </p:nvCxnSpPr>
          <p:spPr>
            <a:xfrm flipH="1">
              <a:off x="8765541" y="4178369"/>
              <a:ext cx="0" cy="27432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222171" y="3404616"/>
              <a:ext cx="49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Yes</a:t>
              </a:r>
              <a:endParaRPr 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54908" y="4106271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No</a:t>
              </a:r>
              <a:endParaRPr lang="en-US" b="1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269480" y="3740803"/>
              <a:ext cx="58544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450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486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1279" y="3978367"/>
            <a:ext cx="635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Pass Statement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60" y="31058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50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Pass Statement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4247317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Pass Statement Syntax in Python:</a:t>
            </a:r>
            <a:endParaRPr lang="en-US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In Python programming, pass is a null statement. The difference between a comment and pass statement in Python is that, while the interpreter ignores a comment entirely, pass is not ignored.</a:t>
            </a: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However, nothing happens when pass is executed. It results into no operation (NOP).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sz="2000" i="0" dirty="0" smtClean="0">
                <a:solidFill>
                  <a:srgbClr val="000000"/>
                </a:solidFill>
                <a:effectLst/>
              </a:rPr>
              <a:t>		</a:t>
            </a:r>
            <a:r>
              <a:rPr lang="en-US" sz="2000" b="1" i="0" dirty="0" smtClean="0">
                <a:solidFill>
                  <a:srgbClr val="000000"/>
                </a:solidFill>
                <a:effectLst/>
              </a:rPr>
              <a:t>pass</a:t>
            </a:r>
          </a:p>
          <a:p>
            <a:pPr algn="just"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sz="2000" dirty="0">
                <a:solidFill>
                  <a:srgbClr val="000000"/>
                </a:solidFill>
              </a:rPr>
              <a:t>We generally use it as a placeholder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GB" sz="2000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Let us go for the demonstration…</a:t>
            </a:r>
            <a:endParaRPr lang="en-US" sz="2000" b="1" i="0" dirty="0" smtClean="0">
              <a:solidFill>
                <a:srgbClr val="000000"/>
              </a:solidFill>
              <a:effectLst/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096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486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43779" y="3991067"/>
            <a:ext cx="695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libri (Headings)"/>
              </a:rPr>
              <a:t>Different Looping Techniques</a:t>
            </a:r>
          </a:p>
        </p:txBody>
      </p:sp>
      <p:sp>
        <p:nvSpPr>
          <p:cNvPr id="2" name="Rectangle 1"/>
          <p:cNvSpPr/>
          <p:nvPr/>
        </p:nvSpPr>
        <p:spPr>
          <a:xfrm>
            <a:off x="9223513" y="6003235"/>
            <a:ext cx="1272209" cy="780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677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493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Different Looping Techniques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714121"/>
            <a:ext cx="5778500" cy="5632311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Loop in Python with Condition at the top</a:t>
            </a:r>
            <a:r>
              <a:rPr lang="en-US" sz="2000" i="0" dirty="0" smtClean="0">
                <a:solidFill>
                  <a:srgbClr val="000000"/>
                </a:solidFill>
                <a:effectLst/>
              </a:rPr>
              <a:t> –</a:t>
            </a:r>
            <a:endParaRPr lang="en-US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This </a:t>
            </a:r>
            <a:r>
              <a:rPr lang="en-GB" sz="2000" dirty="0" smtClean="0">
                <a:solidFill>
                  <a:srgbClr val="000000"/>
                </a:solidFill>
              </a:rPr>
              <a:t>can be implemented using normal </a:t>
            </a:r>
            <a:r>
              <a:rPr lang="en-GB" sz="2000" dirty="0">
                <a:solidFill>
                  <a:srgbClr val="000000"/>
                </a:solidFill>
              </a:rPr>
              <a:t>while loop without break statements. The condition of the while loop is at the top and the loop terminates when this condition is False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>
              <a:solidFill>
                <a:srgbClr val="000000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7829074" y="2796870"/>
            <a:ext cx="1905000" cy="875133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65884" y="5397104"/>
            <a:ext cx="1905000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781573" y="2248230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781574" y="3672003"/>
            <a:ext cx="0" cy="17373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</p:cNvCxnSpPr>
          <p:nvPr/>
        </p:nvCxnSpPr>
        <p:spPr>
          <a:xfrm>
            <a:off x="9734074" y="3234437"/>
            <a:ext cx="101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7267735" y="3234436"/>
            <a:ext cx="548640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737374" y="3234436"/>
            <a:ext cx="0" cy="219456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76487" y="2922703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False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079289" y="2810358"/>
            <a:ext cx="1404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Test expression of loop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009209" y="5483003"/>
            <a:ext cx="153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Body of loop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773649" y="5024071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Exit Loop</a:t>
            </a:r>
            <a:endParaRPr lang="en-US" sz="16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280435" y="5663804"/>
            <a:ext cx="5854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80435" y="3221736"/>
            <a:ext cx="0" cy="2442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97650" y="2139073"/>
            <a:ext cx="1179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Enter loop</a:t>
            </a:r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780932" y="3621273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pic>
        <p:nvPicPr>
          <p:cNvPr id="2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536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/>
          <p:cNvCxnSpPr/>
          <p:nvPr/>
        </p:nvCxnSpPr>
        <p:spPr>
          <a:xfrm>
            <a:off x="8991600" y="3005697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Different Looping Techniques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968121"/>
            <a:ext cx="5778500" cy="5355312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Loop in Python with Condition in the middle</a:t>
            </a:r>
            <a:r>
              <a:rPr lang="en-US" sz="2000" i="0" dirty="0" smtClean="0">
                <a:solidFill>
                  <a:srgbClr val="000000"/>
                </a:solidFill>
                <a:effectLst/>
              </a:rPr>
              <a:t> –</a:t>
            </a:r>
            <a:endParaRPr lang="en-US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This kind of loop can be implemented using an infinite loop along with a conditional break in between the body of the loop.</a:t>
            </a:r>
            <a:endParaRPr lang="en-GB" sz="2000" i="0" dirty="0">
              <a:solidFill>
                <a:srgbClr val="000000"/>
              </a:solidFill>
              <a:effectLst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93648" y="5455956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Exit Loop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973819" y="2178332"/>
            <a:ext cx="1179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Enter loop</a:t>
            </a:r>
            <a:endParaRPr lang="en-US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852016" y="3762298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934838" y="461023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8045450" y="5151071"/>
            <a:ext cx="1905000" cy="3657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039100" y="2689972"/>
            <a:ext cx="1905000" cy="365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/>
          <p:cNvSpPr/>
          <p:nvPr/>
        </p:nvSpPr>
        <p:spPr>
          <a:xfrm>
            <a:off x="8039100" y="3665835"/>
            <a:ext cx="1905000" cy="875133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986519" y="4515568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219232" y="5137457"/>
            <a:ext cx="153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Body of loop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446302" y="3888657"/>
            <a:ext cx="108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Break?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8230663" y="2675869"/>
            <a:ext cx="153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Body of loop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986518" y="2218669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453651" y="5332337"/>
            <a:ext cx="5854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453651" y="2435350"/>
            <a:ext cx="0" cy="2898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7444738" y="2447269"/>
            <a:ext cx="1554480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944100" y="4104905"/>
            <a:ext cx="45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401300" y="4086023"/>
            <a:ext cx="0" cy="173736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671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5" t="20679" r="30926" b="27136"/>
          <a:stretch/>
        </p:blipFill>
        <p:spPr>
          <a:xfrm>
            <a:off x="6172732" y="844252"/>
            <a:ext cx="5637736" cy="4300956"/>
          </a:xfrm>
          <a:prstGeom prst="rect">
            <a:avLst/>
          </a:prstGeom>
          <a:ln w="28575">
            <a:solidFill>
              <a:srgbClr val="53B389"/>
            </a:solidFill>
          </a:ln>
        </p:spPr>
      </p:pic>
      <p:pic>
        <p:nvPicPr>
          <p:cNvPr id="5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155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Different Looping Techniques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980821"/>
            <a:ext cx="5778500" cy="5355312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Loop in Python with Condition at the bottom</a:t>
            </a:r>
            <a:r>
              <a:rPr lang="en-US" sz="2000" i="0" dirty="0" smtClean="0">
                <a:solidFill>
                  <a:srgbClr val="000000"/>
                </a:solidFill>
                <a:effectLst/>
              </a:rPr>
              <a:t> –</a:t>
            </a:r>
            <a:endParaRPr lang="en-US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This kind of loop ensures that the body of the loop is executed at least once. It can be implemented using an infinite loop along with a conditional break at the end. This is similar to the do...while loop in </a:t>
            </a:r>
            <a:r>
              <a:rPr lang="en-GB" sz="2000" dirty="0" smtClean="0">
                <a:solidFill>
                  <a:srgbClr val="000000"/>
                </a:solidFill>
              </a:rPr>
              <a:t>C.</a:t>
            </a: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37500" y="3223372"/>
            <a:ext cx="1905000" cy="365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7937500" y="4199235"/>
            <a:ext cx="1905000" cy="875133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884919" y="3589132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884919" y="5074368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352051" y="4642072"/>
            <a:ext cx="5854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52051" y="2982072"/>
            <a:ext cx="0" cy="16547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52050" y="2994772"/>
            <a:ext cx="155448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67390" y="5714448"/>
            <a:ext cx="145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Exit loop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167390" y="3221586"/>
            <a:ext cx="145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Body of loop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155070" y="4467124"/>
            <a:ext cx="145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Break?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884919" y="2766172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86260" y="5008658"/>
            <a:ext cx="61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477346" y="4347192"/>
            <a:ext cx="61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671960" y="2680052"/>
            <a:ext cx="145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Enter loop</a:t>
            </a:r>
            <a:endParaRPr lang="en-US" b="1" dirty="0"/>
          </a:p>
        </p:txBody>
      </p:sp>
      <p:pic>
        <p:nvPicPr>
          <p:cNvPr id="21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445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Different Looping Techniques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1120676"/>
            <a:ext cx="5778500" cy="3693319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Infinite Loop in Python </a:t>
            </a:r>
            <a:r>
              <a:rPr lang="en-US" sz="2000" i="0" dirty="0" smtClean="0">
                <a:solidFill>
                  <a:srgbClr val="000000"/>
                </a:solidFill>
                <a:effectLst/>
              </a:rPr>
              <a:t>–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We can create an infinite loop using while statement. If the condition of while loop is always True, we get an infinite loop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marL="342900" algn="just">
              <a:lnSpc>
                <a:spcPct val="90000"/>
              </a:lnSpc>
            </a:pPr>
            <a:endParaRPr lang="en-GB" sz="2000" dirty="0" smtClean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while True: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   n = </a:t>
            </a:r>
            <a:r>
              <a:rPr lang="en-GB" sz="2000" b="1" dirty="0" err="1">
                <a:solidFill>
                  <a:srgbClr val="000000"/>
                </a:solidFill>
              </a:rPr>
              <a:t>int</a:t>
            </a:r>
            <a:r>
              <a:rPr lang="en-GB" sz="2000" b="1" dirty="0">
                <a:solidFill>
                  <a:srgbClr val="000000"/>
                </a:solidFill>
              </a:rPr>
              <a:t>(input("Input an integer: "))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   if (n%2 ==0):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      print("Even number…")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   else: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      print("Odd number</a:t>
            </a:r>
            <a:r>
              <a:rPr lang="en-GB" sz="2000" b="1" dirty="0" smtClean="0">
                <a:solidFill>
                  <a:srgbClr val="000000"/>
                </a:solidFill>
              </a:rPr>
              <a:t>…")</a:t>
            </a:r>
          </a:p>
          <a:p>
            <a:pPr lvl="2" algn="just">
              <a:lnSpc>
                <a:spcPct val="90000"/>
              </a:lnSpc>
            </a:pPr>
            <a:endParaRPr lang="en-GB" sz="2000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25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486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5699" y="4019734"/>
            <a:ext cx="417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Functions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23513" y="6003235"/>
            <a:ext cx="1272209" cy="780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98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Functions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751344"/>
            <a:ext cx="5778500" cy="4801314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Function is a group of related statements that perform a specific task in our program.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Function </a:t>
            </a:r>
            <a:r>
              <a:rPr lang="en-GB" sz="2000" dirty="0" smtClean="0">
                <a:solidFill>
                  <a:srgbClr val="000000"/>
                </a:solidFill>
              </a:rPr>
              <a:t>implementation </a:t>
            </a:r>
            <a:r>
              <a:rPr lang="en-GB" sz="2000" dirty="0">
                <a:solidFill>
                  <a:srgbClr val="000000"/>
                </a:solidFill>
              </a:rPr>
              <a:t>breaks our program into smaller and modular chunks. Functions help us to make our programs more modular, organized and easy to debug.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Reusability feature helps us to avoid repetition of our program codes.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Syntax of a </a:t>
            </a:r>
            <a:r>
              <a:rPr lang="en-GB" sz="2000" b="1" dirty="0" smtClean="0">
                <a:solidFill>
                  <a:srgbClr val="000000"/>
                </a:solidFill>
              </a:rPr>
              <a:t>Function:</a:t>
            </a:r>
            <a:endParaRPr lang="en-GB" sz="2000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sz="2000" b="1" dirty="0" err="1">
                <a:solidFill>
                  <a:srgbClr val="000000"/>
                </a:solidFill>
              </a:rPr>
              <a:t>def</a:t>
            </a:r>
            <a:r>
              <a:rPr lang="en-GB" sz="2000" b="1" dirty="0">
                <a:solidFill>
                  <a:srgbClr val="000000"/>
                </a:solidFill>
              </a:rPr>
              <a:t> </a:t>
            </a:r>
            <a:r>
              <a:rPr lang="en-GB" sz="2000" b="1" dirty="0" err="1">
                <a:solidFill>
                  <a:srgbClr val="000000"/>
                </a:solidFill>
              </a:rPr>
              <a:t>function_name</a:t>
            </a:r>
            <a:r>
              <a:rPr lang="en-GB" sz="2000" b="1" dirty="0">
                <a:solidFill>
                  <a:srgbClr val="000000"/>
                </a:solidFill>
              </a:rPr>
              <a:t>(parameters):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     """</a:t>
            </a:r>
            <a:r>
              <a:rPr lang="en-GB" sz="2000" b="1" dirty="0" err="1">
                <a:solidFill>
                  <a:srgbClr val="000000"/>
                </a:solidFill>
              </a:rPr>
              <a:t>docstring</a:t>
            </a:r>
            <a:r>
              <a:rPr lang="en-GB" sz="2000" b="1" dirty="0">
                <a:solidFill>
                  <a:srgbClr val="000000"/>
                </a:solidFill>
              </a:rPr>
              <a:t>"""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     statement(s</a:t>
            </a:r>
            <a:r>
              <a:rPr lang="en-GB" sz="2000" b="1" dirty="0">
                <a:solidFill>
                  <a:srgbClr val="000000"/>
                </a:solidFill>
              </a:rPr>
              <a:t>)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     return </a:t>
            </a:r>
            <a:r>
              <a:rPr lang="en-GB" sz="2000" b="1" dirty="0" err="1">
                <a:solidFill>
                  <a:srgbClr val="000000"/>
                </a:solidFill>
              </a:rPr>
              <a:t>return_value</a:t>
            </a:r>
            <a:r>
              <a:rPr lang="en-GB" sz="2000" b="1" dirty="0">
                <a:solidFill>
                  <a:srgbClr val="000000"/>
                </a:solidFill>
              </a:rPr>
              <a:t>	# </a:t>
            </a:r>
            <a:r>
              <a:rPr lang="en-GB" sz="2000" b="1" dirty="0" smtClean="0">
                <a:solidFill>
                  <a:srgbClr val="000000"/>
                </a:solidFill>
              </a:rPr>
              <a:t>optional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051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Functions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970318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Types of Functions:</a:t>
            </a:r>
          </a:p>
          <a:p>
            <a:pPr algn="just">
              <a:lnSpc>
                <a:spcPct val="90000"/>
              </a:lnSpc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rgbClr val="000000"/>
                </a:solidFill>
              </a:rPr>
              <a:t>Basically</a:t>
            </a:r>
            <a:r>
              <a:rPr lang="en-GB" sz="2000" dirty="0">
                <a:solidFill>
                  <a:srgbClr val="000000"/>
                </a:solidFill>
              </a:rPr>
              <a:t>, functions can be divided into the following two types: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914400" lvl="1" indent="-457200" algn="just">
              <a:lnSpc>
                <a:spcPct val="90000"/>
              </a:lnSpc>
              <a:buFont typeface="+mj-lt"/>
              <a:buAutoNum type="arabicPeriod"/>
            </a:pPr>
            <a:r>
              <a:rPr lang="en-GB" sz="2000" b="1" dirty="0">
                <a:solidFill>
                  <a:srgbClr val="000000"/>
                </a:solidFill>
              </a:rPr>
              <a:t>Built-in functions - </a:t>
            </a:r>
            <a:r>
              <a:rPr lang="en-GB" sz="2000" dirty="0">
                <a:solidFill>
                  <a:srgbClr val="000000"/>
                </a:solidFill>
              </a:rPr>
              <a:t>Functions that are built into Python</a:t>
            </a:r>
            <a:r>
              <a:rPr lang="en-GB" sz="2000" dirty="0" smtClean="0">
                <a:solidFill>
                  <a:srgbClr val="000000"/>
                </a:solidFill>
              </a:rPr>
              <a:t>. E.g. abs(), </a:t>
            </a:r>
            <a:r>
              <a:rPr lang="en-GB" sz="2000" dirty="0" err="1" smtClean="0">
                <a:solidFill>
                  <a:srgbClr val="000000"/>
                </a:solidFill>
              </a:rPr>
              <a:t>chr</a:t>
            </a:r>
            <a:r>
              <a:rPr lang="en-GB" sz="2000" dirty="0" smtClean="0">
                <a:solidFill>
                  <a:srgbClr val="000000"/>
                </a:solidFill>
              </a:rPr>
              <a:t>(), float(), print() etc.</a:t>
            </a:r>
          </a:p>
          <a:p>
            <a:pPr marL="914400" lvl="1" indent="-457200" algn="just">
              <a:lnSpc>
                <a:spcPct val="90000"/>
              </a:lnSpc>
              <a:buFont typeface="+mj-lt"/>
              <a:buAutoNum type="arabicPeriod"/>
            </a:pPr>
            <a:endParaRPr lang="en-GB" sz="2000" dirty="0">
              <a:solidFill>
                <a:srgbClr val="000000"/>
              </a:solidFill>
            </a:endParaRPr>
          </a:p>
          <a:p>
            <a:pPr marL="914400" lvl="1" indent="-457200" algn="just">
              <a:lnSpc>
                <a:spcPct val="90000"/>
              </a:lnSpc>
              <a:buFont typeface="+mj-lt"/>
              <a:buAutoNum type="arabicPeriod"/>
            </a:pPr>
            <a:r>
              <a:rPr lang="en-GB" sz="2000" b="1" dirty="0">
                <a:solidFill>
                  <a:srgbClr val="000000"/>
                </a:solidFill>
              </a:rPr>
              <a:t>User-defined functions - </a:t>
            </a:r>
            <a:r>
              <a:rPr lang="en-GB" sz="2000" dirty="0">
                <a:solidFill>
                  <a:srgbClr val="000000"/>
                </a:solidFill>
              </a:rPr>
              <a:t>Functions defined by the users </a:t>
            </a:r>
            <a:r>
              <a:rPr lang="en-GB" sz="2000" dirty="0" smtClean="0">
                <a:solidFill>
                  <a:srgbClr val="000000"/>
                </a:solidFill>
              </a:rPr>
              <a:t>themselves to do certain specific tasks.</a:t>
            </a:r>
          </a:p>
          <a:p>
            <a:pPr marL="74295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Let us go for a demonstration…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978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02107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61379" y="4016467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libri (Headings)"/>
              </a:rPr>
              <a:t>Python </a:t>
            </a:r>
            <a:endParaRPr lang="en-US" sz="3600" b="1" dirty="0" smtClean="0">
              <a:latin typeface="Calibri (Headings)"/>
            </a:endParaRPr>
          </a:p>
          <a:p>
            <a:pPr algn="ctr"/>
            <a:r>
              <a:rPr lang="en-US" sz="3600" b="1" dirty="0" smtClean="0">
                <a:latin typeface="Calibri (Headings)"/>
              </a:rPr>
              <a:t>Function </a:t>
            </a:r>
            <a:r>
              <a:rPr lang="en-US" sz="3600" b="1" dirty="0">
                <a:latin typeface="Calibri (Headings)"/>
              </a:rPr>
              <a:t>Arguments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9223513" y="6003235"/>
            <a:ext cx="1272209" cy="780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654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Python Function Arguments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416320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i="0" dirty="0" smtClean="0">
                <a:solidFill>
                  <a:srgbClr val="000000"/>
                </a:solidFill>
                <a:effectLst/>
              </a:rPr>
              <a:t>Argument passing to a function is optional. A function may or may not have arguments passed. A function can have fixed or variable number of arguments.</a:t>
            </a:r>
          </a:p>
          <a:p>
            <a:pPr algn="just"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i="0" dirty="0" smtClean="0">
                <a:solidFill>
                  <a:srgbClr val="000000"/>
                </a:solidFill>
                <a:effectLst/>
              </a:rPr>
              <a:t>Let us discuss variations while passing variable number of arguments:</a:t>
            </a:r>
          </a:p>
          <a:p>
            <a:pPr marL="6350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Python Default Arguments</a:t>
            </a:r>
          </a:p>
          <a:p>
            <a:pPr marL="6350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Python Keyword Arguments</a:t>
            </a:r>
          </a:p>
          <a:p>
            <a:pPr marL="6350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Python Arbitrary Arguments</a:t>
            </a:r>
          </a:p>
          <a:p>
            <a:pPr algn="just">
              <a:lnSpc>
                <a:spcPct val="90000"/>
              </a:lnSpc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r>
              <a:rPr lang="en-US" sz="2000" b="1" dirty="0" smtClean="0">
                <a:solidFill>
                  <a:srgbClr val="000000"/>
                </a:solidFill>
              </a:rPr>
              <a:t>Let us go for the demonstration....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690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486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399" y="4016467"/>
            <a:ext cx="417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Recursion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161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Recursion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693319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rgbClr val="000000"/>
                </a:solidFill>
              </a:rPr>
              <a:t>What is Recursion?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7493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The </a:t>
            </a:r>
            <a:r>
              <a:rPr lang="en-GB" sz="2000" dirty="0">
                <a:solidFill>
                  <a:srgbClr val="000000"/>
                </a:solidFill>
              </a:rPr>
              <a:t>process in which a function calls itself directly or indirectly is called recursion and the corresponding function is called as recursive function. Using recursive algorithm, certain problems can be solved quite </a:t>
            </a:r>
            <a:r>
              <a:rPr lang="en-GB" sz="2000" dirty="0" smtClean="0">
                <a:solidFill>
                  <a:srgbClr val="000000"/>
                </a:solidFill>
              </a:rPr>
              <a:t>easily.</a:t>
            </a:r>
          </a:p>
          <a:p>
            <a:pPr marL="7493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7493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In </a:t>
            </a:r>
            <a:r>
              <a:rPr lang="en-GB" sz="2000" dirty="0">
                <a:solidFill>
                  <a:srgbClr val="000000"/>
                </a:solidFill>
              </a:rPr>
              <a:t>recursion there will be base cases. In base cases for certain inputs, outputs will remain known to us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marL="7493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7493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Python supports recursion.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060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Recursion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4496616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b="1" dirty="0" smtClean="0">
                <a:solidFill>
                  <a:srgbClr val="000000"/>
                </a:solidFill>
              </a:rPr>
              <a:t>Advantages of Recursion:</a:t>
            </a:r>
            <a:endParaRPr lang="en-GB" sz="2000" b="1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Recursive functions make the code look clean and elegant.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A complex task can be broken down into simpler sub-problems using recursion.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Sequence generation is easier with recursion than using some nested iteration.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rgbClr val="000000"/>
                </a:solidFill>
              </a:rPr>
              <a:t>Disadvantages of </a:t>
            </a:r>
            <a:r>
              <a:rPr lang="en-GB" sz="2000" b="1" dirty="0" smtClean="0">
                <a:solidFill>
                  <a:srgbClr val="000000"/>
                </a:solidFill>
              </a:rPr>
              <a:t>Recursion: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Sometimes </a:t>
            </a:r>
            <a:r>
              <a:rPr lang="en-GB" sz="2000" dirty="0">
                <a:solidFill>
                  <a:srgbClr val="000000"/>
                </a:solidFill>
              </a:rPr>
              <a:t>the logic behind recursion is hard to follow through.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Recursive calls are expensive (inefficient) as they take up a lot of memory and time.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Recursive functions are hard to debug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Let us go for a demonstration…</a:t>
            </a:r>
            <a:endParaRPr lang="en-GB" sz="2000" b="1" dirty="0">
              <a:solidFill>
                <a:srgbClr val="000000"/>
              </a:solidFill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914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279334" y="138370"/>
            <a:ext cx="5473936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73" t="21058" r="30855" b="26174"/>
          <a:stretch/>
        </p:blipFill>
        <p:spPr>
          <a:xfrm>
            <a:off x="6279334" y="849907"/>
            <a:ext cx="5473936" cy="4254355"/>
          </a:xfrm>
          <a:prstGeom prst="rect">
            <a:avLst/>
          </a:prstGeom>
          <a:ln w="28575">
            <a:solidFill>
              <a:srgbClr val="53B389"/>
            </a:solidFill>
          </a:ln>
        </p:spPr>
      </p:pic>
      <p:pic>
        <p:nvPicPr>
          <p:cNvPr id="5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365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57912" y="4016467"/>
            <a:ext cx="5118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Calibri (Headings)"/>
              </a:rPr>
              <a:t>Python Anonymous or Lambda Function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629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245100" y="138370"/>
            <a:ext cx="66421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>
                <a:latin typeface="Calibri (Headings)"/>
              </a:rPr>
              <a:t>Python Anonymous or Lambda Function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45100" y="891921"/>
            <a:ext cx="6642100" cy="3139321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In Python, anonymous function is a function that is defined without </a:t>
            </a:r>
            <a:r>
              <a:rPr lang="en-GB" sz="2000" dirty="0" smtClean="0">
                <a:solidFill>
                  <a:srgbClr val="000000"/>
                </a:solidFill>
              </a:rPr>
              <a:t>having any name</a:t>
            </a:r>
            <a:r>
              <a:rPr lang="en-GB" sz="2000" dirty="0">
                <a:solidFill>
                  <a:srgbClr val="000000"/>
                </a:solidFill>
              </a:rPr>
              <a:t>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In </a:t>
            </a:r>
            <a:r>
              <a:rPr lang="en-GB" sz="2000" dirty="0">
                <a:solidFill>
                  <a:srgbClr val="000000"/>
                </a:solidFill>
              </a:rPr>
              <a:t>normal </a:t>
            </a:r>
            <a:r>
              <a:rPr lang="en-GB" sz="2000" dirty="0" smtClean="0">
                <a:solidFill>
                  <a:srgbClr val="000000"/>
                </a:solidFill>
              </a:rPr>
              <a:t>function definitions we use </a:t>
            </a:r>
            <a:r>
              <a:rPr lang="en-GB" sz="2000" dirty="0">
                <a:solidFill>
                  <a:srgbClr val="000000"/>
                </a:solidFill>
              </a:rPr>
              <a:t>the </a:t>
            </a:r>
            <a:r>
              <a:rPr lang="en-GB" sz="2000" b="1" dirty="0" err="1">
                <a:solidFill>
                  <a:srgbClr val="000000"/>
                </a:solidFill>
              </a:rPr>
              <a:t>def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smtClean="0">
                <a:solidFill>
                  <a:srgbClr val="000000"/>
                </a:solidFill>
              </a:rPr>
              <a:t>keyword. On the other hand </a:t>
            </a:r>
            <a:r>
              <a:rPr lang="en-GB" sz="2000" dirty="0">
                <a:solidFill>
                  <a:srgbClr val="000000"/>
                </a:solidFill>
              </a:rPr>
              <a:t>in </a:t>
            </a:r>
            <a:r>
              <a:rPr lang="en-GB" sz="2000" dirty="0" smtClean="0">
                <a:solidFill>
                  <a:srgbClr val="000000"/>
                </a:solidFill>
              </a:rPr>
              <a:t>Python, </a:t>
            </a:r>
            <a:r>
              <a:rPr lang="en-GB" sz="2000" dirty="0">
                <a:solidFill>
                  <a:srgbClr val="000000"/>
                </a:solidFill>
              </a:rPr>
              <a:t>anonymous functions are defined using the </a:t>
            </a:r>
            <a:r>
              <a:rPr lang="en-GB" sz="2000" b="1" dirty="0">
                <a:solidFill>
                  <a:srgbClr val="000000"/>
                </a:solidFill>
              </a:rPr>
              <a:t>lambda</a:t>
            </a:r>
            <a:r>
              <a:rPr lang="en-GB" sz="2000" dirty="0">
                <a:solidFill>
                  <a:srgbClr val="000000"/>
                </a:solidFill>
              </a:rPr>
              <a:t> keyword.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Hence, anonymous functions are also called lambda functions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GB" sz="2000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Let us go for the demonstration…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48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42279" y="4016467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Calibri (Headings)"/>
              </a:rPr>
              <a:t>Python Global, Local and Nonlocal Variables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77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584700" y="138370"/>
            <a:ext cx="73025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>
                <a:latin typeface="Calibri (Headings)"/>
              </a:rPr>
              <a:t>Python Global, Local and Nonlocal Variables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65700" y="942721"/>
            <a:ext cx="6540500" cy="3970318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</a:rPr>
              <a:t>Global Variables - </a:t>
            </a:r>
            <a:r>
              <a:rPr lang="en-GB" sz="2000" dirty="0">
                <a:solidFill>
                  <a:srgbClr val="000000"/>
                </a:solidFill>
              </a:rPr>
              <a:t>A variable which is declared outside of the function or in global scope is known as global variable. This means, global variable can be accessed inside or outside of the function.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</a:rPr>
              <a:t>Local Variables - </a:t>
            </a:r>
            <a:r>
              <a:rPr lang="en-GB" sz="2000" dirty="0">
                <a:solidFill>
                  <a:srgbClr val="000000"/>
                </a:solidFill>
              </a:rPr>
              <a:t>A variable which is declared inside the function's body or in the local scope is known as local variable.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</a:rPr>
              <a:t>Nonlocal Variables - </a:t>
            </a:r>
            <a:r>
              <a:rPr lang="en-GB" sz="2000" dirty="0">
                <a:solidFill>
                  <a:srgbClr val="000000"/>
                </a:solidFill>
              </a:rPr>
              <a:t>Nonlocal variable are used in nested function whose local scope is not defined. This means, the variable can be neither in the local nor the global scope.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Let us go for a demonstration</a:t>
            </a:r>
            <a:r>
              <a:rPr lang="en-GB" sz="2000" b="1" dirty="0" smtClean="0">
                <a:solidFill>
                  <a:srgbClr val="000000"/>
                </a:solidFill>
              </a:rPr>
              <a:t>...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929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486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3729" y="4019734"/>
            <a:ext cx="521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libri (Headings)"/>
              </a:rPr>
              <a:t>Python </a:t>
            </a:r>
            <a:endParaRPr lang="en-US" sz="3600" b="1" dirty="0" smtClean="0">
              <a:latin typeface="Calibri (Headings)"/>
            </a:endParaRPr>
          </a:p>
          <a:p>
            <a:pPr algn="ctr"/>
            <a:r>
              <a:rPr lang="en-US" sz="3600" b="1" dirty="0" smtClean="0">
                <a:latin typeface="Calibri (Headings)"/>
              </a:rPr>
              <a:t>Global </a:t>
            </a:r>
            <a:r>
              <a:rPr lang="en-US" sz="3600" b="1" dirty="0">
                <a:latin typeface="Calibri (Headings)"/>
              </a:rPr>
              <a:t>Keyword</a:t>
            </a:r>
          </a:p>
        </p:txBody>
      </p:sp>
      <p:sp>
        <p:nvSpPr>
          <p:cNvPr id="2" name="Rectangle 1"/>
          <p:cNvSpPr/>
          <p:nvPr/>
        </p:nvSpPr>
        <p:spPr>
          <a:xfrm>
            <a:off x="9223513" y="6003235"/>
            <a:ext cx="1272209" cy="780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870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613400" y="138370"/>
            <a:ext cx="62738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Python Global Keyword</a:t>
            </a:r>
          </a:p>
        </p:txBody>
      </p:sp>
      <p:sp>
        <p:nvSpPr>
          <p:cNvPr id="5" name="Rectangle 4"/>
          <p:cNvSpPr/>
          <p:nvPr/>
        </p:nvSpPr>
        <p:spPr>
          <a:xfrm>
            <a:off x="5613400" y="790321"/>
            <a:ext cx="6273800" cy="4801314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In Python programs, </a:t>
            </a:r>
            <a:r>
              <a:rPr lang="en-GB" sz="2000" b="1" dirty="0">
                <a:solidFill>
                  <a:srgbClr val="000000"/>
                </a:solidFill>
              </a:rPr>
              <a:t>global</a:t>
            </a:r>
            <a:r>
              <a:rPr lang="en-GB" sz="2000" dirty="0">
                <a:solidFill>
                  <a:srgbClr val="000000"/>
                </a:solidFill>
              </a:rPr>
              <a:t> keyword allows us to modify the variable outside of the current scope. It is used to create a global variable and make changes to the variable in a local context.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rgbClr val="000000"/>
                </a:solidFill>
              </a:rPr>
              <a:t>How to use global Keyword: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When we create a variable inside a function, it’s local by default.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When we define a variable outside of a function, it’s global by default. You don’t have to use global keyword.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We use global keyword to read and write a global variable inside a function.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Use of global keyword outside a function has no </a:t>
            </a:r>
            <a:r>
              <a:rPr lang="en-GB" sz="2000" dirty="0" smtClean="0">
                <a:solidFill>
                  <a:srgbClr val="000000"/>
                </a:solidFill>
              </a:rPr>
              <a:t>effect</a:t>
            </a: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GB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Let us go for a demonstration…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274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22999" y="4016467"/>
            <a:ext cx="417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Different Modules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57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43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Different Modules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665619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A </a:t>
            </a:r>
            <a:r>
              <a:rPr lang="en-GB" sz="2000" b="1" dirty="0"/>
              <a:t>Python module</a:t>
            </a:r>
            <a:r>
              <a:rPr lang="en-GB" sz="2000" dirty="0"/>
              <a:t> is simply a </a:t>
            </a:r>
            <a:r>
              <a:rPr lang="en-GB" sz="2000" b="1" dirty="0"/>
              <a:t>Python</a:t>
            </a:r>
            <a:r>
              <a:rPr lang="en-GB" sz="2000" dirty="0"/>
              <a:t> source file, which can expose classes, functions and global variables. When imported </a:t>
            </a:r>
            <a:r>
              <a:rPr lang="en-GB" sz="2000" dirty="0" smtClean="0"/>
              <a:t>from another </a:t>
            </a:r>
            <a:r>
              <a:rPr lang="en-GB" sz="2000" b="1" dirty="0" smtClean="0"/>
              <a:t>Python</a:t>
            </a:r>
            <a:r>
              <a:rPr lang="en-GB" sz="2000" dirty="0"/>
              <a:t> </a:t>
            </a:r>
            <a:r>
              <a:rPr lang="en-GB" sz="2000" dirty="0" smtClean="0"/>
              <a:t>source </a:t>
            </a:r>
            <a:r>
              <a:rPr lang="en-GB" sz="2000" dirty="0"/>
              <a:t>file, the file name is treated as a namespace. A </a:t>
            </a:r>
            <a:r>
              <a:rPr lang="en-GB" sz="2000" b="1" dirty="0"/>
              <a:t>Python</a:t>
            </a:r>
            <a:r>
              <a:rPr lang="en-GB" sz="2000" dirty="0"/>
              <a:t> package is simply a directory </a:t>
            </a:r>
            <a:r>
              <a:rPr lang="en-GB" sz="2000" dirty="0" smtClean="0"/>
              <a:t>of </a:t>
            </a:r>
            <a:r>
              <a:rPr lang="en-GB" sz="2000" b="1" dirty="0" smtClean="0"/>
              <a:t>Python </a:t>
            </a:r>
            <a:r>
              <a:rPr lang="en-GB" sz="2000" b="1" dirty="0"/>
              <a:t>module</a:t>
            </a:r>
            <a:r>
              <a:rPr lang="en-GB" sz="2000" dirty="0"/>
              <a:t>(s</a:t>
            </a:r>
            <a:r>
              <a:rPr lang="en-GB" sz="2000" dirty="0" smtClean="0"/>
              <a:t>).</a:t>
            </a:r>
          </a:p>
          <a:p>
            <a:pPr algn="just">
              <a:lnSpc>
                <a:spcPct val="90000"/>
              </a:lnSpc>
            </a:pPr>
            <a:endParaRPr lang="en-GB" sz="2000" i="0" dirty="0">
              <a:solidFill>
                <a:srgbClr val="000000"/>
              </a:solidFill>
              <a:effectLst/>
            </a:endParaRP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 smtClean="0">
                <a:solidFill>
                  <a:srgbClr val="000000"/>
                </a:solidFill>
              </a:rPr>
              <a:t>As example:</a:t>
            </a:r>
          </a:p>
          <a:p>
            <a:pPr lvl="1" algn="just">
              <a:lnSpc>
                <a:spcPct val="90000"/>
              </a:lnSpc>
            </a:pPr>
            <a:r>
              <a:rPr lang="en-GB" sz="2000" b="1" i="0" dirty="0" smtClean="0">
                <a:solidFill>
                  <a:srgbClr val="000000"/>
                </a:solidFill>
                <a:effectLst/>
              </a:rPr>
              <a:t>import numpy</a:t>
            </a:r>
          </a:p>
          <a:p>
            <a:pPr lvl="1" algn="just">
              <a:lnSpc>
                <a:spcPct val="90000"/>
              </a:lnSpc>
            </a:pPr>
            <a:r>
              <a:rPr lang="en-GB" sz="2000" dirty="0" smtClean="0">
                <a:solidFill>
                  <a:srgbClr val="000000"/>
                </a:solidFill>
              </a:rPr>
              <a:t>Or </a:t>
            </a:r>
          </a:p>
          <a:p>
            <a:pPr lvl="1" algn="just">
              <a:lnSpc>
                <a:spcPct val="90000"/>
              </a:lnSpc>
            </a:pPr>
            <a:r>
              <a:rPr lang="en-GB" sz="2000" b="1" i="0" dirty="0" smtClean="0">
                <a:solidFill>
                  <a:srgbClr val="000000"/>
                </a:solidFill>
                <a:effectLst/>
              </a:rPr>
              <a:t>Import numpy as np</a:t>
            </a:r>
            <a:endParaRPr lang="en-GB" sz="2000" b="1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sz="2000" b="1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r>
              <a:rPr lang="en-US" sz="2000" b="1" dirty="0" smtClean="0">
                <a:solidFill>
                  <a:srgbClr val="000000"/>
                </a:solidFill>
              </a:rPr>
              <a:t>Let us go for a demonstration…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878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5699" y="4016467"/>
            <a:ext cx="417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Numbers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13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Numbers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416320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rgbClr val="000000"/>
                </a:solidFill>
              </a:rPr>
              <a:t>Number Data Types: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Python supports three number data types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342900" algn="just">
              <a:lnSpc>
                <a:spcPct val="90000"/>
              </a:lnSpc>
            </a:pPr>
            <a:r>
              <a:rPr lang="en-GB" sz="2000" dirty="0">
                <a:solidFill>
                  <a:srgbClr val="000000"/>
                </a:solidFill>
              </a:rPr>
              <a:t>integer numbers (e.g. 100, 2030 etc.)</a:t>
            </a:r>
          </a:p>
          <a:p>
            <a:pPr marL="342900" algn="just">
              <a:lnSpc>
                <a:spcPct val="90000"/>
              </a:lnSpc>
            </a:pPr>
            <a:r>
              <a:rPr lang="en-GB" sz="2000" dirty="0">
                <a:solidFill>
                  <a:srgbClr val="000000"/>
                </a:solidFill>
              </a:rPr>
              <a:t>floating point numbers (e.g. 12.34, 56,39 etc.)</a:t>
            </a:r>
          </a:p>
          <a:p>
            <a:pPr marL="342900" algn="just">
              <a:lnSpc>
                <a:spcPct val="90000"/>
              </a:lnSpc>
            </a:pPr>
            <a:r>
              <a:rPr lang="en-GB" sz="2000" dirty="0">
                <a:solidFill>
                  <a:srgbClr val="000000"/>
                </a:solidFill>
              </a:rPr>
              <a:t>complex numbers (e.g. 3 + 4j, 5 + 10j)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We can use the type() function to know which class a variable or a value belongs to and </a:t>
            </a:r>
            <a:r>
              <a:rPr lang="en-GB" sz="2000" dirty="0" err="1">
                <a:solidFill>
                  <a:srgbClr val="000000"/>
                </a:solidFill>
              </a:rPr>
              <a:t>isinstance</a:t>
            </a:r>
            <a:r>
              <a:rPr lang="en-GB" sz="2000" dirty="0">
                <a:solidFill>
                  <a:srgbClr val="000000"/>
                </a:solidFill>
              </a:rPr>
              <a:t>() function to </a:t>
            </a:r>
            <a:r>
              <a:rPr lang="en-GB" sz="2000" dirty="0" smtClean="0">
                <a:solidFill>
                  <a:srgbClr val="000000"/>
                </a:solidFill>
              </a:rPr>
              <a:t>check </a:t>
            </a:r>
            <a:r>
              <a:rPr lang="en-GB" sz="2000" dirty="0">
                <a:solidFill>
                  <a:srgbClr val="000000"/>
                </a:solidFill>
              </a:rPr>
              <a:t>if it belongs to a particular class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02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0" t="20682" r="30937" b="26357"/>
          <a:stretch/>
        </p:blipFill>
        <p:spPr>
          <a:xfrm>
            <a:off x="6219154" y="846162"/>
            <a:ext cx="5544892" cy="4312692"/>
          </a:xfrm>
          <a:prstGeom prst="rect">
            <a:avLst/>
          </a:prstGeom>
          <a:ln w="28575">
            <a:solidFill>
              <a:srgbClr val="53B389"/>
            </a:solidFill>
          </a:ln>
        </p:spPr>
      </p:pic>
      <p:pic>
        <p:nvPicPr>
          <p:cNvPr id="5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138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303519" y="138370"/>
            <a:ext cx="6583681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Numbers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03519" y="760565"/>
            <a:ext cx="6583681" cy="4801314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rgbClr val="000000"/>
                </a:solidFill>
              </a:rPr>
              <a:t>Number Data </a:t>
            </a:r>
            <a:r>
              <a:rPr lang="en-GB" sz="2000" b="1" dirty="0" smtClean="0">
                <a:solidFill>
                  <a:srgbClr val="000000"/>
                </a:solidFill>
              </a:rPr>
              <a:t>Types (Contd.):</a:t>
            </a:r>
            <a:endParaRPr lang="en-GB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While integers can be of any length, a floating point number is accurate only up to 15 decimal places (the 16th place is inaccurate</a:t>
            </a:r>
            <a:r>
              <a:rPr lang="en-GB" sz="2000" dirty="0" smtClean="0">
                <a:solidFill>
                  <a:srgbClr val="000000"/>
                </a:solidFill>
              </a:rPr>
              <a:t>).</a:t>
            </a:r>
            <a:endParaRPr lang="en-GB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Numbers we deal with everyday are decimal (base 10) number system. Python can also express Binary, Octal and Hexa-Decimal </a:t>
            </a:r>
            <a:r>
              <a:rPr lang="en-GB" sz="2000" dirty="0" smtClean="0">
                <a:solidFill>
                  <a:srgbClr val="000000"/>
                </a:solidFill>
              </a:rPr>
              <a:t>numbers.</a:t>
            </a:r>
            <a:endParaRPr lang="en-GB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As computer </a:t>
            </a:r>
            <a:r>
              <a:rPr lang="en-GB" sz="2000" dirty="0">
                <a:solidFill>
                  <a:srgbClr val="000000"/>
                </a:solidFill>
              </a:rPr>
              <a:t>programmers (generally embedded programmer) need to work with binary (base 2), hexadecimal (base 16) and octal (base 8) number systems.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In </a:t>
            </a:r>
            <a:r>
              <a:rPr lang="en-GB" sz="2000" dirty="0">
                <a:solidFill>
                  <a:srgbClr val="000000"/>
                </a:solidFill>
              </a:rPr>
              <a:t>Python, we can represent these numbers by appropriately placing a prefix before that number. 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0b or 0B</a:t>
            </a:r>
            <a:r>
              <a:rPr lang="en-GB" sz="2000" dirty="0">
                <a:solidFill>
                  <a:srgbClr val="000000"/>
                </a:solidFill>
              </a:rPr>
              <a:t> as Binary number prefix</a:t>
            </a:r>
          </a:p>
          <a:p>
            <a:pPr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0o or 0O</a:t>
            </a:r>
            <a:r>
              <a:rPr lang="en-GB" sz="2000" dirty="0">
                <a:solidFill>
                  <a:srgbClr val="000000"/>
                </a:solidFill>
              </a:rPr>
              <a:t> as Octal number prefix</a:t>
            </a:r>
          </a:p>
          <a:p>
            <a:pPr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0x or 0X</a:t>
            </a:r>
            <a:r>
              <a:rPr lang="en-GB" sz="2000" dirty="0">
                <a:solidFill>
                  <a:srgbClr val="000000"/>
                </a:solidFill>
              </a:rPr>
              <a:t> as Hexadecimal number prefix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015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Numbers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139321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Number </a:t>
            </a:r>
            <a:r>
              <a:rPr lang="en-GB" sz="2000" b="1" dirty="0" smtClean="0">
                <a:solidFill>
                  <a:srgbClr val="000000"/>
                </a:solidFill>
              </a:rPr>
              <a:t>Type Conversion:</a:t>
            </a:r>
            <a:endParaRPr lang="en-GB" sz="2000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000000"/>
                </a:solidFill>
              </a:rPr>
              <a:t>We can also use built-in functions </a:t>
            </a:r>
            <a:r>
              <a:rPr lang="en-GB" sz="2000" dirty="0" smtClean="0">
                <a:solidFill>
                  <a:srgbClr val="000000"/>
                </a:solidFill>
              </a:rPr>
              <a:t>like –</a:t>
            </a:r>
          </a:p>
          <a:p>
            <a:pPr marL="6858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35000" algn="l"/>
              </a:tabLst>
            </a:pPr>
            <a:r>
              <a:rPr lang="en-GB" sz="2000" dirty="0" err="1" smtClean="0">
                <a:solidFill>
                  <a:srgbClr val="000000"/>
                </a:solidFill>
              </a:rPr>
              <a:t>int</a:t>
            </a:r>
            <a:r>
              <a:rPr lang="en-GB" sz="2000" dirty="0" smtClean="0">
                <a:solidFill>
                  <a:srgbClr val="000000"/>
                </a:solidFill>
              </a:rPr>
              <a:t>()</a:t>
            </a:r>
          </a:p>
          <a:p>
            <a:pPr marL="6858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35000" algn="l"/>
              </a:tabLst>
            </a:pPr>
            <a:r>
              <a:rPr lang="en-GB" sz="2000" dirty="0" smtClean="0">
                <a:solidFill>
                  <a:srgbClr val="000000"/>
                </a:solidFill>
              </a:rPr>
              <a:t>float</a:t>
            </a:r>
            <a:r>
              <a:rPr lang="en-GB" sz="2000" dirty="0">
                <a:solidFill>
                  <a:srgbClr val="000000"/>
                </a:solidFill>
              </a:rPr>
              <a:t>() </a:t>
            </a:r>
            <a:r>
              <a:rPr lang="en-GB" sz="2000" dirty="0" smtClean="0">
                <a:solidFill>
                  <a:srgbClr val="000000"/>
                </a:solidFill>
              </a:rPr>
              <a:t>and</a:t>
            </a:r>
          </a:p>
          <a:p>
            <a:pPr marL="6858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35000" algn="l"/>
              </a:tabLst>
            </a:pPr>
            <a:r>
              <a:rPr lang="en-GB" sz="2000" dirty="0" smtClean="0">
                <a:solidFill>
                  <a:srgbClr val="000000"/>
                </a:solidFill>
              </a:rPr>
              <a:t>complex()</a:t>
            </a:r>
          </a:p>
          <a:p>
            <a:pPr marL="120015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sz="2000" dirty="0">
                <a:solidFill>
                  <a:srgbClr val="000000"/>
                </a:solidFill>
              </a:rPr>
              <a:t>T</a:t>
            </a:r>
            <a:r>
              <a:rPr lang="en-GB" sz="2000" dirty="0" smtClean="0">
                <a:solidFill>
                  <a:srgbClr val="000000"/>
                </a:solidFill>
              </a:rPr>
              <a:t>o </a:t>
            </a:r>
            <a:r>
              <a:rPr lang="en-GB" sz="2000" dirty="0">
                <a:solidFill>
                  <a:srgbClr val="000000"/>
                </a:solidFill>
              </a:rPr>
              <a:t>convert between types explicitly. These function can even convert from strings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Let us go for a demonstration…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033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11900" y="4029167"/>
            <a:ext cx="417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Lists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588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Lists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665619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In Python there is a range of compound datatypes often referred to as sequences. List is one of the most frequently used and very versatile datatype used in Python.</a:t>
            </a: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GB" sz="2000" dirty="0">
              <a:solidFill>
                <a:srgbClr val="000000"/>
              </a:solidFill>
            </a:endParaRPr>
          </a:p>
          <a:p>
            <a:pPr marL="349250" lvl="2" algn="just">
              <a:lnSpc>
                <a:spcPct val="90000"/>
              </a:lnSpc>
            </a:pPr>
            <a:r>
              <a:rPr lang="en-GB" sz="2000" dirty="0">
                <a:solidFill>
                  <a:srgbClr val="000000"/>
                </a:solidFill>
              </a:rPr>
              <a:t>We shall discuss</a:t>
            </a:r>
          </a:p>
          <a:p>
            <a:pPr marL="635000" lvl="2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rgbClr val="000000"/>
                </a:solidFill>
              </a:rPr>
              <a:t>Creation of a list</a:t>
            </a:r>
          </a:p>
          <a:p>
            <a:pPr marL="635000" lvl="2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rgbClr val="000000"/>
                </a:solidFill>
              </a:rPr>
              <a:t>Accessing list elements</a:t>
            </a:r>
          </a:p>
          <a:p>
            <a:pPr marL="635000" lvl="2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rgbClr val="000000"/>
                </a:solidFill>
              </a:rPr>
              <a:t>List positive and negative indexing</a:t>
            </a:r>
          </a:p>
          <a:p>
            <a:pPr marL="635000" lvl="2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rgbClr val="000000"/>
                </a:solidFill>
              </a:rPr>
              <a:t>Slicing lists</a:t>
            </a:r>
          </a:p>
          <a:p>
            <a:pPr marL="635000" lvl="2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rgbClr val="000000"/>
                </a:solidFill>
              </a:rPr>
              <a:t>Change and adding new list elements</a:t>
            </a:r>
          </a:p>
          <a:p>
            <a:pPr marL="635000" lvl="2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rgbClr val="000000"/>
                </a:solidFill>
              </a:rPr>
              <a:t>Deletion and remove elements from list</a:t>
            </a:r>
          </a:p>
          <a:p>
            <a:pPr marL="349250" lvl="2" algn="just">
              <a:lnSpc>
                <a:spcPct val="90000"/>
              </a:lnSpc>
            </a:pPr>
            <a:r>
              <a:rPr lang="en-GB" sz="2000" dirty="0">
                <a:solidFill>
                  <a:srgbClr val="000000"/>
                </a:solidFill>
              </a:rPr>
              <a:t>etc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906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Lists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03021"/>
            <a:ext cx="5778500" cy="4773614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rgbClr val="000000"/>
                </a:solidFill>
              </a:rPr>
              <a:t>Python List </a:t>
            </a:r>
            <a:r>
              <a:rPr lang="en-GB" sz="2000" b="1" dirty="0" smtClean="0">
                <a:solidFill>
                  <a:srgbClr val="000000"/>
                </a:solidFill>
              </a:rPr>
              <a:t>Methods:</a:t>
            </a:r>
          </a:p>
          <a:p>
            <a:pPr algn="just">
              <a:lnSpc>
                <a:spcPct val="90000"/>
              </a:lnSpc>
            </a:pPr>
            <a:endParaRPr lang="en-GB" sz="2000" b="1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rgbClr val="000000"/>
                </a:solidFill>
              </a:rPr>
              <a:t>append()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smtClean="0">
                <a:solidFill>
                  <a:srgbClr val="000000"/>
                </a:solidFill>
              </a:rPr>
              <a:t>- </a:t>
            </a:r>
            <a:r>
              <a:rPr lang="en-GB" sz="2000" dirty="0">
                <a:solidFill>
                  <a:srgbClr val="000000"/>
                </a:solidFill>
              </a:rPr>
              <a:t>Add an element to the end of the list</a:t>
            </a:r>
          </a:p>
          <a:p>
            <a:pPr marL="5715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rgbClr val="000000"/>
                </a:solidFill>
              </a:rPr>
              <a:t>extend()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smtClean="0">
                <a:solidFill>
                  <a:srgbClr val="000000"/>
                </a:solidFill>
              </a:rPr>
              <a:t>- </a:t>
            </a:r>
            <a:r>
              <a:rPr lang="en-GB" sz="2000" dirty="0">
                <a:solidFill>
                  <a:srgbClr val="000000"/>
                </a:solidFill>
              </a:rPr>
              <a:t>Add all elements of a list to the another list</a:t>
            </a:r>
          </a:p>
          <a:p>
            <a:pPr marL="5715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rgbClr val="000000"/>
                </a:solidFill>
              </a:rPr>
              <a:t>insert()</a:t>
            </a:r>
            <a:r>
              <a:rPr lang="en-GB" sz="2000" dirty="0">
                <a:solidFill>
                  <a:srgbClr val="000000"/>
                </a:solidFill>
              </a:rPr>
              <a:t> - Insert an item at the defined index</a:t>
            </a:r>
          </a:p>
          <a:p>
            <a:pPr marL="5715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rgbClr val="000000"/>
                </a:solidFill>
              </a:rPr>
              <a:t>remove()</a:t>
            </a:r>
            <a:r>
              <a:rPr lang="en-GB" sz="2000" dirty="0">
                <a:solidFill>
                  <a:srgbClr val="000000"/>
                </a:solidFill>
              </a:rPr>
              <a:t> - Removes an item from the list</a:t>
            </a:r>
          </a:p>
          <a:p>
            <a:pPr marL="5715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rgbClr val="000000"/>
                </a:solidFill>
              </a:rPr>
              <a:t>pop()</a:t>
            </a:r>
            <a:r>
              <a:rPr lang="en-GB" sz="2000" dirty="0">
                <a:solidFill>
                  <a:srgbClr val="000000"/>
                </a:solidFill>
              </a:rPr>
              <a:t> - Removes and returns an element at the given index</a:t>
            </a:r>
          </a:p>
          <a:p>
            <a:pPr marL="5715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rgbClr val="000000"/>
                </a:solidFill>
              </a:rPr>
              <a:t>clear()</a:t>
            </a:r>
            <a:r>
              <a:rPr lang="en-GB" sz="2000" dirty="0">
                <a:solidFill>
                  <a:srgbClr val="000000"/>
                </a:solidFill>
              </a:rPr>
              <a:t> - Removes all items from the list</a:t>
            </a:r>
          </a:p>
          <a:p>
            <a:pPr marL="5715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rgbClr val="000000"/>
                </a:solidFill>
              </a:rPr>
              <a:t>index()</a:t>
            </a:r>
            <a:r>
              <a:rPr lang="en-GB" sz="2000" dirty="0">
                <a:solidFill>
                  <a:srgbClr val="000000"/>
                </a:solidFill>
              </a:rPr>
              <a:t> - Returns the index of the first matched item</a:t>
            </a:r>
          </a:p>
          <a:p>
            <a:pPr marL="5715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rgbClr val="000000"/>
                </a:solidFill>
              </a:rPr>
              <a:t>count()</a:t>
            </a:r>
            <a:r>
              <a:rPr lang="en-GB" sz="2000" dirty="0">
                <a:solidFill>
                  <a:srgbClr val="000000"/>
                </a:solidFill>
              </a:rPr>
              <a:t> - Returns the count of number of items passed as an argument</a:t>
            </a:r>
          </a:p>
          <a:p>
            <a:pPr marL="5715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rgbClr val="000000"/>
                </a:solidFill>
              </a:rPr>
              <a:t>sort()</a:t>
            </a:r>
            <a:r>
              <a:rPr lang="en-GB" sz="2000" dirty="0">
                <a:solidFill>
                  <a:srgbClr val="000000"/>
                </a:solidFill>
              </a:rPr>
              <a:t> - Sort items in a list in ascending order</a:t>
            </a:r>
          </a:p>
          <a:p>
            <a:pPr marL="5715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rgbClr val="000000"/>
                </a:solidFill>
              </a:rPr>
              <a:t>reverse()</a:t>
            </a:r>
            <a:r>
              <a:rPr lang="en-GB" sz="2000" dirty="0">
                <a:solidFill>
                  <a:srgbClr val="000000"/>
                </a:solidFill>
              </a:rPr>
              <a:t> - Reverse the order of items in the list</a:t>
            </a:r>
          </a:p>
          <a:p>
            <a:pPr marL="5715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rgbClr val="000000"/>
                </a:solidFill>
              </a:rPr>
              <a:t>copy()</a:t>
            </a:r>
            <a:r>
              <a:rPr lang="en-GB" sz="2000" dirty="0">
                <a:solidFill>
                  <a:srgbClr val="000000"/>
                </a:solidFill>
              </a:rPr>
              <a:t> - Returns a shallow copy of the </a:t>
            </a:r>
            <a:r>
              <a:rPr lang="en-GB" sz="2000" dirty="0" smtClean="0">
                <a:solidFill>
                  <a:srgbClr val="000000"/>
                </a:solidFill>
              </a:rPr>
              <a:t>list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230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Lists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66521"/>
            <a:ext cx="5778500" cy="4579715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b="1" dirty="0" smtClean="0">
                <a:solidFill>
                  <a:srgbClr val="000000"/>
                </a:solidFill>
              </a:rPr>
              <a:t>List Built-in functions:</a:t>
            </a: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marL="5207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000000"/>
                </a:solidFill>
              </a:rPr>
              <a:t>all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Return </a:t>
            </a:r>
            <a:r>
              <a:rPr lang="en-GB" dirty="0">
                <a:solidFill>
                  <a:srgbClr val="000000"/>
                </a:solidFill>
              </a:rPr>
              <a:t>True if all elements of the list are true (or if the list is empty).</a:t>
            </a:r>
          </a:p>
          <a:p>
            <a:pPr marL="5207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000000"/>
                </a:solidFill>
              </a:rPr>
              <a:t>any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Return </a:t>
            </a:r>
            <a:r>
              <a:rPr lang="en-GB" dirty="0">
                <a:solidFill>
                  <a:srgbClr val="000000"/>
                </a:solidFill>
              </a:rPr>
              <a:t>True if any element of the list is true. If the list is empty, return False.</a:t>
            </a:r>
          </a:p>
          <a:p>
            <a:pPr marL="5207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000000"/>
                </a:solidFill>
              </a:rPr>
              <a:t>enumerate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Return </a:t>
            </a:r>
            <a:r>
              <a:rPr lang="en-GB" dirty="0">
                <a:solidFill>
                  <a:srgbClr val="000000"/>
                </a:solidFill>
              </a:rPr>
              <a:t>an enumerate object. It contains the index and value of all the items of list as a tuple.</a:t>
            </a:r>
          </a:p>
          <a:p>
            <a:pPr marL="5207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b="1" dirty="0" err="1">
                <a:solidFill>
                  <a:srgbClr val="000000"/>
                </a:solidFill>
              </a:rPr>
              <a:t>len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Return </a:t>
            </a:r>
            <a:r>
              <a:rPr lang="en-GB" dirty="0">
                <a:solidFill>
                  <a:srgbClr val="000000"/>
                </a:solidFill>
              </a:rPr>
              <a:t>the length (the number of items) in the list.</a:t>
            </a:r>
          </a:p>
          <a:p>
            <a:pPr marL="5207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000000"/>
                </a:solidFill>
              </a:rPr>
              <a:t>list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Convert </a:t>
            </a:r>
            <a:r>
              <a:rPr lang="en-GB" dirty="0">
                <a:solidFill>
                  <a:srgbClr val="000000"/>
                </a:solidFill>
              </a:rPr>
              <a:t>an </a:t>
            </a:r>
            <a:r>
              <a:rPr lang="en-GB" dirty="0" err="1">
                <a:solidFill>
                  <a:srgbClr val="000000"/>
                </a:solidFill>
              </a:rPr>
              <a:t>iterable</a:t>
            </a:r>
            <a:r>
              <a:rPr lang="en-GB" dirty="0">
                <a:solidFill>
                  <a:srgbClr val="000000"/>
                </a:solidFill>
              </a:rPr>
              <a:t> (tuple, string, set, dictionary) to a list.</a:t>
            </a:r>
          </a:p>
          <a:p>
            <a:pPr marL="5207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000000"/>
                </a:solidFill>
              </a:rPr>
              <a:t>max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Return </a:t>
            </a:r>
            <a:r>
              <a:rPr lang="en-GB" dirty="0">
                <a:solidFill>
                  <a:srgbClr val="000000"/>
                </a:solidFill>
              </a:rPr>
              <a:t>the largest item in the list.</a:t>
            </a:r>
          </a:p>
          <a:p>
            <a:pPr marL="5207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000000"/>
                </a:solidFill>
              </a:rPr>
              <a:t>min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Return </a:t>
            </a:r>
            <a:r>
              <a:rPr lang="en-GB" dirty="0">
                <a:solidFill>
                  <a:srgbClr val="000000"/>
                </a:solidFill>
              </a:rPr>
              <a:t>the smallest item in the list</a:t>
            </a:r>
          </a:p>
          <a:p>
            <a:pPr marL="5207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000000"/>
                </a:solidFill>
              </a:rPr>
              <a:t>sorted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Return </a:t>
            </a:r>
            <a:r>
              <a:rPr lang="en-GB" dirty="0">
                <a:solidFill>
                  <a:srgbClr val="000000"/>
                </a:solidFill>
              </a:rPr>
              <a:t>a new sorted list (does not sort the list itself).</a:t>
            </a:r>
          </a:p>
          <a:p>
            <a:pPr marL="5207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000000"/>
                </a:solidFill>
              </a:rPr>
              <a:t>sum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Return </a:t>
            </a:r>
            <a:r>
              <a:rPr lang="en-GB" dirty="0">
                <a:solidFill>
                  <a:srgbClr val="000000"/>
                </a:solidFill>
              </a:rPr>
              <a:t>the sum of all elements in the list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endParaRPr lang="en-GB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r>
              <a:rPr lang="en-GB" b="1" dirty="0" smtClean="0">
                <a:solidFill>
                  <a:srgbClr val="000000"/>
                </a:solidFill>
              </a:rPr>
              <a:t>Let us go for a demonstration…</a:t>
            </a:r>
            <a:endParaRPr lang="en-US" b="1" i="0" dirty="0" smtClean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4146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486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399" y="4029167"/>
            <a:ext cx="417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Tuples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23513" y="6003235"/>
            <a:ext cx="1272209" cy="780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60" y="31058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204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Tuples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1209421"/>
            <a:ext cx="5778500" cy="1200329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GB" sz="2000" dirty="0">
                <a:solidFill>
                  <a:srgbClr val="000000"/>
                </a:solidFill>
              </a:rPr>
              <a:t>In many aspects a tuple is similar to a list. But the basic difference between the two is that we cannot change the elements of a tuple once it is assigned whereas in a list, elements can be changed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518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Tuples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00943"/>
            <a:ext cx="5778500" cy="4829014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Advantages of Tuple over </a:t>
            </a:r>
            <a:r>
              <a:rPr lang="en-GB" b="1" dirty="0" smtClean="0">
                <a:solidFill>
                  <a:srgbClr val="000000"/>
                </a:solidFill>
              </a:rPr>
              <a:t>List:</a:t>
            </a: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rgbClr val="000000"/>
                </a:solidFill>
              </a:rPr>
              <a:t>Following </a:t>
            </a:r>
            <a:r>
              <a:rPr lang="en-GB" dirty="0">
                <a:solidFill>
                  <a:srgbClr val="000000"/>
                </a:solidFill>
              </a:rPr>
              <a:t>are certain advantages of implementing a tuple over a list. Below listed are some of the main advantages</a:t>
            </a:r>
            <a:r>
              <a:rPr lang="en-GB" dirty="0" smtClean="0">
                <a:solidFill>
                  <a:srgbClr val="000000"/>
                </a:solidFill>
              </a:rPr>
              <a:t>:</a:t>
            </a:r>
            <a:endParaRPr lang="en-GB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We generally use tuple for heterogeneous (different) datatypes and list for homogeneous (similar) datatypes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Since tuple are immutable, iterating through tuple is faster than with list. So there is a slight performance boost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Tuples that contain immutable elements can be used as key for a dictionary. With list, this is not possible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If you have data that doesn't change, implementing it as tuple will guarantee that it remains write-protected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878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Tuples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4579715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b="1" dirty="0" smtClean="0">
                <a:solidFill>
                  <a:srgbClr val="000000"/>
                </a:solidFill>
              </a:rPr>
              <a:t>Built-in functions with tuples:</a:t>
            </a: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</a:rPr>
              <a:t>all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Return </a:t>
            </a:r>
            <a:r>
              <a:rPr lang="en-GB" dirty="0">
                <a:solidFill>
                  <a:srgbClr val="000000"/>
                </a:solidFill>
              </a:rPr>
              <a:t>True if all elements of the tuple are true (or if the tuple is empty).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</a:rPr>
              <a:t>any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Return </a:t>
            </a:r>
            <a:r>
              <a:rPr lang="en-GB" dirty="0">
                <a:solidFill>
                  <a:srgbClr val="000000"/>
                </a:solidFill>
              </a:rPr>
              <a:t>True if any element of the tuple is true. If the tuple is empty, return False.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</a:rPr>
              <a:t>enumerate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Return </a:t>
            </a:r>
            <a:r>
              <a:rPr lang="en-GB" dirty="0">
                <a:solidFill>
                  <a:srgbClr val="000000"/>
                </a:solidFill>
              </a:rPr>
              <a:t>an enumerate object. It contains the index and value of all the items of tuple as pairs.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rgbClr val="000000"/>
                </a:solidFill>
              </a:rPr>
              <a:t>len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Return </a:t>
            </a:r>
            <a:r>
              <a:rPr lang="en-GB" dirty="0">
                <a:solidFill>
                  <a:srgbClr val="000000"/>
                </a:solidFill>
              </a:rPr>
              <a:t>the length (the number of items) in the tuple.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</a:rPr>
              <a:t>max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Return </a:t>
            </a:r>
            <a:r>
              <a:rPr lang="en-GB" dirty="0">
                <a:solidFill>
                  <a:srgbClr val="000000"/>
                </a:solidFill>
              </a:rPr>
              <a:t>the largest item in the tuple.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</a:rPr>
              <a:t>min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Return </a:t>
            </a:r>
            <a:r>
              <a:rPr lang="en-GB" dirty="0">
                <a:solidFill>
                  <a:srgbClr val="000000"/>
                </a:solidFill>
              </a:rPr>
              <a:t>the smallest item in the tuple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</a:rPr>
              <a:t>sorted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Take </a:t>
            </a:r>
            <a:r>
              <a:rPr lang="en-GB" dirty="0">
                <a:solidFill>
                  <a:srgbClr val="000000"/>
                </a:solidFill>
              </a:rPr>
              <a:t>elements in the tuple and return a new sorted list (does not sort the tuple itself).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</a:rPr>
              <a:t>sum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err="1" smtClean="0">
                <a:solidFill>
                  <a:srgbClr val="000000"/>
                </a:solidFill>
              </a:rPr>
              <a:t>Retrun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the sum of all elements in the tuple.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</a:rPr>
              <a:t>tuple</a:t>
            </a:r>
            <a:r>
              <a:rPr lang="en-GB" b="1" dirty="0" smtClean="0">
                <a:solidFill>
                  <a:srgbClr val="000000"/>
                </a:solidFill>
              </a:rPr>
              <a:t>() -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smtClean="0">
                <a:solidFill>
                  <a:srgbClr val="000000"/>
                </a:solidFill>
              </a:rPr>
              <a:t>Convert </a:t>
            </a:r>
            <a:r>
              <a:rPr lang="en-GB" dirty="0">
                <a:solidFill>
                  <a:srgbClr val="000000"/>
                </a:solidFill>
              </a:rPr>
              <a:t>an </a:t>
            </a:r>
            <a:r>
              <a:rPr lang="en-GB" dirty="0" err="1">
                <a:solidFill>
                  <a:srgbClr val="000000"/>
                </a:solidFill>
              </a:rPr>
              <a:t>iterable</a:t>
            </a:r>
            <a:r>
              <a:rPr lang="en-GB" dirty="0">
                <a:solidFill>
                  <a:srgbClr val="000000"/>
                </a:solidFill>
              </a:rPr>
              <a:t> (list, string, set, dictionary) to a tuple.</a:t>
            </a:r>
            <a:endParaRPr lang="en-GB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r>
              <a:rPr lang="en-GB" b="1" dirty="0" smtClean="0">
                <a:solidFill>
                  <a:srgbClr val="000000"/>
                </a:solidFill>
              </a:rPr>
              <a:t>Let us go for a demonstration…</a:t>
            </a:r>
            <a:endParaRPr lang="en-US" b="1" i="0" dirty="0" smtClean="0">
              <a:solidFill>
                <a:srgbClr val="000000"/>
              </a:solidFill>
              <a:effectLst/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877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31644</TotalTime>
  <Words>4686</Words>
  <Application>Microsoft Office PowerPoint</Application>
  <PresentationFormat>Widescreen</PresentationFormat>
  <Paragraphs>1010</Paragraphs>
  <Slides>99</Slides>
  <Notes>71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6" baseType="lpstr">
      <vt:lpstr>Arial</vt:lpstr>
      <vt:lpstr>Calibri</vt:lpstr>
      <vt:lpstr>Calibri (Headings)</vt:lpstr>
      <vt:lpstr>Calibri Light</vt:lpstr>
      <vt:lpstr>Helvetica Neue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TutorialsPoint</dc:creator>
  <cp:lastModifiedBy>Windows User</cp:lastModifiedBy>
  <cp:revision>2868</cp:revision>
  <dcterms:created xsi:type="dcterms:W3CDTF">2017-03-10T06:41:23Z</dcterms:created>
  <dcterms:modified xsi:type="dcterms:W3CDTF">2019-06-26T04:43:38Z</dcterms:modified>
</cp:coreProperties>
</file>