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72" r:id="rId13"/>
    <p:sldId id="273" r:id="rId14"/>
    <p:sldId id="274" r:id="rId15"/>
    <p:sldId id="262" r:id="rId16"/>
    <p:sldId id="270" r:id="rId17"/>
    <p:sldId id="268" r:id="rId18"/>
    <p:sldId id="275" r:id="rId19"/>
    <p:sldId id="271" r:id="rId20"/>
    <p:sldId id="269" r:id="rId21"/>
    <p:sldId id="284" r:id="rId22"/>
    <p:sldId id="282" r:id="rId23"/>
    <p:sldId id="283" r:id="rId24"/>
    <p:sldId id="286" r:id="rId25"/>
    <p:sldId id="287" r:id="rId26"/>
    <p:sldId id="289" r:id="rId27"/>
    <p:sldId id="290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224B-78A8-4459-98AC-115DC2F48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C24A-DB13-4900-9C74-232F5DA5E7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png"/><Relationship Id="rId7" Type="http://schemas.openxmlformats.org/officeDocument/2006/relationships/image" Target="../media/image36.png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22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4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3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Mother-to-Child Transmission of Cytomegalovirus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aims to provide a framework </a:t>
            </a:r>
            <a:r>
              <a:rPr lang="en-US" altLang="zh-CN" dirty="0"/>
              <a:t>to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deduce the possibility that the infant will be infected by CMV</a:t>
            </a:r>
            <a:endParaRPr lang="en-US" dirty="0"/>
          </a:p>
          <a:p>
            <a:r>
              <a:rPr lang="en-US" dirty="0"/>
              <a:t>help test different hypotheses of what might affect the transmission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Calibration required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  <a:endParaRPr lang="en-US" dirty="0"/>
          </a:p>
        </p:txBody>
      </p:sp>
      <p:pic>
        <p:nvPicPr>
          <p:cNvPr id="6" name="Picture 5" descr="Chart, histo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4167922"/>
            <a:ext cx="11280170" cy="268031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487611"/>
            <a:ext cx="11280170" cy="2680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0.4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12" r="9" b="1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  <a:endParaRPr lang="en-US" dirty="0"/>
          </a:p>
        </p:txBody>
      </p:sp>
      <p:pic>
        <p:nvPicPr>
          <p:cNvPr id="6" name="Picture 5" descr="Chart, lin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497378"/>
            <a:ext cx="11356387" cy="268031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4" y="4177689"/>
            <a:ext cx="11356387" cy="2680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0.7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12" r="9" b="1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0935" y="138513"/>
            <a:ext cx="4412672" cy="122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Chronic Infection of CMV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9" y="2091632"/>
            <a:ext cx="4173332" cy="2196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9432" y="1701186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Chronic infection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/>
              <p:cNvGraphicFramePr>
                <a:graphicFrameLocks noGrp="1"/>
              </p:cNvGraphicFramePr>
              <p:nvPr/>
            </p:nvGraphicFramePr>
            <p:xfrm>
              <a:off x="432390" y="5606967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/>
                    <a:gridCol w="2456121"/>
                    <a:gridCol w="3317358"/>
                    <a:gridCol w="30976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8700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/>
              <p:cNvGraphicFramePr>
                <a:graphicFrameLocks noGrp="1"/>
              </p:cNvGraphicFramePr>
              <p:nvPr/>
            </p:nvGraphicFramePr>
            <p:xfrm>
              <a:off x="432390" y="5606967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/>
                    <a:gridCol w="2456121"/>
                    <a:gridCol w="3317358"/>
                    <a:gridCol w="30976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8" y="528536"/>
            <a:ext cx="7176001" cy="1705109"/>
          </a:xfrm>
          <a:prstGeom prst="rect">
            <a:avLst/>
          </a:prstGeom>
        </p:spPr>
      </p:pic>
      <p:pic>
        <p:nvPicPr>
          <p:cNvPr id="11" name="Picture 10" descr="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8" y="2182686"/>
            <a:ext cx="7176002" cy="170510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62" y="3901858"/>
            <a:ext cx="7200248" cy="1705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95354" y="3968496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Healthy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54" y="3968496"/>
                <a:ext cx="61349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" t="-103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312041" y="2233645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0.4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1" y="2233645"/>
                <a:ext cx="61349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" t="-95" r="2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312041" y="595174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0.7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1" y="595174"/>
                <a:ext cx="61349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" t="-48" r="2" b="1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Stochastic simulation on the infant side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27591" y="1789038"/>
            <a:ext cx="4694613" cy="3503395"/>
            <a:chOff x="1722681" y="2459115"/>
            <a:chExt cx="4694613" cy="3503395"/>
          </a:xfrm>
        </p:grpSpPr>
        <p:sp>
          <p:nvSpPr>
            <p:cNvPr id="5" name="Oval 4"/>
            <p:cNvSpPr/>
            <p:nvPr/>
          </p:nvSpPr>
          <p:spPr>
            <a:xfrm>
              <a:off x="3071674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589001" y="4746114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67235" y="4123678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98381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46382" y="3355759"/>
              <a:ext cx="0" cy="697406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33752" y="3351321"/>
              <a:ext cx="0" cy="701844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16459" y="2640305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2640305"/>
                  <a:ext cx="527174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47605" y="265668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605" y="2656686"/>
                  <a:ext cx="527174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22681" y="4230781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681" y="4230781"/>
                  <a:ext cx="394339" cy="55399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2221346" y="4507780"/>
              <a:ext cx="741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>
              <a:off x="3446382" y="5090290"/>
              <a:ext cx="1" cy="318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828578" y="3235884"/>
              <a:ext cx="1049702" cy="978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/>
            <p:cNvCxnSpPr/>
            <p:nvPr/>
          </p:nvCxnSpPr>
          <p:spPr>
            <a:xfrm>
              <a:off x="3512800" y="5090290"/>
              <a:ext cx="964330" cy="136242"/>
            </a:xfrm>
            <a:prstGeom prst="curvedConnector3">
              <a:avLst>
                <a:gd name="adj1" fmla="val -63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V="1">
              <a:off x="5503094" y="5226532"/>
              <a:ext cx="4466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892858" y="3915052"/>
              <a:ext cx="443444" cy="403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36302" y="3915052"/>
              <a:ext cx="624606" cy="726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12537" y="4561492"/>
                <a:ext cx="212962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→∅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37" y="4561492"/>
                <a:ext cx="2129622" cy="1107996"/>
              </a:xfrm>
              <a:prstGeom prst="rect">
                <a:avLst/>
              </a:prstGeom>
              <a:blipFill rotWithShape="1">
                <a:blip r:embed="rId6"/>
                <a:stretch>
                  <a:fillRect l="-23" t="-26" r="-3563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742918" y="1763185"/>
            <a:ext cx="43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number of viruses is very small, it is possible that the viruses go extinct before causing persistent infection.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254198" y="3180028"/>
                <a:ext cx="2387961" cy="721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98" y="3180028"/>
                <a:ext cx="2387961" cy="721416"/>
              </a:xfrm>
              <a:prstGeom prst="rect">
                <a:avLst/>
              </a:prstGeom>
              <a:blipFill rotWithShape="1">
                <a:blip r:embed="rId7"/>
                <a:stretch>
                  <a:fillRect l="-25" t="-81" r="-226" b="-62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 descr="图表, 直方图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2"/>
          <a:stretch>
            <a:fillRect/>
          </a:stretch>
        </p:blipFill>
        <p:spPr>
          <a:xfrm>
            <a:off x="954710" y="3627360"/>
            <a:ext cx="3587631" cy="3106938"/>
          </a:xfrm>
          <a:prstGeom prst="rect">
            <a:avLst/>
          </a:prstGeom>
        </p:spPr>
      </p:pic>
      <p:pic>
        <p:nvPicPr>
          <p:cNvPr id="5" name="图片 14" descr="图表, 直方图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/>
          <a:stretch>
            <a:fillRect/>
          </a:stretch>
        </p:blipFill>
        <p:spPr>
          <a:xfrm>
            <a:off x="6958972" y="3627360"/>
            <a:ext cx="3845386" cy="3182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Probability of infection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61422" y="1776956"/>
                <a:ext cx="7392088" cy="67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1400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1400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2" y="1776956"/>
                <a:ext cx="7392088" cy="677173"/>
              </a:xfrm>
              <a:prstGeom prst="rect">
                <a:avLst/>
              </a:prstGeom>
              <a:blipFill rotWithShape="1">
                <a:blip r:embed="rId2"/>
                <a:stretch>
                  <a:fillRect t="-33" r="1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61422" y="1220184"/>
            <a:ext cx="208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61422" y="2953641"/>
                <a:ext cx="4818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046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%)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2" y="2953641"/>
                <a:ext cx="481811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92" r="8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9" y="2311842"/>
            <a:ext cx="5392358" cy="4329957"/>
          </a:xfrm>
          <a:prstGeom prst="rect">
            <a:avLst/>
          </a:prstGeom>
        </p:spPr>
      </p:pic>
      <p:pic>
        <p:nvPicPr>
          <p:cNvPr id="7" name="Picture 6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8" y="2286387"/>
            <a:ext cx="5594684" cy="43554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Persistent infection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6399" y="2367713"/>
            <a:ext cx="5392358" cy="4218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859" y="2286387"/>
            <a:ext cx="5540802" cy="43554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Infection that got cleared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32390" y="3572541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/>
                    <a:gridCol w="2456121"/>
                    <a:gridCol w="3317358"/>
                    <a:gridCol w="30976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8700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32390" y="3572541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/>
                    <a:gridCol w="2456121"/>
                    <a:gridCol w="3317358"/>
                    <a:gridCol w="30976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432390" y="5220879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/>
                    <a:gridCol w="2456121"/>
                    <a:gridCol w="3317358"/>
                    <a:gridCol w="30976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Infection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432390" y="5220879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/>
                    <a:gridCol w="2456121"/>
                    <a:gridCol w="3317358"/>
                    <a:gridCol w="30976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Infection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851" y="1262480"/>
            <a:ext cx="671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can predict infections in two situations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vs chronic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level of immune suppression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525742"/>
            <a:ext cx="4466090" cy="2265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86" y="156409"/>
            <a:ext cx="36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Maternal viral dynamics using 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9630" y="3505354"/>
            <a:ext cx="4257541" cy="3193155"/>
            <a:chOff x="6543039" y="192643"/>
            <a:chExt cx="5648961" cy="4043352"/>
          </a:xfrm>
        </p:grpSpPr>
        <p:pic>
          <p:nvPicPr>
            <p:cNvPr id="7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543039" y="192643"/>
              <a:ext cx="5648961" cy="404335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178781" y="2129046"/>
              <a:ext cx="1530220" cy="36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Maternal side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08238" y="3403729"/>
              <a:ext cx="1214628" cy="36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infant side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5552" y="1815823"/>
              <a:ext cx="2124214" cy="62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Diffusion through placental transport</a:t>
              </a:r>
              <a:endParaRPr lang="en-US" sz="14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863542" y="2791326"/>
            <a:ext cx="0" cy="1072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66880" y="6264109"/>
            <a:ext cx="2441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34512" y="4516240"/>
            <a:ext cx="0" cy="30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hart, histogram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5" y="273974"/>
            <a:ext cx="2457665" cy="1973457"/>
          </a:xfrm>
          <a:prstGeom prst="rect">
            <a:avLst/>
          </a:prstGeom>
        </p:spPr>
      </p:pic>
      <p:pic>
        <p:nvPicPr>
          <p:cNvPr id="31" name="Picture 30" descr="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86" y="262372"/>
            <a:ext cx="2549880" cy="198505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8746548" y="1303835"/>
            <a:ext cx="628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060873" y="1303835"/>
            <a:ext cx="0" cy="77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hart, line char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44" y="4829228"/>
            <a:ext cx="4004426" cy="2068221"/>
          </a:xfrm>
          <a:prstGeom prst="rect">
            <a:avLst/>
          </a:prstGeom>
        </p:spPr>
      </p:pic>
      <p:pic>
        <p:nvPicPr>
          <p:cNvPr id="42" name="Picture 41" descr="Chart, histogram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3440200"/>
            <a:ext cx="5178050" cy="1230370"/>
          </a:xfrm>
          <a:prstGeom prst="rect">
            <a:avLst/>
          </a:prstGeom>
        </p:spPr>
      </p:pic>
      <p:pic>
        <p:nvPicPr>
          <p:cNvPr id="43" name="Picture 42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2219792"/>
            <a:ext cx="5178050" cy="12536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" y="241935"/>
            <a:ext cx="10515600" cy="1325563"/>
          </a:xfrm>
        </p:spPr>
        <p:txBody>
          <a:bodyPr/>
          <a:p>
            <a:r>
              <a:rPr lang="en-US"/>
              <a:t>Fitting to animal data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91435" y="1567815"/>
            <a:ext cx="6356350" cy="4767580"/>
            <a:chOff x="2782" y="2742"/>
            <a:chExt cx="10010" cy="7508"/>
          </a:xfrm>
        </p:grpSpPr>
        <p:pic>
          <p:nvPicPr>
            <p:cNvPr id="5" name="Picture 4" descr="untitl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92" y="3370"/>
              <a:ext cx="8400" cy="6300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2782" y="5844"/>
              <a:ext cx="1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/>
                <a:t>PC-intact</a:t>
              </a:r>
              <a:endParaRPr lang="en-US" sz="2000" b="1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7579" y="9670"/>
              <a:ext cx="27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days post rhCMV</a:t>
              </a:r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7853" y="2742"/>
              <a:ext cx="147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 u="sng"/>
                <a:t>Plasma</a:t>
              </a:r>
              <a:endParaRPr lang="en-US" sz="2000" b="1" u="sng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373" y="9383"/>
              <a:ext cx="257" cy="28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4423" y="9743"/>
              <a:ext cx="215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/>
                <a:t>RhCMV inoculation</a:t>
              </a:r>
              <a:endParaRPr lang="en-US" sz="1200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5003165" y="2589530"/>
            <a:ext cx="44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aternal viral dynamics:</a:t>
            </a:r>
            <a:endParaRPr lang="en-US" altLang="zh-CN" dirty="0"/>
          </a:p>
          <a:p>
            <a:pPr lvl="1"/>
            <a:r>
              <a:rPr lang="en-US" altLang="zh-CN" dirty="0"/>
              <a:t>System of ordinary differential equations</a:t>
            </a:r>
            <a:endParaRPr lang="en-US" altLang="zh-CN" dirty="0"/>
          </a:p>
          <a:p>
            <a:r>
              <a:rPr lang="en-US" dirty="0"/>
              <a:t>Viral transmission through placenta:</a:t>
            </a:r>
            <a:endParaRPr lang="en-US" dirty="0"/>
          </a:p>
          <a:p>
            <a:pPr lvl="1"/>
            <a:r>
              <a:rPr lang="en-US" dirty="0"/>
              <a:t>(System of) partial differential equation(s) and analytic solution</a:t>
            </a:r>
            <a:endParaRPr lang="en-US" dirty="0"/>
          </a:p>
          <a:p>
            <a:r>
              <a:rPr lang="en-US" dirty="0"/>
              <a:t>Viral dynamics in infant:</a:t>
            </a:r>
            <a:endParaRPr lang="en-US" dirty="0"/>
          </a:p>
          <a:p>
            <a:pPr lvl="1"/>
            <a:r>
              <a:rPr lang="en-US" dirty="0"/>
              <a:t>Stochastic simulation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vl moth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2100580"/>
            <a:ext cx="5334000" cy="4000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p>
            <a:r>
              <a:rPr lang="en-US" dirty="0"/>
              <a:t>RM animal ID = 34795</a:t>
            </a:r>
            <a:endParaRPr lang="en-US" dirty="0"/>
          </a:p>
        </p:txBody>
      </p:sp>
      <p:pic>
        <p:nvPicPr>
          <p:cNvPr id="9" name="Picture 8" descr="p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55" y="2100580"/>
            <a:ext cx="5334000" cy="4000500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6851894" y="3618192"/>
            <a:ext cx="1600990" cy="4947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/>
              <a:t>Diffusion through placental transport</a:t>
            </a:r>
            <a:endParaRPr lang="en-US" sz="1400" dirty="0"/>
          </a:p>
        </p:txBody>
      </p:sp>
      <p:sp>
        <p:nvSpPr>
          <p:cNvPr id="16" name="TextBox 7"/>
          <p:cNvSpPr txBox="1"/>
          <p:nvPr/>
        </p:nvSpPr>
        <p:spPr>
          <a:xfrm>
            <a:off x="9454127" y="3955724"/>
            <a:ext cx="1153305" cy="29101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Maternal side</a:t>
            </a:r>
            <a:endParaRPr lang="en-US" sz="1400" dirty="0"/>
          </a:p>
        </p:txBody>
      </p:sp>
      <p:sp>
        <p:nvSpPr>
          <p:cNvPr id="17" name="TextBox 8"/>
          <p:cNvSpPr txBox="1"/>
          <p:nvPr/>
        </p:nvSpPr>
        <p:spPr>
          <a:xfrm>
            <a:off x="6140170" y="5331949"/>
            <a:ext cx="915448" cy="29101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infant side</a:t>
            </a:r>
            <a:endParaRPr lang="en-US" sz="1400" dirty="0"/>
          </a:p>
        </p:txBody>
      </p:sp>
      <p:sp>
        <p:nvSpPr>
          <p:cNvPr id="18" name="Text Box 17"/>
          <p:cNvSpPr txBox="1"/>
          <p:nvPr/>
        </p:nvSpPr>
        <p:spPr>
          <a:xfrm>
            <a:off x="7563486" y="6101080"/>
            <a:ext cx="2469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/>
              <a:t>Viral clearance rate = </a:t>
            </a:r>
            <a:r>
              <a:rPr lang="en-US" b="1"/>
              <a:t>0.4</a:t>
            </a: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"/>
          <p:cNvSpPr>
            <a:spLocks noGrp="1"/>
          </p:cNvSpPr>
          <p:nvPr/>
        </p:nvSpPr>
        <p:spPr>
          <a:xfrm>
            <a:off x="91751" y="85206"/>
            <a:ext cx="10515600" cy="81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RM animal ID = 34795</a:t>
            </a:r>
            <a:endParaRPr lang="en-US" dirty="0"/>
          </a:p>
        </p:txBody>
      </p:sp>
      <p:pic>
        <p:nvPicPr>
          <p:cNvPr id="4" name="Picture 3" descr="C:\Users\pc\Documents\school\Placental-Transmission-main\34795\viral flux.pngviral flux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63970" y="644208"/>
            <a:ext cx="5131435" cy="3848100"/>
          </a:xfrm>
          <a:prstGeom prst="rect">
            <a:avLst/>
          </a:prstGeom>
        </p:spPr>
      </p:pic>
      <p:pic>
        <p:nvPicPr>
          <p:cNvPr id="5" name="Picture 4" descr="placen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643890"/>
            <a:ext cx="5121910" cy="3841750"/>
          </a:xfrm>
          <a:prstGeom prst="rect">
            <a:avLst/>
          </a:prstGeom>
        </p:spPr>
      </p:pic>
      <p:pic>
        <p:nvPicPr>
          <p:cNvPr id="6" name="Picture 5" descr="C:\Users\pc\Documents\school\Placental-Transmission-main\34795\sampling.pngsampli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5845" y="4493578"/>
            <a:ext cx="9873615" cy="2364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5255578" y="4730750"/>
                <a:ext cx="25615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dirty="0">
                    <a:sym typeface="+mn-ea"/>
                  </a:rPr>
                  <a:t># of viruses entered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78" y="4730750"/>
                <a:ext cx="256159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2" r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5592699" y="5318696"/>
                <a:ext cx="2532380" cy="715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166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99" y="5318696"/>
                <a:ext cx="2532380" cy="715010"/>
              </a:xfrm>
              <a:prstGeom prst="rect">
                <a:avLst/>
              </a:prstGeom>
              <a:blipFill rotWithShape="1">
                <a:blip r:embed="rId5"/>
                <a:stretch>
                  <a:fillRect l="-10" t="-80" r="10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8951214" y="2191321"/>
                <a:ext cx="1591945" cy="612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214" y="2191321"/>
                <a:ext cx="1591945" cy="612775"/>
              </a:xfrm>
              <a:prstGeom prst="rect">
                <a:avLst/>
              </a:prstGeom>
              <a:blipFill rotWithShape="1">
                <a:blip r:embed="rId6"/>
                <a:stretch>
                  <a:fillRect l="-16" t="-93" r="16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3356864" y="2313241"/>
                <a:ext cx="10991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64" y="2313241"/>
                <a:ext cx="109918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23" t="-155" r="2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:\Users\pc\Documents\school\Placental-Transmission-main\40690\1.pn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7055" y="2100580"/>
            <a:ext cx="5334000" cy="4000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p>
            <a:r>
              <a:rPr lang="en-US" dirty="0"/>
              <a:t>RM animal ID = 40690</a:t>
            </a:r>
            <a:endParaRPr lang="en-US" dirty="0"/>
          </a:p>
        </p:txBody>
      </p:sp>
      <p:pic>
        <p:nvPicPr>
          <p:cNvPr id="9" name="Picture 8" descr="C:\Users\pc\Documents\school\Placental-Transmission-main\40690\2.png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01055" y="2100580"/>
            <a:ext cx="5334000" cy="4000500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6851894" y="3618192"/>
            <a:ext cx="1600990" cy="4947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/>
              <a:t>Diffusion through placental transport</a:t>
            </a:r>
            <a:endParaRPr lang="en-US" sz="1400" dirty="0"/>
          </a:p>
        </p:txBody>
      </p:sp>
      <p:sp>
        <p:nvSpPr>
          <p:cNvPr id="16" name="TextBox 7"/>
          <p:cNvSpPr txBox="1"/>
          <p:nvPr/>
        </p:nvSpPr>
        <p:spPr>
          <a:xfrm>
            <a:off x="9454127" y="3955724"/>
            <a:ext cx="1153305" cy="29101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Maternal side</a:t>
            </a:r>
            <a:endParaRPr lang="en-US" sz="1400" dirty="0"/>
          </a:p>
        </p:txBody>
      </p:sp>
      <p:sp>
        <p:nvSpPr>
          <p:cNvPr id="17" name="TextBox 8"/>
          <p:cNvSpPr txBox="1"/>
          <p:nvPr/>
        </p:nvSpPr>
        <p:spPr>
          <a:xfrm>
            <a:off x="6140170" y="5331949"/>
            <a:ext cx="915448" cy="29101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infant side</a:t>
            </a:r>
            <a:endParaRPr lang="en-US" sz="1400" dirty="0"/>
          </a:p>
        </p:txBody>
      </p:sp>
      <p:sp>
        <p:nvSpPr>
          <p:cNvPr id="18" name="Text Box 17"/>
          <p:cNvSpPr txBox="1"/>
          <p:nvPr/>
        </p:nvSpPr>
        <p:spPr>
          <a:xfrm>
            <a:off x="7505701" y="6101080"/>
            <a:ext cx="25850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/>
              <a:t>Viral clearance rate = </a:t>
            </a:r>
            <a:r>
              <a:rPr lang="en-US" b="1"/>
              <a:t>0.28</a:t>
            </a: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"/>
          <p:cNvSpPr>
            <a:spLocks noGrp="1"/>
          </p:cNvSpPr>
          <p:nvPr/>
        </p:nvSpPr>
        <p:spPr>
          <a:xfrm>
            <a:off x="91751" y="85206"/>
            <a:ext cx="10515600" cy="81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RM animal ID = 40690</a:t>
            </a:r>
            <a:endParaRPr lang="en-US" dirty="0"/>
          </a:p>
        </p:txBody>
      </p:sp>
      <p:pic>
        <p:nvPicPr>
          <p:cNvPr id="4" name="Picture 3" descr="C:\Users\pc\Documents\school\Placental-Transmission-main\34795\viral flux.pngviral flux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73495" y="637223"/>
            <a:ext cx="5131435" cy="3848100"/>
          </a:xfrm>
          <a:prstGeom prst="rect">
            <a:avLst/>
          </a:prstGeom>
        </p:spPr>
      </p:pic>
      <p:pic>
        <p:nvPicPr>
          <p:cNvPr id="5" name="Picture 4" descr="C:\Users\pc\Documents\school\Placental-Transmission-main\34795\placenta.pngplacent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4545" y="637223"/>
            <a:ext cx="5121910" cy="3841115"/>
          </a:xfrm>
          <a:prstGeom prst="rect">
            <a:avLst/>
          </a:prstGeom>
        </p:spPr>
      </p:pic>
      <p:pic>
        <p:nvPicPr>
          <p:cNvPr id="6" name="Picture 5" descr="C:\Users\pc\Documents\school\Placental-Transmission-main\40690\download.pngdownloa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5845" y="4493578"/>
            <a:ext cx="9873615" cy="2364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891723" y="4692650"/>
                <a:ext cx="256159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dirty="0">
                    <a:sym typeface="+mn-ea"/>
                  </a:rPr>
                  <a:t># of viruses entered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23" y="4692650"/>
                <a:ext cx="256159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2" r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8951214" y="2191321"/>
                <a:ext cx="1591945" cy="612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214" y="2191321"/>
                <a:ext cx="1591945" cy="612775"/>
              </a:xfrm>
              <a:prstGeom prst="rect">
                <a:avLst/>
              </a:prstGeom>
              <a:blipFill rotWithShape="1">
                <a:blip r:embed="rId5"/>
                <a:stretch>
                  <a:fillRect l="-16" t="-93" r="16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3356864" y="2313241"/>
                <a:ext cx="10991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64" y="2313241"/>
                <a:ext cx="1099185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23" t="-155" r="2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5592699" y="5318696"/>
                <a:ext cx="2532380" cy="715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166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99" y="5318696"/>
                <a:ext cx="2532380" cy="715010"/>
              </a:xfrm>
              <a:prstGeom prst="rect">
                <a:avLst/>
              </a:prstGeom>
              <a:blipFill rotWithShape="1">
                <a:blip r:embed="rId7"/>
                <a:stretch>
                  <a:fillRect l="-10" t="-80" r="10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:\Users\pc\Documents\school\Placental-Transmission-main\45010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7055" y="2100580"/>
            <a:ext cx="5334000" cy="4000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p>
            <a:r>
              <a:rPr lang="en-US" dirty="0"/>
              <a:t>RM animal ID = 45010</a:t>
            </a:r>
            <a:endParaRPr lang="en-US" dirty="0"/>
          </a:p>
        </p:txBody>
      </p:sp>
      <p:pic>
        <p:nvPicPr>
          <p:cNvPr id="9" name="Picture 8" descr="C:\Users\pc\Documents\school\Placental-Transmission-main\45010\2.png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01055" y="2100580"/>
            <a:ext cx="5334000" cy="4000500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6851894" y="3618192"/>
            <a:ext cx="1600990" cy="4947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/>
              <a:t>Diffusion through placental transport</a:t>
            </a:r>
            <a:endParaRPr lang="en-US" sz="1400" dirty="0"/>
          </a:p>
        </p:txBody>
      </p:sp>
      <p:sp>
        <p:nvSpPr>
          <p:cNvPr id="16" name="TextBox 7"/>
          <p:cNvSpPr txBox="1"/>
          <p:nvPr/>
        </p:nvSpPr>
        <p:spPr>
          <a:xfrm>
            <a:off x="9626212" y="3618539"/>
            <a:ext cx="1153305" cy="29101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Maternal side</a:t>
            </a:r>
            <a:endParaRPr lang="en-US" sz="1400" dirty="0"/>
          </a:p>
        </p:txBody>
      </p:sp>
      <p:sp>
        <p:nvSpPr>
          <p:cNvPr id="17" name="TextBox 8"/>
          <p:cNvSpPr txBox="1"/>
          <p:nvPr/>
        </p:nvSpPr>
        <p:spPr>
          <a:xfrm>
            <a:off x="6140170" y="5331949"/>
            <a:ext cx="915448" cy="29101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infant side</a:t>
            </a:r>
            <a:endParaRPr lang="en-US" sz="1400" dirty="0"/>
          </a:p>
        </p:txBody>
      </p:sp>
      <p:sp>
        <p:nvSpPr>
          <p:cNvPr id="18" name="Text Box 17"/>
          <p:cNvSpPr txBox="1"/>
          <p:nvPr/>
        </p:nvSpPr>
        <p:spPr>
          <a:xfrm>
            <a:off x="7563486" y="6101080"/>
            <a:ext cx="2469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/>
              <a:t>Viral clearance rate = </a:t>
            </a:r>
            <a:r>
              <a:rPr lang="en-US" b="1"/>
              <a:t>0.4</a:t>
            </a:r>
            <a:endParaRPr 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"/>
          <p:cNvSpPr>
            <a:spLocks noGrp="1"/>
          </p:cNvSpPr>
          <p:nvPr/>
        </p:nvSpPr>
        <p:spPr>
          <a:xfrm>
            <a:off x="91751" y="85206"/>
            <a:ext cx="10515600" cy="81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RM animal ID = 45010</a:t>
            </a:r>
            <a:endParaRPr lang="en-US" dirty="0"/>
          </a:p>
        </p:txBody>
      </p:sp>
      <p:pic>
        <p:nvPicPr>
          <p:cNvPr id="4" name="Picture 3" descr="C:\Users\pc\Documents\school\Placental-Transmission-main\45010\viral flux.pngviral flux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73813" y="637223"/>
            <a:ext cx="5130800" cy="3848100"/>
          </a:xfrm>
          <a:prstGeom prst="rect">
            <a:avLst/>
          </a:prstGeom>
        </p:spPr>
      </p:pic>
      <p:pic>
        <p:nvPicPr>
          <p:cNvPr id="5" name="Picture 4" descr="C:\Users\pc\Documents\school\Placental-Transmission-main\45010\3.png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4863" y="637223"/>
            <a:ext cx="5121275" cy="3841115"/>
          </a:xfrm>
          <a:prstGeom prst="rect">
            <a:avLst/>
          </a:prstGeom>
        </p:spPr>
      </p:pic>
      <p:pic>
        <p:nvPicPr>
          <p:cNvPr id="6" name="Picture 5" descr="C:\Users\pc\Documents\school\Placental-Transmission-main\45010\download (1).pngdownload 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5845" y="4502786"/>
            <a:ext cx="9873615" cy="23456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891723" y="4692650"/>
                <a:ext cx="256159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dirty="0">
                    <a:sym typeface="+mn-ea"/>
                  </a:rPr>
                  <a:t># of viruses entered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23" y="4692650"/>
                <a:ext cx="256159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2" r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7561834" y="2190686"/>
                <a:ext cx="1591945" cy="612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34" y="2190686"/>
                <a:ext cx="1591945" cy="612775"/>
              </a:xfrm>
              <a:prstGeom prst="rect">
                <a:avLst/>
              </a:prstGeom>
              <a:blipFill rotWithShape="1">
                <a:blip r:embed="rId5"/>
                <a:stretch>
                  <a:fillRect l="-16" t="-93" r="16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3793109" y="2312606"/>
                <a:ext cx="10991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09" y="2312606"/>
                <a:ext cx="1099185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23" t="-155" r="2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4011549" y="5318061"/>
                <a:ext cx="2440940" cy="715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49" y="5318061"/>
                <a:ext cx="2440940" cy="715010"/>
              </a:xfrm>
              <a:prstGeom prst="rect">
                <a:avLst/>
              </a:prstGeom>
              <a:blipFill rotWithShape="1">
                <a:blip r:embed="rId7"/>
                <a:stretch>
                  <a:fillRect l="-10" t="-80" r="10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Feedback if the model is biologically plausible</a:t>
            </a:r>
            <a:endParaRPr lang="en-US" dirty="0"/>
          </a:p>
          <a:p>
            <a:pPr lvl="1"/>
            <a:r>
              <a:rPr lang="en-US" dirty="0"/>
              <a:t>Different route of infection</a:t>
            </a:r>
            <a:endParaRPr lang="en-US" dirty="0"/>
          </a:p>
          <a:p>
            <a:pPr lvl="1"/>
            <a:r>
              <a:rPr lang="en-US" dirty="0"/>
              <a:t>Perturbation to model</a:t>
            </a:r>
            <a:endParaRPr lang="en-US" dirty="0"/>
          </a:p>
          <a:p>
            <a:r>
              <a:rPr lang="en-US" b="1" dirty="0"/>
              <a:t>Calibrate the model for human and RM data</a:t>
            </a:r>
            <a:endParaRPr lang="en-US" b="1" dirty="0"/>
          </a:p>
          <a:p>
            <a:pPr lvl="1"/>
            <a:r>
              <a:rPr lang="en-US" dirty="0"/>
              <a:t>Viral load in mother</a:t>
            </a:r>
            <a:endParaRPr lang="en-US" dirty="0"/>
          </a:p>
          <a:p>
            <a:pPr lvl="1"/>
            <a:r>
              <a:rPr lang="en-US" dirty="0"/>
              <a:t>Total number of viruses the infant</a:t>
            </a:r>
            <a:endParaRPr lang="en-US" dirty="0"/>
          </a:p>
          <a:p>
            <a:r>
              <a:rPr lang="en-US" dirty="0"/>
              <a:t>Other applicable situations for this model besides different level of immune suppression and primary vs. chronic</a:t>
            </a:r>
            <a:endParaRPr lang="en-US" dirty="0"/>
          </a:p>
          <a:p>
            <a:r>
              <a:rPr lang="en-US" dirty="0"/>
              <a:t>Adaptions to the model so that it can be applied to other viruses?</a:t>
            </a:r>
            <a:endParaRPr lang="en-US" dirty="0"/>
          </a:p>
          <a:p>
            <a:r>
              <a:rPr lang="en-US" dirty="0"/>
              <a:t>Incorporate population genomic information about CMV into the model?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48" y="150390"/>
            <a:ext cx="10515600" cy="919391"/>
          </a:xfrm>
        </p:spPr>
        <p:txBody>
          <a:bodyPr/>
          <a:lstStyle/>
          <a:p>
            <a:r>
              <a:rPr lang="en-US" dirty="0"/>
              <a:t>Maternal viral dynamics using ODE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74361" y="1861794"/>
            <a:ext cx="5317642" cy="3941019"/>
            <a:chOff x="1099652" y="2388095"/>
            <a:chExt cx="5317642" cy="3941019"/>
          </a:xfrm>
        </p:grpSpPr>
        <p:sp>
          <p:nvSpPr>
            <p:cNvPr id="4" name="Oval 3"/>
            <p:cNvSpPr/>
            <p:nvPr/>
          </p:nvSpPr>
          <p:spPr>
            <a:xfrm>
              <a:off x="3071674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589001" y="4746114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67235" y="4123678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98381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443715" y="3367396"/>
              <a:ext cx="0" cy="6974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38466" y="3357856"/>
              <a:ext cx="0" cy="7018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314635" y="5424570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Curved 22"/>
            <p:cNvCxnSpPr/>
            <p:nvPr/>
          </p:nvCxnSpPr>
          <p:spPr>
            <a:xfrm rot="16200000" flipH="1">
              <a:off x="3583097" y="2302599"/>
              <a:ext cx="120910" cy="291901"/>
            </a:xfrm>
            <a:prstGeom prst="curvedConnector3">
              <a:avLst>
                <a:gd name="adj1" fmla="val -34325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Curved 29"/>
            <p:cNvCxnSpPr/>
            <p:nvPr/>
          </p:nvCxnSpPr>
          <p:spPr>
            <a:xfrm rot="16200000" flipH="1">
              <a:off x="5474227" y="2647461"/>
              <a:ext cx="291902" cy="120910"/>
            </a:xfrm>
            <a:prstGeom prst="curvedConnector4">
              <a:avLst>
                <a:gd name="adj1" fmla="val -80198"/>
                <a:gd name="adj2" fmla="val 32577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Curved 35"/>
            <p:cNvCxnSpPr/>
            <p:nvPr/>
          </p:nvCxnSpPr>
          <p:spPr>
            <a:xfrm rot="10800000" flipH="1">
              <a:off x="1222948" y="5571737"/>
              <a:ext cx="120910" cy="291902"/>
            </a:xfrm>
            <a:prstGeom prst="curvedConnector4">
              <a:avLst>
                <a:gd name="adj1" fmla="val -189066"/>
                <a:gd name="adj2" fmla="val 219735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49213" y="2641094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2641094"/>
                  <a:ext cx="527174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5920" y="2616667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20" y="2616667"/>
                  <a:ext cx="527174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493991" y="5619893"/>
                  <a:ext cx="527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991" y="5619893"/>
                  <a:ext cx="527174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99652" y="3787169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652" y="3787169"/>
                  <a:ext cx="394339" cy="55399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endCxn id="44" idx="3"/>
            </p:cNvCxnSpPr>
            <p:nvPr/>
          </p:nvCxnSpPr>
          <p:spPr>
            <a:xfrm flipH="1" flipV="1">
              <a:off x="1493991" y="4064168"/>
              <a:ext cx="1468918" cy="4436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Curved 60"/>
            <p:cNvCxnSpPr/>
            <p:nvPr/>
          </p:nvCxnSpPr>
          <p:spPr>
            <a:xfrm rot="5400000" flipH="1" flipV="1">
              <a:off x="1690254" y="4862430"/>
              <a:ext cx="582968" cy="455720"/>
            </a:xfrm>
            <a:prstGeom prst="curvedConnector3">
              <a:avLst>
                <a:gd name="adj1" fmla="val 1763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5" idx="0"/>
            </p:cNvCxnSpPr>
            <p:nvPr/>
          </p:nvCxnSpPr>
          <p:spPr>
            <a:xfrm>
              <a:off x="3446382" y="5090290"/>
              <a:ext cx="1" cy="318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3828578" y="3235884"/>
              <a:ext cx="1049702" cy="978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Curved 85"/>
            <p:cNvCxnSpPr/>
            <p:nvPr/>
          </p:nvCxnSpPr>
          <p:spPr>
            <a:xfrm>
              <a:off x="3512800" y="5090290"/>
              <a:ext cx="964330" cy="136242"/>
            </a:xfrm>
            <a:prstGeom prst="curvedConnector3">
              <a:avLst>
                <a:gd name="adj1" fmla="val -63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 flipV="1">
              <a:off x="5503094" y="5226532"/>
              <a:ext cx="4466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3892858" y="3915052"/>
              <a:ext cx="443444" cy="403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336302" y="3915052"/>
              <a:ext cx="624606" cy="726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24000" y="5649336"/>
              <a:ext cx="0" cy="679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512800" y="6329114"/>
              <a:ext cx="1511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/>
            <p:cNvCxnSpPr/>
            <p:nvPr/>
          </p:nvCxnSpPr>
          <p:spPr>
            <a:xfrm rot="10800000">
              <a:off x="2602952" y="5989225"/>
              <a:ext cx="914400" cy="339889"/>
            </a:xfrm>
            <a:prstGeom prst="curvedConnector3">
              <a:avLst>
                <a:gd name="adj1" fmla="val 14029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" name="Table 127"/>
              <p:cNvGraphicFramePr>
                <a:graphicFrameLocks noGrp="1"/>
              </p:cNvGraphicFramePr>
              <p:nvPr/>
            </p:nvGraphicFramePr>
            <p:xfrm>
              <a:off x="6409774" y="4292909"/>
              <a:ext cx="5654437" cy="2468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3734"/>
                    <a:gridCol w="2655891"/>
                    <a:gridCol w="1884812"/>
                  </a:tblGrid>
                  <a:tr h="196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9607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Viral load (free virus)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Virions/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960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Virus-specific immune effector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9607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Actively-infected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9607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Susceptible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9607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Latently-infected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7" name="Table 127"/>
              <p:cNvGraphicFramePr>
                <a:graphicFrameLocks noGrp="1"/>
              </p:cNvGraphicFramePr>
              <p:nvPr/>
            </p:nvGraphicFramePr>
            <p:xfrm>
              <a:off x="6409774" y="4292909"/>
              <a:ext cx="5654437" cy="2468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3734"/>
                    <a:gridCol w="2655891"/>
                    <a:gridCol w="1884812"/>
                  </a:tblGrid>
                  <a:tr h="196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Viral load (free virus)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Virions/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Virus-specific immune effector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Actively-infected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Susceptible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Latently-infected cells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5244164" y="1087297"/>
            <a:ext cx="6584284" cy="3102349"/>
            <a:chOff x="5229575" y="1334816"/>
            <a:chExt cx="6584284" cy="31023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6221710" y="1334816"/>
                  <a:ext cx="3291542" cy="1079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710" y="1334816"/>
                  <a:ext cx="3291542" cy="107991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6153548" y="1936084"/>
                  <a:ext cx="4326273" cy="6241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548" y="1936084"/>
                  <a:ext cx="4326273" cy="62414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5281826" y="3079074"/>
                  <a:ext cx="562845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826" y="3079074"/>
                  <a:ext cx="5628450" cy="714683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185409" y="2520160"/>
                  <a:ext cx="5628450" cy="618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𝑚𝐸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409" y="2520160"/>
                  <a:ext cx="5628450" cy="618246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29575" y="3722482"/>
                  <a:ext cx="562845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575" y="3722482"/>
                  <a:ext cx="5628450" cy="714683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2" y="2092582"/>
            <a:ext cx="5535619" cy="4351338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7148" y="150390"/>
            <a:ext cx="10515600" cy="919391"/>
          </a:xfrm>
        </p:spPr>
        <p:txBody>
          <a:bodyPr/>
          <a:lstStyle/>
          <a:p>
            <a:r>
              <a:rPr lang="en-US" dirty="0"/>
              <a:t>Maternal viral dynamics using ODE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591" y="2092582"/>
            <a:ext cx="5535619" cy="43513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6814" y="1723250"/>
            <a:ext cx="25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Infection of CMV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96810" y="1723250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Chromic Infection of CMV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64906" y="1098330"/>
                <a:ext cx="8499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Level of immune suppression, corresponding to depletion of CD4+ level</a:t>
                </a:r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06" y="1098330"/>
                <a:ext cx="849942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" t="-104" r="6" b="1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207148" y="150390"/>
            <a:ext cx="10515600" cy="91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Viral Transmission through Placenta (PDE)</a:t>
            </a:r>
            <a:endParaRPr lang="en-US" dirty="0"/>
          </a:p>
        </p:txBody>
      </p:sp>
      <p:pic>
        <p:nvPicPr>
          <p:cNvPr id="6" name="Picture 5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15" y="1371299"/>
            <a:ext cx="3030215" cy="443965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37450" y="5909333"/>
            <a:ext cx="0" cy="409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66723" y="5909333"/>
            <a:ext cx="0" cy="409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7450" y="6113870"/>
            <a:ext cx="172419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9666" y="4951488"/>
                <a:ext cx="3615612" cy="1663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" y="4951488"/>
                <a:ext cx="3615612" cy="1663789"/>
              </a:xfrm>
              <a:prstGeom prst="rect">
                <a:avLst/>
              </a:prstGeom>
              <a:blipFill rotWithShape="1">
                <a:blip r:embed="rId2"/>
                <a:stretch>
                  <a:fillRect l="-11" t="-24" r="9" b="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447269" y="6232123"/>
                <a:ext cx="1504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69" y="6232123"/>
                <a:ext cx="150456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63" r="24" b="1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88028" y="1715374"/>
                <a:ext cx="37895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When virus enters the infant, it quickly gets washed away with blood.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715374"/>
                <a:ext cx="3789508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2" t="-26" r="7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572042" y="2122915"/>
                <a:ext cx="31938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Viral dynamics on mother side is given by the ODE system.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42" y="2122915"/>
                <a:ext cx="319386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6" t="-12" r="19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925855" y="929794"/>
                <a:ext cx="6116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no virus inside placenta at first.</a:t>
                </a:r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55" y="929794"/>
                <a:ext cx="611621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" t="-42" r="3" b="1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953509" y="4857008"/>
            <a:ext cx="642964" cy="7408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21331" y="5098559"/>
            <a:ext cx="381738" cy="3545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0"/>
          </p:cNvCxnSpPr>
          <p:nvPr/>
        </p:nvCxnSpPr>
        <p:spPr>
          <a:xfrm flipV="1">
            <a:off x="2274991" y="4438368"/>
            <a:ext cx="424" cy="418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03068" y="5275841"/>
            <a:ext cx="4639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4083" y="3743167"/>
            <a:ext cx="196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movement due to diffusion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56215" y="5083791"/>
            <a:ext cx="196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Clearance of CMV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38513"/>
            <a:ext cx="10515600" cy="776288"/>
          </a:xfrm>
        </p:spPr>
        <p:txBody>
          <a:bodyPr/>
          <a:lstStyle/>
          <a:p>
            <a:r>
              <a:rPr lang="en-US" dirty="0"/>
              <a:t>Viral Transmission through Placenta</a:t>
            </a:r>
            <a:endParaRPr lang="en-US" dirty="0"/>
          </a:p>
        </p:txBody>
      </p:sp>
      <p:pic>
        <p:nvPicPr>
          <p:cNvPr id="4" name="图片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04645"/>
            <a:ext cx="5775897" cy="433192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22" y="1625939"/>
            <a:ext cx="4965976" cy="25648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286082" y="3590109"/>
            <a:ext cx="1756851" cy="220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569" y="5567996"/>
            <a:ext cx="1907987" cy="858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88080" y="4789072"/>
            <a:ext cx="1907987" cy="858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14728" y="5353356"/>
            <a:ext cx="2522956" cy="7827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962387" y="5647488"/>
                <a:ext cx="595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87" y="5647488"/>
                <a:ext cx="59566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" t="-117" r="68" b="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411342" y="5917543"/>
            <a:ext cx="2124215" cy="64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through placental transport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01082" y="3598821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Maternal side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5777" y="4984023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infant side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038363" y="4195902"/>
                <a:ext cx="2176365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3" y="4195902"/>
                <a:ext cx="2176365" cy="648126"/>
              </a:xfrm>
              <a:prstGeom prst="rect">
                <a:avLst/>
              </a:prstGeom>
              <a:blipFill rotWithShape="1">
                <a:blip r:embed="rId4"/>
                <a:stretch>
                  <a:fillRect l="-1" t="-71" r="11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366054" y="3882195"/>
            <a:ext cx="21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 condition on mother side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38500" y="1256607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Maternal viral dynamics using 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543039" y="451897"/>
            <a:ext cx="5648961" cy="4236720"/>
            <a:chOff x="6543039" y="95959"/>
            <a:chExt cx="5648961" cy="423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543039" y="95959"/>
              <a:ext cx="5648961" cy="42367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321011" y="2076439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Maternal side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38900" y="3501683"/>
              <a:ext cx="116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infant side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83130" y="1755575"/>
              <a:ext cx="2124215" cy="64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Diffusion through placental transport</a:t>
              </a:r>
              <a:endParaRPr lang="en-US" dirty="0"/>
            </a:p>
          </p:txBody>
        </p:sp>
      </p:grpSp>
      <p:pic>
        <p:nvPicPr>
          <p:cNvPr id="19" name="Picture 18" descr="Chart, lin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" y="3465875"/>
            <a:ext cx="6450945" cy="3331807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Viral Transmission through Placenta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43039" y="3630490"/>
            <a:ext cx="723836" cy="352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7984" y="2740110"/>
            <a:ext cx="155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in on the fetal side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72614" y="4688618"/>
            <a:ext cx="40043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viruses that reach the infant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information is not enough.</a:t>
            </a:r>
            <a:endParaRPr lang="en-US" dirty="0"/>
          </a:p>
        </p:txBody>
      </p:sp>
      <p:pic>
        <p:nvPicPr>
          <p:cNvPr id="12" name="图片 9" descr="文本, 信件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10101"/>
          <a:stretch>
            <a:fillRect/>
          </a:stretch>
        </p:blipFill>
        <p:spPr>
          <a:xfrm>
            <a:off x="3292184" y="4458051"/>
            <a:ext cx="2685000" cy="898520"/>
          </a:xfrm>
          <a:prstGeom prst="rect">
            <a:avLst/>
          </a:prstGeom>
        </p:spPr>
      </p:pic>
      <p:pic>
        <p:nvPicPr>
          <p:cNvPr id="13" name="图片 6" descr="文本, 信件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5097871"/>
            <a:ext cx="4963415" cy="1146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3307010"/>
            <a:ext cx="5783679" cy="2987175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Infection of CMV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6"/>
              <p:cNvSpPr txBox="1"/>
              <p:nvPr/>
            </p:nvSpPr>
            <p:spPr>
              <a:xfrm>
                <a:off x="2296557" y="4587736"/>
                <a:ext cx="5630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57" y="4587736"/>
                <a:ext cx="56302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1" t="-201" r="31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7"/>
          <p:cNvSpPr txBox="1"/>
          <p:nvPr/>
        </p:nvSpPr>
        <p:spPr>
          <a:xfrm>
            <a:off x="1446330" y="1832700"/>
            <a:ext cx="750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 the viral flux as the rate for an inhomogeneous Poisson point process, so we can obtain </a:t>
            </a:r>
            <a:r>
              <a:rPr lang="en-US" dirty="0">
                <a:solidFill>
                  <a:srgbClr val="FF0000"/>
                </a:solidFill>
              </a:rPr>
              <a:t>the time that each virus enters the infant.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图片 9" descr="文本, 信件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10101"/>
          <a:stretch>
            <a:fillRect/>
          </a:stretch>
        </p:blipFill>
        <p:spPr>
          <a:xfrm>
            <a:off x="3042786" y="4261587"/>
            <a:ext cx="2685000" cy="898520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88" y="3287979"/>
            <a:ext cx="5692342" cy="29959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95981" y="2892207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infection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38818" y="28922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Chronic infection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9983" y="1202884"/>
            <a:ext cx="393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this flux function as probability of a virus arrives at the fetal side.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52097" y="4523874"/>
            <a:ext cx="343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list of time stamp for each virus, however, just the viruses entering the infant does not mean the infant is infected.</a:t>
            </a:r>
            <a:endParaRPr lang="en-US" dirty="0"/>
          </a:p>
        </p:txBody>
      </p:sp>
      <p:pic>
        <p:nvPicPr>
          <p:cNvPr id="23" name="Picture 22" descr="Chart, histo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712"/>
            <a:ext cx="8367770" cy="1988288"/>
          </a:xfrm>
          <a:prstGeom prst="rect">
            <a:avLst/>
          </a:prstGeom>
        </p:spPr>
      </p:pic>
      <p:pic>
        <p:nvPicPr>
          <p:cNvPr id="30" name="Picture 29" descr="Shap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50" y="363656"/>
            <a:ext cx="4844647" cy="2549815"/>
          </a:xfrm>
          <a:prstGeom prst="rect">
            <a:avLst/>
          </a:prstGeom>
        </p:spPr>
      </p:pic>
      <p:pic>
        <p:nvPicPr>
          <p:cNvPr id="32" name="Picture 31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190"/>
            <a:ext cx="8367770" cy="20259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116392" y="2469750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Healthy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92" y="2469750"/>
                <a:ext cx="61349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64" r="5" b="1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5143</Words>
  <Application>WPS Presentation</Application>
  <PresentationFormat>Widescreen</PresentationFormat>
  <Paragraphs>393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1_Office Theme</vt:lpstr>
      <vt:lpstr>Mother-to-Child Transmission of Cytomegalovirus</vt:lpstr>
      <vt:lpstr>Method Overview:</vt:lpstr>
      <vt:lpstr>Maternal viral dynamics using ODE</vt:lpstr>
      <vt:lpstr>Maternal viral dynamics using ODE</vt:lpstr>
      <vt:lpstr>PowerPoint 演示文稿</vt:lpstr>
      <vt:lpstr>Viral Transmission through Placenta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Stochastic simulation on the infant side</vt:lpstr>
      <vt:lpstr>Probability of infection</vt:lpstr>
      <vt:lpstr>Persistent infection</vt:lpstr>
      <vt:lpstr>Infection that got cleared</vt:lpstr>
      <vt:lpstr>Summary</vt:lpstr>
      <vt:lpstr>PowerPoint 演示文稿</vt:lpstr>
      <vt:lpstr>PowerPoint 演示文稿</vt:lpstr>
      <vt:lpstr>Summary</vt:lpstr>
      <vt:lpstr>RM animal ID = 34795</vt:lpstr>
      <vt:lpstr>RM animal ID = 34795</vt:lpstr>
      <vt:lpstr>PowerPoint 演示文稿</vt:lpstr>
      <vt:lpstr>RM animal ID = 34795</vt:lpstr>
      <vt:lpstr>PowerPoint 演示文稿</vt:lpstr>
      <vt:lpstr>Next step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Elyon</dc:creator>
  <cp:lastModifiedBy>pc</cp:lastModifiedBy>
  <cp:revision>15</cp:revision>
  <dcterms:created xsi:type="dcterms:W3CDTF">2021-01-12T15:38:00Z</dcterms:created>
  <dcterms:modified xsi:type="dcterms:W3CDTF">2021-02-09T18:52:59Z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