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72" r:id="rId11"/>
    <p:sldId id="273" r:id="rId12"/>
    <p:sldId id="274" r:id="rId13"/>
    <p:sldId id="262" r:id="rId14"/>
    <p:sldId id="270" r:id="rId15"/>
    <p:sldId id="268" r:id="rId16"/>
    <p:sldId id="275" r:id="rId17"/>
    <p:sldId id="271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DB0-8483-4224-9BCD-8406E032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DAAF-4D82-4892-9766-FF5F9724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766D-9A71-4E5A-914E-C805807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62C4-2F5C-40ED-AE83-E31BCE20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B997-57FF-4554-896D-20D62BED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24F7-8795-456B-BDE2-1A42202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B80B-9E97-469A-ABEE-659FAF923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1CCA-84AA-48B2-9317-A42CC23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6F5E-E434-4EEF-819E-2CB3CE25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6C36-01F1-461D-BA7E-41475CAD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D9F0F-7DFB-4D70-AD58-2D3CE6F0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CC3C-8854-4EC4-9E60-3653DE4B9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CA6A-EB45-4646-A73B-F9229DDE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9C52-9DD9-47DA-9693-B1C50694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1287-0F86-4D4C-B809-5956196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885-EC23-479E-A61D-5399D31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6436-F831-43A1-902D-435CCC24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9A66-93DC-4892-9D56-E4678F22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BAFF-1AEA-41AE-ABA6-B19DB4F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DF5A-DC20-4EDB-A773-6FA7C21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A5D-AC03-4A8B-8301-94A2D972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B8C2-1F2E-4F85-82EE-BF7EFE4C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085F-BADA-40F4-8B37-1745569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0266-79F9-4A67-87EF-739B60F9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B3FF-4B42-40A2-AF18-C8AA26E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6E1-E08B-4D83-A579-CFD16A08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51E-4E54-4A53-BDEB-621B0A0D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514CF-6362-46F9-AE4C-C68632DE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22DF0-AF8D-4924-B2DC-DE1D215A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621A-E4D8-40CD-B8AA-8356A53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7DB0-466F-4953-895E-BCBD29C3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D416-6873-4039-BE3D-663DE6F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0993-96EF-48F2-ACC5-9EE8483D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7108-E998-4709-A1CE-5362B663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7DBA5-3626-482C-9010-19D77590C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8EE2C-DD09-4826-AA46-01EBF7F6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70280-32F4-4EAF-B6DB-0615AEF5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11906-E682-4445-889D-59262C04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4A4-15CD-49F1-B639-3A3A73C4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D9F-C5EF-4C7E-8E1E-C0C1DF1E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4A33-A9FF-473E-AD5A-6078088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F8C9B-82CC-4419-8BB6-68932FF4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4D3-541C-4286-A3C9-2162468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560D9-9C29-446D-AE06-3BC4EDA8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B5254-6666-415B-BE1A-0892C350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C411-406A-457A-B2D7-5F033B25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A120-390E-4068-B4CE-7971DC3A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5D8E-F362-4ACB-AD0E-8E4EC7C9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B6E6-F29C-470D-BA13-8DC106BD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1E197-65B4-4302-9FB0-87BF6176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9AE6-E0DC-4A71-B2DD-6787A5A5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596D8-2C6D-4559-B6FF-9832879F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B6FB-EF8C-47C7-B40B-89D8FDB0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5E615-FBDE-4AE4-A017-C3FF195D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8AB9-7A14-4A40-B8C5-7CE8845F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582B5-45F1-48E0-9095-F6BA4DAC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9F286-6003-4B9C-AB34-5E31AF3B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21E6-677C-404E-9F97-7E6836FB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C93FB-F961-4156-88CF-8D98278F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CC25-43D6-41E8-A485-C6460CA5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D8F2-9BC0-4B7F-BC89-A78832C60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224B-78A8-4459-98AC-115DC2F4880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7537-FD69-455E-835E-EB4671C0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20FC-409F-4D6E-9DE5-609F755B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png"/><Relationship Id="rId8" Type="http://schemas.openxmlformats.org/officeDocument/2006/relationships/image" Target="../media/image7.png"/><Relationship Id="rId17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9" Type="http://schemas.openxmlformats.org/officeDocument/2006/relationships/image" Target="../media/image74.png"/><Relationship Id="rId10" Type="http://schemas.openxmlformats.org/officeDocument/2006/relationships/image" Target="../media/image5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374-ABE7-496F-AE96-177DDB3B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Mother-to-Child Transmission of Cytomegalovirus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FD23-FC65-422F-A9CF-762A7E0D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aims to provide a framework </a:t>
            </a:r>
            <a:r>
              <a:rPr lang="en-US" altLang="zh-CN" dirty="0"/>
              <a:t>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deduce the possibility that the infant will be infected by CMV</a:t>
            </a:r>
          </a:p>
          <a:p>
            <a:r>
              <a:rPr lang="en-US" dirty="0"/>
              <a:t>help test different hypotheses of what might affect the transmission</a:t>
            </a:r>
          </a:p>
          <a:p>
            <a:endParaRPr lang="en-US" dirty="0"/>
          </a:p>
          <a:p>
            <a:r>
              <a:rPr lang="en-US" dirty="0"/>
              <a:t>Calibration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2149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47C3EE-DE24-4F3D-A3EB-93A42C24F44D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34E64D0-FC92-42EB-B4FF-0311FE3E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4167922"/>
            <a:ext cx="11280170" cy="268031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54D3165-ADB7-41EE-B57F-C7542E2C5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487611"/>
            <a:ext cx="11280170" cy="2680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3DC631-BEA2-4C06-B078-2A14245194B5}"/>
                  </a:ext>
                </a:extLst>
              </p:cNvPr>
              <p:cNvSpPr txBox="1"/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0.4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3DC631-BEA2-4C06-B078-2A142451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5FCFC7-4339-45A1-807A-112F88996C3E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76D1E0-DA7C-4BCE-BC32-10000A9F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497378"/>
            <a:ext cx="11356387" cy="268031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6BC09F90-AE94-4AB9-AFBE-231D10D1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4" y="4177689"/>
            <a:ext cx="11356387" cy="2680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8E3E6-A905-42C6-A2A6-7D5B30348B18}"/>
                  </a:ext>
                </a:extLst>
              </p:cNvPr>
              <p:cNvSpPr txBox="1"/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8E3E6-A905-42C6-A2A6-7D5B3034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90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0E6F9-18D9-4019-99A2-40818A827462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4412672" cy="122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Chronic Infection of CMV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E574F5-F062-4220-88B4-9FBA9057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9" y="2091632"/>
            <a:ext cx="4173332" cy="2196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3178E-5102-4B55-8B70-CF7AF34662BB}"/>
              </a:ext>
            </a:extLst>
          </p:cNvPr>
          <p:cNvSpPr txBox="1"/>
          <p:nvPr/>
        </p:nvSpPr>
        <p:spPr>
          <a:xfrm>
            <a:off x="1289432" y="1701186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Chronic infection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307EE4D8-BE28-4BF1-9A86-CC6C3FD88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692283"/>
                  </p:ext>
                </p:extLst>
              </p:nvPr>
            </p:nvGraphicFramePr>
            <p:xfrm>
              <a:off x="432390" y="5606967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8700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307EE4D8-BE28-4BF1-9A86-CC6C3FD88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692283"/>
                  </p:ext>
                </p:extLst>
              </p:nvPr>
            </p:nvGraphicFramePr>
            <p:xfrm>
              <a:off x="432390" y="5606967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97" r="-2611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8197" r="-939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8197" r="-3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52" r="-26113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106452" r="-9393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106452" r="-3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9836" r="-26113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209836" r="-9393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209836" r="-3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429F95-D13C-492B-B84D-7A8D3C55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8" y="528536"/>
            <a:ext cx="7176001" cy="170510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362633A-9934-420F-B3B0-1A4B49956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8" y="2182686"/>
            <a:ext cx="7176002" cy="170510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A42344-4F70-4797-9A75-1413DAA42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62" y="3901858"/>
            <a:ext cx="7200248" cy="1705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69F8E-819A-44F8-BAFE-3F00D5F13154}"/>
                  </a:ext>
                </a:extLst>
              </p:cNvPr>
              <p:cNvSpPr txBox="1"/>
              <p:nvPr/>
            </p:nvSpPr>
            <p:spPr>
              <a:xfrm>
                <a:off x="2695354" y="3968496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Healthy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69F8E-819A-44F8-BAFE-3F00D5F1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54" y="3968496"/>
                <a:ext cx="613498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698AB-57B4-408C-BD7D-2D4DF85E41F1}"/>
                  </a:ext>
                </a:extLst>
              </p:cNvPr>
              <p:cNvSpPr txBox="1"/>
              <p:nvPr/>
            </p:nvSpPr>
            <p:spPr>
              <a:xfrm>
                <a:off x="3312041" y="2233645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698AB-57B4-408C-BD7D-2D4DF85E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1" y="2233645"/>
                <a:ext cx="613498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AA0B47-0055-4AB3-A70F-7D2EC26E4B23}"/>
                  </a:ext>
                </a:extLst>
              </p:cNvPr>
              <p:cNvSpPr txBox="1"/>
              <p:nvPr/>
            </p:nvSpPr>
            <p:spPr>
              <a:xfrm>
                <a:off x="3312041" y="595174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0.7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AA0B47-0055-4AB3-A70F-7D2EC26E4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1" y="595174"/>
                <a:ext cx="6134986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2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C966-BE5A-4437-A8BC-83DCD16D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Stochastic simulation on the infant 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80332C-8B0A-4F8E-A2F4-2D7CED50D52B}"/>
              </a:ext>
            </a:extLst>
          </p:cNvPr>
          <p:cNvGrpSpPr/>
          <p:nvPr/>
        </p:nvGrpSpPr>
        <p:grpSpPr>
          <a:xfrm>
            <a:off x="1227591" y="1789038"/>
            <a:ext cx="4694613" cy="3503395"/>
            <a:chOff x="1722681" y="2459115"/>
            <a:chExt cx="4694613" cy="350339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C318EB-7645-4DC2-AA7D-98FB88F6054A}"/>
                </a:ext>
              </a:extLst>
            </p:cNvPr>
            <p:cNvSpPr/>
            <p:nvPr/>
          </p:nvSpPr>
          <p:spPr>
            <a:xfrm>
              <a:off x="3071674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D202E-F473-43EC-962B-90406F84D8EF}"/>
                </a:ext>
              </a:extLst>
            </p:cNvPr>
            <p:cNvSpPr/>
            <p:nvPr/>
          </p:nvSpPr>
          <p:spPr>
            <a:xfrm>
              <a:off x="4589001" y="4746114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B41D2B-FAFA-4BFD-A952-11CEDBD160AA}"/>
                </a:ext>
              </a:extLst>
            </p:cNvPr>
            <p:cNvSpPr/>
            <p:nvPr/>
          </p:nvSpPr>
          <p:spPr>
            <a:xfrm>
              <a:off x="3067235" y="4123678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35EE8A-1B2D-4C08-A266-C48E85771EE7}"/>
                </a:ext>
              </a:extLst>
            </p:cNvPr>
            <p:cNvSpPr/>
            <p:nvPr/>
          </p:nvSpPr>
          <p:spPr>
            <a:xfrm>
              <a:off x="4798381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D09538-15CA-4701-AA33-23803B9C40A5}"/>
                </a:ext>
              </a:extLst>
            </p:cNvPr>
            <p:cNvCxnSpPr/>
            <p:nvPr/>
          </p:nvCxnSpPr>
          <p:spPr>
            <a:xfrm>
              <a:off x="3446382" y="3355759"/>
              <a:ext cx="0" cy="697406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76396E-48F6-45AD-910B-3F038CD00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3752" y="3351321"/>
              <a:ext cx="0" cy="701844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B52B6D-B43C-412D-AFAD-7FA54B40D63D}"/>
                    </a:ext>
                  </a:extLst>
                </p:cNvPr>
                <p:cNvSpPr txBox="1"/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B52B6D-B43C-412D-AFAD-7FA54B40D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5D4B892-3948-40A2-AC09-F28E2345E9EA}"/>
                    </a:ext>
                  </a:extLst>
                </p:cNvPr>
                <p:cNvSpPr txBox="1"/>
                <p:nvPr/>
              </p:nvSpPr>
              <p:spPr>
                <a:xfrm>
                  <a:off x="3216459" y="2640305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5D4B892-3948-40A2-AC09-F28E2345E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2640305"/>
                  <a:ext cx="52717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07B2F7-47CE-48FE-9345-04EC430D9373}"/>
                    </a:ext>
                  </a:extLst>
                </p:cNvPr>
                <p:cNvSpPr txBox="1"/>
                <p:nvPr/>
              </p:nvSpPr>
              <p:spPr>
                <a:xfrm>
                  <a:off x="4947605" y="265668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07B2F7-47CE-48FE-9345-04EC430D9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605" y="2656686"/>
                  <a:ext cx="527174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EAEADD-1F16-4246-AB20-3620363DF973}"/>
                    </a:ext>
                  </a:extLst>
                </p:cNvPr>
                <p:cNvSpPr txBox="1"/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B5AB14-E6AB-4AA8-8049-897D1E50D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7DD444-F450-4E40-B5C1-70C514AD9127}"/>
                    </a:ext>
                  </a:extLst>
                </p:cNvPr>
                <p:cNvSpPr txBox="1"/>
                <p:nvPr/>
              </p:nvSpPr>
              <p:spPr>
                <a:xfrm>
                  <a:off x="1722681" y="4230781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7DD444-F450-4E40-B5C1-70C514AD9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681" y="4230781"/>
                  <a:ext cx="394339" cy="5539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AC60D13-A1E9-42D7-ABF6-8AA3D556C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1346" y="4507780"/>
              <a:ext cx="741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0BCB1B-40A5-4C45-A37C-DE655855A4F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446382" y="5090290"/>
              <a:ext cx="1" cy="318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132651-BFA6-4468-8A72-77BBFBFF78BC}"/>
                    </a:ext>
                  </a:extLst>
                </p:cNvPr>
                <p:cNvSpPr txBox="1"/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E7CA874-105E-467D-8071-A1F046783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7B3119-58B6-481A-ACA3-DF72DD822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578" y="3235884"/>
              <a:ext cx="1049702" cy="978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B0207B9-6B9C-4FDA-A8F9-B72799B12390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00" y="5090290"/>
              <a:ext cx="964330" cy="136242"/>
            </a:xfrm>
            <a:prstGeom prst="curvedConnector3">
              <a:avLst>
                <a:gd name="adj1" fmla="val -63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A8E5B0-6ED9-4FF4-A842-12011C780246}"/>
                    </a:ext>
                  </a:extLst>
                </p:cNvPr>
                <p:cNvSpPr txBox="1"/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0D5B61-5C32-4C7A-B33D-D259D7B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D68CD3-CC19-4AE6-A575-60E9934E1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094" y="5226532"/>
              <a:ext cx="4466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83DE4D-C0DA-4AE6-856E-6E2568F1B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58" y="3915052"/>
              <a:ext cx="443444" cy="403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594DC9-22BC-46A5-81FC-2D61827FEA4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02" y="3915052"/>
              <a:ext cx="624606" cy="726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DDAD57-7BA1-4C56-B03C-524AB8814AA0}"/>
                  </a:ext>
                </a:extLst>
              </p:cNvPr>
              <p:cNvSpPr txBox="1"/>
              <p:nvPr/>
            </p:nvSpPr>
            <p:spPr>
              <a:xfrm>
                <a:off x="7512537" y="4561492"/>
                <a:ext cx="212962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→∅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DDAD57-7BA1-4C56-B03C-524AB881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37" y="4561492"/>
                <a:ext cx="2129622" cy="1107996"/>
              </a:xfrm>
              <a:prstGeom prst="rect">
                <a:avLst/>
              </a:prstGeom>
              <a:blipFill>
                <a:blip r:embed="rId10"/>
                <a:stretch>
                  <a:fillRect l="-4286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25BB998-682F-4A93-B0EE-25D2F5DB9597}"/>
              </a:ext>
            </a:extLst>
          </p:cNvPr>
          <p:cNvSpPr txBox="1"/>
          <p:nvPr/>
        </p:nvSpPr>
        <p:spPr>
          <a:xfrm>
            <a:off x="6742918" y="1763185"/>
            <a:ext cx="43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number of viruses is very small, it is possible that the viruses go extinct before causing persistent infection.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47735B-916C-491F-95FA-D1027FC90F40}"/>
                  </a:ext>
                </a:extLst>
              </p:cNvPr>
              <p:cNvSpPr txBox="1"/>
              <p:nvPr/>
            </p:nvSpPr>
            <p:spPr>
              <a:xfrm>
                <a:off x="7254198" y="3180028"/>
                <a:ext cx="2387961" cy="721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47735B-916C-491F-95FA-D1027FC9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98" y="3180028"/>
                <a:ext cx="2387961" cy="7214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1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 descr="图表, 直方图&#10;&#10;描述已自动生成">
            <a:extLst>
              <a:ext uri="{FF2B5EF4-FFF2-40B4-BE49-F238E27FC236}">
                <a16:creationId xmlns:a16="http://schemas.microsoft.com/office/drawing/2014/main" id="{43D22FF7-D352-4BCA-8434-D1B133C5A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2"/>
          <a:stretch/>
        </p:blipFill>
        <p:spPr>
          <a:xfrm>
            <a:off x="954710" y="3627360"/>
            <a:ext cx="3587631" cy="3106938"/>
          </a:xfrm>
          <a:prstGeom prst="rect">
            <a:avLst/>
          </a:prstGeom>
        </p:spPr>
      </p:pic>
      <p:pic>
        <p:nvPicPr>
          <p:cNvPr id="5" name="图片 14" descr="图表, 直方图&#10;&#10;描述已自动生成">
            <a:extLst>
              <a:ext uri="{FF2B5EF4-FFF2-40B4-BE49-F238E27FC236}">
                <a16:creationId xmlns:a16="http://schemas.microsoft.com/office/drawing/2014/main" id="{303D709B-0A8E-4748-9FD2-D9C955A2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/>
          <a:stretch/>
        </p:blipFill>
        <p:spPr>
          <a:xfrm>
            <a:off x="6958972" y="3627360"/>
            <a:ext cx="3845386" cy="3182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8F3228-41ED-47AC-A289-CF334DC4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Probability of infection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9E4A43-D0FB-484A-8D32-8B8279F86C1B}"/>
                  </a:ext>
                </a:extLst>
              </p:cNvPr>
              <p:cNvSpPr txBox="1"/>
              <p:nvPr/>
            </p:nvSpPr>
            <p:spPr>
              <a:xfrm>
                <a:off x="1161422" y="1776956"/>
                <a:ext cx="7392088" cy="67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0.0012+1.5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1400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1400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9E4A43-D0FB-484A-8D32-8B8279F8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2" y="1776956"/>
                <a:ext cx="7392088" cy="677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BCDE35-3FB1-4B1C-9DD5-806B0355844B}"/>
              </a:ext>
            </a:extLst>
          </p:cNvPr>
          <p:cNvSpPr txBox="1"/>
          <p:nvPr/>
        </p:nvSpPr>
        <p:spPr>
          <a:xfrm>
            <a:off x="1161422" y="1220184"/>
            <a:ext cx="208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3865F-4073-41F4-8507-6CA8D3E74B68}"/>
                  </a:ext>
                </a:extLst>
              </p:cNvPr>
              <p:cNvSpPr txBox="1"/>
              <p:nvPr/>
            </p:nvSpPr>
            <p:spPr>
              <a:xfrm>
                <a:off x="1161422" y="2953641"/>
                <a:ext cx="4818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(1−0.046%)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3865F-4073-41F4-8507-6CA8D3E7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2" y="2953641"/>
                <a:ext cx="4818114" cy="276999"/>
              </a:xfrm>
              <a:prstGeom prst="rect">
                <a:avLst/>
              </a:prstGeom>
              <a:blipFill>
                <a:blip r:embed="rId5"/>
                <a:stretch>
                  <a:fillRect l="-1266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0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34F40FA-8CF4-4760-9D86-D9A0252A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9" y="2311842"/>
            <a:ext cx="5392358" cy="432995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99512EB-3664-469B-80A3-71A91D02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8" y="2286387"/>
            <a:ext cx="5594684" cy="43554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64B076-127E-4371-ACAC-22C36AC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Persistent infection</a:t>
            </a:r>
          </a:p>
        </p:txBody>
      </p:sp>
    </p:spTree>
    <p:extLst>
      <p:ext uri="{BB962C8B-B14F-4D97-AF65-F5344CB8AC3E}">
        <p14:creationId xmlns:p14="http://schemas.microsoft.com/office/powerpoint/2010/main" val="105414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F40FA-8CF4-4760-9D86-D9A0252A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399" y="2367713"/>
            <a:ext cx="5392358" cy="4218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512EB-3664-469B-80A3-71A91D02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859" y="2286387"/>
            <a:ext cx="5540802" cy="43554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64B076-127E-4371-ACAC-22C36AC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Infection that got cleared</a:t>
            </a:r>
          </a:p>
        </p:txBody>
      </p:sp>
    </p:spTree>
    <p:extLst>
      <p:ext uri="{BB962C8B-B14F-4D97-AF65-F5344CB8AC3E}">
        <p14:creationId xmlns:p14="http://schemas.microsoft.com/office/powerpoint/2010/main" val="112818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DA933C-CB3F-419A-9EFF-C6297AE70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221648"/>
                  </p:ext>
                </p:extLst>
              </p:nvPr>
            </p:nvGraphicFramePr>
            <p:xfrm>
              <a:off x="432390" y="3572541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8700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DA933C-CB3F-419A-9EFF-C6297AE70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221648"/>
                  </p:ext>
                </p:extLst>
              </p:nvPr>
            </p:nvGraphicFramePr>
            <p:xfrm>
              <a:off x="432390" y="3572541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8197" r="-2611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8529" t="-8197" r="-939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5619" t="-8197" r="-3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8197" r="-2611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8529" t="-108197" r="-9393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5619" t="-108197" r="-3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8197" r="-2611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8529" t="-208197" r="-9393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65619" t="-208197" r="-3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070909-1703-476B-B4C2-B11F0A41A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374478"/>
                  </p:ext>
                </p:extLst>
              </p:nvPr>
            </p:nvGraphicFramePr>
            <p:xfrm>
              <a:off x="432390" y="5220879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Infection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12.89%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52.19%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98.17%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4.5%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45.02%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97.59%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070909-1703-476B-B4C2-B11F0A41A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374478"/>
                  </p:ext>
                </p:extLst>
              </p:nvPr>
            </p:nvGraphicFramePr>
            <p:xfrm>
              <a:off x="432390" y="5220879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Infection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8197" r="-2611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8529" t="-8197" r="-939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5619" t="-8197" r="-3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08197" r="-2611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8529" t="-108197" r="-9393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5619" t="-108197" r="-3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208197" r="-2611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8529" t="-208197" r="-9393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65619" t="-208197" r="-3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908D1CB3-6B37-47EE-81D4-936AE91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43A34-5DE2-4626-8F1E-6D81243938CC}"/>
              </a:ext>
            </a:extLst>
          </p:cNvPr>
          <p:cNvSpPr txBox="1"/>
          <p:nvPr/>
        </p:nvSpPr>
        <p:spPr>
          <a:xfrm>
            <a:off x="669851" y="1262480"/>
            <a:ext cx="671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can predict infections in two situations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vs chronic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level of immune suppression</a:t>
            </a:r>
          </a:p>
        </p:txBody>
      </p:sp>
    </p:spTree>
    <p:extLst>
      <p:ext uri="{BB962C8B-B14F-4D97-AF65-F5344CB8AC3E}">
        <p14:creationId xmlns:p14="http://schemas.microsoft.com/office/powerpoint/2010/main" val="94632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D41B1E9-B385-4F00-B998-972DBE595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525742"/>
            <a:ext cx="4466090" cy="2265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6D728-64E7-4762-A5D7-59A74F01E82D}"/>
              </a:ext>
            </a:extLst>
          </p:cNvPr>
          <p:cNvSpPr txBox="1"/>
          <p:nvPr/>
        </p:nvSpPr>
        <p:spPr>
          <a:xfrm>
            <a:off x="707586" y="156409"/>
            <a:ext cx="36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Maternal viral dynamics using 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B6EC2-85E9-40AA-876A-A2D054FC3A51}"/>
              </a:ext>
            </a:extLst>
          </p:cNvPr>
          <p:cNvGrpSpPr/>
          <p:nvPr/>
        </p:nvGrpSpPr>
        <p:grpSpPr>
          <a:xfrm>
            <a:off x="329630" y="3505354"/>
            <a:ext cx="4257541" cy="3193155"/>
            <a:chOff x="6543039" y="192643"/>
            <a:chExt cx="5648961" cy="4043352"/>
          </a:xfrm>
        </p:grpSpPr>
        <p:pic>
          <p:nvPicPr>
            <p:cNvPr id="7" name="图片 4">
              <a:extLst>
                <a:ext uri="{FF2B5EF4-FFF2-40B4-BE49-F238E27FC236}">
                  <a16:creationId xmlns:a16="http://schemas.microsoft.com/office/drawing/2014/main" id="{A9215661-8FD8-4783-8620-A925F49DA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43039" y="192643"/>
              <a:ext cx="5648961" cy="40433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15D39-EC9F-4181-A43A-E3BB82EFD95C}"/>
                </a:ext>
              </a:extLst>
            </p:cNvPr>
            <p:cNvSpPr txBox="1"/>
            <p:nvPr/>
          </p:nvSpPr>
          <p:spPr>
            <a:xfrm>
              <a:off x="10178781" y="2129046"/>
              <a:ext cx="1530220" cy="36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Maternal side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E55B9-AFB3-4077-94EA-2EDA028C4B04}"/>
                </a:ext>
              </a:extLst>
            </p:cNvPr>
            <p:cNvSpPr txBox="1"/>
            <p:nvPr/>
          </p:nvSpPr>
          <p:spPr>
            <a:xfrm>
              <a:off x="6908238" y="3403729"/>
              <a:ext cx="1214628" cy="36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infant side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27F160-FF80-4597-AEAF-708B19D60E02}"/>
                </a:ext>
              </a:extLst>
            </p:cNvPr>
            <p:cNvSpPr txBox="1"/>
            <p:nvPr/>
          </p:nvSpPr>
          <p:spPr>
            <a:xfrm>
              <a:off x="7515552" y="1815823"/>
              <a:ext cx="2124214" cy="62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Diffusion through placental transport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ADB5D-11E4-4B5D-AAC3-5F4D697FEB84}"/>
              </a:ext>
            </a:extLst>
          </p:cNvPr>
          <p:cNvCxnSpPr>
            <a:cxnSpLocks/>
          </p:cNvCxnSpPr>
          <p:nvPr/>
        </p:nvCxnSpPr>
        <p:spPr>
          <a:xfrm>
            <a:off x="3863542" y="2791326"/>
            <a:ext cx="0" cy="1072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7700B-0F96-44FB-8CFC-C98CEBEF759F}"/>
              </a:ext>
            </a:extLst>
          </p:cNvPr>
          <p:cNvCxnSpPr>
            <a:cxnSpLocks/>
          </p:cNvCxnSpPr>
          <p:nvPr/>
        </p:nvCxnSpPr>
        <p:spPr>
          <a:xfrm>
            <a:off x="4766880" y="6264109"/>
            <a:ext cx="2441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E686A7-2E16-47CF-AE4A-07933CD3E43D}"/>
              </a:ext>
            </a:extLst>
          </p:cNvPr>
          <p:cNvCxnSpPr>
            <a:cxnSpLocks/>
          </p:cNvCxnSpPr>
          <p:nvPr/>
        </p:nvCxnSpPr>
        <p:spPr>
          <a:xfrm flipV="1">
            <a:off x="10134512" y="4516240"/>
            <a:ext cx="0" cy="30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7C38AB1A-1535-4529-BB0C-5C3548E21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5" y="273974"/>
            <a:ext cx="2457665" cy="1973457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AA711AEE-E1C6-4BAD-A0F9-34389E1AB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86" y="262372"/>
            <a:ext cx="2549880" cy="198505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A905BE-A55B-41D8-A98C-B4EB579A2C11}"/>
              </a:ext>
            </a:extLst>
          </p:cNvPr>
          <p:cNvCxnSpPr/>
          <p:nvPr/>
        </p:nvCxnSpPr>
        <p:spPr>
          <a:xfrm>
            <a:off x="8746548" y="1303835"/>
            <a:ext cx="628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9F7A5-13C3-4287-8AEA-DF39AF034F60}"/>
              </a:ext>
            </a:extLst>
          </p:cNvPr>
          <p:cNvCxnSpPr/>
          <p:nvPr/>
        </p:nvCxnSpPr>
        <p:spPr>
          <a:xfrm>
            <a:off x="9060873" y="1303835"/>
            <a:ext cx="0" cy="77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128172D0-8001-45F8-8291-726F07FAC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44" y="4829228"/>
            <a:ext cx="4004426" cy="2068221"/>
          </a:xfrm>
          <a:prstGeom prst="rect">
            <a:avLst/>
          </a:prstGeom>
        </p:spPr>
      </p:pic>
      <p:pic>
        <p:nvPicPr>
          <p:cNvPr id="42" name="Picture 41" descr="Chart, histogram&#10;&#10;Description automatically generated">
            <a:extLst>
              <a:ext uri="{FF2B5EF4-FFF2-40B4-BE49-F238E27FC236}">
                <a16:creationId xmlns:a16="http://schemas.microsoft.com/office/drawing/2014/main" id="{2ACF5F7E-1C15-43CD-BFA5-AEB6598DB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3440200"/>
            <a:ext cx="5178050" cy="1230370"/>
          </a:xfrm>
          <a:prstGeom prst="rect">
            <a:avLst/>
          </a:prstGeom>
        </p:spPr>
      </p:pic>
      <p:pic>
        <p:nvPicPr>
          <p:cNvPr id="43" name="Picture 4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AA58EE-7F1A-493D-AE12-3D5673910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2219792"/>
            <a:ext cx="5178050" cy="12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8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F739-A938-4150-BA3B-F6BB4E1B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13B1-0E3A-4E4B-8841-E12D6C1C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if the model is biologically plausible</a:t>
            </a:r>
          </a:p>
          <a:p>
            <a:r>
              <a:rPr lang="en-US" dirty="0"/>
              <a:t>Calibrate the model for human and RM data</a:t>
            </a:r>
          </a:p>
          <a:p>
            <a:r>
              <a:rPr lang="en-US" dirty="0"/>
              <a:t>Other applicable situations for this model besides different level of immune suppression and primary vs. chronic</a:t>
            </a:r>
          </a:p>
          <a:p>
            <a:r>
              <a:rPr lang="en-US" dirty="0"/>
              <a:t>Adaptions to the model so that it can be applied to other viruses?</a:t>
            </a:r>
          </a:p>
          <a:p>
            <a:r>
              <a:rPr lang="en-US" dirty="0"/>
              <a:t>Incorporate population genomic information about CMV into the model?</a:t>
            </a:r>
          </a:p>
        </p:txBody>
      </p:sp>
    </p:spTree>
    <p:extLst>
      <p:ext uri="{BB962C8B-B14F-4D97-AF65-F5344CB8AC3E}">
        <p14:creationId xmlns:p14="http://schemas.microsoft.com/office/powerpoint/2010/main" val="19322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70EE-5B94-49EB-A5F6-E310101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A8E-8482-4DAD-8793-DF327FF3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aternal viral dynamics:</a:t>
            </a:r>
          </a:p>
          <a:p>
            <a:pPr lvl="1"/>
            <a:r>
              <a:rPr lang="en-US" altLang="zh-CN" dirty="0"/>
              <a:t>System of ordinary differential equations</a:t>
            </a:r>
          </a:p>
          <a:p>
            <a:r>
              <a:rPr lang="en-US" dirty="0"/>
              <a:t>Viral transmission through placenta:</a:t>
            </a:r>
          </a:p>
          <a:p>
            <a:pPr lvl="1"/>
            <a:r>
              <a:rPr lang="en-US" dirty="0"/>
              <a:t>(System of) partial differential equation(s) and analytic solution</a:t>
            </a:r>
          </a:p>
          <a:p>
            <a:r>
              <a:rPr lang="en-US" dirty="0"/>
              <a:t>Viral dynamics in infant:</a:t>
            </a:r>
          </a:p>
          <a:p>
            <a:pPr lvl="1"/>
            <a:r>
              <a:rPr lang="en-US" dirty="0"/>
              <a:t>Stochastic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0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9C26-F315-4181-9AF6-E76F9C7A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48" y="150390"/>
            <a:ext cx="10515600" cy="919391"/>
          </a:xfrm>
        </p:spPr>
        <p:txBody>
          <a:bodyPr/>
          <a:lstStyle/>
          <a:p>
            <a:r>
              <a:rPr lang="en-US" dirty="0"/>
              <a:t>Maternal viral dynamics using ODE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9EC4E1-EFD5-432A-9D54-BB66B92A53C0}"/>
              </a:ext>
            </a:extLst>
          </p:cNvPr>
          <p:cNvGrpSpPr/>
          <p:nvPr/>
        </p:nvGrpSpPr>
        <p:grpSpPr>
          <a:xfrm>
            <a:off x="674361" y="1861794"/>
            <a:ext cx="5317642" cy="3941019"/>
            <a:chOff x="1099652" y="2388095"/>
            <a:chExt cx="5317642" cy="3941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027607-CFCF-4D4A-8D7C-298575BCC60A}"/>
                </a:ext>
              </a:extLst>
            </p:cNvPr>
            <p:cNvSpPr/>
            <p:nvPr/>
          </p:nvSpPr>
          <p:spPr>
            <a:xfrm>
              <a:off x="3071674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498C8E-93E4-47CB-AC5B-A08A51BBE1AD}"/>
                </a:ext>
              </a:extLst>
            </p:cNvPr>
            <p:cNvSpPr/>
            <p:nvPr/>
          </p:nvSpPr>
          <p:spPr>
            <a:xfrm>
              <a:off x="4589001" y="4746114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25EBCC-0C5E-4C9C-892C-BB482712DDE4}"/>
                </a:ext>
              </a:extLst>
            </p:cNvPr>
            <p:cNvSpPr/>
            <p:nvPr/>
          </p:nvSpPr>
          <p:spPr>
            <a:xfrm>
              <a:off x="3067235" y="4123678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5BFFF7-D69A-440B-800C-AD610F8A04D9}"/>
                </a:ext>
              </a:extLst>
            </p:cNvPr>
            <p:cNvSpPr/>
            <p:nvPr/>
          </p:nvSpPr>
          <p:spPr>
            <a:xfrm>
              <a:off x="4798381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3CCF70-6A70-4516-9467-D8DA1633E4DA}"/>
                </a:ext>
              </a:extLst>
            </p:cNvPr>
            <p:cNvCxnSpPr/>
            <p:nvPr/>
          </p:nvCxnSpPr>
          <p:spPr>
            <a:xfrm>
              <a:off x="3443715" y="3367396"/>
              <a:ext cx="0" cy="6974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807589-26BD-47DD-8862-C161D56B6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466" y="3357856"/>
              <a:ext cx="0" cy="7018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3A2150-040F-40B4-B8EB-16D6E779D69C}"/>
                </a:ext>
              </a:extLst>
            </p:cNvPr>
            <p:cNvSpPr/>
            <p:nvPr/>
          </p:nvSpPr>
          <p:spPr>
            <a:xfrm>
              <a:off x="1314635" y="5424570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EB51179-85FE-4741-A3DA-82E222932A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3097" y="2302599"/>
              <a:ext cx="120910" cy="291901"/>
            </a:xfrm>
            <a:prstGeom prst="curvedConnector3">
              <a:avLst>
                <a:gd name="adj1" fmla="val -34325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024034BE-C4C0-4B31-8393-5E7121558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74227" y="2647461"/>
              <a:ext cx="291902" cy="120910"/>
            </a:xfrm>
            <a:prstGeom prst="curvedConnector4">
              <a:avLst>
                <a:gd name="adj1" fmla="val -80198"/>
                <a:gd name="adj2" fmla="val 32577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285826AD-9C53-4C5E-B2CD-AA153659424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22948" y="5571737"/>
              <a:ext cx="120910" cy="291902"/>
            </a:xfrm>
            <a:prstGeom prst="curvedConnector4">
              <a:avLst>
                <a:gd name="adj1" fmla="val -189066"/>
                <a:gd name="adj2" fmla="val 219735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CFFEBF-2A47-44A0-A8D8-81941D663C37}"/>
                    </a:ext>
                  </a:extLst>
                </p:cNvPr>
                <p:cNvSpPr txBox="1"/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CFFEBF-2A47-44A0-A8D8-81941D663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D08B7B-F557-4E79-A686-A82B1BDB6E24}"/>
                    </a:ext>
                  </a:extLst>
                </p:cNvPr>
                <p:cNvSpPr txBox="1"/>
                <p:nvPr/>
              </p:nvSpPr>
              <p:spPr>
                <a:xfrm>
                  <a:off x="3249213" y="2641094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D08B7B-F557-4E79-A686-A82B1BDB6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2641094"/>
                  <a:ext cx="52717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9816E-4F00-430E-88D0-5E7F88711F7C}"/>
                    </a:ext>
                  </a:extLst>
                </p:cNvPr>
                <p:cNvSpPr txBox="1"/>
                <p:nvPr/>
              </p:nvSpPr>
              <p:spPr>
                <a:xfrm>
                  <a:off x="4975920" y="2616667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9816E-4F00-430E-88D0-5E7F88711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20" y="2616667"/>
                  <a:ext cx="5271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B5AB14-E6AB-4AA8-8049-897D1E50D4D5}"/>
                    </a:ext>
                  </a:extLst>
                </p:cNvPr>
                <p:cNvSpPr txBox="1"/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B5AB14-E6AB-4AA8-8049-897D1E50D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0C755B-1410-4ED7-8A1E-9F3DE42D91CA}"/>
                    </a:ext>
                  </a:extLst>
                </p:cNvPr>
                <p:cNvSpPr txBox="1"/>
                <p:nvPr/>
              </p:nvSpPr>
              <p:spPr>
                <a:xfrm>
                  <a:off x="1493991" y="5619893"/>
                  <a:ext cx="527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0C755B-1410-4ED7-8A1E-9F3DE42D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991" y="5619893"/>
                  <a:ext cx="5271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C9F22BD-D608-4CAC-9A73-440B27063977}"/>
                    </a:ext>
                  </a:extLst>
                </p:cNvPr>
                <p:cNvSpPr txBox="1"/>
                <p:nvPr/>
              </p:nvSpPr>
              <p:spPr>
                <a:xfrm>
                  <a:off x="1099652" y="3787169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C9F22BD-D608-4CAC-9A73-440B27063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652" y="3787169"/>
                  <a:ext cx="39433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93A22A-AC85-44F3-BB78-8AA2AC26B8C5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1493991" y="4064168"/>
              <a:ext cx="1468918" cy="4436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A79A78C6-02C4-4EED-8BBB-FE56EE9233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90254" y="4862430"/>
              <a:ext cx="582968" cy="455720"/>
            </a:xfrm>
            <a:prstGeom prst="curvedConnector3">
              <a:avLst>
                <a:gd name="adj1" fmla="val 1763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D12BEB9-073C-45F9-9BA7-4FA483056395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3446382" y="5090290"/>
              <a:ext cx="1" cy="318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E7CA874-105E-467D-8071-A1F04678392B}"/>
                    </a:ext>
                  </a:extLst>
                </p:cNvPr>
                <p:cNvSpPr txBox="1"/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E7CA874-105E-467D-8071-A1F046783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C11507-6ECC-46D2-BB86-2BACDD9D5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578" y="3235884"/>
              <a:ext cx="1049702" cy="978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DBB7849D-F881-4C9E-8744-A375A297F40C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00" y="5090290"/>
              <a:ext cx="964330" cy="136242"/>
            </a:xfrm>
            <a:prstGeom prst="curvedConnector3">
              <a:avLst>
                <a:gd name="adj1" fmla="val -63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0D5B61-5C32-4C7A-B33D-D259D7BE8387}"/>
                    </a:ext>
                  </a:extLst>
                </p:cNvPr>
                <p:cNvSpPr txBox="1"/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0D5B61-5C32-4C7A-B33D-D259D7B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844B837-4BC1-4773-88DF-BA014C33B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094" y="5226532"/>
              <a:ext cx="4466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55C343-42AB-42CA-96F4-0B47AC56D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58" y="3915052"/>
              <a:ext cx="443444" cy="403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94CAD02-C54B-4E9F-8081-C3156AA2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02" y="3915052"/>
              <a:ext cx="624606" cy="726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1F8E5E8-F3A0-4671-BA3A-0E7FB45F911E}"/>
                </a:ext>
              </a:extLst>
            </p:cNvPr>
            <p:cNvCxnSpPr/>
            <p:nvPr/>
          </p:nvCxnSpPr>
          <p:spPr>
            <a:xfrm>
              <a:off x="5024000" y="5649336"/>
              <a:ext cx="0" cy="679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7C1590B-A5FD-42D2-BD7A-AE24192BC1D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00" y="6329114"/>
              <a:ext cx="1511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CBD315B5-673F-4579-80CE-DA9A951DBCA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02952" y="5989225"/>
              <a:ext cx="914400" cy="339889"/>
            </a:xfrm>
            <a:prstGeom prst="curvedConnector3">
              <a:avLst>
                <a:gd name="adj1" fmla="val 14029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" name="Table 127">
                <a:extLst>
                  <a:ext uri="{FF2B5EF4-FFF2-40B4-BE49-F238E27FC236}">
                    <a16:creationId xmlns:a16="http://schemas.microsoft.com/office/drawing/2014/main" id="{EA50E85F-6E3A-43AF-94AA-0F097490C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1348680"/>
                  </p:ext>
                </p:extLst>
              </p:nvPr>
            </p:nvGraphicFramePr>
            <p:xfrm>
              <a:off x="6409774" y="4292909"/>
              <a:ext cx="5654437" cy="2468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3734">
                      <a:extLst>
                        <a:ext uri="{9D8B030D-6E8A-4147-A177-3AD203B41FA5}">
                          <a16:colId xmlns:a16="http://schemas.microsoft.com/office/drawing/2014/main" val="2747362422"/>
                        </a:ext>
                      </a:extLst>
                    </a:gridCol>
                    <a:gridCol w="2655891">
                      <a:extLst>
                        <a:ext uri="{9D8B030D-6E8A-4147-A177-3AD203B41FA5}">
                          <a16:colId xmlns:a16="http://schemas.microsoft.com/office/drawing/2014/main" val="2180557984"/>
                        </a:ext>
                      </a:extLst>
                    </a:gridCol>
                    <a:gridCol w="1884812">
                      <a:extLst>
                        <a:ext uri="{9D8B030D-6E8A-4147-A177-3AD203B41FA5}">
                          <a16:colId xmlns:a16="http://schemas.microsoft.com/office/drawing/2014/main" val="2315451642"/>
                        </a:ext>
                      </a:extLst>
                    </a:gridCol>
                  </a:tblGrid>
                  <a:tr h="196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274103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Viral load (free virus)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Virions/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039592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Virus-specific immune effector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024829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Actively-infected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702625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Susceptible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12351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717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7" name="Table 127">
                <a:extLst>
                  <a:ext uri="{FF2B5EF4-FFF2-40B4-BE49-F238E27FC236}">
                    <a16:creationId xmlns:a16="http://schemas.microsoft.com/office/drawing/2014/main" id="{EA50E85F-6E3A-43AF-94AA-0F097490C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1348680"/>
                  </p:ext>
                </p:extLst>
              </p:nvPr>
            </p:nvGraphicFramePr>
            <p:xfrm>
              <a:off x="6409774" y="4292909"/>
              <a:ext cx="5654437" cy="2468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3734">
                      <a:extLst>
                        <a:ext uri="{9D8B030D-6E8A-4147-A177-3AD203B41FA5}">
                          <a16:colId xmlns:a16="http://schemas.microsoft.com/office/drawing/2014/main" val="2747362422"/>
                        </a:ext>
                      </a:extLst>
                    </a:gridCol>
                    <a:gridCol w="2655891">
                      <a:extLst>
                        <a:ext uri="{9D8B030D-6E8A-4147-A177-3AD203B41FA5}">
                          <a16:colId xmlns:a16="http://schemas.microsoft.com/office/drawing/2014/main" val="2180557984"/>
                        </a:ext>
                      </a:extLst>
                    </a:gridCol>
                    <a:gridCol w="1884812">
                      <a:extLst>
                        <a:ext uri="{9D8B030D-6E8A-4147-A177-3AD203B41FA5}">
                          <a16:colId xmlns:a16="http://schemas.microsoft.com/office/drawing/2014/main" val="23154516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274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108333" r="-409836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Viral load (free virus)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Virions/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0395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117925" r="-409836" b="-18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Virus-specific immune effector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02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385000" r="-40983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Actively-infected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7026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485000" r="-40983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Susceptible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123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585000" r="-40983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7176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2C4F103-461C-4F91-9E65-496981598B04}"/>
              </a:ext>
            </a:extLst>
          </p:cNvPr>
          <p:cNvGrpSpPr/>
          <p:nvPr/>
        </p:nvGrpSpPr>
        <p:grpSpPr>
          <a:xfrm>
            <a:off x="5244164" y="1087297"/>
            <a:ext cx="6584284" cy="3102349"/>
            <a:chOff x="5229575" y="1334816"/>
            <a:chExt cx="6584284" cy="3102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F7C2B7B-9B31-4192-8719-F7BD17BA1855}"/>
                    </a:ext>
                  </a:extLst>
                </p:cNvPr>
                <p:cNvSpPr txBox="1"/>
                <p:nvPr/>
              </p:nvSpPr>
              <p:spPr>
                <a:xfrm>
                  <a:off x="6221710" y="1334816"/>
                  <a:ext cx="3291542" cy="1079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F7C2B7B-9B31-4192-8719-F7BD17BA1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710" y="1334816"/>
                  <a:ext cx="3291542" cy="10799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F9F8352-5854-4C0F-866D-5F87E9C2C7E0}"/>
                    </a:ext>
                  </a:extLst>
                </p:cNvPr>
                <p:cNvSpPr txBox="1"/>
                <p:nvPr/>
              </p:nvSpPr>
              <p:spPr>
                <a:xfrm>
                  <a:off x="6153548" y="1936084"/>
                  <a:ext cx="4326273" cy="6241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F9F8352-5854-4C0F-866D-5F87E9C2C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548" y="1936084"/>
                  <a:ext cx="4326273" cy="6241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1B6B05C-E9FF-4D5F-845D-2ED424CA7E0D}"/>
                    </a:ext>
                  </a:extLst>
                </p:cNvPr>
                <p:cNvSpPr txBox="1"/>
                <p:nvPr/>
              </p:nvSpPr>
              <p:spPr>
                <a:xfrm>
                  <a:off x="5281826" y="3079074"/>
                  <a:ext cx="562845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1B6B05C-E9FF-4D5F-845D-2ED424CA7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826" y="3079074"/>
                  <a:ext cx="5628450" cy="71468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AFFE218-60D9-460C-89BD-998F40B72F86}"/>
                    </a:ext>
                  </a:extLst>
                </p:cNvPr>
                <p:cNvSpPr txBox="1"/>
                <p:nvPr/>
              </p:nvSpPr>
              <p:spPr>
                <a:xfrm>
                  <a:off x="6185409" y="2520160"/>
                  <a:ext cx="5628450" cy="618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𝑚𝐸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AFFE218-60D9-460C-89BD-998F40B72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409" y="2520160"/>
                  <a:ext cx="5628450" cy="6182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39B853-2CCD-4154-A8D0-3CBEF3C7F295}"/>
                    </a:ext>
                  </a:extLst>
                </p:cNvPr>
                <p:cNvSpPr txBox="1"/>
                <p:nvPr/>
              </p:nvSpPr>
              <p:spPr>
                <a:xfrm>
                  <a:off x="5229575" y="3722482"/>
                  <a:ext cx="562845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39B853-2CCD-4154-A8D0-3CBEF3C7F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575" y="3722482"/>
                  <a:ext cx="5628450" cy="7146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464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1F27E5-CDFA-4C54-AEC4-3FED65D0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2" y="2092582"/>
            <a:ext cx="5535619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5B0FDF-C183-408A-884F-7575300A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48" y="150390"/>
            <a:ext cx="10515600" cy="919391"/>
          </a:xfrm>
        </p:spPr>
        <p:txBody>
          <a:bodyPr/>
          <a:lstStyle/>
          <a:p>
            <a:r>
              <a:rPr lang="en-US" dirty="0"/>
              <a:t>Maternal viral dynamics using 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C345-9DB3-4E43-ADFB-E21B59FD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591" y="2092582"/>
            <a:ext cx="5535619" cy="4351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E7FB8-7B6A-47BF-A447-7F431CC99673}"/>
              </a:ext>
            </a:extLst>
          </p:cNvPr>
          <p:cNvSpPr txBox="1"/>
          <p:nvPr/>
        </p:nvSpPr>
        <p:spPr>
          <a:xfrm>
            <a:off x="1996814" y="1723250"/>
            <a:ext cx="25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Infection of CMV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B1A37-2E6C-47EE-87FA-165EC52ECE85}"/>
              </a:ext>
            </a:extLst>
          </p:cNvPr>
          <p:cNvSpPr txBox="1"/>
          <p:nvPr/>
        </p:nvSpPr>
        <p:spPr>
          <a:xfrm>
            <a:off x="7896810" y="1723250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Chromic Infection of CMV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E4287-4186-4793-BACD-EB964EE41F69}"/>
                  </a:ext>
                </a:extLst>
              </p:cNvPr>
              <p:cNvSpPr txBox="1"/>
              <p:nvPr/>
            </p:nvSpPr>
            <p:spPr>
              <a:xfrm>
                <a:off x="1464906" y="1098330"/>
                <a:ext cx="8499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Level of immune suppression, corresponding to depletion of CD4+ level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E4287-4186-4793-BACD-EB964EE41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06" y="1098330"/>
                <a:ext cx="8499428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B3A6F9-A37C-445C-8A8B-B88A952692A2}"/>
              </a:ext>
            </a:extLst>
          </p:cNvPr>
          <p:cNvSpPr txBox="1">
            <a:spLocks/>
          </p:cNvSpPr>
          <p:nvPr/>
        </p:nvSpPr>
        <p:spPr>
          <a:xfrm>
            <a:off x="207148" y="150390"/>
            <a:ext cx="10515600" cy="91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Viral Transmission through Placenta (PDE)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235686-DE13-4937-8D68-126E27C3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15" y="1371299"/>
            <a:ext cx="3030215" cy="4439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DC20E0-7A2B-4B1E-AE44-1B44254EF0C7}"/>
              </a:ext>
            </a:extLst>
          </p:cNvPr>
          <p:cNvCxnSpPr/>
          <p:nvPr/>
        </p:nvCxnSpPr>
        <p:spPr>
          <a:xfrm>
            <a:off x="6337450" y="5909333"/>
            <a:ext cx="0" cy="409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8E114-4156-43D4-9415-DB950200BEBE}"/>
              </a:ext>
            </a:extLst>
          </p:cNvPr>
          <p:cNvCxnSpPr/>
          <p:nvPr/>
        </p:nvCxnSpPr>
        <p:spPr>
          <a:xfrm>
            <a:off x="8066723" y="5909333"/>
            <a:ext cx="0" cy="409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8D5851-DE03-490F-A3D5-E26932CF8B46}"/>
              </a:ext>
            </a:extLst>
          </p:cNvPr>
          <p:cNvCxnSpPr/>
          <p:nvPr/>
        </p:nvCxnSpPr>
        <p:spPr>
          <a:xfrm>
            <a:off x="6337450" y="6113870"/>
            <a:ext cx="172419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F7726-B04D-4BE2-A73D-92E324C99884}"/>
                  </a:ext>
                </a:extLst>
              </p:cNvPr>
              <p:cNvSpPr txBox="1"/>
              <p:nvPr/>
            </p:nvSpPr>
            <p:spPr>
              <a:xfrm>
                <a:off x="509666" y="4951488"/>
                <a:ext cx="3615612" cy="1663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F7726-B04D-4BE2-A73D-92E324C99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" y="4951488"/>
                <a:ext cx="3615612" cy="1663789"/>
              </a:xfrm>
              <a:prstGeom prst="rect">
                <a:avLst/>
              </a:prstGeom>
              <a:blipFill>
                <a:blip r:embed="rId3"/>
                <a:stretch>
                  <a:fillRect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541E0B-92B4-4047-B2AE-48854496AAB0}"/>
                  </a:ext>
                </a:extLst>
              </p:cNvPr>
              <p:cNvSpPr txBox="1"/>
              <p:nvPr/>
            </p:nvSpPr>
            <p:spPr>
              <a:xfrm>
                <a:off x="6447269" y="6232123"/>
                <a:ext cx="1504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541E0B-92B4-4047-B2AE-48854496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69" y="6232123"/>
                <a:ext cx="1504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5B1E03-E3D3-4782-8563-379AC9D762A8}"/>
                  </a:ext>
                </a:extLst>
              </p:cNvPr>
              <p:cNvSpPr txBox="1"/>
              <p:nvPr/>
            </p:nvSpPr>
            <p:spPr>
              <a:xfrm>
                <a:off x="2188028" y="1715374"/>
                <a:ext cx="37895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When virus enters the infant, it quickly gets washed away with blood.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5B1E03-E3D3-4782-8563-379AC9D7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715374"/>
                <a:ext cx="3789508" cy="923330"/>
              </a:xfrm>
              <a:prstGeom prst="rect">
                <a:avLst/>
              </a:prstGeom>
              <a:blipFill>
                <a:blip r:embed="rId5"/>
                <a:stretch>
                  <a:fillRect l="-1447" r="-225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4BED4B-3646-44CC-B341-F9C706BE36CC}"/>
                  </a:ext>
                </a:extLst>
              </p:cNvPr>
              <p:cNvSpPr txBox="1"/>
              <p:nvPr/>
            </p:nvSpPr>
            <p:spPr>
              <a:xfrm>
                <a:off x="8572042" y="2122915"/>
                <a:ext cx="31938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Viral dynamics on mother side is given by the ODE system.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4BED4B-3646-44CC-B341-F9C706BE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42" y="2122915"/>
                <a:ext cx="3193860" cy="923330"/>
              </a:xfrm>
              <a:prstGeom prst="rect">
                <a:avLst/>
              </a:prstGeom>
              <a:blipFill>
                <a:blip r:embed="rId6"/>
                <a:stretch>
                  <a:fillRect l="-1527" r="-324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332622-0EE1-4616-A4C1-92F926BE0A8F}"/>
                  </a:ext>
                </a:extLst>
              </p:cNvPr>
              <p:cNvSpPr txBox="1"/>
              <p:nvPr/>
            </p:nvSpPr>
            <p:spPr>
              <a:xfrm>
                <a:off x="3925855" y="929794"/>
                <a:ext cx="6116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no virus inside placenta at first.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332622-0EE1-4616-A4C1-92F926BE0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55" y="929794"/>
                <a:ext cx="611621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7D6AF73-5A12-4078-A6C3-6717026FF5B8}"/>
              </a:ext>
            </a:extLst>
          </p:cNvPr>
          <p:cNvSpPr/>
          <p:nvPr/>
        </p:nvSpPr>
        <p:spPr>
          <a:xfrm>
            <a:off x="1953509" y="4857008"/>
            <a:ext cx="642964" cy="7408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47E53-DD8A-4716-A0E8-E27F2511BEE8}"/>
              </a:ext>
            </a:extLst>
          </p:cNvPr>
          <p:cNvSpPr/>
          <p:nvPr/>
        </p:nvSpPr>
        <p:spPr>
          <a:xfrm>
            <a:off x="2921331" y="5098559"/>
            <a:ext cx="381738" cy="3545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0109E5-5B25-4036-98FA-F6A6E1B6185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74991" y="4438368"/>
            <a:ext cx="424" cy="418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44136-F018-447C-9CEB-5E93ED72EE8C}"/>
              </a:ext>
            </a:extLst>
          </p:cNvPr>
          <p:cNvCxnSpPr>
            <a:cxnSpLocks/>
          </p:cNvCxnSpPr>
          <p:nvPr/>
        </p:nvCxnSpPr>
        <p:spPr>
          <a:xfrm>
            <a:off x="3303068" y="5275841"/>
            <a:ext cx="4639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3FDE49-F132-40E2-BEDD-5B190D448FE0}"/>
              </a:ext>
            </a:extLst>
          </p:cNvPr>
          <p:cNvSpPr txBox="1"/>
          <p:nvPr/>
        </p:nvSpPr>
        <p:spPr>
          <a:xfrm>
            <a:off x="1444083" y="3743167"/>
            <a:ext cx="196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movement due to diffusion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AF4435-F517-46A9-8FC7-CB6F854FE255}"/>
              </a:ext>
            </a:extLst>
          </p:cNvPr>
          <p:cNvSpPr txBox="1"/>
          <p:nvPr/>
        </p:nvSpPr>
        <p:spPr>
          <a:xfrm>
            <a:off x="3756215" y="5083791"/>
            <a:ext cx="196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Clearance of CMV</a:t>
            </a:r>
          </a:p>
        </p:txBody>
      </p:sp>
    </p:spTree>
    <p:extLst>
      <p:ext uri="{BB962C8B-B14F-4D97-AF65-F5344CB8AC3E}">
        <p14:creationId xmlns:p14="http://schemas.microsoft.com/office/powerpoint/2010/main" val="184118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C932-8160-4DBF-A10B-796594FD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138513"/>
            <a:ext cx="10515600" cy="776288"/>
          </a:xfrm>
        </p:spPr>
        <p:txBody>
          <a:bodyPr/>
          <a:lstStyle/>
          <a:p>
            <a:r>
              <a:rPr lang="en-US" dirty="0"/>
              <a:t>Viral Transmission through Placenta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07A70BD5-5239-43F1-A94F-D145DDD0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645"/>
            <a:ext cx="5775897" cy="433192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FB5240C-D286-44A4-B022-D3D66ABB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22" y="1625939"/>
            <a:ext cx="4965976" cy="25648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726324-31D3-4BB8-B9F3-7653CA856219}"/>
              </a:ext>
            </a:extLst>
          </p:cNvPr>
          <p:cNvCxnSpPr>
            <a:cxnSpLocks/>
          </p:cNvCxnSpPr>
          <p:nvPr/>
        </p:nvCxnSpPr>
        <p:spPr>
          <a:xfrm flipH="1">
            <a:off x="5286082" y="3590109"/>
            <a:ext cx="1756851" cy="220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9583F5-FF2C-4420-946F-84A103FBE191}"/>
              </a:ext>
            </a:extLst>
          </p:cNvPr>
          <p:cNvCxnSpPr>
            <a:cxnSpLocks/>
          </p:cNvCxnSpPr>
          <p:nvPr/>
        </p:nvCxnSpPr>
        <p:spPr>
          <a:xfrm>
            <a:off x="3046569" y="5567996"/>
            <a:ext cx="1907987" cy="858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6ABE50-FAEC-4168-89D7-95196E8D40D3}"/>
              </a:ext>
            </a:extLst>
          </p:cNvPr>
          <p:cNvCxnSpPr>
            <a:cxnSpLocks/>
          </p:cNvCxnSpPr>
          <p:nvPr/>
        </p:nvCxnSpPr>
        <p:spPr>
          <a:xfrm>
            <a:off x="5488080" y="4789072"/>
            <a:ext cx="1907987" cy="858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4E45FE-FC0C-4C96-9AC1-2F95C2985359}"/>
              </a:ext>
            </a:extLst>
          </p:cNvPr>
          <p:cNvCxnSpPr>
            <a:cxnSpLocks/>
          </p:cNvCxnSpPr>
          <p:nvPr/>
        </p:nvCxnSpPr>
        <p:spPr>
          <a:xfrm flipV="1">
            <a:off x="4214728" y="5353356"/>
            <a:ext cx="2522956" cy="7827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A4592-92ED-44DD-B2F9-A298AAE34EE6}"/>
                  </a:ext>
                </a:extLst>
              </p:cNvPr>
              <p:cNvSpPr txBox="1"/>
              <p:nvPr/>
            </p:nvSpPr>
            <p:spPr>
              <a:xfrm>
                <a:off x="5962387" y="5647488"/>
                <a:ext cx="595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A4592-92ED-44DD-B2F9-A298AAE3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87" y="5647488"/>
                <a:ext cx="5956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66DE46D-23A5-4FFD-99D5-64AE07C6D821}"/>
              </a:ext>
            </a:extLst>
          </p:cNvPr>
          <p:cNvSpPr txBox="1"/>
          <p:nvPr/>
        </p:nvSpPr>
        <p:spPr>
          <a:xfrm>
            <a:off x="5411342" y="5917543"/>
            <a:ext cx="2124215" cy="64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through placental transport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F3C6E-6CAD-4DB9-96D4-4288B327404B}"/>
              </a:ext>
            </a:extLst>
          </p:cNvPr>
          <p:cNvSpPr txBox="1"/>
          <p:nvPr/>
        </p:nvSpPr>
        <p:spPr>
          <a:xfrm>
            <a:off x="3701082" y="3598821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Maternal side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5F0FD8-2532-4C82-B7A7-C4C6D04D58AE}"/>
              </a:ext>
            </a:extLst>
          </p:cNvPr>
          <p:cNvSpPr txBox="1"/>
          <p:nvPr/>
        </p:nvSpPr>
        <p:spPr>
          <a:xfrm>
            <a:off x="455777" y="4984023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infant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6DDFB8-E181-4F40-BC31-72A47DFDCEF5}"/>
                  </a:ext>
                </a:extLst>
              </p:cNvPr>
              <p:cNvSpPr txBox="1"/>
              <p:nvPr/>
            </p:nvSpPr>
            <p:spPr>
              <a:xfrm>
                <a:off x="2038363" y="4195902"/>
                <a:ext cx="2176365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6DDFB8-E181-4F40-BC31-72A47DFDC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3" y="4195902"/>
                <a:ext cx="2176365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1DD457-D71F-4927-AEA7-3F7A650CEB7A}"/>
              </a:ext>
            </a:extLst>
          </p:cNvPr>
          <p:cNvSpPr txBox="1"/>
          <p:nvPr/>
        </p:nvSpPr>
        <p:spPr>
          <a:xfrm>
            <a:off x="5366054" y="3882195"/>
            <a:ext cx="21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 condition on mother side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28FAFB-D5F2-4287-BADB-DA4A3F0F326B}"/>
              </a:ext>
            </a:extLst>
          </p:cNvPr>
          <p:cNvSpPr txBox="1"/>
          <p:nvPr/>
        </p:nvSpPr>
        <p:spPr>
          <a:xfrm>
            <a:off x="8138500" y="1256607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Maternal viral dynamics using ODE</a:t>
            </a:r>
          </a:p>
        </p:txBody>
      </p:sp>
    </p:spTree>
    <p:extLst>
      <p:ext uri="{BB962C8B-B14F-4D97-AF65-F5344CB8AC3E}">
        <p14:creationId xmlns:p14="http://schemas.microsoft.com/office/powerpoint/2010/main" val="11049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838B3AD-B6A1-48E6-A59A-C969BCF1EDB6}"/>
              </a:ext>
            </a:extLst>
          </p:cNvPr>
          <p:cNvGrpSpPr/>
          <p:nvPr/>
        </p:nvGrpSpPr>
        <p:grpSpPr>
          <a:xfrm>
            <a:off x="6543039" y="451897"/>
            <a:ext cx="5648961" cy="4236720"/>
            <a:chOff x="6543039" y="95959"/>
            <a:chExt cx="5648961" cy="423672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5B00785-3915-483D-B7EA-3BEC52E1F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43039" y="95959"/>
              <a:ext cx="5648961" cy="4236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77A84-B689-4AA1-9208-5738472448A8}"/>
                </a:ext>
              </a:extLst>
            </p:cNvPr>
            <p:cNvSpPr txBox="1"/>
            <p:nvPr/>
          </p:nvSpPr>
          <p:spPr>
            <a:xfrm>
              <a:off x="10321011" y="2076439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Maternal side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870D4E-7915-4465-812D-879802FD66C6}"/>
                </a:ext>
              </a:extLst>
            </p:cNvPr>
            <p:cNvSpPr txBox="1"/>
            <p:nvPr/>
          </p:nvSpPr>
          <p:spPr>
            <a:xfrm>
              <a:off x="7038900" y="3501683"/>
              <a:ext cx="116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infant side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EED91C-B202-4594-A129-34781E6F496A}"/>
                </a:ext>
              </a:extLst>
            </p:cNvPr>
            <p:cNvSpPr txBox="1"/>
            <p:nvPr/>
          </p:nvSpPr>
          <p:spPr>
            <a:xfrm>
              <a:off x="7483130" y="1755575"/>
              <a:ext cx="2124215" cy="64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Diffusion through placental transport</a:t>
              </a:r>
            </a:p>
          </p:txBody>
        </p:sp>
      </p:grp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160B59D-4877-4CA8-A914-24FC3C85C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" y="3465875"/>
            <a:ext cx="6450945" cy="33318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5C1905-D2DF-4F81-9161-F5633B182A07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Viral Transmission through Placenta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0E132-84DD-40BD-8D20-1FA4B2686F88}"/>
              </a:ext>
            </a:extLst>
          </p:cNvPr>
          <p:cNvCxnSpPr>
            <a:cxnSpLocks/>
          </p:cNvCxnSpPr>
          <p:nvPr/>
        </p:nvCxnSpPr>
        <p:spPr>
          <a:xfrm flipH="1">
            <a:off x="6543039" y="3630490"/>
            <a:ext cx="723836" cy="352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DCFD96-DD3D-4080-BE1B-26AB8791797F}"/>
              </a:ext>
            </a:extLst>
          </p:cNvPr>
          <p:cNvSpPr txBox="1"/>
          <p:nvPr/>
        </p:nvSpPr>
        <p:spPr>
          <a:xfrm>
            <a:off x="5227984" y="2740110"/>
            <a:ext cx="155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in on the fetal side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4909-C8DD-410B-9A58-BEB5BF6C4063}"/>
              </a:ext>
            </a:extLst>
          </p:cNvPr>
          <p:cNvSpPr txBox="1"/>
          <p:nvPr/>
        </p:nvSpPr>
        <p:spPr>
          <a:xfrm>
            <a:off x="6672614" y="4688618"/>
            <a:ext cx="40043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viruses that reach the infant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information is not enough.</a:t>
            </a:r>
          </a:p>
        </p:txBody>
      </p:sp>
      <p:pic>
        <p:nvPicPr>
          <p:cNvPr id="12" name="图片 9" descr="文本, 信件&#10;&#10;描述已自动生成">
            <a:extLst>
              <a:ext uri="{FF2B5EF4-FFF2-40B4-BE49-F238E27FC236}">
                <a16:creationId xmlns:a16="http://schemas.microsoft.com/office/drawing/2014/main" id="{D702B3F5-A044-428C-86C6-F2272354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10101"/>
          <a:stretch/>
        </p:blipFill>
        <p:spPr>
          <a:xfrm>
            <a:off x="3292184" y="4458051"/>
            <a:ext cx="2685000" cy="898520"/>
          </a:xfrm>
          <a:prstGeom prst="rect">
            <a:avLst/>
          </a:prstGeom>
        </p:spPr>
      </p:pic>
      <p:pic>
        <p:nvPicPr>
          <p:cNvPr id="13" name="图片 6" descr="文本, 信件&#10;&#10;描述已自动生成">
            <a:extLst>
              <a:ext uri="{FF2B5EF4-FFF2-40B4-BE49-F238E27FC236}">
                <a16:creationId xmlns:a16="http://schemas.microsoft.com/office/drawing/2014/main" id="{3AD69A70-8362-4825-B478-80915923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5097871"/>
            <a:ext cx="4963415" cy="11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4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3E9F21C-3880-4932-BB01-D7144DBF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3307010"/>
            <a:ext cx="5783679" cy="29871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5643CE-67DF-453A-819E-448FDA5BB125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Infection of CMV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5F46784F-4C7A-4DC4-A452-E8075B83DC5B}"/>
                  </a:ext>
                </a:extLst>
              </p:cNvPr>
              <p:cNvSpPr txBox="1"/>
              <p:nvPr/>
            </p:nvSpPr>
            <p:spPr>
              <a:xfrm>
                <a:off x="2296557" y="4587736"/>
                <a:ext cx="5630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5F46784F-4C7A-4DC4-A452-E8075B83D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57" y="4587736"/>
                <a:ext cx="563025" cy="246221"/>
              </a:xfrm>
              <a:prstGeom prst="rect">
                <a:avLst/>
              </a:prstGeom>
              <a:blipFill>
                <a:blip r:embed="rId3"/>
                <a:stretch>
                  <a:fillRect l="-13043" r="-760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7">
            <a:extLst>
              <a:ext uri="{FF2B5EF4-FFF2-40B4-BE49-F238E27FC236}">
                <a16:creationId xmlns:a16="http://schemas.microsoft.com/office/drawing/2014/main" id="{7F05E825-77A6-4F76-B39D-574840DA91B1}"/>
              </a:ext>
            </a:extLst>
          </p:cNvPr>
          <p:cNvSpPr txBox="1"/>
          <p:nvPr/>
        </p:nvSpPr>
        <p:spPr>
          <a:xfrm>
            <a:off x="1446330" y="1832700"/>
            <a:ext cx="750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 the viral flux as the rate for an inhomogeneous Poisson point process, so we can obtain </a:t>
            </a:r>
            <a:r>
              <a:rPr lang="en-US" dirty="0">
                <a:solidFill>
                  <a:srgbClr val="FF0000"/>
                </a:solidFill>
              </a:rPr>
              <a:t>the time that each virus enters the infant.</a:t>
            </a:r>
          </a:p>
        </p:txBody>
      </p:sp>
      <p:pic>
        <p:nvPicPr>
          <p:cNvPr id="12" name="图片 9" descr="文本, 信件&#10;&#10;描述已自动生成">
            <a:extLst>
              <a:ext uri="{FF2B5EF4-FFF2-40B4-BE49-F238E27FC236}">
                <a16:creationId xmlns:a16="http://schemas.microsoft.com/office/drawing/2014/main" id="{39E949FA-A45F-4545-AC81-AE7F40521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10101"/>
          <a:stretch/>
        </p:blipFill>
        <p:spPr>
          <a:xfrm>
            <a:off x="3042786" y="4261587"/>
            <a:ext cx="2685000" cy="898520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CD0913-3EAD-4059-825A-5E560F351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88" y="3287979"/>
            <a:ext cx="5692342" cy="2995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7C4EC3-E444-464A-9521-8FA3D7FEBA04}"/>
              </a:ext>
            </a:extLst>
          </p:cNvPr>
          <p:cNvSpPr txBox="1"/>
          <p:nvPr/>
        </p:nvSpPr>
        <p:spPr>
          <a:xfrm>
            <a:off x="2295981" y="2892207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infection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024D4-7D5D-4D6F-9DBA-8E67C5322BD3}"/>
              </a:ext>
            </a:extLst>
          </p:cNvPr>
          <p:cNvSpPr txBox="1"/>
          <p:nvPr/>
        </p:nvSpPr>
        <p:spPr>
          <a:xfrm>
            <a:off x="8338818" y="28922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Chronic infection</a:t>
            </a:r>
          </a:p>
        </p:txBody>
      </p:sp>
    </p:spTree>
    <p:extLst>
      <p:ext uri="{BB962C8B-B14F-4D97-AF65-F5344CB8AC3E}">
        <p14:creationId xmlns:p14="http://schemas.microsoft.com/office/powerpoint/2010/main" val="27666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0AD8C-91E7-4028-AE69-13F9E7DCACFD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90A62-8510-4FB4-BBC1-0F7C6AE471AC}"/>
              </a:ext>
            </a:extLst>
          </p:cNvPr>
          <p:cNvSpPr txBox="1"/>
          <p:nvPr/>
        </p:nvSpPr>
        <p:spPr>
          <a:xfrm>
            <a:off x="2919983" y="1202884"/>
            <a:ext cx="393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this flux function as probability of a virus arrives at the fetal side.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81931-82A9-479F-96C5-2C967660020D}"/>
              </a:ext>
            </a:extLst>
          </p:cNvPr>
          <p:cNvSpPr txBox="1"/>
          <p:nvPr/>
        </p:nvSpPr>
        <p:spPr>
          <a:xfrm>
            <a:off x="8752097" y="4523874"/>
            <a:ext cx="343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list of time stamp for each virus, however, just the viruses entering the infant does not mean the infant is infected.</a:t>
            </a:r>
          </a:p>
        </p:txBody>
      </p:sp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AED64729-9DDA-45E4-9BE1-6DAC6D5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712"/>
            <a:ext cx="8367770" cy="1988288"/>
          </a:xfrm>
          <a:prstGeom prst="rect">
            <a:avLst/>
          </a:prstGeom>
        </p:spPr>
      </p:pic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26F849DD-1493-495E-8209-96DA0AB06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50" y="363656"/>
            <a:ext cx="4844647" cy="2549815"/>
          </a:xfrm>
          <a:prstGeom prst="rect">
            <a:avLst/>
          </a:prstGeom>
        </p:spPr>
      </p:pic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B55EFA-9426-44D1-AE9D-70DDC9B64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190"/>
            <a:ext cx="8367770" cy="2025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E83A7B-7C2D-4076-83FA-8A79351E12A8}"/>
                  </a:ext>
                </a:extLst>
              </p:cNvPr>
              <p:cNvSpPr txBox="1"/>
              <p:nvPr/>
            </p:nvSpPr>
            <p:spPr>
              <a:xfrm>
                <a:off x="1116392" y="2469750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Healthy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E83A7B-7C2D-4076-83FA-8A79351E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92" y="2469750"/>
                <a:ext cx="613498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86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12063</TotalTime>
  <Words>812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Mother-to-Child Transmission of Cytomegalovirus</vt:lpstr>
      <vt:lpstr>Method Overview:</vt:lpstr>
      <vt:lpstr>Maternal viral dynamics using ODE</vt:lpstr>
      <vt:lpstr>Maternal viral dynamics using ODE</vt:lpstr>
      <vt:lpstr>PowerPoint Presentation</vt:lpstr>
      <vt:lpstr>Viral Transmission through Placenta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simulation on the infant side</vt:lpstr>
      <vt:lpstr>Probability of infection</vt:lpstr>
      <vt:lpstr>Persistent infection</vt:lpstr>
      <vt:lpstr>Infection that got cleared</vt:lpstr>
      <vt:lpstr>Summary</vt:lpstr>
      <vt:lpstr>PowerPoint Presentation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Elyon</dc:creator>
  <cp:lastModifiedBy>Gong Elyon</cp:lastModifiedBy>
  <cp:revision>10</cp:revision>
  <dcterms:created xsi:type="dcterms:W3CDTF">2021-01-12T15:38:59Z</dcterms:created>
  <dcterms:modified xsi:type="dcterms:W3CDTF">2021-01-21T03:19:55Z</dcterms:modified>
</cp:coreProperties>
</file>