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00" r:id="rId3"/>
    <p:sldId id="301" r:id="rId4"/>
    <p:sldId id="302" r:id="rId5"/>
    <p:sldId id="303" r:id="rId6"/>
    <p:sldId id="317" r:id="rId7"/>
    <p:sldId id="304" r:id="rId8"/>
    <p:sldId id="305" r:id="rId9"/>
    <p:sldId id="318" r:id="rId10"/>
    <p:sldId id="319" r:id="rId11"/>
    <p:sldId id="320" r:id="rId12"/>
    <p:sldId id="321" r:id="rId13"/>
    <p:sldId id="322" r:id="rId14"/>
    <p:sldId id="307" r:id="rId15"/>
    <p:sldId id="308" r:id="rId16"/>
    <p:sldId id="309" r:id="rId17"/>
    <p:sldId id="310" r:id="rId18"/>
    <p:sldId id="313" r:id="rId19"/>
    <p:sldId id="44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505"/>
  </p:normalViewPr>
  <p:slideViewPr>
    <p:cSldViewPr snapToGrid="0">
      <p:cViewPr varScale="1">
        <p:scale>
          <a:sx n="120" d="100"/>
          <a:sy n="120" d="100"/>
        </p:scale>
        <p:origin x="17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CDA2-750D-FD45-A882-179FF79AAE4D}" type="datetimeFigureOut">
              <a:rPr kumimoji="1" lang="zh-CN" altLang="en-US" smtClean="0"/>
              <a:t>2020/12/7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2EF6-D4EB-1E4D-B1AA-3E731A9096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/>
              <a:t>Hinge Loss</a:t>
            </a:r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456" y="419910"/>
            <a:ext cx="7886700" cy="1325563"/>
          </a:xfrm>
        </p:spPr>
        <p:txBody>
          <a:bodyPr/>
          <a:lstStyle/>
          <a:p>
            <a:r>
              <a:rPr lang="zh-CN" altLang="en-US" dirty="0"/>
              <a:t>获得惩罚函数导数表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1594"/>
            <a:ext cx="9124950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708"/>
            <a:ext cx="6303438" cy="972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020" y="2610266"/>
            <a:ext cx="5568287" cy="8586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7456" y="264355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代入训练集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89133" y="4402667"/>
            <a:ext cx="2935817" cy="20054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9667" y="4741333"/>
            <a:ext cx="2935817" cy="20054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699" y="1174658"/>
            <a:ext cx="1966913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计算梯度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代入初始</a:t>
            </a:r>
            <a:r>
              <a:rPr lang="en-US" altLang="zh-CN" dirty="0"/>
              <a:t>w=[</a:t>
            </a:r>
            <a:r>
              <a:rPr lang="en-US" altLang="zh-CN" dirty="0" err="1"/>
              <a:t>u,v,b</a:t>
            </a:r>
            <a:r>
              <a:rPr lang="en-US" altLang="zh-CN" dirty="0"/>
              <a:t>] = [0,1,-2]</a:t>
            </a:r>
            <a:r>
              <a:rPr lang="zh-CN" altLang="en-US" dirty="0"/>
              <a:t>，过一遍表，得到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第二行不满足</a:t>
            </a:r>
            <a:endParaRPr lang="en-US" altLang="zh-CN" dirty="0"/>
          </a:p>
          <a:p>
            <a:r>
              <a:rPr lang="zh-CN" altLang="en-US" dirty="0"/>
              <a:t>获得梯度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8" y="4234787"/>
            <a:ext cx="8764564" cy="2377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74" y="2733727"/>
            <a:ext cx="2638425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398" y="2371777"/>
            <a:ext cx="2847975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495" y="3608563"/>
            <a:ext cx="5887689" cy="515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249" y="1731633"/>
            <a:ext cx="572069" cy="6507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501" y="3182988"/>
            <a:ext cx="2958366" cy="3287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9389" y="-17933"/>
            <a:ext cx="7956644" cy="9843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350" y="148866"/>
            <a:ext cx="572069" cy="6507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087419" y="78445"/>
            <a:ext cx="5018614" cy="818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3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重复</a:t>
            </a:r>
            <a:endParaRPr lang="en-US" altLang="zh-CN" dirty="0"/>
          </a:p>
          <a:p>
            <a:pPr lvl="1"/>
            <a:r>
              <a:rPr lang="zh-CN" altLang="en-US" sz="2800" dirty="0"/>
              <a:t>扫描</a:t>
            </a:r>
            <a:r>
              <a:rPr lang="zh-CN" altLang="en-US" sz="2800"/>
              <a:t>惩罚函数导数表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lvl="1"/>
            <a:r>
              <a:rPr lang="zh-CN" altLang="en-US" sz="2800" dirty="0"/>
              <a:t>计算梯度</a:t>
            </a:r>
            <a:endParaRPr lang="en-US" altLang="zh-CN" sz="2800" dirty="0"/>
          </a:p>
          <a:p>
            <a:pPr lvl="1"/>
            <a:r>
              <a:rPr lang="zh-CN" altLang="en-US" sz="2800" dirty="0"/>
              <a:t>调整权重</a:t>
            </a:r>
            <a:endParaRPr lang="en-US" altLang="zh-CN" dirty="0"/>
          </a:p>
          <a:p>
            <a:r>
              <a:rPr lang="en-US" altLang="zh-CN" sz="3200" dirty="0" err="1"/>
              <a:t>MapReduce</a:t>
            </a:r>
            <a:endParaRPr lang="en-US" altLang="zh-CN" sz="3200" dirty="0"/>
          </a:p>
          <a:p>
            <a:pPr lvl="1"/>
            <a:r>
              <a:rPr lang="en-US" altLang="zh-CN" sz="2800" dirty="0"/>
              <a:t>Map</a:t>
            </a:r>
            <a:r>
              <a:rPr lang="zh-CN" altLang="en-US" sz="2800" dirty="0"/>
              <a:t>管不同的惩罚函数行</a:t>
            </a:r>
            <a:endParaRPr lang="en-US" altLang="zh-CN" sz="2800" dirty="0"/>
          </a:p>
          <a:p>
            <a:pPr lvl="1"/>
            <a:r>
              <a:rPr lang="en-US" altLang="zh-CN" sz="2800" dirty="0"/>
              <a:t>Reduce</a:t>
            </a:r>
            <a:r>
              <a:rPr lang="zh-CN" altLang="en-US" sz="2800" dirty="0"/>
              <a:t>加起来，获得梯度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52" y="1825624"/>
            <a:ext cx="2843426" cy="11714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947" y="2242213"/>
            <a:ext cx="1219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2246"/>
            <a:ext cx="7886700" cy="1325563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19619"/>
            <a:ext cx="7886700" cy="480310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调整一次</a:t>
            </a:r>
            <a:r>
              <a:rPr lang="en-US" altLang="zh-CN" sz="3600" dirty="0"/>
              <a:t>W</a:t>
            </a:r>
            <a:r>
              <a:rPr lang="zh-CN" altLang="en-US" sz="3600" dirty="0"/>
              <a:t>，对所有样本都过一遍</a:t>
            </a:r>
            <a:endParaRPr lang="en-US" altLang="zh-CN" sz="3600" dirty="0"/>
          </a:p>
          <a:p>
            <a:r>
              <a:rPr lang="en-US" altLang="zh-CN" sz="3600" dirty="0"/>
              <a:t>Stochastic Gradient Descent</a:t>
            </a:r>
          </a:p>
          <a:p>
            <a:pPr lvl="1"/>
            <a:r>
              <a:rPr lang="zh-CN" altLang="en-US" sz="3200" dirty="0"/>
              <a:t>翻过来</a:t>
            </a:r>
            <a:r>
              <a:rPr lang="en-US" altLang="zh-CN" sz="3200" dirty="0"/>
              <a:t>:</a:t>
            </a:r>
            <a:r>
              <a:rPr lang="zh-CN" altLang="en-US" sz="3200" dirty="0"/>
              <a:t>对每个样本（共</a:t>
            </a:r>
            <a:r>
              <a:rPr lang="en-US" altLang="zh-CN" sz="3200" dirty="0"/>
              <a:t>n</a:t>
            </a:r>
            <a:r>
              <a:rPr lang="zh-CN" altLang="en-US" sz="3200" dirty="0"/>
              <a:t>个），把各维更新一遍</a:t>
            </a:r>
          </a:p>
          <a:p>
            <a:pPr lvl="1"/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73" y="4025636"/>
            <a:ext cx="6934200" cy="216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493" y="110265"/>
            <a:ext cx="3770507" cy="8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Leon </a:t>
            </a:r>
            <a:r>
              <a:rPr lang="en-US" altLang="zh-CN" sz="3200" dirty="0" err="1"/>
              <a:t>Bottou</a:t>
            </a:r>
            <a:endParaRPr lang="en-US" altLang="zh-CN" sz="3200" dirty="0"/>
          </a:p>
          <a:p>
            <a:r>
              <a:rPr lang="zh-CN" altLang="en-US" sz="3200" dirty="0"/>
              <a:t>文本分类</a:t>
            </a:r>
            <a:endParaRPr lang="en-US" altLang="zh-CN" sz="3200" dirty="0"/>
          </a:p>
          <a:p>
            <a:r>
              <a:rPr lang="en-US" altLang="zh-CN" sz="3200" dirty="0"/>
              <a:t>Reuters RCV1</a:t>
            </a:r>
            <a:r>
              <a:rPr lang="zh-CN" altLang="en-US" sz="3200" dirty="0"/>
              <a:t>文档</a:t>
            </a:r>
            <a:endParaRPr lang="en-US" altLang="zh-CN" sz="3200" dirty="0"/>
          </a:p>
          <a:p>
            <a:r>
              <a:rPr lang="en-US" altLang="zh-CN" sz="3200" dirty="0"/>
              <a:t>Train set</a:t>
            </a:r>
            <a:r>
              <a:rPr lang="zh-CN" altLang="en-US" sz="3200" dirty="0"/>
              <a:t>： </a:t>
            </a:r>
            <a:r>
              <a:rPr lang="en-US" altLang="zh-CN" sz="3200" dirty="0"/>
              <a:t>n = 781,000 </a:t>
            </a:r>
            <a:r>
              <a:rPr lang="zh-CN" altLang="en-US" sz="3200" dirty="0"/>
              <a:t>（文档）</a:t>
            </a:r>
            <a:endParaRPr lang="en-US" altLang="zh-CN" sz="3200" dirty="0"/>
          </a:p>
          <a:p>
            <a:r>
              <a:rPr lang="en-US" altLang="zh-CN" sz="3200" dirty="0"/>
              <a:t>Test set: 23,000</a:t>
            </a:r>
          </a:p>
          <a:p>
            <a:r>
              <a:rPr lang="en-US" altLang="zh-CN" sz="3200" dirty="0"/>
              <a:t>d = 50,000 features </a:t>
            </a:r>
            <a:r>
              <a:rPr lang="zh-CN" altLang="en-US" sz="3200" dirty="0"/>
              <a:t>（单词）</a:t>
            </a:r>
            <a:endParaRPr lang="en-US" altLang="zh-CN" sz="3200" dirty="0"/>
          </a:p>
          <a:p>
            <a:pPr lvl="1"/>
            <a:r>
              <a:rPr lang="zh-CN" altLang="en-US" sz="2800" dirty="0"/>
              <a:t>移走禁用词 </a:t>
            </a:r>
            <a:r>
              <a:rPr lang="en-US" altLang="zh-CN" sz="2800" dirty="0"/>
              <a:t>stop-words</a:t>
            </a:r>
          </a:p>
          <a:p>
            <a:pPr lvl="1"/>
            <a:r>
              <a:rPr lang="zh-CN" altLang="en-US" sz="2800" dirty="0"/>
              <a:t>移走低频词</a:t>
            </a:r>
            <a:endParaRPr lang="en-US" altLang="zh-CN" sz="28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338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速度大大提高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" y="2835506"/>
            <a:ext cx="8613458" cy="17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530" y="5854138"/>
            <a:ext cx="7886700" cy="1003862"/>
          </a:xfrm>
        </p:spPr>
        <p:txBody>
          <a:bodyPr/>
          <a:lstStyle/>
          <a:p>
            <a:r>
              <a:rPr lang="zh-CN" altLang="en-US" dirty="0"/>
              <a:t>合理的质量情况下，时间大大缩短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7" y="1646947"/>
            <a:ext cx="7782584" cy="39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SGD</a:t>
            </a:r>
          </a:p>
          <a:p>
            <a:pPr lvl="1"/>
            <a:r>
              <a:rPr lang="zh-CN" altLang="en-US" sz="3200" dirty="0"/>
              <a:t>更简单</a:t>
            </a:r>
            <a:endParaRPr lang="en-US" altLang="zh-CN" sz="3200" dirty="0"/>
          </a:p>
          <a:p>
            <a:r>
              <a:rPr lang="zh-CN" altLang="en-US" sz="3600" dirty="0"/>
              <a:t>多次</a:t>
            </a:r>
            <a:r>
              <a:rPr lang="en-US" altLang="zh-CN" sz="3600" dirty="0"/>
              <a:t>SGD</a:t>
            </a:r>
            <a:r>
              <a:rPr lang="zh-CN" altLang="en-US" sz="3600" dirty="0"/>
              <a:t>，比一次</a:t>
            </a:r>
            <a:r>
              <a:rPr lang="en-US" altLang="zh-CN" sz="3600" dirty="0"/>
              <a:t>BCG</a:t>
            </a:r>
            <a:r>
              <a:rPr lang="zh-CN" altLang="en-US" sz="3600" dirty="0"/>
              <a:t>好。</a:t>
            </a:r>
          </a:p>
        </p:txBody>
      </p:sp>
    </p:spTree>
    <p:extLst>
      <p:ext uri="{BB962C8B-B14F-4D97-AF65-F5344CB8AC3E}">
        <p14:creationId xmlns:p14="http://schemas.microsoft.com/office/powerpoint/2010/main" val="422242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在测试集上检验</a:t>
            </a:r>
            <a:endParaRPr lang="en-US" altLang="zh-CN" dirty="0"/>
          </a:p>
          <a:p>
            <a:r>
              <a:rPr lang="zh-CN" altLang="en-US" dirty="0"/>
              <a:t>在训练集上检验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59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539C6-644F-584F-BB66-083AD3D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作业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133F6-5547-FA4F-829B-140EB6AB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HW4</a:t>
            </a:r>
          </a:p>
          <a:p>
            <a:pPr lvl="1"/>
            <a:r>
              <a:rPr lang="en-US" altLang="zh-CN" dirty="0"/>
              <a:t>Implementation of SVM via Gradient Descent </a:t>
            </a:r>
          </a:p>
          <a:p>
            <a:pPr lvl="1"/>
            <a:r>
              <a:rPr lang="en-US" altLang="zh-CN" dirty="0"/>
              <a:t>you are allowed to keep the dataset in memory, and you do not need to use Spark. </a:t>
            </a:r>
          </a:p>
          <a:p>
            <a:r>
              <a:rPr lang="en-US" altLang="zh-CN" dirty="0"/>
              <a:t>What to submit </a:t>
            </a:r>
          </a:p>
          <a:p>
            <a:pPr lvl="1"/>
            <a:r>
              <a:rPr lang="en-US" altLang="zh-CN" dirty="0"/>
              <a:t>latex</a:t>
            </a:r>
            <a:r>
              <a:rPr lang="zh-CN" altLang="en-US" dirty="0"/>
              <a:t> 公式</a:t>
            </a:r>
            <a:endParaRPr lang="en-US" altLang="zh-CN" dirty="0"/>
          </a:p>
          <a:p>
            <a:pPr lvl="1"/>
            <a:r>
              <a:rPr lang="zh-CN" altLang="en-US" dirty="0"/>
              <a:t>收敛图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周时间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45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318" y="1049159"/>
            <a:ext cx="4276725" cy="4600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581" y="528899"/>
            <a:ext cx="7886700" cy="1325563"/>
          </a:xfrm>
        </p:spPr>
        <p:txBody>
          <a:bodyPr/>
          <a:lstStyle/>
          <a:p>
            <a:r>
              <a:rPr lang="zh-CN" altLang="en-US" dirty="0"/>
              <a:t>松弛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581" y="1989398"/>
            <a:ext cx="7886700" cy="4351338"/>
          </a:xfrm>
        </p:spPr>
        <p:txBody>
          <a:bodyPr/>
          <a:lstStyle/>
          <a:p>
            <a:r>
              <a:rPr lang="zh-CN" altLang="en-US" dirty="0"/>
              <a:t>引入惩罚：离边界的距离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优化问题转化为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76" y="2586815"/>
            <a:ext cx="3411855" cy="6473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15" y="4203169"/>
            <a:ext cx="4089765" cy="14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惩罚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32819"/>
            <a:ext cx="3303270" cy="424414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大：</a:t>
            </a:r>
            <a:r>
              <a:rPr lang="en-US" altLang="zh-CN" sz="3200" dirty="0"/>
              <a:t>Care</a:t>
            </a:r>
            <a:r>
              <a:rPr lang="zh-CN" altLang="en-US" sz="3200" dirty="0"/>
              <a:t>，惩罚大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C = 0: </a:t>
            </a:r>
            <a:r>
              <a:rPr lang="zh-CN" altLang="en-US" sz="3200" dirty="0"/>
              <a:t>无所谓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也叫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51" y="1737634"/>
            <a:ext cx="4720724" cy="45905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879" y="131463"/>
            <a:ext cx="3425588" cy="1211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18" y="4634447"/>
            <a:ext cx="2179818" cy="8400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1795" y="1651008"/>
            <a:ext cx="2386993" cy="687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90257" y="3470782"/>
            <a:ext cx="665464" cy="6414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08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20" y="38072"/>
            <a:ext cx="2845036" cy="30604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49" y="3740619"/>
            <a:ext cx="2560901" cy="4831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04" y="3453522"/>
            <a:ext cx="4417695" cy="29849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920" y="3757021"/>
            <a:ext cx="2075983" cy="4718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10599" y="571084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Z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40" y="2381760"/>
            <a:ext cx="6219825" cy="1085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640" y="4674239"/>
            <a:ext cx="3374862" cy="647234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92207" y="1697531"/>
            <a:ext cx="5417273" cy="7542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离边界的距离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8229" y="-728128"/>
            <a:ext cx="3663236" cy="12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最小化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en-US" altLang="zh-CN" dirty="0"/>
              <a:t>Convex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Gradient Descent </a:t>
            </a:r>
            <a:r>
              <a:rPr lang="zh-CN" altLang="en-US" dirty="0"/>
              <a:t>（梯度下降）</a:t>
            </a:r>
            <a:endParaRPr lang="en-US" altLang="zh-CN" dirty="0"/>
          </a:p>
          <a:p>
            <a:pPr lvl="1"/>
            <a:r>
              <a:rPr lang="zh-CN" altLang="en-US" dirty="0"/>
              <a:t>递归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37" y="70866"/>
            <a:ext cx="3685563" cy="1275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84" y="2464078"/>
            <a:ext cx="6719390" cy="8738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599" y="3793015"/>
            <a:ext cx="3383467" cy="29605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25" y="4572024"/>
            <a:ext cx="2543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1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99" y="-1"/>
            <a:ext cx="5081402" cy="887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惩罚函数的导数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y = 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y = -1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总结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258560"/>
            <a:ext cx="6048517" cy="973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927" y="3844048"/>
            <a:ext cx="5886592" cy="10043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5412048"/>
            <a:ext cx="7467600" cy="11525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87456" y="5715354"/>
            <a:ext cx="682388" cy="545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小结：梯度下降法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目标：求</a:t>
            </a:r>
            <a:r>
              <a:rPr lang="en-US" altLang="zh-CN" dirty="0"/>
              <a:t>w</a:t>
            </a:r>
            <a:r>
              <a:rPr lang="zh-CN" altLang="en-US" dirty="0"/>
              <a:t>，最小化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梯度下降，调整</a:t>
            </a:r>
            <a:r>
              <a:rPr lang="en-US" altLang="zh-CN" dirty="0"/>
              <a:t>w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30" y="5431212"/>
            <a:ext cx="7956644" cy="9843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04" y="2285844"/>
            <a:ext cx="7758970" cy="10090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28" y="3755077"/>
            <a:ext cx="2543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87214"/>
            <a:ext cx="7886700" cy="1325563"/>
          </a:xfrm>
        </p:spPr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6" y="2348789"/>
            <a:ext cx="8362562" cy="23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42" y="599928"/>
            <a:ext cx="5955158" cy="3961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1825625"/>
            <a:ext cx="245659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C= 0.1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作为一个</a:t>
            </a:r>
            <a:r>
              <a:rPr lang="en-US" altLang="zh-CN" dirty="0"/>
              <a:t>W</a:t>
            </a:r>
            <a:r>
              <a:rPr lang="zh-CN" altLang="en-US" dirty="0"/>
              <a:t>，参与优化，</a:t>
            </a:r>
            <a:endParaRPr lang="en-US" altLang="zh-CN" dirty="0"/>
          </a:p>
          <a:p>
            <a:r>
              <a:rPr lang="zh-CN" altLang="en-US" dirty="0"/>
              <a:t>初始 </a:t>
            </a:r>
            <a:r>
              <a:rPr lang="en-US" altLang="zh-CN" dirty="0"/>
              <a:t>W = [0,1], b = -2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对应的样本值为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训练集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37" y="1798329"/>
            <a:ext cx="1047750" cy="32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97" y="4478502"/>
            <a:ext cx="1966913" cy="400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599" y="4795944"/>
            <a:ext cx="6238875" cy="962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279" y="179115"/>
            <a:ext cx="4108038" cy="1147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830" y="5841841"/>
            <a:ext cx="7956644" cy="9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3917</TotalTime>
  <Words>359</Words>
  <Application>Microsoft Macintosh PowerPoint</Application>
  <PresentationFormat>全屏显示(4:3)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大数据存储与应用  大规模机器学习</vt:lpstr>
      <vt:lpstr>松弛</vt:lpstr>
      <vt:lpstr>惩罚</vt:lpstr>
      <vt:lpstr>Loss</vt:lpstr>
      <vt:lpstr>优化</vt:lpstr>
      <vt:lpstr>惩罚函数的导数</vt:lpstr>
      <vt:lpstr>小结：梯度下降法</vt:lpstr>
      <vt:lpstr>SVM</vt:lpstr>
      <vt:lpstr>例</vt:lpstr>
      <vt:lpstr>获得惩罚函数导数表</vt:lpstr>
      <vt:lpstr>计算梯度</vt:lpstr>
      <vt:lpstr>更新w</vt:lpstr>
      <vt:lpstr>问题</vt:lpstr>
      <vt:lpstr>性能评估</vt:lpstr>
      <vt:lpstr>结果</vt:lpstr>
      <vt:lpstr>准确度</vt:lpstr>
      <vt:lpstr>扩展</vt:lpstr>
      <vt:lpstr>停止</vt:lpstr>
      <vt:lpstr>作业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Yishuai Chen</cp:lastModifiedBy>
  <cp:revision>443</cp:revision>
  <dcterms:created xsi:type="dcterms:W3CDTF">2013-09-17T06:07:43Z</dcterms:created>
  <dcterms:modified xsi:type="dcterms:W3CDTF">2020-12-07T12:19:58Z</dcterms:modified>
</cp:coreProperties>
</file>